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slides/slide270.xml" ContentType="application/vnd.openxmlformats-officedocument.presentationml.slide+xml"/>
  <Override PartName="/ppt/slides/slide330.xml" ContentType="application/vnd.openxmlformats-officedocument.presentationml.slide+xml"/>
  <Override PartName="/ppt/slides/slide340.xml" ContentType="application/vnd.openxmlformats-officedocument.presentationml.slide+xml"/>
  <Override PartName="/ppt/slides/slide350.xml" ContentType="application/vnd.openxmlformats-officedocument.presentationml.slide+xml"/>
  <Override PartName="/ppt/slides/slide370.xml" ContentType="application/vnd.openxmlformats-officedocument.presentationml.slide+xml"/>
  <Override PartName="/ppt/slides/slide360.xml" ContentType="application/vnd.openxmlformats-officedocument.presentationml.slide+xml"/>
  <Override PartName="/ppt/slides/slide380.xml" ContentType="application/vnd.openxmlformats-officedocument.presentationml.slide+xml"/>
  <Override PartName="/ppt/slides/slide390.xml" ContentType="application/vnd.openxmlformats-officedocument.presentationml.slide+xml"/>
  <Override PartName="/ppt/slides/slide400.xml" ContentType="application/vnd.openxmlformats-officedocument.presentationml.slide+xml"/>
  <Override PartName="/ppt/slides/slide410.xml" ContentType="application/vnd.openxmlformats-officedocument.presentationml.slide+xml"/>
  <Override PartName="/ppt/slideLayouts/slideLayout20.xml" ContentType="application/vnd.openxmlformats-officedocument.presentationml.slideLayout+xml"/>
  <Override PartName="/ppt/theme/themeOverride40.xml" ContentType="application/vnd.openxmlformats-officedocument.themeOverride+xml"/>
  <Override PartName="/ppt/notesSlides/notesSlide190.xml" ContentType="application/vnd.openxmlformats-officedocument.presentationml.notesSlide+xml"/>
  <Override PartName="/ppt/slideLayouts/slideLayout50.xml" ContentType="application/vnd.openxmlformats-officedocument.presentationml.slideLayout+xml"/>
  <Override PartName="/ppt/theme/themeOverride50.xml" ContentType="application/vnd.openxmlformats-officedocument.themeOverride+xml"/>
  <Override PartName="/ppt/notesSlides/notesSlide200.xml" ContentType="application/vnd.openxmlformats-officedocument.presentationml.notesSlide+xml"/>
  <Override PartName="/ppt/notesSlides/notesSlide210.xml" ContentType="application/vnd.openxmlformats-officedocument.presentationml.notesSlide+xml"/>
  <Override PartName="/ppt/theme/themeOverride60.xml" ContentType="application/vnd.openxmlformats-officedocument.themeOverride+xml"/>
  <Override PartName="/ppt/notesSlides/notesSlide230.xml" ContentType="application/vnd.openxmlformats-officedocument.presentationml.notesSlide+xml"/>
  <Override PartName="/ppt/theme/themeOverride80.xml" ContentType="application/vnd.openxmlformats-officedocument.themeOverride+xml"/>
  <Override PartName="/ppt/notesSlides/notesSlide220.xml" ContentType="application/vnd.openxmlformats-officedocument.presentationml.notesSlide+xml"/>
  <Override PartName="/ppt/theme/themeOverride70.xml" ContentType="application/vnd.openxmlformats-officedocument.themeOverride+xml"/>
  <Override PartName="/ppt/notesSlides/notesSlide240.xml" ContentType="application/vnd.openxmlformats-officedocument.presentationml.notesSlide+xml"/>
  <Override PartName="/ppt/slideLayouts/slideLayout30.xml" ContentType="application/vnd.openxmlformats-officedocument.presentationml.slideLayout+xml"/>
  <Override PartName="/ppt/theme/themeOverride90.xml" ContentType="application/vnd.openxmlformats-officedocument.themeOverride+xml"/>
  <Override PartName="/ppt/notesSlides/notesSlide250.xml" ContentType="application/vnd.openxmlformats-officedocument.presentationml.notesSlide+xml"/>
  <Override PartName="/ppt/theme/themeOverride100.xml" ContentType="application/vnd.openxmlformats-officedocument.themeOverride+xml"/>
  <Override PartName="/ppt/notesSlides/notesSlide260.xml" ContentType="application/vnd.openxmlformats-officedocument.presentationml.notesSlide+xml"/>
  <Override PartName="/ppt/notesSlides/notesSlide270.xml" ContentType="application/vnd.openxmlformats-officedocument.presentationml.notesSlide+xml"/>
  <Override PartName="/ppt/slideMasters/slideMaster10.xml" ContentType="application/vnd.openxmlformats-officedocument.presentationml.slideMaster+xml"/>
  <Override PartName="/ppt/notesMasters/notesMaster10.xml" ContentType="application/vnd.openxmlformats-officedocument.presentationml.notesMaster+xml"/>
  <Override PartName="/ppt/slideLayouts/slideLayout80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0.xml" ContentType="application/vnd.openxmlformats-officedocument.theme+xml"/>
  <Override PartName="/ppt/theme/theme30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43"/>
  </p:notesMasterIdLst>
  <p:handoutMasterIdLst>
    <p:handoutMasterId r:id="rId44"/>
  </p:handoutMasterIdLst>
  <p:sldIdLst>
    <p:sldId id="282" r:id="rId6"/>
    <p:sldId id="283" r:id="rId7"/>
    <p:sldId id="368" r:id="rId8"/>
    <p:sldId id="351" r:id="rId9"/>
    <p:sldId id="534" r:id="rId10"/>
    <p:sldId id="538" r:id="rId11"/>
    <p:sldId id="352" r:id="rId12"/>
    <p:sldId id="536" r:id="rId13"/>
    <p:sldId id="537" r:id="rId14"/>
    <p:sldId id="539" r:id="rId15"/>
    <p:sldId id="535" r:id="rId16"/>
    <p:sldId id="482" r:id="rId17"/>
    <p:sldId id="504" r:id="rId18"/>
    <p:sldId id="487" r:id="rId19"/>
    <p:sldId id="485" r:id="rId20"/>
    <p:sldId id="493" r:id="rId21"/>
    <p:sldId id="382" r:id="rId22"/>
    <p:sldId id="494" r:id="rId23"/>
    <p:sldId id="495" r:id="rId24"/>
    <p:sldId id="508" r:id="rId25"/>
    <p:sldId id="499" r:id="rId26"/>
    <p:sldId id="506" r:id="rId27"/>
    <p:sldId id="523" r:id="rId28"/>
    <p:sldId id="404" r:id="rId29"/>
    <p:sldId id="479" r:id="rId30"/>
    <p:sldId id="407" r:id="rId31"/>
    <p:sldId id="408" r:id="rId32"/>
    <p:sldId id="411" r:id="rId33"/>
    <p:sldId id="511" r:id="rId34"/>
    <p:sldId id="531" r:id="rId35"/>
    <p:sldId id="522" r:id="rId36"/>
    <p:sldId id="527" r:id="rId37"/>
    <p:sldId id="528" r:id="rId38"/>
    <p:sldId id="529" r:id="rId39"/>
    <p:sldId id="530" r:id="rId40"/>
    <p:sldId id="417" r:id="rId41"/>
    <p:sldId id="403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351"/>
            <p14:sldId id="534"/>
            <p14:sldId id="538"/>
            <p14:sldId id="352"/>
            <p14:sldId id="536"/>
            <p14:sldId id="537"/>
            <p14:sldId id="539"/>
            <p14:sldId id="535"/>
            <p14:sldId id="482"/>
            <p14:sldId id="504"/>
            <p14:sldId id="487"/>
            <p14:sldId id="485"/>
            <p14:sldId id="493"/>
            <p14:sldId id="382"/>
            <p14:sldId id="494"/>
            <p14:sldId id="495"/>
            <p14:sldId id="508"/>
            <p14:sldId id="499"/>
            <p14:sldId id="506"/>
            <p14:sldId id="523"/>
            <p14:sldId id="404"/>
          </p14:sldIdLst>
        </p14:section>
        <p14:section name="Company Pages" id="{F6B24956-B447-45B8-8988-92822142DBC7}">
          <p14:sldIdLst>
            <p14:sldId id="479"/>
            <p14:sldId id="407"/>
            <p14:sldId id="408"/>
            <p14:sldId id="411"/>
          </p14:sldIdLst>
        </p14:section>
        <p14:section name="Force Mode" id="{EB33F43B-2AD9-4C0D-89C9-C65DE1E209DC}">
          <p14:sldIdLst>
            <p14:sldId id="511"/>
          </p14:sldIdLst>
        </p14:section>
        <p14:section name="Streaming" id="{DD019D3A-435A-4804-A620-8C0E0E481E77}">
          <p14:sldIdLst/>
        </p14:section>
        <p14:section name="Streaming" id="{6739174B-BD87-4F22-A97F-A5ED5278B531}">
          <p14:sldIdLst>
            <p14:sldId id="531"/>
          </p14:sldIdLst>
        </p14:section>
        <p14:section name="EZ Mode" id="{B17B3A65-075D-4B8E-8B5A-3ED9BF9A7266}">
          <p14:sldIdLst>
            <p14:sldId id="522"/>
          </p14:sldIdLst>
        </p14:section>
        <p14:section name="Live Mode" id="{4588E999-036B-4DA7-8539-8CDB7623A2E3}">
          <p14:sldIdLst>
            <p14:sldId id="527"/>
          </p14:sldIdLst>
        </p14:section>
        <p14:section name="True Value Mode" id="{83F58BDC-209D-44F7-9700-6EBE5C7AC97B}">
          <p14:sldIdLst>
            <p14:sldId id="528"/>
          </p14:sldIdLst>
        </p14:section>
        <p14:section name="Data Visual" id="{9FCB4749-36AE-4914-8820-56392B606345}">
          <p14:sldIdLst>
            <p14:sldId id="529"/>
          </p14:sldIdLst>
        </p14:section>
        <p14:section name="Data Text" id="{EE79C548-7CB5-4738-B9A2-29B6227F97A1}">
          <p14:sldIdLst>
            <p14:sldId id="530"/>
          </p14:sldIdLst>
        </p14:section>
        <p14:section name="Data Data" id="{06D13EC6-B59B-4022-8E4B-DFD3DA54E29C}">
          <p14:sldIdLst>
            <p14:sldId id="417"/>
          </p14:sldIdLst>
        </p14:section>
        <p14:section name="Data Analysis" id="{43D59496-666B-4140-8993-5C6C40508551}">
          <p14:sldIdLst>
            <p14:sldId id="40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82D"/>
    <a:srgbClr val="C7D82B"/>
    <a:srgbClr val="C7D82A"/>
    <a:srgbClr val="B4C10F"/>
    <a:srgbClr val="98A30D"/>
    <a:srgbClr val="DDDDDD"/>
    <a:srgbClr val="C9D803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C00B86-BEE6-410A-99E1-2D9BC5E0B385}" v="15" dt="2026-06-24T18:38:56.3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1" d="100"/>
          <a:sy n="141" d="100"/>
        </p:scale>
        <p:origin x="102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_rels/notesMaster10.xml.rels><?xml version="1.0" encoding="UTF-8" standalone="yes"?>
<Relationships xmlns="http://schemas.openxmlformats.org/package/2006/relationships"><Relationship Id="rId1" Type="http://schemas.openxmlformats.org/officeDocument/2006/relationships/theme" Target="../theme/theme3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Masters/notesMaster10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3/19/2025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0.xml"/><Relationship Id="rId1" Type="http://schemas.openxmlformats.org/officeDocument/2006/relationships/notesMaster" Target="../notesMasters/notesMaster10.xml"/></Relationships>
</file>

<file path=ppt/notesSlides/_rels/notesSlide2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0.xml"/><Relationship Id="rId1" Type="http://schemas.openxmlformats.org/officeDocument/2006/relationships/notesMaster" Target="../notesMasters/notesMaster10.xml"/></Relationships>
</file>

<file path=ppt/notesSlides/_rels/notesSlide2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0.xml"/><Relationship Id="rId1" Type="http://schemas.openxmlformats.org/officeDocument/2006/relationships/notesMaster" Target="../notesMasters/notesMaster10.xml"/></Relationships>
</file>

<file path=ppt/notesSlides/_rels/notesSlide2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0.xml"/><Relationship Id="rId1" Type="http://schemas.openxmlformats.org/officeDocument/2006/relationships/notesMaster" Target="../notesMasters/notesMaster10.xml"/></Relationships>
</file>

<file path=ppt/notesSlides/_rels/notesSlide2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0.xml"/><Relationship Id="rId1" Type="http://schemas.openxmlformats.org/officeDocument/2006/relationships/notesMaster" Target="../notesMasters/notesMaster10.xml"/></Relationships>
</file>

<file path=ppt/notesSlides/_rels/notesSlide2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0.xml"/><Relationship Id="rId1" Type="http://schemas.openxmlformats.org/officeDocument/2006/relationships/notesMaster" Target="../notesMasters/notesMaster10.xml"/></Relationships>
</file>

<file path=ppt/notesSlides/_rels/notesSlide2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0.xml"/><Relationship Id="rId1" Type="http://schemas.openxmlformats.org/officeDocument/2006/relationships/notesMaster" Target="../notesMasters/notesMaster10.xml"/></Relationships>
</file>

<file path=ppt/notesSlides/_rels/notesSlide2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0.xml"/><Relationship Id="rId1" Type="http://schemas.openxmlformats.org/officeDocument/2006/relationships/notesMaster" Target="../notesMasters/notesMaster10.xml"/></Relationships>
</file>

<file path=ppt/notesSlides/_rels/notesSlide2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0.xml"/><Relationship Id="rId1" Type="http://schemas.openxmlformats.org/officeDocument/2006/relationships/notesMaster" Target="../notesMasters/notesMaster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4A4A9-B949-21D6-2164-37A966CA8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22838E-289F-031A-D845-599E78D8E1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60C65A-B550-11BA-1615-1D8FF56318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5FBBF1-A72A-88F4-C0EC-44BE06BEE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683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06950-0EF7-9F6C-F6EC-8D4B072D9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02C7F8-51A4-5E49-1364-C4950CDC00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320655-CFD8-9F22-CB3C-0A3343C80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03F14D-2E55-8F9A-15E9-A6D88597CA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152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4E926-032A-0729-FE4E-AF8632EBC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C2D5C1-B6DD-22AB-95E8-B1A49FF5BB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262055-AE62-B3C9-FD0B-94B9DA9BCE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5E5FF4-5A0E-C04A-E68C-A98A7F566C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280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16ECE-C5AD-6C95-FA2F-30F796AFE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044902-1382-D640-99F4-17C5682649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CDE833-1E92-1D6D-A7EA-B9DA73FE2F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5EF744-91BF-6DD2-AFEE-472ED02EC3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5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BDCA0-BA76-FEA9-410D-D8E978CC9D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F23B45-F66C-63EB-BE7B-86F5D18C4C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67970E-3FAC-0A8D-6510-002F181C2C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949178-7621-D9FD-CAD6-94BE9DD0CC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4658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08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B6A0-EDA2-6DA4-EE57-D052985F1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5C4A66-9EF0-6715-FEE4-9F9AD5A4B1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E8981E-1FD7-9715-12AE-B92C5B119B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4E29C-3BB0-A8B6-D494-6B275C954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62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1635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FC595-F5F8-D2A8-8A02-406AA526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79D93-5FA7-599A-DFDF-F691DBC82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AD4097-024A-38E0-6382-4A352BF541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AF679-5BF6-ADA1-16C6-0B323D16AF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08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1339F-89FA-9207-C666-5421067E8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F25F9-E4BB-19DA-A062-D092A1FCC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9F1BD-C150-9E7D-6C72-5416D4FB5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0BE621-97DA-526A-E1DC-A51A1DB6F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637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3F97B-6778-BCA9-68EE-DBEEBFD76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E570B7-66C0-B60E-808A-F103815206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27316A-CC2A-7B2B-05D2-DB244DE1FE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64B8B-A86B-AAD8-C2F8-6D3A3228D3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9107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777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BC17-6DB2-EAEC-C99A-0115ABEE7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59A74A-9758-9745-5B86-EA0D20720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6A028-5AE9-D78F-449E-565D272ED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63036B-D466-A29C-8D01-28DAAD87F7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6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E3E1-A874-66EF-8E7E-4B07D01D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0276E6-AA65-0EED-27FC-FEE0D275F6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D34C0-C748-9B76-AF2B-9F49D9487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5EF81-45A9-1287-4B7C-9E07986D7D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66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72C7-5050-CACA-C52C-7C9B19F1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86E36-0B3C-BEC1-2D32-61F32DEC5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6D31C-6A29-365D-AB04-AAED31A15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39A24-AC2C-3B42-B80A-052FD278B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303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B8D4B-2482-ED8D-D3C1-2467D49F3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88AFA-B03A-690E-F5F3-20CD16D50A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6C2C4-EE4F-A555-DE1C-0FB31113D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34B36-AD3A-A962-2239-75C899A6B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67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98ED7-B2D5-8C30-1360-4001615A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FBC7B5-6BE5-5B23-1529-7702AD02A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DD639-C008-9218-613B-859D4724F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A23F5-C78B-3905-C39B-64DD4510E8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919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90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notesSlides/notesSlide1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77720"/>
      </p:ext>
    </p:extLst>
  </p:cSld>
  <p:clrMapOvr>
    <a:masterClrMapping/>
  </p:clrMapOvr>
</p:notes>
</file>

<file path=ppt/notesSlides/notesSlide2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BC17-6DB2-EAEC-C99A-0115ABEE7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59A74A-9758-9745-5B86-EA0D207204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6A028-5AE9-D78F-449E-565D272EDA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63036B-D466-A29C-8D01-28DAAD87F7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6760"/>
      </p:ext>
    </p:extLst>
  </p:cSld>
  <p:clrMapOvr>
    <a:masterClrMapping/>
  </p:clrMapOvr>
</p:notes>
</file>

<file path=ppt/notesSlides/notesSlide2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E3E1-A874-66EF-8E7E-4B07D01D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0276E6-AA65-0EED-27FC-FEE0D275F6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D34C0-C748-9B76-AF2B-9F49D9487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5EF81-45A9-1287-4B7C-9E07986D7D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6648"/>
      </p:ext>
    </p:extLst>
  </p:cSld>
  <p:clrMapOvr>
    <a:masterClrMapping/>
  </p:clrMapOvr>
</p:notes>
</file>

<file path=ppt/notesSlides/notesSlide2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72C7-5050-CACA-C52C-7C9B19F1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86E36-0B3C-BEC1-2D32-61F32DEC5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6D31C-6A29-365D-AB04-AAED31A15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39A24-AC2C-3B42-B80A-052FD278B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30324"/>
      </p:ext>
    </p:extLst>
  </p:cSld>
  <p:clrMapOvr>
    <a:masterClrMapping/>
  </p:clrMapOvr>
</p:notes>
</file>

<file path=ppt/notesSlides/notesSlide2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B8D4B-2482-ED8D-D3C1-2467D49F3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88AFA-B03A-690E-F5F3-20CD16D50A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6C2C4-EE4F-A555-DE1C-0FB31113D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34B36-AD3A-A962-2239-75C899A6B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6786"/>
      </p:ext>
    </p:extLst>
  </p:cSld>
  <p:clrMapOvr>
    <a:masterClrMapping/>
  </p:clrMapOvr>
</p:notes>
</file>

<file path=ppt/notesSlides/notesSlide2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98ED7-B2D5-8C30-1360-4001615A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FBC7B5-6BE5-5B23-1529-7702AD02A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DD639-C008-9218-613B-859D4724F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A23F5-C78B-3905-C39B-64DD4510E8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91930"/>
      </p:ext>
    </p:extLst>
  </p:cSld>
  <p:clrMapOvr>
    <a:masterClrMapping/>
  </p:clrMapOvr>
</p:notes>
</file>

<file path=ppt/notesSlides/notesSlide2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2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9061"/>
      </p:ext>
    </p:extLst>
  </p:cSld>
  <p:clrMapOvr>
    <a:masterClrMapping/>
  </p:clrMapOvr>
</p:notes>
</file>

<file path=ppt/notesSlides/notesSlide2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794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7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0.xml"/><Relationship Id="rId9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SEPP014,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4.png"/><Relationship Id="rId4" Type="http://schemas.openxmlformats.org/officeDocument/2006/relationships/slide" Target="slide27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6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jpeg"/><Relationship Id="rId7" Type="http://schemas.openxmlformats.org/officeDocument/2006/relationships/image" Target="../media/image2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slide" Target="slide330.xml"/><Relationship Id="rId5" Type="http://schemas.openxmlformats.org/officeDocument/2006/relationships/image" Target="../media/image23.png"/><Relationship Id="rId10" Type="http://schemas.openxmlformats.org/officeDocument/2006/relationships/image" Target="../media/image240.png"/><Relationship Id="rId4" Type="http://schemas.openxmlformats.org/officeDocument/2006/relationships/image" Target="../media/image22.png"/><Relationship Id="rId9" Type="http://schemas.openxmlformats.org/officeDocument/2006/relationships/slide" Target="slide3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370.xml"/><Relationship Id="rId3" Type="http://schemas.openxmlformats.org/officeDocument/2006/relationships/image" Target="../media/image3.jpeg"/><Relationship Id="rId7" Type="http://schemas.openxmlformats.org/officeDocument/2006/relationships/image" Target="../media/image26.png"/><Relationship Id="rId12" Type="http://schemas.openxmlformats.org/officeDocument/2006/relationships/image" Target="../media/image27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11" Type="http://schemas.openxmlformats.org/officeDocument/2006/relationships/slide" Target="slide360.xml"/><Relationship Id="rId5" Type="http://schemas.openxmlformats.org/officeDocument/2006/relationships/slide" Target="slide350.xml"/><Relationship Id="rId10" Type="http://schemas.openxmlformats.org/officeDocument/2006/relationships/image" Target="../media/image27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390.xml"/><Relationship Id="rId13" Type="http://schemas.openxmlformats.org/officeDocument/2006/relationships/image" Target="../media/image31.png"/><Relationship Id="rId3" Type="http://schemas.openxmlformats.org/officeDocument/2006/relationships/image" Target="../media/image3.jpeg"/><Relationship Id="rId7" Type="http://schemas.openxmlformats.org/officeDocument/2006/relationships/image" Target="../media/image29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slide" Target="slide400.xml"/><Relationship Id="rId5" Type="http://schemas.openxmlformats.org/officeDocument/2006/relationships/slide" Target="slide380.xml"/><Relationship Id="rId15" Type="http://schemas.openxmlformats.org/officeDocument/2006/relationships/image" Target="../media/image31.png"/><Relationship Id="rId10" Type="http://schemas.openxmlformats.org/officeDocument/2006/relationships/image" Target="../media/image30.png"/><Relationship Id="rId4" Type="http://schemas.openxmlformats.org/officeDocument/2006/relationships/image" Target="../media/image28.png"/><Relationship Id="rId9" Type="http://schemas.openxmlformats.org/officeDocument/2006/relationships/image" Target="../media/image29.png"/><Relationship Id="rId14" Type="http://schemas.openxmlformats.org/officeDocument/2006/relationships/slide" Target="slide4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../../07%20Marketing/Pod%20Presentations/Academy.ezmetrology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video" Target="../media/media2.mp4"/><Relationship Id="rId7" Type="http://schemas.openxmlformats.org/officeDocument/2006/relationships/image" Target="../media/image44.svg"/><Relationship Id="rId2" Type="http://schemas.microsoft.com/office/2007/relationships/media" Target="../media/media2.mp4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video" Target="../media/media3.mp4"/><Relationship Id="rId7" Type="http://schemas.openxmlformats.org/officeDocument/2006/relationships/notesSlide" Target="../notesSlides/notesSlide17.xml"/><Relationship Id="rId2" Type="http://schemas.microsoft.com/office/2007/relationships/media" Target="../media/media3.mp4"/><Relationship Id="rId1" Type="http://schemas.openxmlformats.org/officeDocument/2006/relationships/themeOverride" Target="../theme/themeOverride3.xml"/><Relationship Id="rId6" Type="http://schemas.openxmlformats.org/officeDocument/2006/relationships/slideLayout" Target="../slideLayouts/slideLayout5.xml"/><Relationship Id="rId11" Type="http://schemas.openxmlformats.org/officeDocument/2006/relationships/image" Target="../media/image48.png"/><Relationship Id="rId5" Type="http://schemas.openxmlformats.org/officeDocument/2006/relationships/video" Target="../media/media4.mp4"/><Relationship Id="rId10" Type="http://schemas.openxmlformats.org/officeDocument/2006/relationships/image" Target="../media/image47.png"/><Relationship Id="rId4" Type="http://schemas.microsoft.com/office/2007/relationships/media" Target="../media/media4.mp4"/><Relationship Id="rId9" Type="http://schemas.openxmlformats.org/officeDocument/2006/relationships/image" Target="../media/image46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5.png"/><Relationship Id="rId5" Type="http://schemas.openxmlformats.org/officeDocument/2006/relationships/image" Target="../media/image49.jpeg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26.png"/><Relationship Id="rId5" Type="http://schemas.openxmlformats.org/officeDocument/2006/relationships/image" Target="../media/image52.png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54.png"/><Relationship Id="rId5" Type="http://schemas.openxmlformats.org/officeDocument/2006/relationships/image" Target="../media/image53.jpeg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3.jpeg"/><Relationship Id="rId9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3.jpe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3.jpe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jpeg"/><Relationship Id="rId9" Type="http://schemas.openxmlformats.org/officeDocument/2006/relationships/image" Target="../media/image70.png"/></Relationships>
</file>

<file path=ppt/slides/_rels/slide2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0.xml"/></Relationships>
</file>

<file path=ppt/slides/_rels/slide3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video" Target="../media/media2.mp4"/><Relationship Id="rId7" Type="http://schemas.openxmlformats.org/officeDocument/2006/relationships/image" Target="../media/image510.png"/><Relationship Id="rId2" Type="http://schemas.microsoft.com/office/2007/relationships/media" Target="../media/media2.mp4"/><Relationship Id="rId1" Type="http://schemas.openxmlformats.org/officeDocument/2006/relationships/themeOverride" Target="../theme/themeOverride40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90.xml"/><Relationship Id="rId4" Type="http://schemas.openxmlformats.org/officeDocument/2006/relationships/slideLayout" Target="../slideLayouts/slideLayout50.xml"/><Relationship Id="rId9" Type="http://schemas.openxmlformats.org/officeDocument/2006/relationships/image" Target="../media/image45.png"/></Relationships>
</file>

<file path=ppt/slides/_rels/slide3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svg"/><Relationship Id="rId3" Type="http://schemas.openxmlformats.org/officeDocument/2006/relationships/video" Target="../media/media3.mp4"/><Relationship Id="rId7" Type="http://schemas.openxmlformats.org/officeDocument/2006/relationships/image" Target="../media/image540.png"/><Relationship Id="rId2" Type="http://schemas.microsoft.com/office/2007/relationships/media" Target="../media/media3.mp4"/><Relationship Id="rId1" Type="http://schemas.openxmlformats.org/officeDocument/2006/relationships/themeOverride" Target="../theme/themeOverride50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200.xml"/><Relationship Id="rId4" Type="http://schemas.openxmlformats.org/officeDocument/2006/relationships/slideLayout" Target="../slideLayouts/slideLayout50.xml"/><Relationship Id="rId9" Type="http://schemas.openxmlformats.org/officeDocument/2006/relationships/image" Target="../media/image47.png"/></Relationships>
</file>

<file path=ppt/slides/_rels/slide3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60.xml"/><Relationship Id="rId6" Type="http://schemas.openxmlformats.org/officeDocument/2006/relationships/image" Target="../media/image25.png"/><Relationship Id="rId5" Type="http://schemas.openxmlformats.org/officeDocument/2006/relationships/image" Target="../media/image620.jpeg"/><Relationship Id="rId4" Type="http://schemas.openxmlformats.org/officeDocument/2006/relationships/image" Target="../media/image3.jpeg"/></Relationships>
</file>

<file path=ppt/slides/_rels/slide3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70.xml"/><Relationship Id="rId6" Type="http://schemas.openxmlformats.org/officeDocument/2006/relationships/image" Target="../media/image51.png"/><Relationship Id="rId5" Type="http://schemas.openxmlformats.org/officeDocument/2006/relationships/image" Target="../media/image63.jpeg"/><Relationship Id="rId4" Type="http://schemas.openxmlformats.org/officeDocument/2006/relationships/image" Target="../media/image3.jpeg"/></Relationships>
</file>

<file path=ppt/slides/_rels/slide3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0.xml"/><Relationship Id="rId2" Type="http://schemas.openxmlformats.org/officeDocument/2006/relationships/slideLayout" Target="../slideLayouts/slideLayout50.xml"/><Relationship Id="rId1" Type="http://schemas.openxmlformats.org/officeDocument/2006/relationships/themeOverride" Target="../theme/themeOverride80.xml"/><Relationship Id="rId6" Type="http://schemas.openxmlformats.org/officeDocument/2006/relationships/image" Target="../media/image26.png"/><Relationship Id="rId5" Type="http://schemas.openxmlformats.org/officeDocument/2006/relationships/image" Target="../media/image52.png"/><Relationship Id="rId4" Type="http://schemas.openxmlformats.org/officeDocument/2006/relationships/image" Target="../media/image3.jpeg"/></Relationships>
</file>

<file path=ppt/slides/_rels/slide3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0.xml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90.xml"/><Relationship Id="rId6" Type="http://schemas.openxmlformats.org/officeDocument/2006/relationships/image" Target="../media/image54.png"/><Relationship Id="rId5" Type="http://schemas.openxmlformats.org/officeDocument/2006/relationships/image" Target="../media/image66.jpeg"/><Relationship Id="rId4" Type="http://schemas.openxmlformats.org/officeDocument/2006/relationships/image" Target="../media/image3.jpeg"/></Relationships>
</file>

<file path=ppt/slides/_rels/slide3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notesSlide" Target="../notesSlides/notesSlide250.xml"/><Relationship Id="rId7" Type="http://schemas.openxmlformats.org/officeDocument/2006/relationships/image" Target="../media/image690.png"/><Relationship Id="rId2" Type="http://schemas.openxmlformats.org/officeDocument/2006/relationships/slideLayout" Target="../slideLayouts/slideLayout30.xml"/><Relationship Id="rId1" Type="http://schemas.openxmlformats.org/officeDocument/2006/relationships/themeOverride" Target="../theme/themeOverride100.xml"/><Relationship Id="rId6" Type="http://schemas.openxmlformats.org/officeDocument/2006/relationships/image" Target="../media/image56.png"/><Relationship Id="rId5" Type="http://schemas.openxmlformats.org/officeDocument/2006/relationships/image" Target="../media/image210.png"/><Relationship Id="rId4" Type="http://schemas.openxmlformats.org/officeDocument/2006/relationships/image" Target="../media/image3.jpeg"/><Relationship Id="rId9" Type="http://schemas.openxmlformats.org/officeDocument/2006/relationships/image" Target="../media/image72.png"/></Relationships>
</file>

<file path=ppt/slides/_rels/slide4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3.jpe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60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4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3.jpe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27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10" Type="http://schemas.openxmlformats.org/officeDocument/2006/relationships/image" Target="../media/image71.png"/><Relationship Id="rId4" Type="http://schemas.openxmlformats.org/officeDocument/2006/relationships/image" Target="../media/image65.jpeg"/><Relationship Id="rId9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DF0CAC-AC0B-A836-3A57-7B3D691B27D1}"/>
              </a:ext>
            </a:extLst>
          </p:cNvPr>
          <p:cNvSpPr txBox="1"/>
          <p:nvPr/>
        </p:nvSpPr>
        <p:spPr>
          <a:xfrm>
            <a:off x="2402972" y="2453247"/>
            <a:ext cx="7568097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 err="1">
                <a:cs typeface="Arial"/>
              </a:rPr>
              <a:t>WindowPinch</a:t>
            </a:r>
            <a:endParaRPr lang="en-US" sz="4000" b="1" spc="300" dirty="0">
              <a:cs typeface="Arial"/>
            </a:endParaRPr>
          </a:p>
          <a:p>
            <a:pPr algn="ctr"/>
            <a:r>
              <a:rPr lang="en-US" sz="2800" cap="all" dirty="0">
                <a:solidFill>
                  <a:srgbClr val="282828"/>
                </a:solidFill>
                <a:latin typeface="Bahnschrift"/>
              </a:rPr>
              <a:t>Reliable and easy to setup Pinch gauge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065B33-9665-B62F-3D07-EFDCD90E73F1}"/>
              </a:ext>
            </a:extLst>
          </p:cNvPr>
          <p:cNvSpPr txBox="1"/>
          <p:nvPr/>
        </p:nvSpPr>
        <p:spPr>
          <a:xfrm>
            <a:off x="3141267" y="4176005"/>
            <a:ext cx="633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FORCE MEASUREMENT TECHNOLOGY TO ACCURATELY AND EASILY CAPTURE PINCH FORCE OF AUTOMATIC WINDOWS.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4522921"/>
                  </p:ext>
                </p:extLst>
              </p:nvPr>
            </p:nvGraphicFramePr>
            <p:xfrm>
              <a:off x="2070727" y="4853036"/>
              <a:ext cx="2617511" cy="147235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4510AC06-0501-4BC3-8177-F1FDC5BBD03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617511" cy="14723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70727" y="4853036"/>
                <a:ext cx="2617511" cy="14723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407783" y="649287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4" name="Subtitle 4">
            <a:extLst>
              <a:ext uri="{FF2B5EF4-FFF2-40B4-BE49-F238E27FC236}">
                <a16:creationId xmlns:a16="http://schemas.microsoft.com/office/drawing/2014/main" id="{C90ED823-2CC5-9BAE-7A4E-6C6538C8FD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440413"/>
            <a:ext cx="4576348" cy="504785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Introduction</a:t>
            </a: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dirty="0"/>
              <a:t>Sensor Innovations</a:t>
            </a:r>
          </a:p>
          <a:p>
            <a:pPr>
              <a:lnSpc>
                <a:spcPct val="150000"/>
              </a:lnSpc>
            </a:pPr>
            <a:r>
              <a:rPr lang="en-US" sz="1600" dirty="0" err="1"/>
              <a:t>ForcePod</a:t>
            </a:r>
            <a:r>
              <a:rPr lang="en-US" sz="1600" dirty="0"/>
              <a:t> Innovations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Operation Mode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Data Management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/>
              <a:t>Support and Service</a:t>
            </a:r>
          </a:p>
          <a:p>
            <a:pPr>
              <a:lnSpc>
                <a:spcPct val="150000"/>
              </a:lnSpc>
            </a:pPr>
            <a:r>
              <a:rPr lang="en-GB" sz="1600" dirty="0" err="1"/>
              <a:t>ForcePod</a:t>
            </a:r>
            <a:r>
              <a:rPr lang="en-GB" sz="1600" dirty="0"/>
              <a:t> Variants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F9DFF7-259B-10CA-590F-1C57546541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541" y="15877"/>
            <a:ext cx="8575464" cy="68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/>
              <a:t>1. Introduction</a:t>
            </a:r>
            <a:endParaRPr lang="en-US" sz="310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The new Window Pinch sensor, specifically design for power window testing with simple operation and optimal performance.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No clamping required, a balanced design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Dual Sensor Technology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 and installation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Conform to FMVSS No 118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Conform to ECE No 21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Window Pinch SENSOR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3F83202-995D-B412-C917-6220E629035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73F6D0C-A2A0-81CA-C26B-0C291625E3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87299" y="2867487"/>
            <a:ext cx="5495277" cy="299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EB625B-9A60-04D1-62AC-703683A76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EA12CB0-F622-6133-B459-030899469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The sensor is compatible with </a:t>
            </a:r>
            <a:r>
              <a:rPr lang="en-US" sz="1400" dirty="0" err="1"/>
              <a:t>ForcePod</a:t>
            </a:r>
            <a:r>
              <a:rPr lang="en-US" sz="1400" dirty="0"/>
              <a:t> acquisition unit, providing the flexibility and connectivity of the </a:t>
            </a:r>
            <a:r>
              <a:rPr lang="en-US" sz="1400" dirty="0" err="1"/>
              <a:t>ForcePod</a:t>
            </a:r>
            <a:r>
              <a:rPr lang="en-US" sz="1400" dirty="0"/>
              <a:t>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>
              <a:latin typeface="Zilap Orion" panose="02000500000000000000" pitchFamily="2" charset="0"/>
            </a:endParaRPr>
          </a:p>
          <a:p>
            <a:pPr marL="182880" lvl="1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2000" dirty="0">
                <a:latin typeface="Zilap Orion" panose="02000500000000000000" pitchFamily="2" charset="0"/>
              </a:rPr>
              <a:t>FORCE</a:t>
            </a:r>
            <a:r>
              <a:rPr lang="en-US" sz="2000" dirty="0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 dirty="0"/>
              <a:t> 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Part of the pod product family, which stands for innovation on many levels.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1D and 3D load cell compatibility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TEDS compatible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connectivity for recording or logging applications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Enhanced measurement functions (Averaging, Min, Max)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B79286-67ED-F971-75D5-B93E600E23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91135EE-879C-0A27-9951-ED830AE80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6C52D6F-C192-ED7C-EB60-66F1D039827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1.2 </a:t>
            </a:r>
            <a:r>
              <a:rPr lang="en-US" dirty="0" err="1"/>
              <a:t>ForcePod</a:t>
            </a:r>
            <a:endParaRPr lang="en-US" dirty="0"/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7E0892-FA47-F0A6-E4E5-3C1849A55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8531A9D-5089-1EF2-78B5-177BA8E07EA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13F8069-FF0D-3E0D-DB76-781C43C4AF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DD1A799-D5EA-EB4D-B3CB-AE00EAB8469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7352" y="1748531"/>
            <a:ext cx="4505224" cy="299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889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6B7918-CC9F-7838-2485-E385EA25C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590D0F-7978-3538-4FEC-25DE95DF05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For enhanced troubleshooting, the force measurement can be expanded with additional data from other components in the system.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b="1" i="1" dirty="0">
              <a:solidFill>
                <a:srgbClr val="C9D803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 Trace Pack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Tracking the position and speed of one or two points on the 	window. Typical to capture travel and speed.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CAN Pod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	Synchronize force/position readings with CAN messages to 	monitor the activities and logic in the control Unit.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Sensor Pod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	Add up to 4 analog channels to record and observe analog 	signals such as voltage, current…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8B2318-08CF-24DD-B62B-25BC281F374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82CF5BA-A0BE-8880-4CE5-DF01A2C6B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9696477-0B84-E8FE-FAA0-12AE81AF272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1.3 Extensions - Analysis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DC718A99-7B4D-C8BE-5F41-474BBDC59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E46AA03-D633-7A45-91EA-6CE5488C0D0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E610BB0-3C3B-0D7F-F529-C61EE72D11B8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6" name="Picture 5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2E71215B-DEB9-E519-FDFB-62D90E273A4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351" y="3073941"/>
            <a:ext cx="2761426" cy="21056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BFA6A5-015F-5CD5-5165-5E21A64D50A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602" y="4442828"/>
            <a:ext cx="2411795" cy="150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61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Sensor </a:t>
            </a:r>
            <a:r>
              <a:rPr lang="en-GB" sz="3200" b="1" dirty="0">
                <a:cs typeface="Arial"/>
              </a:rPr>
              <a:t>Innovations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79757C-9177-0F97-7423-0B299AF5B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313665B-7F9E-B898-257E-5C0A16FFB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Key Specifications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Max capacity 200N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Overload Protection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Temperature Range (Usage) -40 to 80C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Quick Swap Offsets; 20, 50, 150 and 200mm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Quick Swap Springs: 10, 20 and 65N/mm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Plug-and-Play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TEDS calibration traceability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Window Thickness: up to 6mm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Cable up to 6m</a:t>
            </a: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 dirty="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8F16D-024D-4F17-D858-ED872FE020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00D2A7E-18FD-515F-6873-16D49972B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Sensor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82D6DF4-8242-17BB-F762-4E528EFE3D5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performance features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BC74FD65-861E-BE05-CDDE-6754BC27B086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866DD56-BDCA-AAD4-CBE5-6E341922715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2883FFA-E1F8-14EE-069C-2F1276E023D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E6F9135-CF5B-CE53-7B36-93987DC000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5042" y="3253256"/>
            <a:ext cx="2684486" cy="31822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48E38FC-7755-F748-6285-EE55674388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866" y="789686"/>
            <a:ext cx="3396165" cy="224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83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187A86-A544-BF81-B244-DAA9A0BB4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8641BA-D595-36C2-C657-984DA05587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Drop Protection</a:t>
            </a: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Dual load cells are hidden in enclosure and protected when the sensor being dropped accidentally.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Balanced Design</a:t>
            </a:r>
          </a:p>
          <a:p>
            <a:pPr marL="1005840" lvl="1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The two-sided symmetrical design sits at rest as a saddle over the window edge with no need for clamping. Lateral friction will hold the sensor in position even on inclined edges.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Lightweight</a:t>
            </a:r>
          </a:p>
          <a:p>
            <a:pPr marL="1005840" lvl="1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With only 350gr, extra load is minor for the system. No torque is applied on the glass.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Near the Edge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>
                <a:solidFill>
                  <a:schemeClr val="tx2"/>
                </a:solidFill>
              </a:rPr>
              <a:t>	</a:t>
            </a:r>
            <a:r>
              <a:rPr lang="en-US" sz="1400" dirty="0">
                <a:solidFill>
                  <a:schemeClr val="tx2"/>
                </a:solidFill>
              </a:rPr>
              <a:t>The force application can be as close as 50mm from any corner.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Maximum Curvature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dirty="0">
                <a:solidFill>
                  <a:schemeClr val="tx2"/>
                </a:solidFill>
              </a:rPr>
              <a:t>	Any window shape or contour with a radius above 360mm.</a:t>
            </a:r>
          </a:p>
          <a:p>
            <a:pPr marL="1005840" lvl="1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 dirty="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46E2B5-FAF1-4C34-F0A5-DFEDE8CC8F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346D3368-6EBF-2298-C703-9241AA9B4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Sensor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E026D50-5CC1-E474-98EF-85CB0F9F4CE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other design features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AAFEEF05-3F02-40E0-DC2F-314AAB540BD7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CC63698-506F-37F9-2289-BDEDCD455116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E5E98B5C-46EE-013A-8E55-942402BB32F4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65B18AD-1479-1890-45BA-7011A094931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3140" y="524752"/>
            <a:ext cx="2340660" cy="31227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C8C0339-156E-B745-8EA7-2A42F132CFF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847" y="3370133"/>
            <a:ext cx="3904824" cy="3122741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90514E8-C983-388E-52F2-BB601D19D268}"/>
              </a:ext>
            </a:extLst>
          </p:cNvPr>
          <p:cNvCxnSpPr/>
          <p:nvPr/>
        </p:nvCxnSpPr>
        <p:spPr>
          <a:xfrm>
            <a:off x="9216363" y="4447010"/>
            <a:ext cx="1045968" cy="0"/>
          </a:xfrm>
          <a:prstGeom prst="straightConnector1">
            <a:avLst/>
          </a:prstGeom>
          <a:ln w="19050" cap="flat" cmpd="sng" algn="ctr">
            <a:solidFill>
              <a:srgbClr val="C7D82B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897C40C-9961-00CC-372F-3B3173E5E5DE}"/>
              </a:ext>
            </a:extLst>
          </p:cNvPr>
          <p:cNvCxnSpPr>
            <a:stCxn id="10" idx="0"/>
          </p:cNvCxnSpPr>
          <p:nvPr/>
        </p:nvCxnSpPr>
        <p:spPr>
          <a:xfrm>
            <a:off x="10183470" y="524752"/>
            <a:ext cx="0" cy="3192054"/>
          </a:xfrm>
          <a:prstGeom prst="line">
            <a:avLst/>
          </a:prstGeom>
          <a:ln w="19050" cap="flat" cmpd="sng" algn="ctr">
            <a:solidFill>
              <a:srgbClr val="C8D82D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9" name="Arc 18">
            <a:extLst>
              <a:ext uri="{FF2B5EF4-FFF2-40B4-BE49-F238E27FC236}">
                <a16:creationId xmlns:a16="http://schemas.microsoft.com/office/drawing/2014/main" id="{C5CBDE4F-AB30-0EA8-1608-862CB65A328C}"/>
              </a:ext>
            </a:extLst>
          </p:cNvPr>
          <p:cNvSpPr/>
          <p:nvPr/>
        </p:nvSpPr>
        <p:spPr>
          <a:xfrm>
            <a:off x="8894020" y="5338363"/>
            <a:ext cx="3032651" cy="365125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9A5A8AC5-D316-46CB-9C33-C1A41E3D29C8}"/>
              </a:ext>
            </a:extLst>
          </p:cNvPr>
          <p:cNvSpPr/>
          <p:nvPr/>
        </p:nvSpPr>
        <p:spPr>
          <a:xfrm>
            <a:off x="8690089" y="4800577"/>
            <a:ext cx="3492487" cy="679220"/>
          </a:xfrm>
          <a:prstGeom prst="arc">
            <a:avLst>
              <a:gd name="adj1" fmla="val 11011545"/>
              <a:gd name="adj2" fmla="val 0"/>
            </a:avLst>
          </a:prstGeom>
          <a:ln w="19050" cap="flat" cmpd="sng" algn="ctr">
            <a:solidFill>
              <a:srgbClr val="C8D82D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051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45B5F-CACD-B342-1116-F41FCD20A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904DF8D-09CE-32A5-D11D-6C41CE610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i="1" dirty="0"/>
              <a:t>Simple balanced installation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endParaRPr lang="en-US" sz="1400" b="1" dirty="0"/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005840" lvl="1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 dirty="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261DF9-AF7C-3EAC-D245-4C521A79BDD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C1E72E8-689E-4270-BED7-DE1BBA377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Sensor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F78353C-2954-377C-1DAD-93440148F8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2.3 operation example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A577F160-C804-7FC5-B432-9EB110EECB49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078AED9-0E21-1AE5-1F2A-62D121AA4E4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3CFAE1A-948B-4300-CBC5-479FFF48DEC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4" name="Window_Pinch_Animation">
            <a:hlinkClick r:id="" action="ppaction://media"/>
            <a:extLst>
              <a:ext uri="{FF2B5EF4-FFF2-40B4-BE49-F238E27FC236}">
                <a16:creationId xmlns:a16="http://schemas.microsoft.com/office/drawing/2014/main" id="{C81BB456-6E4D-8D39-B431-371D396A58F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19744" y="2368697"/>
            <a:ext cx="6253148" cy="351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22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7C77CE-5F46-20E2-E511-D27C9B12C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5067A1E-4E89-8DE1-14FF-1FF4BC674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</a:t>
            </a:r>
            <a:r>
              <a:rPr lang="en-US" sz="3200" dirty="0" err="1"/>
              <a:t>ForcePod</a:t>
            </a:r>
            <a:r>
              <a:rPr lang="en-US" sz="3200" dirty="0"/>
              <a:t> </a:t>
            </a:r>
            <a:r>
              <a:rPr lang="en-GB" sz="3200" b="1" dirty="0">
                <a:cs typeface="Arial"/>
              </a:rPr>
              <a:t>Innovations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B2CFE6-A86E-3163-7FCD-BFC8408DEE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C0FFB14-F64C-0092-C189-F22CDA7A462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7F2A1-8495-17FC-843F-961128465EF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29062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i="1" dirty="0"/>
              <a:t>Dual-core processor power for real-time processing.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Smart Processing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Detects when force begins, set zero to force.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Automatically </a:t>
            </a:r>
            <a:r>
              <a:rPr lang="en-US" sz="1400" b="1" dirty="0">
                <a:solidFill>
                  <a:schemeClr val="tx2"/>
                </a:solidFill>
              </a:rPr>
              <a:t>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tarts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 acquisition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Establishes max, min, or average force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Uses load cell’s native calibration data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Evaluates according to </a:t>
            </a:r>
            <a:r>
              <a:rPr lang="en-US" sz="1400" b="1" dirty="0">
                <a:solidFill>
                  <a:schemeClr val="tx2"/>
                </a:solidFill>
              </a:rPr>
              <a:t>tolerances</a:t>
            </a:r>
            <a:r>
              <a:rPr lang="en-US" sz="1400" dirty="0">
                <a:solidFill>
                  <a:schemeClr val="tx2"/>
                </a:solidFill>
              </a:rPr>
              <a:t> and operation mode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b="1" dirty="0">
                <a:solidFill>
                  <a:schemeClr val="tx2"/>
                </a:solidFill>
              </a:rPr>
              <a:t>Finishes</a:t>
            </a:r>
            <a:r>
              <a:rPr lang="en-US" sz="1400" dirty="0">
                <a:solidFill>
                  <a:schemeClr val="tx2"/>
                </a:solidFill>
              </a:rPr>
              <a:t> when all conditions are achieved. 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Measurement Profile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Min / Max / Average / Median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Number of samples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Tolerances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Plug-and-Play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Use any load cell programmed with TEDS and DB-9 connector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USB-C Charging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8h battery power on single charge</a:t>
            </a: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Forcepod</a:t>
            </a:r>
            <a:r>
              <a:rPr lang="en-US" dirty="0"/>
              <a:t>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Performance features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9A3241B-FE7C-4048-877E-4666BBE1A390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829113-C572-0F2C-8CD3-DCDB3C9B06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07312" y="4164944"/>
            <a:ext cx="1455420" cy="14554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CBED01-9E30-D53D-95F0-7AE980B9CE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DF00A35-C174-E127-067B-0DF67459132B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4DF0C4-EC35-3A47-98C4-A71129A1D02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5655" y="1074178"/>
            <a:ext cx="3430941" cy="214827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432960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C814DC-6B0D-0A4A-258A-B53B7BD2C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CBABF53-6FC0-87D7-DB52-A95BF0A8F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1111" y="1581912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Set up the </a:t>
            </a:r>
            <a:r>
              <a:rPr lang="en-US" sz="1400" b="1" i="1" dirty="0" err="1">
                <a:solidFill>
                  <a:schemeClr val="tx1"/>
                </a:solidFill>
              </a:rPr>
              <a:t>ForcePod</a:t>
            </a:r>
            <a:r>
              <a:rPr lang="en-US" sz="1400" b="1" i="1" dirty="0">
                <a:solidFill>
                  <a:schemeClr val="tx1"/>
                </a:solidFill>
              </a:rPr>
              <a:t> with </a:t>
            </a:r>
            <a:r>
              <a:rPr lang="en-US" sz="1400" b="1" i="1" dirty="0" err="1">
                <a:solidFill>
                  <a:schemeClr val="tx1"/>
                </a:solidFill>
              </a:rPr>
              <a:t>MyPod</a:t>
            </a:r>
            <a:r>
              <a:rPr lang="en-US" sz="1400" b="1" i="1" dirty="0">
                <a:solidFill>
                  <a:schemeClr val="tx1"/>
                </a:solidFill>
              </a:rPr>
              <a:t> configuration software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Individual Settings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Units 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Active measurement types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Tolerances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Operations mode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Profiles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Store a collection of specific settings 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Collection of inspection routines at</a:t>
            </a:r>
          </a:p>
          <a:p>
            <a:pPr marL="1428750" marR="0" lvl="3" indent="-285750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00000"/>
                </a:solidFill>
              </a:rPr>
              <a:t>Single click recall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1400" dirty="0"/>
          </a:p>
          <a:p>
            <a:pPr marL="548640" lvl="1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b="1" i="1" dirty="0">
                <a:solidFill>
                  <a:srgbClr val="C9D803"/>
                </a:solidFill>
              </a:rPr>
              <a:t>Specials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Access to updates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Manual Recordings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Viewing Results</a:t>
            </a:r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741D66-D6CC-002D-FFD3-B1EE1854C8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557E54-AC23-0551-AB7B-AA5C471BE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Forcepod</a:t>
            </a:r>
            <a:r>
              <a:rPr lang="en-US" dirty="0"/>
              <a:t>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48FCDB0-DD48-7BA3-9794-19D4A29FA70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OTHER configurations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979E1C-12F4-8A95-F5A3-B2DAEE09964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399911C-568E-542F-7D10-8B0C1AEA602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computer monitor with a screen showing a green and yellow clock&#10;&#10;AI-generated content may be incorrect.">
            <a:extLst>
              <a:ext uri="{FF2B5EF4-FFF2-40B4-BE49-F238E27FC236}">
                <a16:creationId xmlns:a16="http://schemas.microsoft.com/office/drawing/2014/main" id="{094C01B9-DE07-F526-CCD6-0A12E6A2CC9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374" y="1309672"/>
            <a:ext cx="5792410" cy="4633928"/>
          </a:xfrm>
          <a:prstGeom prst="rect">
            <a:avLst/>
          </a:prstGeom>
        </p:spPr>
      </p:pic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B8A601B-5F54-23CE-58B6-6A0A9412D94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557" y="2236392"/>
            <a:ext cx="3389607" cy="192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333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1321A42-2328-8D18-7764-44F116178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Forcepod</a:t>
            </a:r>
            <a:r>
              <a:rPr lang="en-US" dirty="0"/>
              <a:t>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MEASUREMENT MODEs</a:t>
            </a:r>
          </a:p>
          <a:p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DE63B6-E09E-E827-D0DE-2D81EE838F1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29504" y="2190994"/>
            <a:ext cx="3532993" cy="2212770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3DD22320-0DF0-B529-5D6D-316D7B578E56}"/>
              </a:ext>
            </a:extLst>
          </p:cNvPr>
          <p:cNvSpPr txBox="1">
            <a:spLocks/>
          </p:cNvSpPr>
          <p:nvPr/>
        </p:nvSpPr>
        <p:spPr>
          <a:xfrm>
            <a:off x="334863" y="4579599"/>
            <a:ext cx="11278434" cy="844141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				   Force Mode	  	      Streaming</a:t>
            </a:r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F9FE0002-EB41-3C49-2426-7DFDDEC07B67}"/>
              </a:ext>
            </a:extLst>
          </p:cNvPr>
          <p:cNvSpPr txBox="1">
            <a:spLocks/>
          </p:cNvSpPr>
          <p:nvPr/>
        </p:nvSpPr>
        <p:spPr>
          <a:xfrm>
            <a:off x="1409569" y="1528773"/>
            <a:ext cx="9301270" cy="377965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err="1">
                <a:solidFill>
                  <a:schemeClr val="tx1"/>
                </a:solidFill>
              </a:rPr>
              <a:t>ForcePod’s</a:t>
            </a:r>
            <a:r>
              <a:rPr lang="en-US" sz="1400" b="1" i="1">
                <a:solidFill>
                  <a:schemeClr val="tx1"/>
                </a:solidFill>
              </a:rPr>
              <a:t> capability to measure multiple aspects of applied loads.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90144D00-D816-3D34-7AAA-5FB90805DC8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59727056"/>
                  </p:ext>
                </p:extLst>
              </p:nvPr>
            </p:nvGraphicFramePr>
            <p:xfrm>
              <a:off x="4161796" y="4798436"/>
              <a:ext cx="1812284" cy="1196344"/>
            </p:xfrm>
            <a:graphic>
              <a:graphicData uri="http://schemas.microsoft.com/office/powerpoint/2016/sectionzoom">
                <psez:sectionZm>
                  <psez:sectionZmObj sectionId="{EB33F43B-2AD9-4C0D-89C9-C65DE1E209DC}">
                    <psez:zmPr id="{BC991FA1-044E-4657-BB66-B5A5D6C4748A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812284" cy="119634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90144D00-D816-3D34-7AAA-5FB90805DC8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1796" y="4798436"/>
                <a:ext cx="1812284" cy="119634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A87DF260-2B3D-2885-0BBA-8AF226C1222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89797513"/>
                  </p:ext>
                </p:extLst>
              </p:nvPr>
            </p:nvGraphicFramePr>
            <p:xfrm>
              <a:off x="6096000" y="4793757"/>
              <a:ext cx="1812283" cy="1196344"/>
            </p:xfrm>
            <a:graphic>
              <a:graphicData uri="http://schemas.microsoft.com/office/powerpoint/2016/sectionzoom">
                <psez:sectionZm>
                  <psez:sectionZmObj sectionId="{6739174B-BD87-4F22-A97F-A5ED5278B531}">
                    <psez:zmPr id="{74541BF3-5B69-4DA8-84C0-9ECC3931CC5C}" imageType="cover" transitionDur="1000">
                      <p166:blipFill xmlns:p166="http://schemas.microsoft.com/office/powerpoint/2016/6/main">
                        <a:blip r:embed="rId8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812283" cy="119634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A87DF260-2B3D-2885-0BBA-8AF226C1222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96000" y="4793757"/>
                <a:ext cx="1812283" cy="119634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75411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E38BE9-A943-155E-4956-276DB4A67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6B0F8FA-2534-9BBD-50AC-D34B5CC0A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3" y="2822772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</a:t>
            </a:r>
            <a:r>
              <a:rPr lang="en-GB" sz="3200" b="1" dirty="0">
                <a:cs typeface="Arial"/>
              </a:rPr>
              <a:t>Operation Mode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8D8BD4-FA5D-7C75-161C-18D01830B3E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41C0A3B-D231-7A41-977E-C9EB3DBB991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27CE2B-AC8D-6AA3-EB5C-8C1BDF31094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687708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7665CC-D1F8-707A-7746-97B5F22B5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72CB75F2-4D8C-CD69-DBD4-EADECD1EEB4E}"/>
              </a:ext>
            </a:extLst>
          </p:cNvPr>
          <p:cNvSpPr txBox="1">
            <a:spLocks/>
          </p:cNvSpPr>
          <p:nvPr/>
        </p:nvSpPr>
        <p:spPr>
          <a:xfrm>
            <a:off x="890823" y="1539171"/>
            <a:ext cx="9301270" cy="377965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Use Operation Mode to define the objective of the measurement task.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Optimal Usage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Apply to all metrics that ForcePod can register.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Optimize time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Optimize accuracy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5B67B5-30DD-AA61-89B2-1977129F06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0019C9F-261A-7A34-E456-443DC8360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Operation mode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0DD72A8-D297-1CD7-D9A7-9A91BF5E1F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Overview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961333-A1CD-FCCF-658C-2A98F8C78D88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4F95643-D83A-DABC-4F27-B69463D40C5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A5707DD6-7EE1-174F-3409-225FBE2F4AF4}"/>
              </a:ext>
            </a:extLst>
          </p:cNvPr>
          <p:cNvSpPr txBox="1">
            <a:spLocks/>
          </p:cNvSpPr>
          <p:nvPr/>
        </p:nvSpPr>
        <p:spPr>
          <a:xfrm>
            <a:off x="1382969" y="4100685"/>
            <a:ext cx="10132814" cy="36512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fontScale="925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View current value(s) 		                          Live reading of current load		                    Obtain an accurate evaluation of the characteristic(s)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0" name="Section Zoom 9">
                <a:extLst>
                  <a:ext uri="{FF2B5EF4-FFF2-40B4-BE49-F238E27FC236}">
                    <a16:creationId xmlns:a16="http://schemas.microsoft.com/office/drawing/2014/main" id="{86496070-C68C-3AC2-94AB-F1FB2D160C4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11873319"/>
                  </p:ext>
                </p:extLst>
              </p:nvPr>
            </p:nvGraphicFramePr>
            <p:xfrm>
              <a:off x="1481161" y="3452597"/>
              <a:ext cx="3067496" cy="666498"/>
            </p:xfrm>
            <a:graphic>
              <a:graphicData uri="http://schemas.microsoft.com/office/powerpoint/2016/sectionzoom">
                <psez:sectionZm>
                  <psez:sectionZmObj sectionId="{B17B3A65-075D-4B8E-8B5A-3ED9BF9A7266}">
                    <psez:zmPr id="{4E9BF944-B3C4-40D4-A676-566B310112E3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67496" cy="666498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0" name="Section Zoom 9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86496070-C68C-3AC2-94AB-F1FB2D160C4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81161" y="3452597"/>
                <a:ext cx="3067496" cy="666498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71B6543B-1918-11DE-93F6-8273594648D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80842414"/>
                  </p:ext>
                </p:extLst>
              </p:nvPr>
            </p:nvGraphicFramePr>
            <p:xfrm>
              <a:off x="8511401" y="3480327"/>
              <a:ext cx="3030982" cy="642695"/>
            </p:xfrm>
            <a:graphic>
              <a:graphicData uri="http://schemas.microsoft.com/office/powerpoint/2016/sectionzoom">
                <psez:sectionZm>
                  <psez:sectionZmObj sectionId="{83F58BDC-209D-44F7-9700-6EBE5C7AC97B}">
                    <psez:zmPr id="{446FE5C0-288B-4B53-A74B-ED2815B037DA}" imageType="cover" transitionDur="1000">
                      <p166:blipFill xmlns:p166="http://schemas.microsoft.com/office/powerpoint/2016/6/main">
                        <a:blip r:embed="rId7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30982" cy="642695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1B6543B-1918-11DE-93F6-8273594648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11401" y="3480327"/>
                <a:ext cx="3030982" cy="642695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4" name="Section Zoom 13">
                <a:extLst>
                  <a:ext uri="{FF2B5EF4-FFF2-40B4-BE49-F238E27FC236}">
                    <a16:creationId xmlns:a16="http://schemas.microsoft.com/office/drawing/2014/main" id="{55B75560-0AE5-30F6-E4EE-FAE32386D84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73602233"/>
                  </p:ext>
                </p:extLst>
              </p:nvPr>
            </p:nvGraphicFramePr>
            <p:xfrm>
              <a:off x="5006029" y="3428103"/>
              <a:ext cx="3048000" cy="688460"/>
            </p:xfrm>
            <a:graphic>
              <a:graphicData uri="http://schemas.microsoft.com/office/powerpoint/2016/sectionzoom">
                <psez:sectionZm>
                  <psez:sectionZmObj sectionId="{4588E999-036B-4DA7-8539-8CDB7623A2E3}">
                    <psez:zmPr id="{1B91DD31-168D-46D6-947F-FAE6F3DF0430}" imageType="cover" transitionDur="1000">
                      <p166:blipFill xmlns:p166="http://schemas.microsoft.com/office/powerpoint/2016/6/main">
                        <a:blip r:embed="rId10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68846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4" name="Section Zoom 13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55B75560-0AE5-30F6-E4EE-FAE32386D84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06029" y="3428103"/>
                <a:ext cx="3048000" cy="68846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9335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5. Data Management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DA3880-858A-661C-65AB-EDFB4773D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69EF6F8-20C9-6FDD-FF3E-8E8B46825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Data management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A130222-EB86-0241-EC33-367C15A408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1AD4E-3192-DF3E-6945-6DC55938A8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076F01-9EE3-B172-96CA-8457C68D353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CAF88-2D39-12A1-7A4B-5D703E54F8A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EA1B48C-2DDC-06DF-A7AD-8A8BE70F2B6C}"/>
              </a:ext>
            </a:extLst>
          </p:cNvPr>
          <p:cNvSpPr txBox="1">
            <a:spLocks/>
          </p:cNvSpPr>
          <p:nvPr/>
        </p:nvSpPr>
        <p:spPr>
          <a:xfrm>
            <a:off x="1552353" y="1581912"/>
            <a:ext cx="659152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Choose the right level of data logging.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8" name="Section Zoom 17"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07475928"/>
                  </p:ext>
                </p:extLst>
              </p:nvPr>
            </p:nvGraphicFramePr>
            <p:xfrm>
              <a:off x="4013963" y="2458528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9FCB4749-36AE-4914-8820-56392B606345}">
                    <psez:zmPr id="{45C1F979-3B74-4B4B-9C50-64D669281B82}" imageType="cover" transitionDur="1000">
                      <p166:blipFill xmlns:p166="http://schemas.microsoft.com/office/powerpoint/2016/6/main">
                        <a:blip r:embed="rId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8" name="Section Zoom 17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2458528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0" name="Section Zoom 19"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12115876"/>
                  </p:ext>
                </p:extLst>
              </p:nvPr>
            </p:nvGraphicFramePr>
            <p:xfrm>
              <a:off x="4013963" y="3292551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EE79C548-7CB5-4738-B9A2-29B6227F97A1}">
                    <psez:zmPr id="{3E574D81-39BA-4C8E-BD13-19FA141878E3}" imageType="cover" transitionDur="1000">
                      <p166:blipFill xmlns:p166="http://schemas.microsoft.com/office/powerpoint/2016/6/main">
                        <a:blip r:embed="rId7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0" name="Section Zoom 19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3292551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2" name="Section Zoom 21"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14078393"/>
                  </p:ext>
                </p:extLst>
              </p:nvPr>
            </p:nvGraphicFramePr>
            <p:xfrm>
              <a:off x="4013963" y="4146507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06D13EC6-B59B-4022-8E4B-DFD3DA54E29C}">
                    <psez:zmPr id="{67D1C9C1-B9AF-46B9-A60D-C09E3C9D55F9}" imageType="cover" transitionDur="1000">
                      <p166:blipFill xmlns:p166="http://schemas.microsoft.com/office/powerpoint/2016/6/main">
                        <a:blip r:embed="rId10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2" name="Section Zoom 21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4146507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4" name="Section Zoom 23"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21561208"/>
                  </p:ext>
                </p:extLst>
              </p:nvPr>
            </p:nvGraphicFramePr>
            <p:xfrm>
              <a:off x="4013963" y="4971877"/>
              <a:ext cx="2431524" cy="675423"/>
            </p:xfrm>
            <a:graphic>
              <a:graphicData uri="http://schemas.microsoft.com/office/powerpoint/2016/sectionzoom">
                <psez:sectionZm>
                  <psez:sectionZmObj sectionId="{43D59496-666B-4140-8993-5C6C40508551}">
                    <psez:zmPr id="{068A00AF-9B30-41BE-ACD5-40B325961EA9}" imageType="cover" transitionDur="1000">
                      <p166:blipFill xmlns:p166="http://schemas.microsoft.com/office/powerpoint/2016/6/main">
                        <a:blip r:embed="rId13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31524" cy="675423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4" name="Section Zoom 23">
                <a:hlinkClick r:id="rId14" action="ppaction://hlinksldjump"/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4971877"/>
                <a:ext cx="2431524" cy="675423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92A9469F-FD62-2501-973A-D7852ADA54B5}"/>
              </a:ext>
            </a:extLst>
          </p:cNvPr>
          <p:cNvSpPr txBox="1">
            <a:spLocks/>
          </p:cNvSpPr>
          <p:nvPr/>
        </p:nvSpPr>
        <p:spPr>
          <a:xfrm>
            <a:off x="6459329" y="2501258"/>
            <a:ext cx="5035337" cy="3111858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1 : No logging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2 : Manual logging to text file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3 : Automated logging based on VIN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>
                <a:solidFill>
                  <a:srgbClr val="000000"/>
                </a:solidFill>
              </a:rPr>
              <a:t>Level 4 : Log raw data and perform analysis</a:t>
            </a:r>
          </a:p>
        </p:txBody>
      </p:sp>
    </p:spTree>
    <p:extLst>
      <p:ext uri="{BB962C8B-B14F-4D97-AF65-F5344CB8AC3E}">
        <p14:creationId xmlns:p14="http://schemas.microsoft.com/office/powerpoint/2010/main" val="3841691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36B18-B6DC-01C8-8047-BB90F0A70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FEB0E6-AD81-127C-52B4-DD5527232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6. Support and Service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F4CB8B-DAAD-6478-1ABE-BAB2B1747E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8BDD749-41ED-8A07-48D2-9666142D0B2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D8823C-10AC-E32A-93CA-66DD602EA7EF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90999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6.1 WORKSHOPS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EZMetrology experts share knowledge on the technology and applications.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On-Line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Collection of 4h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Each workshop focused on a module or application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In-Person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Collection of training topics based on the customer configuration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Includes hands–on exercise </a:t>
            </a:r>
          </a:p>
          <a:p>
            <a:pPr lvl="1">
              <a:defRPr/>
            </a:pPr>
            <a:endParaRPr lang="en-US" sz="1400" b="1">
              <a:solidFill>
                <a:srgbClr val="C9D803"/>
              </a:solidFill>
            </a:endParaRPr>
          </a:p>
          <a:p>
            <a:pPr lvl="1">
              <a:defRPr/>
            </a:pPr>
            <a:r>
              <a:rPr lang="en-US" sz="1400" b="1" i="1">
                <a:solidFill>
                  <a:srgbClr val="C9D803"/>
                </a:solidFill>
              </a:rPr>
              <a:t>Installations and/or Integrations (optional)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On-site installation and configuration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Custom integration  (communication, reporting…)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Typical for in-line solutions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8" name="Picture 7" descr="Classroom with solid fill">
            <a:extLst>
              <a:ext uri="{FF2B5EF4-FFF2-40B4-BE49-F238E27FC236}">
                <a16:creationId xmlns:a16="http://schemas.microsoft.com/office/drawing/2014/main" id="{F935A9CC-BA4F-2926-638C-AD09825073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909" b="9909"/>
          <a:stretch/>
        </p:blipFill>
        <p:spPr>
          <a:xfrm>
            <a:off x="8176494" y="2282528"/>
            <a:ext cx="3282697" cy="263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6.2 SPC Program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B7F131-B057-23B9-AD61-373D42780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9EBCB53-958E-5C29-BCE3-CD0640A1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7. </a:t>
            </a:r>
            <a:r>
              <a:rPr lang="en-US" sz="3100" dirty="0" err="1"/>
              <a:t>ForcePod</a:t>
            </a:r>
            <a:r>
              <a:rPr lang="en-US" sz="3100" dirty="0"/>
              <a:t> Variants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D7F33B-4279-EA9B-D682-10E02570C3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FD4BF8C-B7A0-A9A2-BE37-2464DC2E1939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FEA9287-0F98-AA43-3F2E-B9F46AD719B7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68082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AD11E2-C6B1-9776-7A9A-529A06B44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B6D8D-DF5C-912A-2377-3884589D8D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95B7206-6374-AC33-5ED4-40CBD766E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 </a:t>
            </a:r>
            <a:r>
              <a:rPr lang="en-US" dirty="0" err="1"/>
              <a:t>Forcepod</a:t>
            </a:r>
            <a:r>
              <a:rPr lang="en-US" dirty="0"/>
              <a:t>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6FD7ACE-4BA8-45E5-56A9-9F59EB2565D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7.2 Packages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FAF014B-F9D0-EA83-7052-1DEC4C85FAC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F140CFD-7E2F-69CF-A753-0E620AD174A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EF8105C4-6CE2-BFA8-ACE8-194476D25B25}"/>
              </a:ext>
            </a:extLst>
          </p:cNvPr>
          <p:cNvSpPr txBox="1">
            <a:spLocks/>
          </p:cNvSpPr>
          <p:nvPr/>
        </p:nvSpPr>
        <p:spPr>
          <a:xfrm>
            <a:off x="847372" y="1716197"/>
            <a:ext cx="4319851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ForcePod Base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Force measurements: minimum, maximum, final force</a:t>
            </a:r>
            <a:endParaRPr lang="en-US" sz="140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ForcePod Flex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Force measurements: minimum, maximum, final force</a:t>
            </a:r>
            <a:endParaRPr lang="en-US" sz="110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Data Logging Module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>
                <a:solidFill>
                  <a:schemeClr val="tx2"/>
                </a:solidFill>
              </a:rPr>
              <a:t>Streaming Module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3C1DAB-6FE6-04B2-DBC5-B07B0B63290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1454" y="1969952"/>
            <a:ext cx="4885950" cy="306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77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r>
                <a:rPr lang="en-US" sz="1400" b="1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>
                  <a:hlinkClick r:id="rId5"/>
                </a:rPr>
                <a:t>www.ezmetrology.com</a:t>
              </a:r>
              <a:endParaRPr lang="en-US" sz="1400" b="1"/>
            </a:p>
            <a:p>
              <a:endParaRPr lang="en-US" sz="1400" b="1"/>
            </a:p>
            <a:p>
              <a:r>
                <a:rPr lang="en-US" sz="1400" b="1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>
                <a:solidFill>
                  <a:srgbClr val="282828"/>
                </a:solidFill>
              </a:endParaRPr>
            </a:p>
            <a:p>
              <a:endParaRPr lang="en-US" sz="1400" b="1">
                <a:solidFill>
                  <a:srgbClr val="282828"/>
                </a:solidFill>
              </a:endParaRPr>
            </a:p>
            <a:p>
              <a:r>
                <a:rPr lang="en-US" sz="1400" b="1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3"/>
            <a:ext cx="5181600" cy="4740808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Global Operations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Europe     Support office in Luxembourg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 EZMetrology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60% Development and Engineering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30% Support and Training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Consistent annual growth over the past 15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/>
              <a:t>Developing innovative, creative and practical products.</a:t>
            </a:r>
          </a:p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A96D03-1B2D-438F-E79D-B56FAAE1B5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25" t="468" r="555" b="1431"/>
          <a:stretch/>
        </p:blipFill>
        <p:spPr>
          <a:xfrm>
            <a:off x="6762750" y="1583323"/>
            <a:ext cx="5057775" cy="3655428"/>
          </a:xfrm>
          <a:prstGeom prst="rect">
            <a:avLst/>
          </a:prstGeom>
          <a:ln>
            <a:noFill/>
          </a:ln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23C3E7-4429-C091-55E4-38B20732782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50D9390-6231-19C5-07C6-FC0C324C20E0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99E450-4F58-6A70-950F-AA93F641F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247" y="1277059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47206" y="-7241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CF2FC-4FD3-FA55-D1FB-F2935DDFA883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A2DDC1-8AB0-347F-D269-B7B25E795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AD649A-9C9F-FB5B-7E96-73EA340D5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598888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 dirty="0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 dirty="0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 dirty="0">
                <a:solidFill>
                  <a:srgbClr val="000000"/>
                </a:solidFill>
              </a:rPr>
              <a:t>Measure the force on the load cell.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dirty="0">
                <a:solidFill>
                  <a:srgbClr val="000000"/>
                </a:solidFill>
              </a:rPr>
              <a:t>Applications call for measuring various aspects of applied loads. </a:t>
            </a:r>
            <a:r>
              <a:rPr lang="en-US" dirty="0" err="1">
                <a:solidFill>
                  <a:srgbClr val="000000"/>
                </a:solidFill>
              </a:rPr>
              <a:t>ForcePod</a:t>
            </a:r>
            <a:r>
              <a:rPr lang="en-US" dirty="0">
                <a:solidFill>
                  <a:srgbClr val="000000"/>
                </a:solidFill>
              </a:rPr>
              <a:t>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Sample: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Measure MAX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rgbClr val="000000"/>
                </a:solidFill>
              </a:rPr>
              <a:t>Measure MIN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rgbClr val="000000"/>
                </a:solidFill>
              </a:rPr>
              <a:t>Measure END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Session: (multiple samples)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Output the Minimum, Maximum, Average or Median load of </a:t>
            </a:r>
            <a:r>
              <a:rPr lang="en-US" sz="1400" dirty="0">
                <a:solidFill>
                  <a:srgbClr val="000000"/>
                </a:solidFill>
              </a:rPr>
              <a:t>all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 samples combined.</a:t>
            </a:r>
            <a:endParaRPr lang="en-US" sz="1400" dirty="0">
              <a:solidFill>
                <a:srgbClr val="000000"/>
              </a:solidFill>
            </a:endParaRP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Force Mode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9F075A-BC1A-9B79-3AD0-87A1DF6048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739269" y="1252139"/>
            <a:ext cx="2924719" cy="1934580"/>
          </a:xfrm>
          <a:prstGeom prst="rect">
            <a:avLst/>
          </a:prstGeom>
        </p:spPr>
      </p:pic>
      <p:pic>
        <p:nvPicPr>
          <p:cNvPr id="12" name="Video Project">
            <a:hlinkClick r:id="" action="ppaction://media"/>
            <a:extLst>
              <a:ext uri="{FF2B5EF4-FFF2-40B4-BE49-F238E27FC236}">
                <a16:creationId xmlns:a16="http://schemas.microsoft.com/office/drawing/2014/main" id="{FE0C9461-0E54-DA05-F8DC-C6062F83881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694097" y="3285355"/>
            <a:ext cx="5403011" cy="303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32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72CA04-3211-44E5-BDA3-ED1726191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0B88C2-E838-F5C0-D9F0-668A34B69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1" y="1378913"/>
            <a:ext cx="434986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Monitor the live force value under changing conditions on the software screen.</a:t>
            </a:r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12001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Streaming force data allows active monitoring of changing forces or correlations with other sensors in real-time.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  <a:endParaRPr lang="en-US" sz="1400">
              <a:solidFill>
                <a:srgbClr val="000000"/>
              </a:solidFill>
            </a:endParaRP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Force profile of a door slam event: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ForcePod (force input)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EZMotion (door dynamics)</a:t>
            </a:r>
          </a:p>
          <a:p>
            <a:pPr marL="917575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>
                <a:solidFill>
                  <a:srgbClr val="000000"/>
                </a:solidFill>
              </a:rPr>
              <a:t>         - IOManager (data collection)</a:t>
            </a: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1599E9-BC81-7986-E216-5AF4D5CAC3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E28D27-0756-CD2D-F37C-D662813C5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Streaming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BAFFA0-1336-C9FB-6506-EAB5970A3E3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56132D-74C3-A121-90E7-1C22EDD2866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A758C5-2BC4-56BF-B230-73D6B93DC39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9615947" y="337518"/>
            <a:ext cx="2151905" cy="1434604"/>
          </a:xfrm>
          <a:prstGeom prst="rect">
            <a:avLst/>
          </a:prstGeom>
        </p:spPr>
      </p:pic>
      <p:pic>
        <p:nvPicPr>
          <p:cNvPr id="12" name="20250319-1831-48.1601198">
            <a:hlinkClick r:id="" action="ppaction://media"/>
            <a:extLst>
              <a:ext uri="{FF2B5EF4-FFF2-40B4-BE49-F238E27FC236}">
                <a16:creationId xmlns:a16="http://schemas.microsoft.com/office/drawing/2014/main" id="{1956788D-52C3-EA19-B681-109B0F465B9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469810" y="1956416"/>
            <a:ext cx="5462827" cy="2154136"/>
          </a:xfrm>
          <a:prstGeom prst="rect">
            <a:avLst/>
          </a:prstGeom>
        </p:spPr>
      </p:pic>
      <p:pic>
        <p:nvPicPr>
          <p:cNvPr id="15" name="20250319-1933-06.0870336">
            <a:hlinkClick r:id="" action="ppaction://media"/>
            <a:extLst>
              <a:ext uri="{FF2B5EF4-FFF2-40B4-BE49-F238E27FC236}">
                <a16:creationId xmlns:a16="http://schemas.microsoft.com/office/drawing/2014/main" id="{C5C9C3AE-09A8-156C-6C30-D6B1E628B8E0}"/>
              </a:ext>
            </a:extLst>
          </p:cNvPr>
          <p:cNvPicPr>
            <a:picLocks noChangeAspect="1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007308" y="4189141"/>
            <a:ext cx="5925329" cy="223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71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6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 mute="1">
                <p:cTn id="17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402D2-F2FC-C5BD-7D4C-A32C07110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B01BB3-90EA-2E39-1ECB-1C9D490DB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47C7A-54DF-ECCF-10D1-AECEF23651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4880567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Easy to install and use.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Provide force measurement without conditions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Tolerance required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Finished State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Quick visual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Baseline measurement to establish pre-loads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Validate a value for test setup</a:t>
            </a:r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D0425F-5EC2-0E48-E6D2-797BB4BB0B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6EE19E-4072-87E0-3CDA-B77DA3093CA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CD97C9-00E7-F13E-0B7D-C1209871693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66638" y="1458353"/>
            <a:ext cx="5825362" cy="3883574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75721BE6-46FB-F326-40EC-6DEF1C72AD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57" y="508783"/>
            <a:ext cx="363905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30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CBA9F-9856-D1B7-967D-1C63122E1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B723-B606-E277-0A0B-CB23B6FDC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396DE5-A1EE-150E-DD9F-EE57BD9B78E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656A81-8B7B-8AA9-6884-C9683B07C37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4C2E44F2-18E8-AA1B-2E9F-B52A506AA58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046021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3" indent="0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b="1" i="1">
                <a:solidFill>
                  <a:srgbClr val="000000"/>
                </a:solidFill>
              </a:rPr>
              <a:t>Live readout for constantly changing loads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203325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Monitoring force during a changing environment as a secondary measure or supporting observation can be beneficial.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Confirm applied load before proper testing; monitor over/underload conditions during a bench test.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CE7B36-D1A9-3F6C-6F3D-357BB7CE2D1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02682" y="1683564"/>
            <a:ext cx="4679894" cy="31199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91E08B-45BA-44C7-50DD-4F64FE9F104C}"/>
              </a:ext>
            </a:extLst>
          </p:cNvPr>
          <p:cNvSpPr txBox="1"/>
          <p:nvPr/>
        </p:nvSpPr>
        <p:spPr>
          <a:xfrm>
            <a:off x="5888550" y="8912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1C92452-62BA-C022-58DD-F7D3AA7F366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63865" t="1" r="-54004" b="-2351"/>
          <a:stretch/>
        </p:blipFill>
        <p:spPr>
          <a:xfrm>
            <a:off x="2045631" y="402668"/>
            <a:ext cx="3669409" cy="8068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204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3F2CDB-57DC-91EE-12C0-999B0984A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E8F7A-B9EE-23A8-117A-9EED1CBB7E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FE86C4-A54F-5286-3E5F-DC9A31004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7685532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Find the absolute minimum, maximum, or average of a dataset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Optional Tolerances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Finished State when number of measurements have been collected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Technology Benefits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Minimum force required to latch the door from static push test, after multiple attempts is automatically analyzed by the device.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BA6-5B13-7BFB-4AA4-725D73E03E6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33B408-7C32-352E-8ADB-51ADADC7A4E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C18C4F-DE05-9568-CF68-4CA5C9EADA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3911" y="4258020"/>
            <a:ext cx="5419540" cy="1083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7E7764-4FB9-509B-9AE6-9AD3445FB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056" y="523425"/>
            <a:ext cx="3639058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21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DA9690-0F66-1793-55DF-43F3E0410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80CE4-4B60-45AD-C7F7-CFBC0C0027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8E9A39B-E833-8023-4D1A-5B82E9D1042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A9361-4B43-681A-CC00-0A20411C55E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C9F98E1B-AE34-B295-7CD0-F0DF7973FD62}"/>
              </a:ext>
            </a:extLst>
          </p:cNvPr>
          <p:cNvSpPr txBox="1">
            <a:spLocks/>
          </p:cNvSpPr>
          <p:nvPr/>
        </p:nvSpPr>
        <p:spPr>
          <a:xfrm>
            <a:off x="1371601" y="1581912"/>
            <a:ext cx="610750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No logging. User can perform the test until the checkered finish flag is shown on the display.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Single Values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 state is shown when procedure has been completed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Colored lights will indicate status with respect to the tolerances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Characteristics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Judgement on the spot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751231-20F0-86D0-27C0-00124660525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1450" y="2538597"/>
            <a:ext cx="4331126" cy="2887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4AE3F4-94DB-E7EB-7ED2-654947815C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750" y="475649"/>
            <a:ext cx="4458322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60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8121" y="1227799"/>
            <a:ext cx="2537233" cy="1511416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7" y="1581912"/>
            <a:ext cx="6593353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i="1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For Single Values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Metric Values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Log to csv file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Include a 6-digit car identification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Door location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Tolerance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Save the raw sensor values to .csv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Processing in for example Excel.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Data Logging Module </a:t>
            </a:r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 b="1" i="1">
                <a:solidFill>
                  <a:srgbClr val="000000"/>
                </a:solidFill>
              </a:rPr>
              <a:t>MyPod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8C83A6-ABCC-69F1-804F-15C960F0430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86222" y="2812177"/>
            <a:ext cx="3286561" cy="12686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77770F-8562-AAA4-4F6E-E00942E7563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"/>
          <a:stretch/>
        </p:blipFill>
        <p:spPr bwMode="auto">
          <a:xfrm>
            <a:off x="7272068" y="4192255"/>
            <a:ext cx="4524435" cy="2167665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244" y="2009681"/>
            <a:ext cx="1320934" cy="6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99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73B0B9-B755-A639-C7F0-271726BB23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21" t="1474" r="484" b="1662"/>
          <a:stretch/>
        </p:blipFill>
        <p:spPr>
          <a:xfrm>
            <a:off x="8239124" y="4604843"/>
            <a:ext cx="3538247" cy="18673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8AE6C1-BF15-A0D2-9963-F74C147D9D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20" t="784" r="695" b="1462"/>
          <a:stretch/>
        </p:blipFill>
        <p:spPr>
          <a:xfrm>
            <a:off x="8239124" y="2567786"/>
            <a:ext cx="3538247" cy="189943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E299F8C-5645-7412-A234-8B75C72E89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A3A99C-8823-3B2F-C414-0F406096EF9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2EE9E76D-F35A-D33C-35D0-ECF7751E91B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Automated data logging with predefined inspection routines per model.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Automated Process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Scan and decode the VIN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Load matching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Execute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Report results to an internal or external database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Frequent Product Audit using a fixed inspection protocol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In-line 100% inspection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</a:t>
            </a:r>
            <a:r>
              <a:rPr lang="en-US" sz="1400" b="1"/>
              <a:t>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PLS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Potential integration for database logging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12" name="Picture 11" descr="A car in a car wash&#10;&#10;AI-generated content may be incorrect.">
            <a:extLst>
              <a:ext uri="{FF2B5EF4-FFF2-40B4-BE49-F238E27FC236}">
                <a16:creationId xmlns:a16="http://schemas.microsoft.com/office/drawing/2014/main" id="{E6E7EBED-7FBE-595E-423F-9BF14DAE736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23" y="724156"/>
            <a:ext cx="2535348" cy="1782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FB6BD-AAC2-ED91-0176-65C8095AB3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886" y="542066"/>
            <a:ext cx="4458322" cy="390580"/>
          </a:xfrm>
          <a:prstGeom prst="rect">
            <a:avLst/>
          </a:prstGeom>
        </p:spPr>
      </p:pic>
      <p:pic>
        <p:nvPicPr>
          <p:cNvPr id="2" name="Picture 1" descr="A grey logo with white text&#10;&#10;AI-generated content may be incorrect.">
            <a:extLst>
              <a:ext uri="{FF2B5EF4-FFF2-40B4-BE49-F238E27FC236}">
                <a16:creationId xmlns:a16="http://schemas.microsoft.com/office/drawing/2014/main" id="{DFC0E4ED-9967-C0A3-1611-68F18F3C0B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063" y="1506096"/>
            <a:ext cx="1378960" cy="6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12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2026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196" y="4138684"/>
            <a:ext cx="1734828" cy="224507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0DDD835-02ED-447E-8ABC-5B46F51DA5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046" y="142038"/>
            <a:ext cx="3692631" cy="199187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28944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Objective</a:t>
            </a:r>
            <a:r>
              <a:rPr lang="en-US" sz="1400" b="1" dirty="0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Connect to multiple Pods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Speed vs. Angle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Pressure vs. Speed (with </a:t>
            </a:r>
            <a:r>
              <a:rPr lang="en-US" sz="1400" dirty="0" err="1">
                <a:solidFill>
                  <a:srgbClr val="000000"/>
                </a:solidFill>
              </a:rPr>
              <a:t>PressurePod</a:t>
            </a:r>
            <a:r>
              <a:rPr lang="en-US" sz="1400" dirty="0">
                <a:solidFill>
                  <a:srgbClr val="000000"/>
                </a:solidFill>
              </a:rPr>
              <a:t>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Force vs. Angle (with </a:t>
            </a:r>
            <a:r>
              <a:rPr lang="en-US" sz="1400" dirty="0" err="1">
                <a:solidFill>
                  <a:srgbClr val="000000"/>
                </a:solidFill>
              </a:rPr>
              <a:t>ForcePod</a:t>
            </a:r>
            <a:r>
              <a:rPr lang="en-US" sz="1400" dirty="0">
                <a:solidFill>
                  <a:srgbClr val="000000"/>
                </a:solidFill>
              </a:rPr>
              <a:t>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 err="1">
                <a:solidFill>
                  <a:srgbClr val="000000"/>
                </a:solidFill>
              </a:rPr>
              <a:t>IOManager</a:t>
            </a:r>
            <a:r>
              <a:rPr lang="en-US" b="1" i="1" dirty="0">
                <a:solidFill>
                  <a:srgbClr val="000000"/>
                </a:solidFill>
              </a:rPr>
              <a:t>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362" y="2358345"/>
            <a:ext cx="1689502" cy="1181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6029" y="2338599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6196" y="2807208"/>
            <a:ext cx="1689501" cy="11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473" y="51124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16" y="4193626"/>
            <a:ext cx="1378960" cy="6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5AD649A-9C9F-FB5B-7E96-73EA340D5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598888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Measure the force on the load cell.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>
                <a:solidFill>
                  <a:srgbClr val="000000"/>
                </a:solidFill>
              </a:rPr>
              <a:t>Applications call for measuring various aspects of applied loads. ForcePod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Sample: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Measure MAX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MIN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>
                <a:solidFill>
                  <a:srgbClr val="000000"/>
                </a:solidFill>
              </a:rPr>
              <a:t>Measure END load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By Session: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Example: output the MIN, MAX, or AVG load of the MIN, MAX, or END samples.</a:t>
            </a:r>
            <a:endParaRPr lang="en-US" sz="1400">
              <a:solidFill>
                <a:srgbClr val="000000"/>
              </a:solidFill>
            </a:endParaRP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Force Mode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9F075A-BC1A-9B79-3AD0-87A1DF6048A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739269" y="1252139"/>
            <a:ext cx="2924719" cy="1934580"/>
          </a:xfrm>
          <a:prstGeom prst="rect">
            <a:avLst/>
          </a:prstGeom>
        </p:spPr>
      </p:pic>
      <p:pic>
        <p:nvPicPr>
          <p:cNvPr id="12" name="Video Project">
            <a:hlinkClick r:id="" action="ppaction://media"/>
            <a:extLst>
              <a:ext uri="{FF2B5EF4-FFF2-40B4-BE49-F238E27FC236}">
                <a16:creationId xmlns:a16="http://schemas.microsoft.com/office/drawing/2014/main" id="{FE0C9461-0E54-DA05-F8DC-C6062F838812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94097" y="3285355"/>
            <a:ext cx="5403011" cy="303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32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72CA04-3211-44E5-BDA3-ED17261917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0B88C2-E838-F5C0-D9F0-668A34B69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1" y="1378913"/>
            <a:ext cx="4349869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200" b="1">
              <a:latin typeface="Bahnschrift"/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b="1"/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Monitor the live force value under changing conditions on the software screen.</a:t>
            </a:r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Why?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>
                <a:solidFill>
                  <a:srgbClr val="000000"/>
                </a:solidFill>
                <a:highlight>
                  <a:srgbClr val="FFFF00"/>
                </a:highlight>
              </a:rPr>
              <a:t>Applications call for measuring various aspects of applied loads. ForcePod can be configured to output according to the session requirements.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  <a:endParaRPr lang="en-US" sz="1400">
              <a:solidFill>
                <a:srgbClr val="000000"/>
              </a:solidFill>
            </a:endParaRP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FFF00"/>
                </a:highlight>
              </a:rPr>
              <a:t>Applications call for measuring various aspects of applied loads. ForcePod can be configured to output according to the session requirements.</a:t>
            </a:r>
          </a:p>
          <a:p>
            <a:pPr marL="1203325" marR="0" lvl="0" indent="-28575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917575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1599E9-BC81-7986-E216-5AF4D5CAC3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E28D27-0756-CD2D-F37C-D662813C54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34975" y="678094"/>
            <a:ext cx="9147966" cy="920539"/>
          </a:xfrm>
        </p:spPr>
        <p:txBody>
          <a:bodyPr/>
          <a:lstStyle/>
          <a:p>
            <a:r>
              <a:rPr lang="en-US">
                <a:latin typeface="Zilap Orion" panose="02000500000000000000" pitchFamily="2" charset="0"/>
              </a:rPr>
              <a:t>Streaming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BAFFA0-1336-C9FB-6506-EAB5970A3E3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56132D-74C3-A121-90E7-1C22EDD2866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9A758C5-2BC4-56BF-B230-73D6B93DC3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643667" y="1329584"/>
            <a:ext cx="3124186" cy="2082791"/>
          </a:xfrm>
          <a:prstGeom prst="rect">
            <a:avLst/>
          </a:prstGeom>
        </p:spPr>
      </p:pic>
      <p:pic>
        <p:nvPicPr>
          <p:cNvPr id="12" name="20250319-1831-48.1601198">
            <a:hlinkClick r:id="" action="ppaction://media"/>
            <a:extLst>
              <a:ext uri="{FF2B5EF4-FFF2-40B4-BE49-F238E27FC236}">
                <a16:creationId xmlns:a16="http://schemas.microsoft.com/office/drawing/2014/main" id="{1956788D-52C3-EA19-B681-109B0F465B95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354696" y="3795622"/>
            <a:ext cx="6577942" cy="259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371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402D2-F2FC-C5BD-7D4C-A32C07110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B01BB3-90EA-2E39-1ECB-1C9D490DB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47C7A-54DF-ECCF-10D1-AECEF23651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4880567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Easy to install and use.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Provide force measurement without conditions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Tolerance required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No Finished State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Quick visual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Baseline measurement to establish pre-loads</a:t>
            </a:r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800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D0425F-5EC2-0E48-E6D2-797BB4BB0B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6EE19E-4072-87E0-3CDA-B77DA3093CA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CD97C9-00E7-F13E-0B7D-C120987169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66638" y="1458353"/>
            <a:ext cx="5825362" cy="3883574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75721BE6-46FB-F326-40EC-6DEF1C72AD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957" y="508783"/>
            <a:ext cx="363905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30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CBA9F-9856-D1B7-967D-1C63122E1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B723-B606-E277-0A0B-CB23B6FDC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396DE5-A1EE-150E-DD9F-EE57BD9B78E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656A81-8B7B-8AA9-6884-C9683B07C37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4C2E44F2-18E8-AA1B-2E9F-B52A506AA58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887425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lvl="3" indent="0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b="1" i="1">
                <a:solidFill>
                  <a:srgbClr val="000000"/>
                </a:solidFill>
              </a:rPr>
              <a:t>Live readout for constantly changing loads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Easy to monitor changing loads during the event 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  <a:highlight>
                  <a:srgbClr val="FFFF00"/>
                </a:highlight>
              </a:rPr>
              <a:t>Visual inspection of changing load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CE7B36-D1A9-3F6C-6F3D-357BB7CE2D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02682" y="1683564"/>
            <a:ext cx="4679894" cy="31199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B91E08B-45BA-44C7-50DD-4F64FE9F104C}"/>
              </a:ext>
            </a:extLst>
          </p:cNvPr>
          <p:cNvSpPr txBox="1"/>
          <p:nvPr/>
        </p:nvSpPr>
        <p:spPr>
          <a:xfrm>
            <a:off x="5888550" y="8912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1C92452-62BA-C022-58DD-F7D3AA7F366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63865" t="1" r="-54004" b="-2351"/>
          <a:stretch/>
        </p:blipFill>
        <p:spPr>
          <a:xfrm>
            <a:off x="2045631" y="402668"/>
            <a:ext cx="3669409" cy="80688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2048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3F2CDB-57DC-91EE-12C0-999B0984A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E8F7A-B9EE-23A8-117A-9EED1CBB7E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FE86C4-A54F-5286-3E5F-DC9A310042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252" y="1516073"/>
            <a:ext cx="7685532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/>
              <a:t> 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>
                <a:solidFill>
                  <a:srgbClr val="000000"/>
                </a:solidFill>
              </a:rPr>
              <a:t>Find the absolute minimum, maximum, or average of a dataset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Optional Tolerances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</a:rPr>
              <a:t>Finished State when number of measurements have been collected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Technology Benefits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>
                <a:solidFill>
                  <a:srgbClr val="000000"/>
                </a:solidFill>
                <a:highlight>
                  <a:srgbClr val="FFFF00"/>
                </a:highlight>
              </a:rPr>
              <a:t>Minimum force required to latch the door from static push test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BA6-5B13-7BFB-4AA4-725D73E03E6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33B408-7C32-352E-8ADB-51ADADC7A4E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C18C4F-DE05-9568-CF68-4CA5C9EADA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03911" y="4258020"/>
            <a:ext cx="5419540" cy="10839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7E7764-4FB9-509B-9AE6-9AD3445FB0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056" y="523425"/>
            <a:ext cx="3639058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21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DA9690-0F66-1793-55DF-43F3E0410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80CE4-4B60-45AD-C7F7-CFBC0C0027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8E9A39B-E833-8023-4D1A-5B82E9D1042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A9361-4B43-681A-CC00-0A20411C55E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C9F98E1B-AE34-B295-7CD0-F0DF7973FD62}"/>
              </a:ext>
            </a:extLst>
          </p:cNvPr>
          <p:cNvSpPr txBox="1">
            <a:spLocks/>
          </p:cNvSpPr>
          <p:nvPr/>
        </p:nvSpPr>
        <p:spPr>
          <a:xfrm>
            <a:off x="1371601" y="1581912"/>
            <a:ext cx="610750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No logging. User can perform the test until the checkered finish flag is shown on the display.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Single Values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 state is shown when procedure has been completed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Colored lights will indicate status with respect to the tolerances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Characteristics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Judgement on the spot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/>
          </a:p>
          <a:p>
            <a:pPr lvl="1">
              <a:defRPr/>
            </a:pPr>
            <a:endParaRPr lang="en-US" sz="12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751231-20F0-86D0-27C0-0012466052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1450" y="2538597"/>
            <a:ext cx="4331126" cy="2887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4AE3F4-94DB-E7EB-7ED2-654947815C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750" y="475649"/>
            <a:ext cx="4458322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8603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8121" y="1227799"/>
            <a:ext cx="2537233" cy="1511416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7" y="1581912"/>
            <a:ext cx="6593353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i="1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/>
              <a:t>For Single Values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Metric Values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Log to csv file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Include a 6-digit car identification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Door location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Tolerance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Save the raw sensor values to .csv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Processing in for example Excel.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Data Logging Module </a:t>
            </a:r>
            <a:r>
              <a:rPr lang="en-US">
                <a:solidFill>
                  <a:srgbClr val="000000"/>
                </a:solidFill>
              </a:rPr>
              <a:t>(</a:t>
            </a:r>
            <a:r>
              <a:rPr lang="en-US" b="1" i="1">
                <a:solidFill>
                  <a:srgbClr val="000000"/>
                </a:solidFill>
              </a:rPr>
              <a:t>MyPod</a:t>
            </a:r>
            <a:r>
              <a:rPr lang="en-US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8C83A6-ABCC-69F1-804F-15C960F043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86222" y="2812177"/>
            <a:ext cx="3286561" cy="12686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77770F-8562-AAA4-4F6E-E00942E7563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" r="3665"/>
          <a:stretch/>
        </p:blipFill>
        <p:spPr bwMode="auto">
          <a:xfrm>
            <a:off x="7272068" y="4192255"/>
            <a:ext cx="4524435" cy="2167665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244" y="2009681"/>
            <a:ext cx="1320934" cy="6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7991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73B0B9-B755-A639-C7F0-271726BB235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21" t="1474" r="484" b="1662"/>
          <a:stretch/>
        </p:blipFill>
        <p:spPr>
          <a:xfrm>
            <a:off x="8239124" y="4604843"/>
            <a:ext cx="3538247" cy="18673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8AE6C1-BF15-A0D2-9963-F74C147D9D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720" t="784" r="695" b="1462"/>
          <a:stretch/>
        </p:blipFill>
        <p:spPr>
          <a:xfrm>
            <a:off x="8239124" y="2567786"/>
            <a:ext cx="3538247" cy="189943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E299F8C-5645-7412-A234-8B75C72E89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A3A99C-8823-3B2F-C414-0F406096EF9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2EE9E76D-F35A-D33C-35D0-ECF7751E91B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Automated data logging with predefined inspection routines per model.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Automated Process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Scan and decode the VIN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Load matching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Execute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Report results to an internal or external database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Frequent Product Audit using a fixed inspection protocol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In-line 100% inspection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</a:t>
            </a:r>
            <a:r>
              <a:rPr lang="en-US" sz="1400" b="1"/>
              <a:t>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PLS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Potential integration for database logging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/>
          </a:p>
          <a:p>
            <a:pPr lvl="1">
              <a:defRPr/>
            </a:pPr>
            <a:endParaRPr lang="en-US" sz="140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/>
          </a:p>
        </p:txBody>
      </p:sp>
      <p:pic>
        <p:nvPicPr>
          <p:cNvPr id="12" name="Picture 11" descr="A car in a car wash&#10;&#10;AI-generated content may be incorrect.">
            <a:extLst>
              <a:ext uri="{FF2B5EF4-FFF2-40B4-BE49-F238E27FC236}">
                <a16:creationId xmlns:a16="http://schemas.microsoft.com/office/drawing/2014/main" id="{E6E7EBED-7FBE-595E-423F-9BF14DAE736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23" y="724156"/>
            <a:ext cx="2535348" cy="1782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FB6BD-AAC2-ED91-0176-65C8095AB3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886" y="542066"/>
            <a:ext cx="4458322" cy="390580"/>
          </a:xfrm>
          <a:prstGeom prst="rect">
            <a:avLst/>
          </a:prstGeom>
        </p:spPr>
      </p:pic>
      <p:pic>
        <p:nvPicPr>
          <p:cNvPr id="2" name="Picture 1" descr="A grey logo with white text&#10;&#10;AI-generated content may be incorrect.">
            <a:extLst>
              <a:ext uri="{FF2B5EF4-FFF2-40B4-BE49-F238E27FC236}">
                <a16:creationId xmlns:a16="http://schemas.microsoft.com/office/drawing/2014/main" id="{DFC0E4ED-9967-C0A3-1611-68F18F3C0B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063" y="1506096"/>
            <a:ext cx="1378960" cy="6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1215"/>
      </p:ext>
    </p:extLst>
  </p:cSld>
  <p:clrMapOvr>
    <a:masterClrMapping/>
  </p:clrMapOvr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SEPP0##,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6196" y="4138684"/>
            <a:ext cx="1734828" cy="224507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0DDD835-02ED-447E-8ABC-5B46F51DA5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0046" y="142038"/>
            <a:ext cx="3692631" cy="199187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28944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Objective</a:t>
            </a:r>
            <a:r>
              <a:rPr lang="en-US" sz="1400" b="1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Connect to multiple Pods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Speed vs. Angle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Pressure vs. Speed (with PressurePod)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Force vs. Angle (with ForcePod)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>
                <a:solidFill>
                  <a:srgbClr val="000000"/>
                </a:solidFill>
              </a:rPr>
              <a:t>Requires </a:t>
            </a:r>
            <a:r>
              <a:rPr lang="en-US" b="1" i="1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6362" y="2358345"/>
            <a:ext cx="1689502" cy="1181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6029" y="2338599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66196" y="2807208"/>
            <a:ext cx="1689501" cy="11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473" y="51124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16" y="4193626"/>
            <a:ext cx="1378960" cy="6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9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10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d0ded149b618699fa91ce6312581d1d1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bce7be55f40a78758aa03559831b2540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9CADB4C-0BAC-415E-96C3-51BE9F897D7C}"/>
</file>

<file path=customXml/itemProps3.xml><?xml version="1.0" encoding="utf-8"?>
<ds:datastoreItem xmlns:ds="http://schemas.openxmlformats.org/officeDocument/2006/customXml" ds:itemID="{EA076D67-AFEC-46B1-BA45-07662D777D3F}">
  <ds:schemaRefs>
    <ds:schemaRef ds:uri="a8c7a9ae-c630-44e9-93fe-27b8fa377db4"/>
    <ds:schemaRef ds:uri="ca2ec694-8038-4733-8ea4-dd2997da7f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19aad6ec-c734-43a9-9135-0e28367fcc05"/>
    <ds:schemaRef ds:uri="b855a5ad-b2f0-47c5-8eb8-17d500768fc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458</TotalTime>
  <Words>1895</Words>
  <Application>Microsoft Office PowerPoint</Application>
  <PresentationFormat>Widescreen</PresentationFormat>
  <Paragraphs>593</Paragraphs>
  <Slides>37</Slides>
  <Notes>24</Notes>
  <HiddenSlides>13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Arial</vt:lpstr>
      <vt:lpstr>Bahnschrift</vt:lpstr>
      <vt:lpstr>Bahnschrift SemiBold</vt:lpstr>
      <vt:lpstr>Calibri</vt:lpstr>
      <vt:lpstr>Wingdings</vt:lpstr>
      <vt:lpstr>Zilap Orion</vt:lpstr>
      <vt:lpstr>EZM_trainings</vt:lpstr>
      <vt:lpstr>2_EZM_trainings</vt:lpstr>
      <vt:lpstr>PowerPoint Presentation</vt:lpstr>
      <vt:lpstr>INDEX</vt:lpstr>
      <vt:lpstr>1. Introduction</vt:lpstr>
      <vt:lpstr>1. Introduction</vt:lpstr>
      <vt:lpstr>1. Introduction</vt:lpstr>
      <vt:lpstr>1. Introduction</vt:lpstr>
      <vt:lpstr>2. Sensor Innovations</vt:lpstr>
      <vt:lpstr>2. Sensor innovations</vt:lpstr>
      <vt:lpstr>2. Sensor innovations</vt:lpstr>
      <vt:lpstr>2. Sensor innovations</vt:lpstr>
      <vt:lpstr>3. ForcePod Innovations</vt:lpstr>
      <vt:lpstr>3. Forcepod innovations</vt:lpstr>
      <vt:lpstr>3. Forcepod innovations</vt:lpstr>
      <vt:lpstr>3. Forcepod innovations</vt:lpstr>
      <vt:lpstr>4. Operation Mode</vt:lpstr>
      <vt:lpstr>4. Operation mode</vt:lpstr>
      <vt:lpstr>5. Data Management</vt:lpstr>
      <vt:lpstr>5. Data management</vt:lpstr>
      <vt:lpstr>6. Support and Service</vt:lpstr>
      <vt:lpstr>6. Support and service</vt:lpstr>
      <vt:lpstr>6. Support and service</vt:lpstr>
      <vt:lpstr>7. ForcePod Variants</vt:lpstr>
      <vt:lpstr>7. Forcepod variants</vt:lpstr>
      <vt:lpstr>Thank you.</vt:lpstr>
      <vt:lpstr>PowerPoint Presentation</vt:lpstr>
      <vt:lpstr>COMPANY OVERVIEW</vt:lpstr>
      <vt:lpstr>SHARING OUR PASSION WORLDWIDE WITH CUSTOMERS 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3</cp:revision>
  <dcterms:created xsi:type="dcterms:W3CDTF">2021-03-19T13:49:46Z</dcterms:created>
  <dcterms:modified xsi:type="dcterms:W3CDTF">2026-06-24T18:39:51Z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