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4"/>
    <p:sldMasterId id="2147483694" r:id="rId5"/>
  </p:sldMasterIdLst>
  <p:notesMasterIdLst>
    <p:notesMasterId r:id="rId21"/>
  </p:notesMasterIdLst>
  <p:handoutMasterIdLst>
    <p:handoutMasterId r:id="rId22"/>
  </p:handoutMasterIdLst>
  <p:sldIdLst>
    <p:sldId id="282" r:id="rId6"/>
    <p:sldId id="283" r:id="rId7"/>
    <p:sldId id="428" r:id="rId8"/>
    <p:sldId id="284" r:id="rId9"/>
    <p:sldId id="368" r:id="rId10"/>
    <p:sldId id="420" r:id="rId11"/>
    <p:sldId id="424" r:id="rId12"/>
    <p:sldId id="425" r:id="rId13"/>
    <p:sldId id="285" r:id="rId14"/>
    <p:sldId id="427" r:id="rId15"/>
    <p:sldId id="426" r:id="rId16"/>
    <p:sldId id="286" r:id="rId17"/>
    <p:sldId id="287" r:id="rId18"/>
    <p:sldId id="288" r:id="rId19"/>
    <p:sldId id="40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iffany Warner" initials="TW" lastIdx="6" clrIdx="0">
    <p:extLst>
      <p:ext uri="{19B8F6BF-5375-455C-9EA6-DF929625EA0E}">
        <p15:presenceInfo xmlns:p15="http://schemas.microsoft.com/office/powerpoint/2012/main" userId="S::TWarner@ezmetrology.com::f34d7767-9354-4aab-8aae-15bbfc7d54f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FD77"/>
    <a:srgbClr val="C9D803"/>
    <a:srgbClr val="282828"/>
    <a:srgbClr val="B4C10F"/>
    <a:srgbClr val="EEFC3E"/>
    <a:srgbClr val="98A30D"/>
    <a:srgbClr val="FFFFFF"/>
    <a:srgbClr val="F9FEBE"/>
    <a:srgbClr val="FDFFE7"/>
    <a:srgbClr val="909090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2129" y="5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commentAuthors" Target="commentAuthor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FAB4AC4-1C0D-4A05-8EBC-B8DE22E0FD5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382D00-2E6E-4AB3-8FA1-D71B8A63131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34B7D6-AE30-4D1B-A4FF-A0A878AE8C28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DB21C-2AEB-4F3B-85E8-BB9E1717C39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25F8CE-E197-4ABC-A226-A165705A68C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8796BC-03D5-462E-A891-5C7BD8F2D9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6371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CF8CA6-C868-4999-A3F8-EBB8012C9E08}" type="datetimeFigureOut">
              <a:rPr lang="en-US" smtClean="0"/>
              <a:t>10/5/2023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AB9E0A-0FEB-4884-B0D7-08502F4BE7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085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5597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rst/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Placeholder 1">
            <a:extLst>
              <a:ext uri="{FF2B5EF4-FFF2-40B4-BE49-F238E27FC236}">
                <a16:creationId xmlns:a16="http://schemas.microsoft.com/office/drawing/2014/main" id="{777A35A3-5B27-4F49-93BA-A6B611C9C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0314" y="2412289"/>
            <a:ext cx="9644432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>
            <a:lvl1pPr>
              <a:defRPr sz="66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524165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39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ntent - Two Pic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BD63F0-CF22-416C-9180-ECF9BED4BE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2" y="365125"/>
            <a:ext cx="9803035" cy="666233"/>
          </a:xfrm>
        </p:spPr>
        <p:txBody>
          <a:bodyPr numCol="1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3E5E1E-715D-4C00-B031-9A68311EB1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552352" y="1843932"/>
            <a:ext cx="5203588" cy="4313186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1F560985-2122-4651-AC28-5B7B7D9463B5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964754" y="1843932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CF93C3FC-BF28-49E8-AA2D-5EE36000AEBC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901923" y="4097790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31707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494B5A-310C-42F7-B3D0-091754704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649483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B412C0E-BA42-4933-A795-84FAC0C620C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662113" y="1703388"/>
            <a:ext cx="9691687" cy="408305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188732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Index Pa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35F7DB28-EEB8-48AD-B55A-4073E22D315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19403" y="0"/>
            <a:ext cx="5672597" cy="6858000"/>
          </a:xfrm>
        </p:spPr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8FFAA0-766B-443D-AA4C-1899242C5F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0727" y="377157"/>
            <a:ext cx="4448676" cy="68609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INDEX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61DDA42-C2BB-4C8B-A219-C836D178CB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931510" y="1440413"/>
            <a:ext cx="4587893" cy="3673948"/>
          </a:xfrm>
        </p:spPr>
        <p:txBody>
          <a:bodyPr numCol="1"/>
          <a:lstStyle>
            <a:lvl1pPr marL="457200" indent="-457200" algn="l">
              <a:lnSpc>
                <a:spcPct val="200000"/>
              </a:lnSpc>
              <a:spcBef>
                <a:spcPts val="0"/>
              </a:spcBef>
              <a:buClr>
                <a:srgbClr val="C9D803"/>
              </a:buClr>
              <a:buSzPct val="100000"/>
              <a:buFont typeface="+mj-lt"/>
              <a:buAutoNum type="arabicPeriod"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Introduction</a:t>
            </a:r>
          </a:p>
          <a:p>
            <a:r>
              <a:rPr lang="en-US"/>
              <a:t>Software</a:t>
            </a:r>
          </a:p>
          <a:p>
            <a:r>
              <a:rPr lang="en-US"/>
              <a:t>Technology</a:t>
            </a:r>
          </a:p>
          <a:p>
            <a:r>
              <a:rPr lang="en-US"/>
              <a:t>Application</a:t>
            </a:r>
          </a:p>
          <a:p>
            <a:r>
              <a:rPr lang="en-US"/>
              <a:t>Conclusion</a:t>
            </a:r>
          </a:p>
          <a:p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C6DC56B-5737-4D82-8157-D14890A2C1A4}"/>
              </a:ext>
            </a:extLst>
          </p:cNvPr>
          <p:cNvSpPr txBox="1">
            <a:spLocks/>
          </p:cNvSpPr>
          <p:nvPr userDrawn="1"/>
        </p:nvSpPr>
        <p:spPr>
          <a:xfrm>
            <a:off x="7848600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>
                <a:solidFill>
                  <a:schemeClr val="bg1"/>
                </a:solidFill>
              </a:rPr>
              <a:t>Property of EZ Metrology © 2020.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194473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 Pa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35F7DB28-EEB8-48AD-B55A-4073E22D315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19403" y="0"/>
            <a:ext cx="5672597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8FFAA0-766B-443D-AA4C-1899242C5F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0727" y="377157"/>
            <a:ext cx="4448676" cy="68609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INDEX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61DDA42-C2BB-4C8B-A219-C836D178CB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931510" y="1440413"/>
            <a:ext cx="4587893" cy="3673948"/>
          </a:xfrm>
        </p:spPr>
        <p:txBody>
          <a:bodyPr numCol="1"/>
          <a:lstStyle>
            <a:lvl1pPr marL="457200" indent="-457200" algn="l">
              <a:lnSpc>
                <a:spcPct val="200000"/>
              </a:lnSpc>
              <a:spcBef>
                <a:spcPts val="0"/>
              </a:spcBef>
              <a:buClr>
                <a:srgbClr val="C9D803"/>
              </a:buClr>
              <a:buSzPct val="100000"/>
              <a:buFont typeface="+mj-lt"/>
              <a:buAutoNum type="arabicPeriod"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Introduction</a:t>
            </a:r>
          </a:p>
          <a:p>
            <a:r>
              <a:rPr lang="en-US"/>
              <a:t>Software</a:t>
            </a:r>
          </a:p>
          <a:p>
            <a:r>
              <a:rPr lang="en-US"/>
              <a:t>Technology</a:t>
            </a:r>
          </a:p>
          <a:p>
            <a:r>
              <a:rPr lang="en-US"/>
              <a:t>Application</a:t>
            </a:r>
          </a:p>
          <a:p>
            <a:r>
              <a:rPr lang="en-US"/>
              <a:t>Conclusion</a:t>
            </a:r>
          </a:p>
          <a:p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C6DC56B-5737-4D82-8157-D14890A2C1A4}"/>
              </a:ext>
            </a:extLst>
          </p:cNvPr>
          <p:cNvSpPr txBox="1">
            <a:spLocks/>
          </p:cNvSpPr>
          <p:nvPr userDrawn="1"/>
        </p:nvSpPr>
        <p:spPr>
          <a:xfrm>
            <a:off x="7848600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>
                <a:solidFill>
                  <a:schemeClr val="bg1"/>
                </a:solidFill>
              </a:rPr>
              <a:t>Property of EZ Metrology © 2020.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575672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94936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SEPA005,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362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77" r:id="rId2"/>
    <p:sldLayoutId id="2147483691" r:id="rId3"/>
    <p:sldLayoutId id="2147483698" r:id="rId4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36145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support@ezmetrology.com" TargetMode="External"/><Relationship Id="rId2" Type="http://schemas.openxmlformats.org/officeDocument/2006/relationships/hyperlink" Target="mailto:info@ezmetrology.com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Academy.ezmetrology.com" TargetMode="External"/><Relationship Id="rId5" Type="http://schemas.openxmlformats.org/officeDocument/2006/relationships/hyperlink" Target="https://portal.ezmetrology.com/" TargetMode="External"/><Relationship Id="rId4" Type="http://schemas.openxmlformats.org/officeDocument/2006/relationships/hyperlink" Target="http://www.ezmetrology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25C18D3-183D-4F77-8FF9-90BB1DBCD8A8}"/>
              </a:ext>
            </a:extLst>
          </p:cNvPr>
          <p:cNvSpPr txBox="1"/>
          <p:nvPr/>
        </p:nvSpPr>
        <p:spPr>
          <a:xfrm>
            <a:off x="1878343" y="2038398"/>
            <a:ext cx="843532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600" b="1">
                <a:solidFill>
                  <a:srgbClr val="282828"/>
                </a:solidFill>
                <a:latin typeface="Bahnschrift" panose="020B0502040204020203" pitchFamily="34" charset="0"/>
              </a:rPr>
              <a:t>SpeedPod</a:t>
            </a:r>
          </a:p>
          <a:p>
            <a:r>
              <a:rPr lang="en-US" sz="5400">
                <a:solidFill>
                  <a:srgbClr val="282828"/>
                </a:solidFill>
                <a:latin typeface="Bahnschrift" panose="020B0502040204020203" pitchFamily="34" charset="0"/>
              </a:rPr>
              <a:t>Sliding Door Measurement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0A5D9E-1FE2-40D5-8DCF-7E771E93BC07}"/>
              </a:ext>
            </a:extLst>
          </p:cNvPr>
          <p:cNvSpPr txBox="1"/>
          <p:nvPr/>
        </p:nvSpPr>
        <p:spPr>
          <a:xfrm>
            <a:off x="2649242" y="4162772"/>
            <a:ext cx="63652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Preliminary analysis for inline measurements of sliding door performance.</a:t>
            </a:r>
          </a:p>
          <a:p>
            <a:pPr algn="ctr"/>
            <a:r>
              <a:rPr lang="en-US" sz="1400" dirty="0"/>
              <a:t>Technology applies to both linear roller or classic sliding door mechanisms.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481E674-C00D-41E3-B4FB-868CBFEA9BD8}"/>
              </a:ext>
            </a:extLst>
          </p:cNvPr>
          <p:cNvCxnSpPr>
            <a:cxnSpLocks/>
          </p:cNvCxnSpPr>
          <p:nvPr/>
        </p:nvCxnSpPr>
        <p:spPr>
          <a:xfrm>
            <a:off x="3141267" y="3977390"/>
            <a:ext cx="5909465" cy="0"/>
          </a:xfrm>
          <a:prstGeom prst="line">
            <a:avLst/>
          </a:prstGeom>
          <a:ln>
            <a:solidFill>
              <a:srgbClr val="C9D80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A53E8985-315B-B38D-1B05-779BC8417AC3}"/>
              </a:ext>
            </a:extLst>
          </p:cNvPr>
          <p:cNvSpPr txBox="1">
            <a:spLocks/>
          </p:cNvSpPr>
          <p:nvPr/>
        </p:nvSpPr>
        <p:spPr>
          <a:xfrm>
            <a:off x="8550668" y="6515360"/>
            <a:ext cx="146739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701470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AE97BA83-8BF6-4534-BB93-65F76BCEFB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4675" y="562895"/>
            <a:ext cx="4318043" cy="1229560"/>
          </a:xfrm>
        </p:spPr>
        <p:txBody>
          <a:bodyPr/>
          <a:lstStyle/>
          <a:p>
            <a:r>
              <a:rPr lang="en-US"/>
              <a:t>INDEX</a:t>
            </a:r>
          </a:p>
        </p:txBody>
      </p:sp>
      <p:sp>
        <p:nvSpPr>
          <p:cNvPr id="9" name="Subtitle 5">
            <a:extLst>
              <a:ext uri="{FF2B5EF4-FFF2-40B4-BE49-F238E27FC236}">
                <a16:creationId xmlns:a16="http://schemas.microsoft.com/office/drawing/2014/main" id="{18764880-1ADE-4363-A33F-205E963670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78831" y="1792456"/>
            <a:ext cx="4433887" cy="2830484"/>
          </a:xfrm>
        </p:spPr>
        <p:txBody>
          <a:bodyPr>
            <a:normAutofit fontScale="92500"/>
          </a:bodyPr>
          <a:lstStyle/>
          <a:p>
            <a:pPr>
              <a:lnSpc>
                <a:spcPct val="200000"/>
              </a:lnSpc>
            </a:pPr>
            <a:r>
              <a:rPr lang="en-US" dirty="0"/>
              <a:t>Objectives</a:t>
            </a:r>
          </a:p>
          <a:p>
            <a:pPr>
              <a:lnSpc>
                <a:spcPct val="200000"/>
              </a:lnSpc>
            </a:pPr>
            <a:r>
              <a:rPr lang="en-US" dirty="0"/>
              <a:t>Technology</a:t>
            </a:r>
          </a:p>
          <a:p>
            <a:pPr>
              <a:lnSpc>
                <a:spcPct val="200000"/>
              </a:lnSpc>
            </a:pPr>
            <a:r>
              <a:rPr lang="en-US" dirty="0"/>
              <a:t>Speed Value</a:t>
            </a:r>
          </a:p>
          <a:p>
            <a:pPr>
              <a:lnSpc>
                <a:spcPct val="200000"/>
              </a:lnSpc>
            </a:pPr>
            <a:r>
              <a:rPr lang="en-US" dirty="0"/>
              <a:t>Friction Value</a:t>
            </a:r>
          </a:p>
          <a:p>
            <a:endParaRPr lang="en-US" sz="1400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E71B82E7-81D1-0C2C-C3BD-DE2B2B854FCC}"/>
              </a:ext>
            </a:extLst>
          </p:cNvPr>
          <p:cNvSpPr txBox="1">
            <a:spLocks/>
          </p:cNvSpPr>
          <p:nvPr/>
        </p:nvSpPr>
        <p:spPr>
          <a:xfrm>
            <a:off x="8461948" y="6507865"/>
            <a:ext cx="155148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2023 EZMetrology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71E269-D8AF-D70D-DA7D-396EB8272F76}"/>
              </a:ext>
            </a:extLst>
          </p:cNvPr>
          <p:cNvSpPr txBox="1">
            <a:spLocks/>
          </p:cNvSpPr>
          <p:nvPr/>
        </p:nvSpPr>
        <p:spPr>
          <a:xfrm>
            <a:off x="162685" y="6560198"/>
            <a:ext cx="1283866" cy="297802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SEPA005, Slide </a:t>
            </a:r>
            <a:fld id="{55AE94E2-01AD-4F44-B701-725E8CE3ADFF}" type="slidenum">
              <a:rPr lang="en-US" sz="11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</a:t>
            </a:fld>
            <a:endParaRPr 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93AFAB7-8594-7DF2-EECB-83445B7E58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1427188"/>
            <a:ext cx="4991100" cy="373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0442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586" y="3085950"/>
            <a:ext cx="4448676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1. OBJECTIVES</a:t>
            </a:r>
            <a:endParaRPr lang="en-US" sz="3100" dirty="0">
              <a:latin typeface="Bahnschrift SemiBold"/>
              <a:cs typeface="Arial"/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59D6F124-0F97-6040-1E5B-8B6628F8E35B}"/>
              </a:ext>
            </a:extLst>
          </p:cNvPr>
          <p:cNvSpPr txBox="1">
            <a:spLocks/>
          </p:cNvSpPr>
          <p:nvPr/>
        </p:nvSpPr>
        <p:spPr>
          <a:xfrm>
            <a:off x="8461948" y="6507865"/>
            <a:ext cx="155148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2023 EZMetrology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3B1F953-258E-56E7-0417-A89CFA9DE9E5}"/>
              </a:ext>
            </a:extLst>
          </p:cNvPr>
          <p:cNvSpPr txBox="1">
            <a:spLocks/>
          </p:cNvSpPr>
          <p:nvPr/>
        </p:nvSpPr>
        <p:spPr>
          <a:xfrm>
            <a:off x="173480" y="6554970"/>
            <a:ext cx="41148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SEPA005, Slide </a:t>
            </a:r>
            <a:fld id="{55AE94E2-01AD-4F44-B701-725E8CE3ADFF}" type="slidenum">
              <a:rPr lang="en-US" sz="11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</a:t>
            </a:fld>
            <a:endParaRPr 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2272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2A4BE2B-C147-4975-B37E-BE88212732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1.1  Objectives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A800C66-E1FA-45B3-8806-9F1D33E955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605975" y="1599694"/>
            <a:ext cx="5165124" cy="46248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400" dirty="0"/>
              <a:t>Feasibility of the EZMetrology SpeedPod technology to measure sliding door quality:</a:t>
            </a:r>
          </a:p>
          <a:p>
            <a:pPr marL="0" indent="0">
              <a:buNone/>
            </a:pPr>
            <a:endParaRPr lang="en-US" sz="1400" dirty="0"/>
          </a:p>
          <a:p>
            <a:pPr marL="0" lvl="1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1600" b="1" dirty="0">
                <a:solidFill>
                  <a:srgbClr val="C9D803"/>
                </a:solidFill>
              </a:rPr>
              <a:t>Closing Efforts/Energy from Full Open</a:t>
            </a:r>
          </a:p>
          <a:p>
            <a:r>
              <a:rPr lang="en-US" sz="1400" dirty="0"/>
              <a:t> Evaluating the smoothness of the door travel</a:t>
            </a:r>
          </a:p>
          <a:p>
            <a:pPr marL="285750" lvl="1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Measure the friction, force or energy loss of the door system and quantify the quality of the door operation</a:t>
            </a:r>
            <a:endParaRPr lang="en-US" sz="1600" dirty="0">
              <a:solidFill>
                <a:srgbClr val="C9D803"/>
              </a:solidFill>
            </a:endParaRPr>
          </a:p>
          <a:p>
            <a:pPr marL="0" lvl="1" indent="0">
              <a:lnSpc>
                <a:spcPct val="100000"/>
              </a:lnSpc>
              <a:spcBef>
                <a:spcPts val="600"/>
              </a:spcBef>
              <a:buNone/>
            </a:pPr>
            <a:endParaRPr lang="en-US" sz="1600" dirty="0">
              <a:solidFill>
                <a:srgbClr val="C9D803"/>
              </a:solidFill>
            </a:endParaRPr>
          </a:p>
          <a:p>
            <a:pPr marL="0" lvl="1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US" sz="1600" b="1" dirty="0">
                <a:solidFill>
                  <a:srgbClr val="C9D803"/>
                </a:solidFill>
              </a:rPr>
              <a:t>Minimum Closing Speed</a:t>
            </a:r>
          </a:p>
          <a:p>
            <a:r>
              <a:rPr lang="en-US" sz="1400" dirty="0"/>
              <a:t>Standard operation to measuring lowest closing speed</a:t>
            </a:r>
          </a:p>
          <a:p>
            <a:r>
              <a:rPr lang="en-US" sz="1400" dirty="0"/>
              <a:t>This metric will quantify the seal and latch performance</a:t>
            </a:r>
          </a:p>
          <a:p>
            <a:pPr marL="0" indent="0">
              <a:buNone/>
            </a:pPr>
            <a:endParaRPr lang="en-US" sz="1400" dirty="0"/>
          </a:p>
          <a:p>
            <a:pPr marL="0" indent="0">
              <a:buNone/>
            </a:pPr>
            <a:r>
              <a:rPr lang="en-US" sz="1400" u="sng" dirty="0"/>
              <a:t>Note: </a:t>
            </a:r>
            <a:r>
              <a:rPr lang="en-US" sz="1400" dirty="0"/>
              <a:t>This technology is widely used for hinged doors, and so is also applicable for hinged doors on the same vehicle.</a:t>
            </a:r>
          </a:p>
          <a:p>
            <a:pPr marL="0" indent="0">
              <a:buNone/>
            </a:pPr>
            <a:endParaRPr lang="en-US" sz="1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F5BB0C-8F47-0BE9-0E96-51C68E88A994}"/>
              </a:ext>
            </a:extLst>
          </p:cNvPr>
          <p:cNvSpPr txBox="1">
            <a:spLocks/>
          </p:cNvSpPr>
          <p:nvPr/>
        </p:nvSpPr>
        <p:spPr>
          <a:xfrm>
            <a:off x="8461948" y="6507865"/>
            <a:ext cx="155148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2023 EZMetrology</a:t>
            </a:r>
          </a:p>
        </p:txBody>
      </p:sp>
      <p:sp>
        <p:nvSpPr>
          <p:cNvPr id="8" name="Footer Placeholder 2">
            <a:extLst>
              <a:ext uri="{FF2B5EF4-FFF2-40B4-BE49-F238E27FC236}">
                <a16:creationId xmlns:a16="http://schemas.microsoft.com/office/drawing/2014/main" id="{36135446-06FA-5495-992C-A50356732358}"/>
              </a:ext>
            </a:extLst>
          </p:cNvPr>
          <p:cNvSpPr txBox="1">
            <a:spLocks/>
          </p:cNvSpPr>
          <p:nvPr/>
        </p:nvSpPr>
        <p:spPr>
          <a:xfrm>
            <a:off x="173480" y="6554970"/>
            <a:ext cx="41148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SEPA005, Slide </a:t>
            </a:r>
            <a:fld id="{55AE94E2-01AD-4F44-B701-725E8CE3ADFF}" type="slidenum">
              <a:rPr lang="en-US" sz="11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</a:t>
            </a:fld>
            <a:endParaRPr 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C727343-E987-CFC6-BD02-32E2E7C861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9662" y="2327723"/>
            <a:ext cx="3543300" cy="17678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69A663-2BEC-467B-D8DE-85CFB7B327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5600" y="4095563"/>
            <a:ext cx="3040380" cy="1150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8835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8083" y="3053070"/>
            <a:ext cx="4448676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2. TECHNOLOGY</a:t>
            </a:r>
            <a:endParaRPr lang="en-US" sz="3100" dirty="0">
              <a:latin typeface="Bahnschrift SemiBold"/>
              <a:cs typeface="Arial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D3970-2E7B-C30F-EB59-696D39D68695}"/>
              </a:ext>
            </a:extLst>
          </p:cNvPr>
          <p:cNvSpPr txBox="1">
            <a:spLocks/>
          </p:cNvSpPr>
          <p:nvPr/>
        </p:nvSpPr>
        <p:spPr>
          <a:xfrm>
            <a:off x="8461948" y="6507865"/>
            <a:ext cx="155148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2023 EZMetrology</a:t>
            </a:r>
          </a:p>
        </p:txBody>
      </p:sp>
      <p:sp>
        <p:nvSpPr>
          <p:cNvPr id="7" name="Footer Placeholder 2">
            <a:extLst>
              <a:ext uri="{FF2B5EF4-FFF2-40B4-BE49-F238E27FC236}">
                <a16:creationId xmlns:a16="http://schemas.microsoft.com/office/drawing/2014/main" id="{BA3D0C92-7BDB-3D3A-E379-B16B5D7C9EF0}"/>
              </a:ext>
            </a:extLst>
          </p:cNvPr>
          <p:cNvSpPr txBox="1">
            <a:spLocks/>
          </p:cNvSpPr>
          <p:nvPr/>
        </p:nvSpPr>
        <p:spPr>
          <a:xfrm>
            <a:off x="173480" y="6554970"/>
            <a:ext cx="41148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SEPA005, Slide </a:t>
            </a:r>
            <a:fld id="{55AE94E2-01AD-4F44-B701-725E8CE3ADFF}" type="slidenum">
              <a:rPr lang="en-US" sz="11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5</a:t>
            </a:fld>
            <a:endParaRPr 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70953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8700CC-E0D6-C542-EA24-47615A7A97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52913" y="3429000"/>
            <a:ext cx="3339087" cy="2082924"/>
          </a:xfrm>
          <a:prstGeom prst="rect">
            <a:avLst/>
          </a:prstGeom>
        </p:spPr>
      </p:pic>
      <p:sp>
        <p:nvSpPr>
          <p:cNvPr id="5" name="Title 5">
            <a:extLst>
              <a:ext uri="{FF2B5EF4-FFF2-40B4-BE49-F238E27FC236}">
                <a16:creationId xmlns:a16="http://schemas.microsoft.com/office/drawing/2014/main" id="{66309582-D669-4B1E-8EEC-C51B65557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>
            <a:normAutofit/>
          </a:bodyPr>
          <a:lstStyle/>
          <a:p>
            <a:r>
              <a:rPr lang="en-US" sz="2800" cap="all" dirty="0">
                <a:solidFill>
                  <a:srgbClr val="DDDDDD"/>
                </a:solidFill>
              </a:rPr>
              <a:t>2. TECHNOLOGY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5C97526-EDC6-4CAB-978E-7E882463AF54}"/>
              </a:ext>
            </a:extLst>
          </p:cNvPr>
          <p:cNvSpPr txBox="1">
            <a:spLocks/>
          </p:cNvSpPr>
          <p:nvPr/>
        </p:nvSpPr>
        <p:spPr>
          <a:xfrm>
            <a:off x="1371600" y="914400"/>
            <a:ext cx="9692640" cy="45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2.1 </a:t>
            </a:r>
            <a:r>
              <a:rPr lang="en-US" sz="2400" b="1" cap="all" dirty="0">
                <a:latin typeface="+mj-lt"/>
              </a:rPr>
              <a:t>Speedpod</a:t>
            </a:r>
          </a:p>
        </p:txBody>
      </p:sp>
      <p:graphicFrame>
        <p:nvGraphicFramePr>
          <p:cNvPr id="18" name="Table 5">
            <a:extLst>
              <a:ext uri="{FF2B5EF4-FFF2-40B4-BE49-F238E27FC236}">
                <a16:creationId xmlns:a16="http://schemas.microsoft.com/office/drawing/2014/main" id="{2E1A67CE-0023-4A12-A9FA-00B3060F6C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189643"/>
              </p:ext>
            </p:extLst>
          </p:nvPr>
        </p:nvGraphicFramePr>
        <p:xfrm>
          <a:off x="1187449" y="1474818"/>
          <a:ext cx="8203889" cy="50439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25776">
                  <a:extLst>
                    <a:ext uri="{9D8B030D-6E8A-4147-A177-3AD203B41FA5}">
                      <a16:colId xmlns:a16="http://schemas.microsoft.com/office/drawing/2014/main" val="2728214101"/>
                    </a:ext>
                  </a:extLst>
                </a:gridCol>
                <a:gridCol w="5078113">
                  <a:extLst>
                    <a:ext uri="{9D8B030D-6E8A-4147-A177-3AD203B41FA5}">
                      <a16:colId xmlns:a16="http://schemas.microsoft.com/office/drawing/2014/main" val="2922902841"/>
                    </a:ext>
                  </a:extLst>
                </a:gridCol>
              </a:tblGrid>
              <a:tr h="891068">
                <a:tc>
                  <a:txBody>
                    <a:bodyPr/>
                    <a:lstStyle/>
                    <a:p>
                      <a:pPr marL="171450" indent="-1714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9D803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Auto Start/Stop </a:t>
                      </a:r>
                      <a:endParaRPr kumimoji="0" lang="en-US" sz="12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9D803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200" b="0" kern="1200" noProof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SpeedPod detects when it is mounted to a door and starts the appropriate acquisition. The measurement ends when the gauge is removed. 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1813329"/>
                  </a:ext>
                </a:extLst>
              </a:tr>
              <a:tr h="654572">
                <a:tc>
                  <a:txBody>
                    <a:bodyPr/>
                    <a:lstStyle/>
                    <a:p>
                      <a:pPr marL="171450" indent="-1714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kumimoji="0" lang="en-US" sz="12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9D803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Single-Operation Suction Cup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lvl="1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sz="1200" b="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The suction cup activation mechanism can be mounted in a single smooth motion and hold the device firmly on the closure.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4057155"/>
                  </a:ext>
                </a:extLst>
              </a:tr>
              <a:tr h="891068">
                <a:tc>
                  <a:txBody>
                    <a:bodyPr/>
                    <a:lstStyle/>
                    <a:p>
                      <a:pPr marL="171450" indent="-1714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kumimoji="0" lang="en-US" sz="12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9D803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Bright LED Status (Go/No-Go)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200" b="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Four multicolor lights will provide immediate feedback on the status of the measurement, including a clear green/red as final pass/fail conclusion.</a:t>
                      </a:r>
                      <a:endParaRPr lang="en-US" sz="1200" b="0" kern="1200" noProof="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5758764"/>
                  </a:ext>
                </a:extLst>
              </a:tr>
              <a:tr h="654572">
                <a:tc>
                  <a:txBody>
                    <a:bodyPr/>
                    <a:lstStyle/>
                    <a:p>
                      <a:pPr marL="171450" indent="-1714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kumimoji="0" lang="en-US" sz="12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9D803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High-Contrast Ink Screen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200" b="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SpeedPod comes with a high-contrast, low-power ink screen technology for best reading of multipurpose information.</a:t>
                      </a:r>
                      <a:endParaRPr lang="en-US" sz="1200" b="0" kern="1200" noProof="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2549173"/>
                  </a:ext>
                </a:extLst>
              </a:tr>
              <a:tr h="643549">
                <a:tc>
                  <a:txBody>
                    <a:bodyPr/>
                    <a:lstStyle/>
                    <a:p>
                      <a:pPr marL="171450" indent="-1714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kumimoji="0" lang="en-US" sz="12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C9D803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Scratch-Resistant Domed Glass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200" b="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The screen is protected by a scratch-resistant dome glass for strength and clarity.</a:t>
                      </a:r>
                      <a:endParaRPr lang="en-US" sz="1200" b="0" kern="1200" noProof="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8026077"/>
                  </a:ext>
                </a:extLst>
              </a:tr>
              <a:tr h="654572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b="1" kern="1200" noProof="0" dirty="0">
                          <a:solidFill>
                            <a:srgbClr val="C9D803"/>
                          </a:solidFill>
                          <a:latin typeface="Bahnschrift"/>
                          <a:ea typeface="+mn-ea"/>
                          <a:cs typeface="+mn-cs"/>
                        </a:rPr>
                        <a:t>Onboard Memory</a:t>
                      </a:r>
                      <a:endParaRPr lang="en-US" sz="1200" b="1" kern="1200" dirty="0">
                        <a:solidFill>
                          <a:srgbClr val="C9D803"/>
                        </a:solidFill>
                        <a:latin typeface="Bahnschrif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lvl="1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sz="1200" kern="1200" noProof="0" dirty="0">
                          <a:solidFill>
                            <a:srgbClr val="000000"/>
                          </a:solidFill>
                          <a:latin typeface="Bahnschrift"/>
                          <a:ea typeface="+mn-ea"/>
                          <a:cs typeface="+mn-cs"/>
                        </a:rPr>
                        <a:t>In stand-alone mode, SpeedPod can store measurement values on the device that can be downloaded via USB.</a:t>
                      </a:r>
                      <a:endParaRPr lang="en-US" sz="1200" kern="1200" dirty="0">
                        <a:solidFill>
                          <a:srgbClr val="000000"/>
                        </a:solidFill>
                        <a:latin typeface="Bahnschrift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26862436"/>
                  </a:ext>
                </a:extLst>
              </a:tr>
              <a:tr h="654572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b="1" kern="1200" dirty="0">
                          <a:solidFill>
                            <a:srgbClr val="C9D803"/>
                          </a:solidFill>
                          <a:latin typeface="Bahnschrift"/>
                          <a:ea typeface="+mn-ea"/>
                          <a:cs typeface="+mn-cs"/>
                        </a:rPr>
                        <a:t>Dual-Core Processing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lvl="1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sz="1200" kern="1200" dirty="0">
                          <a:solidFill>
                            <a:srgbClr val="000000"/>
                          </a:solidFill>
                          <a:latin typeface="Bahnschrift"/>
                          <a:ea typeface="+mn-ea"/>
                          <a:cs typeface="+mn-cs"/>
                        </a:rPr>
                        <a:t>Onboard dual-core processor will perform all necessary signal processing to provide a turn-key system and display the values in real time on the screen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0368652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9E1AB1D6-BE4A-4328-9661-6DF0F36094C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338" y="2531079"/>
            <a:ext cx="1550868" cy="946091"/>
          </a:xfrm>
          <a:prstGeom prst="rect">
            <a:avLst/>
          </a:prstGeom>
        </p:spPr>
      </p:pic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F9414B53-5EDC-204C-6E92-4ED992858F5D}"/>
              </a:ext>
            </a:extLst>
          </p:cNvPr>
          <p:cNvSpPr txBox="1">
            <a:spLocks/>
          </p:cNvSpPr>
          <p:nvPr/>
        </p:nvSpPr>
        <p:spPr>
          <a:xfrm>
            <a:off x="8461948" y="6507865"/>
            <a:ext cx="155148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2023 EZMetrology</a:t>
            </a:r>
          </a:p>
        </p:txBody>
      </p:sp>
      <p:sp>
        <p:nvSpPr>
          <p:cNvPr id="6" name="Footer Placeholder 2">
            <a:extLst>
              <a:ext uri="{FF2B5EF4-FFF2-40B4-BE49-F238E27FC236}">
                <a16:creationId xmlns:a16="http://schemas.microsoft.com/office/drawing/2014/main" id="{63FB671F-572A-9B8F-957F-7084790D65E3}"/>
              </a:ext>
            </a:extLst>
          </p:cNvPr>
          <p:cNvSpPr txBox="1">
            <a:spLocks/>
          </p:cNvSpPr>
          <p:nvPr/>
        </p:nvSpPr>
        <p:spPr>
          <a:xfrm>
            <a:off x="173480" y="6554970"/>
            <a:ext cx="41148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SEPA005, Slide </a:t>
            </a:r>
            <a:fld id="{55AE94E2-01AD-4F44-B701-725E8CE3ADFF}" type="slidenum">
              <a:rPr lang="en-US" sz="11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6</a:t>
            </a:fld>
            <a:endParaRPr 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68657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ABA88E5-25B0-EFC2-88AC-649501EC3C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6051" y="1412965"/>
            <a:ext cx="5113020" cy="3992880"/>
          </a:xfrm>
          <a:prstGeom prst="rect">
            <a:avLst/>
          </a:prstGeom>
        </p:spPr>
      </p:pic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B5927991-9294-4BB4-83E4-B939A311B5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58147" y="1639440"/>
            <a:ext cx="5242653" cy="458559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C9D803"/>
                </a:solidFill>
              </a:rPr>
              <a:t>Install SpeedPod</a:t>
            </a:r>
          </a:p>
          <a:p>
            <a:pPr marL="0" indent="0">
              <a:buNone/>
            </a:pPr>
            <a:r>
              <a:rPr lang="en-US" sz="1400" dirty="0"/>
              <a:t>Place SpeedPod on the curbside door using the single action suction cup</a:t>
            </a:r>
          </a:p>
          <a:p>
            <a:endParaRPr lang="en-US" sz="1400" dirty="0"/>
          </a:p>
          <a:p>
            <a:pPr marL="0" indent="0">
              <a:buNone/>
            </a:pPr>
            <a:r>
              <a:rPr lang="en-US" sz="1400" b="1" dirty="0">
                <a:solidFill>
                  <a:srgbClr val="C9D803"/>
                </a:solidFill>
              </a:rPr>
              <a:t>Acquisition</a:t>
            </a:r>
          </a:p>
          <a:p>
            <a:pPr marL="0" indent="0">
              <a:lnSpc>
                <a:spcPct val="120000"/>
              </a:lnSpc>
              <a:spcAft>
                <a:spcPts val="1200"/>
              </a:spcAft>
              <a:buNone/>
            </a:pPr>
            <a:r>
              <a:rPr lang="en-US" sz="1400" dirty="0"/>
              <a:t>Recommend to take 3 readings per door.                                                         This would take approximately 30 seconds</a:t>
            </a:r>
          </a:p>
          <a:p>
            <a:pPr marL="0" indent="0">
              <a:buNone/>
            </a:pPr>
            <a:endParaRPr lang="en-US" sz="1400" dirty="0"/>
          </a:p>
          <a:p>
            <a:pPr marL="0" indent="0">
              <a:buNone/>
            </a:pPr>
            <a:r>
              <a:rPr lang="en-US" sz="1400" b="1" dirty="0">
                <a:solidFill>
                  <a:srgbClr val="C9D803"/>
                </a:solidFill>
              </a:rPr>
              <a:t>Data Analysis</a:t>
            </a:r>
          </a:p>
          <a:p>
            <a:pPr marL="0" lvl="1" indent="0">
              <a:spcBef>
                <a:spcPts val="1000"/>
              </a:spcBef>
              <a:buNone/>
            </a:pPr>
            <a:r>
              <a:rPr lang="en-US" sz="1400" dirty="0"/>
              <a:t>SpeedPod records the speed profile (speed as a function of travel)</a:t>
            </a:r>
          </a:p>
          <a:p>
            <a:pPr marL="285750" lvl="1" indent="-285750">
              <a:spcBef>
                <a:spcPts val="1000"/>
              </a:spcBef>
            </a:pPr>
            <a:r>
              <a:rPr lang="en-US" sz="1400" b="1" u="sng" dirty="0"/>
              <a:t>Acceleration</a:t>
            </a:r>
            <a:r>
              <a:rPr lang="en-US" sz="1400" dirty="0"/>
              <a:t>: When the operator is pushing the door</a:t>
            </a:r>
          </a:p>
          <a:p>
            <a:pPr marL="285750" lvl="1" indent="-285750">
              <a:spcBef>
                <a:spcPts val="1000"/>
              </a:spcBef>
            </a:pPr>
            <a:r>
              <a:rPr lang="en-US" sz="1400" b="1" u="sng" dirty="0"/>
              <a:t>Peak Speed</a:t>
            </a:r>
            <a:r>
              <a:rPr lang="en-US" sz="1400" dirty="0"/>
              <a:t>: Release Point, when the operator stops pushing</a:t>
            </a:r>
          </a:p>
          <a:p>
            <a:pPr marL="285750" lvl="1" indent="-285750">
              <a:spcBef>
                <a:spcPts val="1000"/>
              </a:spcBef>
            </a:pPr>
            <a:r>
              <a:rPr lang="en-US" sz="1400" b="1" u="sng" dirty="0"/>
              <a:t>Deceleration</a:t>
            </a:r>
            <a:r>
              <a:rPr lang="en-US" sz="1400" dirty="0"/>
              <a:t>: Friction is at play and slowing down the door</a:t>
            </a:r>
          </a:p>
          <a:p>
            <a:pPr marL="285750" lvl="1" indent="-285750">
              <a:spcBef>
                <a:spcPts val="1000"/>
              </a:spcBef>
            </a:pPr>
            <a:r>
              <a:rPr lang="en-US" sz="1400" b="1" u="sng" dirty="0"/>
              <a:t>Impact</a:t>
            </a:r>
            <a:r>
              <a:rPr lang="en-US" sz="1400" dirty="0"/>
              <a:t>: Speed right before latching</a:t>
            </a:r>
          </a:p>
          <a:p>
            <a:pPr marL="0" lvl="1" indent="0">
              <a:spcBef>
                <a:spcPts val="1000"/>
              </a:spcBef>
              <a:buNone/>
            </a:pPr>
            <a:endParaRPr lang="en-US" sz="1400" dirty="0"/>
          </a:p>
          <a:p>
            <a:pPr marL="0" lvl="1" indent="0">
              <a:spcBef>
                <a:spcPts val="1000"/>
              </a:spcBef>
              <a:buNone/>
            </a:pPr>
            <a:r>
              <a:rPr lang="en-US" sz="1400" dirty="0"/>
              <a:t>Travel distance provides information on</a:t>
            </a:r>
          </a:p>
          <a:p>
            <a:pPr marL="285750" lvl="1" indent="-285750">
              <a:spcBef>
                <a:spcPts val="1000"/>
              </a:spcBef>
            </a:pPr>
            <a:r>
              <a:rPr lang="en-US" sz="1400" b="1" u="sng" dirty="0"/>
              <a:t>Closed</a:t>
            </a:r>
            <a:r>
              <a:rPr lang="en-US" sz="1400" dirty="0"/>
              <a:t>: Full travel (~900mm)</a:t>
            </a:r>
          </a:p>
          <a:p>
            <a:pPr marL="285750" lvl="1" indent="-285750">
              <a:spcBef>
                <a:spcPts val="1000"/>
              </a:spcBef>
            </a:pPr>
            <a:r>
              <a:rPr lang="en-US" sz="1400" b="1" u="sng" dirty="0"/>
              <a:t>Not Closed</a:t>
            </a:r>
            <a:r>
              <a:rPr lang="en-US" sz="1400" dirty="0"/>
              <a:t>: Partial travel (~750mm)</a:t>
            </a:r>
          </a:p>
          <a:p>
            <a:pPr marL="0" lvl="1" indent="0">
              <a:spcBef>
                <a:spcPts val="1000"/>
              </a:spcBef>
              <a:buNone/>
            </a:pPr>
            <a:endParaRPr lang="en-US" sz="1400" dirty="0"/>
          </a:p>
          <a:p>
            <a:pPr lvl="1"/>
            <a:endParaRPr lang="en-US" sz="1400" dirty="0"/>
          </a:p>
        </p:txBody>
      </p:sp>
      <p:sp>
        <p:nvSpPr>
          <p:cNvPr id="13" name="Title 5">
            <a:extLst>
              <a:ext uri="{FF2B5EF4-FFF2-40B4-BE49-F238E27FC236}">
                <a16:creationId xmlns:a16="http://schemas.microsoft.com/office/drawing/2014/main" id="{3E52942B-4CCD-44AA-B40B-FE31B4421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>
            <a:normAutofit/>
          </a:bodyPr>
          <a:lstStyle/>
          <a:p>
            <a:r>
              <a:rPr lang="en-US" sz="2800" cap="all" dirty="0">
                <a:solidFill>
                  <a:srgbClr val="DDDDDD"/>
                </a:solidFill>
              </a:rPr>
              <a:t>2. TECHNOLOGY</a:t>
            </a:r>
            <a:endParaRPr lang="en-US" dirty="0"/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00F18856-7169-4BA3-810D-CAF46DA3F14A}"/>
              </a:ext>
            </a:extLst>
          </p:cNvPr>
          <p:cNvSpPr txBox="1">
            <a:spLocks/>
          </p:cNvSpPr>
          <p:nvPr/>
        </p:nvSpPr>
        <p:spPr>
          <a:xfrm>
            <a:off x="1371600" y="914400"/>
            <a:ext cx="9692640" cy="45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2.2</a:t>
            </a:r>
            <a:r>
              <a:rPr lang="en-US" dirty="0"/>
              <a:t> </a:t>
            </a:r>
            <a:r>
              <a:rPr lang="en-US" sz="2400" b="1" cap="all" dirty="0">
                <a:latin typeface="+mj-lt"/>
              </a:rPr>
              <a:t>single door – Recording</a:t>
            </a:r>
          </a:p>
        </p:txBody>
      </p:sp>
      <p:sp>
        <p:nvSpPr>
          <p:cNvPr id="15" name="Callout: Line 14">
            <a:extLst>
              <a:ext uri="{FF2B5EF4-FFF2-40B4-BE49-F238E27FC236}">
                <a16:creationId xmlns:a16="http://schemas.microsoft.com/office/drawing/2014/main" id="{439CA6D3-983E-4435-A0AB-DA48904FC0EE}"/>
              </a:ext>
            </a:extLst>
          </p:cNvPr>
          <p:cNvSpPr/>
          <p:nvPr/>
        </p:nvSpPr>
        <p:spPr>
          <a:xfrm>
            <a:off x="8839200" y="5646263"/>
            <a:ext cx="914400" cy="297337"/>
          </a:xfrm>
          <a:prstGeom prst="borderCallout1">
            <a:avLst>
              <a:gd name="adj1" fmla="val 88466"/>
              <a:gd name="adj2" fmla="val 48450"/>
              <a:gd name="adj3" fmla="val -339715"/>
              <a:gd name="adj4" fmla="val 186886"/>
            </a:avLst>
          </a:prstGeom>
          <a:solidFill>
            <a:srgbClr val="C9D803"/>
          </a:solidFill>
          <a:ln w="38100">
            <a:solidFill>
              <a:srgbClr val="C9D803"/>
            </a:solidFill>
            <a:headEnd type="none" w="med" len="med"/>
            <a:tailEnd type="triangle" w="med" len="med"/>
          </a:ln>
          <a:effectLst>
            <a:outerShdw blurRad="50800" dist="76200" dir="2700000" algn="tl" rotWithShape="0">
              <a:prstClr val="black">
                <a:alpha val="1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282828"/>
                </a:solidFill>
              </a:rPr>
              <a:t>Not closed</a:t>
            </a:r>
          </a:p>
        </p:txBody>
      </p:sp>
      <p:sp>
        <p:nvSpPr>
          <p:cNvPr id="16" name="Callout: Line 15">
            <a:extLst>
              <a:ext uri="{FF2B5EF4-FFF2-40B4-BE49-F238E27FC236}">
                <a16:creationId xmlns:a16="http://schemas.microsoft.com/office/drawing/2014/main" id="{6FA33890-81A7-468A-A4F6-1DAFA4F618CF}"/>
              </a:ext>
            </a:extLst>
          </p:cNvPr>
          <p:cNvSpPr/>
          <p:nvPr/>
        </p:nvSpPr>
        <p:spPr>
          <a:xfrm>
            <a:off x="7162800" y="5646263"/>
            <a:ext cx="914400" cy="297337"/>
          </a:xfrm>
          <a:prstGeom prst="borderCallout1">
            <a:avLst>
              <a:gd name="adj1" fmla="val 88466"/>
              <a:gd name="adj2" fmla="val 48450"/>
              <a:gd name="adj3" fmla="val -345255"/>
              <a:gd name="adj4" fmla="val 43642"/>
            </a:avLst>
          </a:prstGeom>
          <a:solidFill>
            <a:srgbClr val="C9D803"/>
          </a:solidFill>
          <a:ln w="38100">
            <a:solidFill>
              <a:srgbClr val="C9D803"/>
            </a:solidFill>
            <a:headEnd type="none" w="med" len="med"/>
            <a:tailEnd type="triangle" w="med" len="med"/>
          </a:ln>
          <a:effectLst>
            <a:outerShdw blurRad="50800" dist="76200" dir="2700000" algn="tl" rotWithShape="0">
              <a:prstClr val="black">
                <a:alpha val="1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282828"/>
                </a:solidFill>
              </a:rPr>
              <a:t>Open</a:t>
            </a:r>
          </a:p>
        </p:txBody>
      </p:sp>
      <p:sp>
        <p:nvSpPr>
          <p:cNvPr id="17" name="Callout: Line 16">
            <a:extLst>
              <a:ext uri="{FF2B5EF4-FFF2-40B4-BE49-F238E27FC236}">
                <a16:creationId xmlns:a16="http://schemas.microsoft.com/office/drawing/2014/main" id="{4ED9F596-851B-4622-8C3C-95FD85B608EF}"/>
              </a:ext>
            </a:extLst>
          </p:cNvPr>
          <p:cNvSpPr/>
          <p:nvPr/>
        </p:nvSpPr>
        <p:spPr>
          <a:xfrm>
            <a:off x="10808043" y="5649994"/>
            <a:ext cx="914400" cy="297337"/>
          </a:xfrm>
          <a:prstGeom prst="borderCallout1">
            <a:avLst>
              <a:gd name="adj1" fmla="val 88466"/>
              <a:gd name="adj2" fmla="val 48450"/>
              <a:gd name="adj3" fmla="val -345255"/>
              <a:gd name="adj4" fmla="val 43642"/>
            </a:avLst>
          </a:prstGeom>
          <a:solidFill>
            <a:srgbClr val="C9D803"/>
          </a:solidFill>
          <a:ln w="38100">
            <a:solidFill>
              <a:srgbClr val="C9D803"/>
            </a:solidFill>
            <a:headEnd type="none" w="med" len="med"/>
            <a:tailEnd type="triangle" w="med" len="med"/>
          </a:ln>
          <a:effectLst>
            <a:outerShdw blurRad="50800" dist="76200" dir="2700000" algn="tl" rotWithShape="0">
              <a:prstClr val="black">
                <a:alpha val="1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282828"/>
                </a:solidFill>
              </a:rPr>
              <a:t>Closed</a:t>
            </a:r>
          </a:p>
        </p:txBody>
      </p:sp>
      <p:sp>
        <p:nvSpPr>
          <p:cNvPr id="18" name="Callout: Line 17">
            <a:extLst>
              <a:ext uri="{FF2B5EF4-FFF2-40B4-BE49-F238E27FC236}">
                <a16:creationId xmlns:a16="http://schemas.microsoft.com/office/drawing/2014/main" id="{93025D0D-6273-4415-976E-59AD65AECCEE}"/>
              </a:ext>
            </a:extLst>
          </p:cNvPr>
          <p:cNvSpPr/>
          <p:nvPr/>
        </p:nvSpPr>
        <p:spPr>
          <a:xfrm>
            <a:off x="9625912" y="1115628"/>
            <a:ext cx="1194487" cy="297337"/>
          </a:xfrm>
          <a:prstGeom prst="borderCallout1">
            <a:avLst>
              <a:gd name="adj1" fmla="val 88466"/>
              <a:gd name="adj2" fmla="val 48450"/>
              <a:gd name="adj3" fmla="val 228246"/>
              <a:gd name="adj4" fmla="val -65877"/>
            </a:avLst>
          </a:prstGeom>
          <a:solidFill>
            <a:srgbClr val="C9D803"/>
          </a:solidFill>
          <a:ln w="38100">
            <a:solidFill>
              <a:srgbClr val="C9D803"/>
            </a:solidFill>
            <a:headEnd type="none" w="med" len="med"/>
            <a:tailEnd type="triangle" w="med" len="med"/>
          </a:ln>
          <a:effectLst>
            <a:outerShdw blurRad="50800" dist="76200" dir="2700000" algn="tl" rotWithShape="0">
              <a:prstClr val="black">
                <a:alpha val="1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282828"/>
                </a:solidFill>
              </a:rPr>
              <a:t>Release Point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4660EBBE-E917-B938-F00E-D013C935639D}"/>
              </a:ext>
            </a:extLst>
          </p:cNvPr>
          <p:cNvSpPr txBox="1">
            <a:spLocks/>
          </p:cNvSpPr>
          <p:nvPr/>
        </p:nvSpPr>
        <p:spPr>
          <a:xfrm>
            <a:off x="8461948" y="6507865"/>
            <a:ext cx="155148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2023 EZMetrology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7A16B45-3A42-5B43-85E3-36580802F568}"/>
              </a:ext>
            </a:extLst>
          </p:cNvPr>
          <p:cNvSpPr txBox="1">
            <a:spLocks/>
          </p:cNvSpPr>
          <p:nvPr/>
        </p:nvSpPr>
        <p:spPr>
          <a:xfrm>
            <a:off x="173480" y="6554970"/>
            <a:ext cx="41148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SEPA005, Slide </a:t>
            </a:r>
            <a:fld id="{55AE94E2-01AD-4F44-B701-725E8CE3ADFF}" type="slidenum">
              <a:rPr lang="en-US" sz="11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7</a:t>
            </a:fld>
            <a:endParaRPr 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18864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5784" y="2951116"/>
            <a:ext cx="4448676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3. SPEED VALUE</a:t>
            </a:r>
            <a:endParaRPr lang="en-US" sz="3100" dirty="0">
              <a:latin typeface="Bahnschrift SemiBold"/>
              <a:cs typeface="Arial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ED3763-2C52-19AC-49F0-C9C22572591A}"/>
              </a:ext>
            </a:extLst>
          </p:cNvPr>
          <p:cNvSpPr txBox="1">
            <a:spLocks/>
          </p:cNvSpPr>
          <p:nvPr/>
        </p:nvSpPr>
        <p:spPr>
          <a:xfrm>
            <a:off x="8461948" y="6507865"/>
            <a:ext cx="155148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2023 EZMetrology</a:t>
            </a:r>
          </a:p>
        </p:txBody>
      </p:sp>
      <p:sp>
        <p:nvSpPr>
          <p:cNvPr id="7" name="Footer Placeholder 2">
            <a:extLst>
              <a:ext uri="{FF2B5EF4-FFF2-40B4-BE49-F238E27FC236}">
                <a16:creationId xmlns:a16="http://schemas.microsoft.com/office/drawing/2014/main" id="{D5331021-651B-B7FB-4EEA-19B88080AEBE}"/>
              </a:ext>
            </a:extLst>
          </p:cNvPr>
          <p:cNvSpPr txBox="1">
            <a:spLocks/>
          </p:cNvSpPr>
          <p:nvPr/>
        </p:nvSpPr>
        <p:spPr>
          <a:xfrm>
            <a:off x="173480" y="6554970"/>
            <a:ext cx="41148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SEPA005, Slide </a:t>
            </a:r>
            <a:fld id="{55AE94E2-01AD-4F44-B701-725E8CE3ADFF}" type="slidenum">
              <a:rPr lang="en-US" sz="11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8</a:t>
            </a:fld>
            <a:endParaRPr 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38158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8BE04B4-41A6-E159-1AB5-02EE847BC9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6449" y="2275322"/>
            <a:ext cx="4602480" cy="1973580"/>
          </a:xfrm>
          <a:prstGeom prst="rect">
            <a:avLst/>
          </a:prstGeom>
        </p:spPr>
      </p:pic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B5927991-9294-4BB4-83E4-B939A311B5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58147" y="1630414"/>
            <a:ext cx="5677368" cy="43131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500" b="1" dirty="0">
                <a:solidFill>
                  <a:srgbClr val="C9D803"/>
                </a:solidFill>
              </a:rPr>
              <a:t>Linear Portion (near)</a:t>
            </a:r>
          </a:p>
          <a:p>
            <a:pPr marL="0" indent="0">
              <a:buNone/>
            </a:pPr>
            <a:r>
              <a:rPr lang="en-US" sz="1300" dirty="0"/>
              <a:t>The initial movement is a near linear movement mainly in the x-direction</a:t>
            </a:r>
          </a:p>
          <a:p>
            <a:endParaRPr lang="en-US" sz="1300" dirty="0"/>
          </a:p>
          <a:p>
            <a:pPr marL="0" indent="0">
              <a:buNone/>
            </a:pPr>
            <a:r>
              <a:rPr lang="en-US" sz="1500" b="1" dirty="0">
                <a:solidFill>
                  <a:srgbClr val="C9D803"/>
                </a:solidFill>
              </a:rPr>
              <a:t>Rotating Portion</a:t>
            </a:r>
          </a:p>
          <a:p>
            <a:pPr marL="0" indent="0">
              <a:buNone/>
            </a:pPr>
            <a:r>
              <a:rPr lang="en-US" sz="1300" dirty="0"/>
              <a:t>Towards the end of the travel, the linear movement comes to a stop, and the energy is converted into a rotation around Z.</a:t>
            </a:r>
          </a:p>
          <a:p>
            <a:pPr marL="0" indent="0">
              <a:buNone/>
            </a:pPr>
            <a:r>
              <a:rPr lang="en-US" sz="1300" dirty="0"/>
              <a:t>When the door does not latch, it is visible on the C pillar.</a:t>
            </a:r>
          </a:p>
          <a:p>
            <a:pPr marL="0" indent="0">
              <a:buNone/>
            </a:pPr>
            <a:endParaRPr lang="en-US" sz="1300" dirty="0"/>
          </a:p>
          <a:p>
            <a:pPr marL="0" indent="0">
              <a:buNone/>
            </a:pPr>
            <a:r>
              <a:rPr lang="en-US" sz="1500" b="1" dirty="0">
                <a:solidFill>
                  <a:srgbClr val="C9D803"/>
                </a:solidFill>
              </a:rPr>
              <a:t>Implication Concerning Speed</a:t>
            </a:r>
          </a:p>
          <a:p>
            <a:pPr marL="0" lvl="1" indent="0">
              <a:spcBef>
                <a:spcPts val="1000"/>
              </a:spcBef>
              <a:buNone/>
            </a:pPr>
            <a:r>
              <a:rPr lang="en-US" sz="1300" dirty="0"/>
              <a:t>Speed is different for every point on the door</a:t>
            </a:r>
          </a:p>
          <a:p>
            <a:pPr marL="285750" lvl="1" indent="-285750">
              <a:spcBef>
                <a:spcPts val="1000"/>
              </a:spcBef>
            </a:pPr>
            <a:r>
              <a:rPr lang="en-US" sz="1300" b="1" u="sng" dirty="0"/>
              <a:t>Speed in x-direction only</a:t>
            </a:r>
            <a:r>
              <a:rPr lang="en-US" sz="1300" dirty="0"/>
              <a:t>:</a:t>
            </a:r>
          </a:p>
          <a:p>
            <a:pPr marL="285750" lvl="1" indent="-285750">
              <a:spcBef>
                <a:spcPts val="1000"/>
              </a:spcBef>
            </a:pPr>
            <a:r>
              <a:rPr lang="en-US" sz="1300" b="1" u="sng" dirty="0"/>
              <a:t>Vector Speed (3D) of a specific point</a:t>
            </a:r>
            <a:endParaRPr lang="en-US" sz="1300" dirty="0"/>
          </a:p>
          <a:p>
            <a:pPr marL="0" lvl="1" indent="0">
              <a:spcBef>
                <a:spcPts val="1000"/>
              </a:spcBef>
              <a:buNone/>
            </a:pPr>
            <a:endParaRPr lang="en-US" sz="1400" dirty="0"/>
          </a:p>
          <a:p>
            <a:pPr lvl="1"/>
            <a:endParaRPr lang="en-US" sz="1400" dirty="0"/>
          </a:p>
        </p:txBody>
      </p:sp>
      <p:sp>
        <p:nvSpPr>
          <p:cNvPr id="13" name="Title 5">
            <a:extLst>
              <a:ext uri="{FF2B5EF4-FFF2-40B4-BE49-F238E27FC236}">
                <a16:creationId xmlns:a16="http://schemas.microsoft.com/office/drawing/2014/main" id="{3E52942B-4CCD-44AA-B40B-FE31B4421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>
            <a:normAutofit/>
          </a:bodyPr>
          <a:lstStyle/>
          <a:p>
            <a:r>
              <a:rPr lang="en-US" sz="2800" cap="all" dirty="0">
                <a:solidFill>
                  <a:srgbClr val="DDDDDD"/>
                </a:solidFill>
              </a:rPr>
              <a:t>3. SPEED VALUE</a:t>
            </a:r>
            <a:endParaRPr lang="en-US" dirty="0"/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00F18856-7169-4BA3-810D-CAF46DA3F14A}"/>
              </a:ext>
            </a:extLst>
          </p:cNvPr>
          <p:cNvSpPr txBox="1">
            <a:spLocks/>
          </p:cNvSpPr>
          <p:nvPr/>
        </p:nvSpPr>
        <p:spPr>
          <a:xfrm>
            <a:off x="1371600" y="914400"/>
            <a:ext cx="9692640" cy="45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3.1</a:t>
            </a:r>
            <a:r>
              <a:rPr lang="en-US" dirty="0"/>
              <a:t> </a:t>
            </a:r>
            <a:r>
              <a:rPr lang="en-US" sz="2400" b="1" cap="all" dirty="0">
                <a:latin typeface="+mj-lt"/>
              </a:rPr>
              <a:t>Movement ANALYSIS</a:t>
            </a:r>
          </a:p>
        </p:txBody>
      </p:sp>
      <p:sp>
        <p:nvSpPr>
          <p:cNvPr id="16" name="Callout: Line 15">
            <a:extLst>
              <a:ext uri="{FF2B5EF4-FFF2-40B4-BE49-F238E27FC236}">
                <a16:creationId xmlns:a16="http://schemas.microsoft.com/office/drawing/2014/main" id="{6FA33890-81A7-468A-A4F6-1DAFA4F618CF}"/>
              </a:ext>
            </a:extLst>
          </p:cNvPr>
          <p:cNvSpPr/>
          <p:nvPr/>
        </p:nvSpPr>
        <p:spPr>
          <a:xfrm>
            <a:off x="9167090" y="5306806"/>
            <a:ext cx="914400" cy="297337"/>
          </a:xfrm>
          <a:prstGeom prst="borderCallout1">
            <a:avLst>
              <a:gd name="adj1" fmla="val 88466"/>
              <a:gd name="adj2" fmla="val 48450"/>
              <a:gd name="adj3" fmla="val -643466"/>
              <a:gd name="adj4" fmla="val 49703"/>
            </a:avLst>
          </a:prstGeom>
          <a:solidFill>
            <a:srgbClr val="C9D803"/>
          </a:solidFill>
          <a:ln w="38100">
            <a:solidFill>
              <a:srgbClr val="C9D803"/>
            </a:solidFill>
            <a:headEnd type="none" w="med" len="med"/>
            <a:tailEnd type="triangle" w="med" len="med"/>
          </a:ln>
          <a:effectLst>
            <a:outerShdw blurRad="50800" dist="76200" dir="2700000" algn="tl" rotWithShape="0">
              <a:prstClr val="black">
                <a:alpha val="1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rgbClr val="282828"/>
                </a:solidFill>
              </a:rPr>
              <a:t>Rotation</a:t>
            </a:r>
          </a:p>
        </p:txBody>
      </p:sp>
      <p:sp>
        <p:nvSpPr>
          <p:cNvPr id="18" name="Callout: Line 17">
            <a:extLst>
              <a:ext uri="{FF2B5EF4-FFF2-40B4-BE49-F238E27FC236}">
                <a16:creationId xmlns:a16="http://schemas.microsoft.com/office/drawing/2014/main" id="{93025D0D-6273-4415-976E-59AD65AECCEE}"/>
              </a:ext>
            </a:extLst>
          </p:cNvPr>
          <p:cNvSpPr/>
          <p:nvPr/>
        </p:nvSpPr>
        <p:spPr>
          <a:xfrm>
            <a:off x="7644713" y="1333077"/>
            <a:ext cx="1194487" cy="297337"/>
          </a:xfrm>
          <a:prstGeom prst="borderCallout1">
            <a:avLst>
              <a:gd name="adj1" fmla="val 88466"/>
              <a:gd name="adj2" fmla="val 48450"/>
              <a:gd name="adj3" fmla="val 573053"/>
              <a:gd name="adj4" fmla="val 50110"/>
            </a:avLst>
          </a:prstGeom>
          <a:solidFill>
            <a:srgbClr val="C9D803"/>
          </a:solidFill>
          <a:ln w="38100">
            <a:solidFill>
              <a:srgbClr val="C9D803"/>
            </a:solidFill>
            <a:headEnd type="none" w="med" len="med"/>
            <a:tailEnd type="triangle" w="med" len="med"/>
          </a:ln>
          <a:effectLst>
            <a:outerShdw blurRad="50800" dist="76200" dir="2700000" algn="tl" rotWithShape="0">
              <a:prstClr val="black">
                <a:alpha val="1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rgbClr val="282828"/>
                </a:solidFill>
              </a:rPr>
              <a:t>Linear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F5E6C5F1-61B8-B82F-AC20-767793E11B00}"/>
              </a:ext>
            </a:extLst>
          </p:cNvPr>
          <p:cNvSpPr txBox="1">
            <a:spLocks/>
          </p:cNvSpPr>
          <p:nvPr/>
        </p:nvSpPr>
        <p:spPr>
          <a:xfrm>
            <a:off x="8461948" y="6507865"/>
            <a:ext cx="155148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2023 EZMetrology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BBFEB5-4ADB-6AB4-F0C6-747D0EF40F93}"/>
              </a:ext>
            </a:extLst>
          </p:cNvPr>
          <p:cNvSpPr txBox="1">
            <a:spLocks/>
          </p:cNvSpPr>
          <p:nvPr/>
        </p:nvSpPr>
        <p:spPr>
          <a:xfrm>
            <a:off x="173480" y="6554970"/>
            <a:ext cx="41148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SEPA005, Slide </a:t>
            </a:r>
            <a:fld id="{55AE94E2-01AD-4F44-B701-725E8CE3ADFF}" type="slidenum">
              <a:rPr lang="en-US" sz="11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9</a:t>
            </a:fld>
            <a:endParaRPr 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78222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BA7A17F-86B1-9D4B-618F-90427BEF47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8159" y="2648614"/>
            <a:ext cx="4602480" cy="1973580"/>
          </a:xfrm>
          <a:prstGeom prst="rect">
            <a:avLst/>
          </a:prstGeom>
        </p:spPr>
      </p:pic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B5927991-9294-4BB4-83E4-B939A311B5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58147" y="1630414"/>
            <a:ext cx="5203588" cy="4313186"/>
          </a:xfrm>
        </p:spPr>
        <p:txBody>
          <a:bodyPr>
            <a:normAutofit/>
          </a:bodyPr>
          <a:lstStyle/>
          <a:p>
            <a:pPr marL="0" lvl="1" indent="0">
              <a:spcBef>
                <a:spcPts val="1000"/>
              </a:spcBef>
              <a:buNone/>
            </a:pPr>
            <a:endParaRPr lang="en-US" sz="1400" dirty="0"/>
          </a:p>
          <a:p>
            <a:pPr lvl="1"/>
            <a:endParaRPr lang="en-US" sz="1400" dirty="0"/>
          </a:p>
        </p:txBody>
      </p:sp>
      <p:sp>
        <p:nvSpPr>
          <p:cNvPr id="13" name="Title 5">
            <a:extLst>
              <a:ext uri="{FF2B5EF4-FFF2-40B4-BE49-F238E27FC236}">
                <a16:creationId xmlns:a16="http://schemas.microsoft.com/office/drawing/2014/main" id="{3E52942B-4CCD-44AA-B40B-FE31B4421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>
            <a:normAutofit/>
          </a:bodyPr>
          <a:lstStyle/>
          <a:p>
            <a:r>
              <a:rPr lang="en-US" sz="2800" cap="all" dirty="0">
                <a:solidFill>
                  <a:srgbClr val="DDDDDD"/>
                </a:solidFill>
              </a:rPr>
              <a:t>3. SPEED VALUE</a:t>
            </a:r>
            <a:endParaRPr lang="en-US" dirty="0"/>
          </a:p>
        </p:txBody>
      </p:sp>
      <p:sp>
        <p:nvSpPr>
          <p:cNvPr id="14" name="Content Placeholder 6">
            <a:extLst>
              <a:ext uri="{FF2B5EF4-FFF2-40B4-BE49-F238E27FC236}">
                <a16:creationId xmlns:a16="http://schemas.microsoft.com/office/drawing/2014/main" id="{00F18856-7169-4BA3-810D-CAF46DA3F14A}"/>
              </a:ext>
            </a:extLst>
          </p:cNvPr>
          <p:cNvSpPr txBox="1">
            <a:spLocks/>
          </p:cNvSpPr>
          <p:nvPr/>
        </p:nvSpPr>
        <p:spPr>
          <a:xfrm>
            <a:off x="1371600" y="914400"/>
            <a:ext cx="9692640" cy="45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3.2</a:t>
            </a:r>
            <a:r>
              <a:rPr lang="en-US" dirty="0"/>
              <a:t> </a:t>
            </a:r>
            <a:r>
              <a:rPr lang="en-US" sz="2400" b="1" cap="all" dirty="0">
                <a:latin typeface="+mj-lt"/>
              </a:rPr>
              <a:t>Movement</a:t>
            </a:r>
          </a:p>
        </p:txBody>
      </p:sp>
      <p:sp>
        <p:nvSpPr>
          <p:cNvPr id="16" name="Callout: Line 15">
            <a:extLst>
              <a:ext uri="{FF2B5EF4-FFF2-40B4-BE49-F238E27FC236}">
                <a16:creationId xmlns:a16="http://schemas.microsoft.com/office/drawing/2014/main" id="{6FA33890-81A7-468A-A4F6-1DAFA4F618CF}"/>
              </a:ext>
            </a:extLst>
          </p:cNvPr>
          <p:cNvSpPr/>
          <p:nvPr/>
        </p:nvSpPr>
        <p:spPr>
          <a:xfrm>
            <a:off x="6271615" y="5686281"/>
            <a:ext cx="914400" cy="297337"/>
          </a:xfrm>
          <a:prstGeom prst="borderCallout1">
            <a:avLst>
              <a:gd name="adj1" fmla="val 88466"/>
              <a:gd name="adj2" fmla="val 48450"/>
              <a:gd name="adj3" fmla="val -643466"/>
              <a:gd name="adj4" fmla="val 49703"/>
            </a:avLst>
          </a:prstGeom>
          <a:solidFill>
            <a:srgbClr val="C9D803"/>
          </a:solidFill>
          <a:ln w="38100">
            <a:solidFill>
              <a:srgbClr val="C9D803"/>
            </a:solidFill>
            <a:headEnd type="none" w="med" len="med"/>
            <a:tailEnd type="triangle" w="med" len="med"/>
          </a:ln>
          <a:effectLst>
            <a:outerShdw blurRad="50800" dist="76200" dir="2700000" algn="tl" rotWithShape="0">
              <a:prstClr val="black">
                <a:alpha val="1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rgbClr val="282828"/>
                </a:solidFill>
              </a:rPr>
              <a:t>Rotation</a:t>
            </a:r>
          </a:p>
        </p:txBody>
      </p:sp>
      <p:sp>
        <p:nvSpPr>
          <p:cNvPr id="18" name="Callout: Line 17">
            <a:extLst>
              <a:ext uri="{FF2B5EF4-FFF2-40B4-BE49-F238E27FC236}">
                <a16:creationId xmlns:a16="http://schemas.microsoft.com/office/drawing/2014/main" id="{93025D0D-6273-4415-976E-59AD65AECCEE}"/>
              </a:ext>
            </a:extLst>
          </p:cNvPr>
          <p:cNvSpPr/>
          <p:nvPr/>
        </p:nvSpPr>
        <p:spPr>
          <a:xfrm>
            <a:off x="4749238" y="1712552"/>
            <a:ext cx="1194487" cy="297337"/>
          </a:xfrm>
          <a:prstGeom prst="borderCallout1">
            <a:avLst>
              <a:gd name="adj1" fmla="val 88466"/>
              <a:gd name="adj2" fmla="val 48450"/>
              <a:gd name="adj3" fmla="val 573053"/>
              <a:gd name="adj4" fmla="val 50110"/>
            </a:avLst>
          </a:prstGeom>
          <a:solidFill>
            <a:srgbClr val="C9D803"/>
          </a:solidFill>
          <a:ln w="38100">
            <a:solidFill>
              <a:srgbClr val="C9D803"/>
            </a:solidFill>
            <a:headEnd type="none" w="med" len="med"/>
            <a:tailEnd type="triangle" w="med" len="med"/>
          </a:ln>
          <a:effectLst>
            <a:outerShdw blurRad="50800" dist="76200" dir="2700000" algn="tl" rotWithShape="0">
              <a:prstClr val="black">
                <a:alpha val="1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rgbClr val="282828"/>
                </a:solidFill>
              </a:rPr>
              <a:t>Linear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6AC37063-1FD5-3FFB-C981-DD3A06C2A619}"/>
              </a:ext>
            </a:extLst>
          </p:cNvPr>
          <p:cNvSpPr txBox="1">
            <a:spLocks/>
          </p:cNvSpPr>
          <p:nvPr/>
        </p:nvSpPr>
        <p:spPr>
          <a:xfrm>
            <a:off x="8461948" y="6507865"/>
            <a:ext cx="155148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2023 EZMetrology</a:t>
            </a:r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23301437-02CA-81F1-0C19-3B8F85A3BB71}"/>
              </a:ext>
            </a:extLst>
          </p:cNvPr>
          <p:cNvSpPr txBox="1">
            <a:spLocks/>
          </p:cNvSpPr>
          <p:nvPr/>
        </p:nvSpPr>
        <p:spPr>
          <a:xfrm>
            <a:off x="173480" y="6554970"/>
            <a:ext cx="41148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SEPA005, Slide </a:t>
            </a:r>
            <a:fld id="{55AE94E2-01AD-4F44-B701-725E8CE3ADFF}" type="slidenum">
              <a:rPr lang="en-US" sz="11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10</a:t>
            </a:fld>
            <a:endParaRPr 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DAD6F38-689B-9F34-228E-1A6E45D76A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08226" y="3787007"/>
            <a:ext cx="3489960" cy="261366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A80B2BA-B78D-9ECF-3F6B-8F6DFC9A97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14939" y="1558954"/>
            <a:ext cx="2903220" cy="2179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338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8280" y="2966106"/>
            <a:ext cx="4448676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4. FRICTION VALUE</a:t>
            </a:r>
            <a:endParaRPr lang="en-US" sz="3100" dirty="0">
              <a:latin typeface="Bahnschrift SemiBold"/>
              <a:cs typeface="Arial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062E58-3F17-9BD9-ACA2-0CC62C1747F0}"/>
              </a:ext>
            </a:extLst>
          </p:cNvPr>
          <p:cNvSpPr txBox="1">
            <a:spLocks/>
          </p:cNvSpPr>
          <p:nvPr/>
        </p:nvSpPr>
        <p:spPr>
          <a:xfrm>
            <a:off x="8461948" y="6507865"/>
            <a:ext cx="155148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2023 EZMetrology</a:t>
            </a:r>
          </a:p>
        </p:txBody>
      </p:sp>
      <p:sp>
        <p:nvSpPr>
          <p:cNvPr id="7" name="Footer Placeholder 2">
            <a:extLst>
              <a:ext uri="{FF2B5EF4-FFF2-40B4-BE49-F238E27FC236}">
                <a16:creationId xmlns:a16="http://schemas.microsoft.com/office/drawing/2014/main" id="{D59A8902-FBD7-5C83-A458-1144CE30810E}"/>
              </a:ext>
            </a:extLst>
          </p:cNvPr>
          <p:cNvSpPr txBox="1">
            <a:spLocks/>
          </p:cNvSpPr>
          <p:nvPr/>
        </p:nvSpPr>
        <p:spPr>
          <a:xfrm>
            <a:off x="173480" y="6554970"/>
            <a:ext cx="41148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SEPA005, Slide </a:t>
            </a:r>
            <a:fld id="{55AE94E2-01AD-4F44-B701-725E8CE3ADFF}" type="slidenum">
              <a:rPr lang="en-US" sz="11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11</a:t>
            </a:fld>
            <a:endParaRPr 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48103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F771068-47D6-0765-BB95-A1FBA36D09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6691" y="1733898"/>
            <a:ext cx="5204460" cy="4114800"/>
          </a:xfrm>
          <a:prstGeom prst="rect">
            <a:avLst/>
          </a:prstGeom>
        </p:spPr>
      </p:pic>
      <p:sp>
        <p:nvSpPr>
          <p:cNvPr id="17" name="Content Placeholder 11">
            <a:extLst>
              <a:ext uri="{FF2B5EF4-FFF2-40B4-BE49-F238E27FC236}">
                <a16:creationId xmlns:a16="http://schemas.microsoft.com/office/drawing/2014/main" id="{F9437A23-209E-4DA3-ABE6-19369C64CCD0}"/>
              </a:ext>
            </a:extLst>
          </p:cNvPr>
          <p:cNvSpPr txBox="1">
            <a:spLocks/>
          </p:cNvSpPr>
          <p:nvPr/>
        </p:nvSpPr>
        <p:spPr>
          <a:xfrm>
            <a:off x="1208735" y="1581912"/>
            <a:ext cx="5708821" cy="4313186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400" dirty="0"/>
              <a:t>For each recording,  the system determines: </a:t>
            </a:r>
          </a:p>
          <a:p>
            <a:pPr marL="0" indent="0">
              <a:buNone/>
            </a:pPr>
            <a:endParaRPr lang="en-US" sz="1400" dirty="0"/>
          </a:p>
          <a:p>
            <a:pPr marL="0" indent="0">
              <a:lnSpc>
                <a:spcPct val="80000"/>
              </a:lnSpc>
              <a:buNone/>
            </a:pPr>
            <a:r>
              <a:rPr lang="en-US" sz="1400" b="1" dirty="0">
                <a:solidFill>
                  <a:srgbClr val="C9D803"/>
                </a:solidFill>
              </a:rPr>
              <a:t>Slope of deceleration</a:t>
            </a:r>
          </a:p>
          <a:p>
            <a:pPr marL="0" indent="0">
              <a:buNone/>
            </a:pPr>
            <a:r>
              <a:rPr lang="en-US" sz="1400" dirty="0"/>
              <a:t>From the release point (peak speed) to impact point.</a:t>
            </a:r>
          </a:p>
          <a:p>
            <a:endParaRPr lang="en-US" sz="1400" dirty="0"/>
          </a:p>
          <a:p>
            <a:endParaRPr lang="en-US" sz="1400" dirty="0"/>
          </a:p>
          <a:p>
            <a:endParaRPr lang="en-US" sz="1400" dirty="0"/>
          </a:p>
          <a:p>
            <a:pPr marL="0" indent="0">
              <a:buNone/>
            </a:pPr>
            <a:endParaRPr lang="en-US" sz="1400" dirty="0"/>
          </a:p>
          <a:p>
            <a:pPr marL="0" indent="0">
              <a:buNone/>
            </a:pPr>
            <a:r>
              <a:rPr lang="en-US" sz="1400" dirty="0"/>
              <a:t>Kinetic Energy Loss is directly correlated to Friction Force.</a:t>
            </a:r>
          </a:p>
          <a:p>
            <a:pPr marL="0" indent="0">
              <a:buNone/>
            </a:pPr>
            <a:endParaRPr lang="en-US" sz="1400" dirty="0"/>
          </a:p>
          <a:p>
            <a:pPr marL="0" indent="0">
              <a:lnSpc>
                <a:spcPct val="80000"/>
              </a:lnSpc>
              <a:buNone/>
            </a:pPr>
            <a:r>
              <a:rPr lang="en-US" sz="1400" b="1" dirty="0">
                <a:solidFill>
                  <a:srgbClr val="C9D803"/>
                </a:solidFill>
              </a:rPr>
              <a:t>Impact Speed</a:t>
            </a:r>
          </a:p>
          <a:p>
            <a:pPr marL="0" indent="0">
              <a:buNone/>
            </a:pPr>
            <a:r>
              <a:rPr lang="en-US" sz="1400" dirty="0"/>
              <a:t>Speed reading when the door has reached its final travel distance of around 900mm. Quantifying the energy required for seal and latch engagement.</a:t>
            </a:r>
          </a:p>
          <a:p>
            <a:pPr marL="0" indent="0">
              <a:buNone/>
            </a:pPr>
            <a:endParaRPr lang="en-US" sz="1400" dirty="0"/>
          </a:p>
        </p:txBody>
      </p:sp>
      <p:sp>
        <p:nvSpPr>
          <p:cNvPr id="18" name="Title 5">
            <a:extLst>
              <a:ext uri="{FF2B5EF4-FFF2-40B4-BE49-F238E27FC236}">
                <a16:creationId xmlns:a16="http://schemas.microsoft.com/office/drawing/2014/main" id="{B0891C47-17B6-4F5F-9532-482B964E6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>
            <a:normAutofit/>
          </a:bodyPr>
          <a:lstStyle/>
          <a:p>
            <a:r>
              <a:rPr lang="en-US" sz="2800" cap="all" dirty="0">
                <a:solidFill>
                  <a:srgbClr val="DDDDDD"/>
                </a:solidFill>
              </a:rPr>
              <a:t>4. FRICTION VALUE</a:t>
            </a:r>
            <a:endParaRPr lang="en-US" dirty="0"/>
          </a:p>
        </p:txBody>
      </p:sp>
      <p:sp>
        <p:nvSpPr>
          <p:cNvPr id="19" name="Content Placeholder 6">
            <a:extLst>
              <a:ext uri="{FF2B5EF4-FFF2-40B4-BE49-F238E27FC236}">
                <a16:creationId xmlns:a16="http://schemas.microsoft.com/office/drawing/2014/main" id="{0CFC2235-9E5B-48C4-952C-444C0AC2C6D7}"/>
              </a:ext>
            </a:extLst>
          </p:cNvPr>
          <p:cNvSpPr txBox="1">
            <a:spLocks/>
          </p:cNvSpPr>
          <p:nvPr/>
        </p:nvSpPr>
        <p:spPr>
          <a:xfrm>
            <a:off x="1371600" y="914400"/>
            <a:ext cx="9692640" cy="45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4.1</a:t>
            </a:r>
            <a:r>
              <a:rPr lang="en-US" dirty="0"/>
              <a:t> </a:t>
            </a:r>
            <a:r>
              <a:rPr lang="en-US" sz="2400" b="1" cap="all" dirty="0">
                <a:latin typeface="+mj-lt"/>
              </a:rPr>
              <a:t>single door – signal processing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0B65831-2B8D-442A-8427-685868DBA27D}"/>
              </a:ext>
            </a:extLst>
          </p:cNvPr>
          <p:cNvSpPr txBox="1"/>
          <p:nvPr/>
        </p:nvSpPr>
        <p:spPr>
          <a:xfrm>
            <a:off x="1283342" y="2869669"/>
            <a:ext cx="2220480" cy="323165"/>
          </a:xfrm>
          <a:prstGeom prst="rect">
            <a:avLst/>
          </a:prstGeom>
          <a:solidFill>
            <a:srgbClr val="C9D803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>
            <a:lvl1pPr>
              <a:defRPr sz="1500" baseline="0"/>
            </a:lvl1pPr>
          </a:lstStyle>
          <a:p>
            <a:r>
              <a:rPr lang="en-US"/>
              <a:t>Friction Force   x  Travel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A4B2ABB-8B64-483F-90DB-9145B4955D63}"/>
              </a:ext>
            </a:extLst>
          </p:cNvPr>
          <p:cNvSpPr txBox="1"/>
          <p:nvPr/>
        </p:nvSpPr>
        <p:spPr>
          <a:xfrm>
            <a:off x="2867489" y="3267417"/>
            <a:ext cx="2220480" cy="323165"/>
          </a:xfrm>
          <a:prstGeom prst="rect">
            <a:avLst/>
          </a:prstGeom>
          <a:solidFill>
            <a:srgbClr val="C9D803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>
            <a:lvl1pPr>
              <a:defRPr sz="1500" baseline="0"/>
            </a:lvl1pPr>
          </a:lstStyle>
          <a:p>
            <a:r>
              <a:rPr lang="en-US"/>
              <a:t> Friction Energy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12AA2AA-0FB4-47DF-8193-E88C4EA0810E}"/>
              </a:ext>
            </a:extLst>
          </p:cNvPr>
          <p:cNvSpPr txBox="1"/>
          <p:nvPr/>
        </p:nvSpPr>
        <p:spPr>
          <a:xfrm>
            <a:off x="4509661" y="3665165"/>
            <a:ext cx="2220480" cy="323165"/>
          </a:xfrm>
          <a:prstGeom prst="rect">
            <a:avLst/>
          </a:prstGeom>
          <a:solidFill>
            <a:srgbClr val="C9D803"/>
          </a:soli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>
            <a:lvl1pPr>
              <a:defRPr sz="1500" baseline="0"/>
            </a:lvl1pPr>
          </a:lstStyle>
          <a:p>
            <a:r>
              <a:rPr lang="en-US"/>
              <a:t>Kinetic Energy Loss</a:t>
            </a:r>
          </a:p>
        </p:txBody>
      </p:sp>
      <p:sp>
        <p:nvSpPr>
          <p:cNvPr id="24" name="Callout: Line 23">
            <a:extLst>
              <a:ext uri="{FF2B5EF4-FFF2-40B4-BE49-F238E27FC236}">
                <a16:creationId xmlns:a16="http://schemas.microsoft.com/office/drawing/2014/main" id="{3FA06CA1-D0C8-49EA-91DE-D00D13F6CB8F}"/>
              </a:ext>
            </a:extLst>
          </p:cNvPr>
          <p:cNvSpPr/>
          <p:nvPr/>
        </p:nvSpPr>
        <p:spPr>
          <a:xfrm>
            <a:off x="9117172" y="1436561"/>
            <a:ext cx="1006854" cy="297337"/>
          </a:xfrm>
          <a:prstGeom prst="borderCallout1">
            <a:avLst>
              <a:gd name="adj1" fmla="val 88466"/>
              <a:gd name="adj2" fmla="val 48450"/>
              <a:gd name="adj3" fmla="val 618893"/>
              <a:gd name="adj4" fmla="val 50981"/>
            </a:avLst>
          </a:prstGeom>
          <a:solidFill>
            <a:srgbClr val="C9D803"/>
          </a:solidFill>
          <a:ln w="38100">
            <a:solidFill>
              <a:srgbClr val="C9D803"/>
            </a:solidFill>
            <a:headEnd type="none" w="med" len="med"/>
            <a:tailEnd type="triangle" w="med" len="med"/>
          </a:ln>
          <a:effectLst>
            <a:outerShdw blurRad="50800" dist="76200" dir="2700000" algn="tl" rotWithShape="0">
              <a:prstClr val="black">
                <a:alpha val="1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282828"/>
                </a:solidFill>
              </a:rPr>
              <a:t>Slope</a:t>
            </a:r>
          </a:p>
        </p:txBody>
      </p:sp>
      <p:sp>
        <p:nvSpPr>
          <p:cNvPr id="25" name="Callout: Line 24">
            <a:extLst>
              <a:ext uri="{FF2B5EF4-FFF2-40B4-BE49-F238E27FC236}">
                <a16:creationId xmlns:a16="http://schemas.microsoft.com/office/drawing/2014/main" id="{61902259-5D70-4EBC-8BF4-EAB8329CE1CC}"/>
              </a:ext>
            </a:extLst>
          </p:cNvPr>
          <p:cNvSpPr/>
          <p:nvPr/>
        </p:nvSpPr>
        <p:spPr>
          <a:xfrm>
            <a:off x="10428005" y="1417926"/>
            <a:ext cx="1289222" cy="297337"/>
          </a:xfrm>
          <a:prstGeom prst="borderCallout1">
            <a:avLst>
              <a:gd name="adj1" fmla="val 88466"/>
              <a:gd name="adj2" fmla="val 48450"/>
              <a:gd name="adj3" fmla="val 857159"/>
              <a:gd name="adj4" fmla="val 51503"/>
            </a:avLst>
          </a:prstGeom>
          <a:solidFill>
            <a:srgbClr val="C9D803"/>
          </a:solidFill>
          <a:ln w="38100">
            <a:solidFill>
              <a:srgbClr val="C9D803"/>
            </a:solidFill>
            <a:headEnd type="none" w="med" len="med"/>
            <a:tailEnd type="triangle" w="med" len="med"/>
          </a:ln>
          <a:effectLst>
            <a:outerShdw blurRad="50800" dist="76200" dir="2700000" algn="tl" rotWithShape="0">
              <a:prstClr val="black">
                <a:alpha val="1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282828"/>
                </a:solidFill>
              </a:rPr>
              <a:t>Impact Speed</a:t>
            </a:r>
          </a:p>
        </p:txBody>
      </p:sp>
      <p:cxnSp>
        <p:nvCxnSpPr>
          <p:cNvPr id="3" name="Connector: Elbow 2">
            <a:extLst>
              <a:ext uri="{FF2B5EF4-FFF2-40B4-BE49-F238E27FC236}">
                <a16:creationId xmlns:a16="http://schemas.microsoft.com/office/drawing/2014/main" id="{A7A1D74D-DFB2-46EB-AD91-4CA807D0CCAC}"/>
              </a:ext>
            </a:extLst>
          </p:cNvPr>
          <p:cNvCxnSpPr>
            <a:stCxn id="21" idx="2"/>
            <a:endCxn id="22" idx="1"/>
          </p:cNvCxnSpPr>
          <p:nvPr/>
        </p:nvCxnSpPr>
        <p:spPr>
          <a:xfrm rot="16200000" flipH="1">
            <a:off x="2512452" y="3073963"/>
            <a:ext cx="236166" cy="473907"/>
          </a:xfrm>
          <a:prstGeom prst="bentConnector2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" name="Connector: Elbow 4">
            <a:extLst>
              <a:ext uri="{FF2B5EF4-FFF2-40B4-BE49-F238E27FC236}">
                <a16:creationId xmlns:a16="http://schemas.microsoft.com/office/drawing/2014/main" id="{10F0DC74-E02A-4EAF-A552-D66CCCCDF639}"/>
              </a:ext>
            </a:extLst>
          </p:cNvPr>
          <p:cNvCxnSpPr>
            <a:stCxn id="22" idx="2"/>
            <a:endCxn id="23" idx="1"/>
          </p:cNvCxnSpPr>
          <p:nvPr/>
        </p:nvCxnSpPr>
        <p:spPr>
          <a:xfrm rot="16200000" flipH="1">
            <a:off x="4125612" y="3442699"/>
            <a:ext cx="236166" cy="531932"/>
          </a:xfrm>
          <a:prstGeom prst="bentConnector2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Connector: Elbow 9">
            <a:extLst>
              <a:ext uri="{FF2B5EF4-FFF2-40B4-BE49-F238E27FC236}">
                <a16:creationId xmlns:a16="http://schemas.microsoft.com/office/drawing/2014/main" id="{E5D4E66D-1D8C-48DD-A933-92E9192BE2DB}"/>
              </a:ext>
            </a:extLst>
          </p:cNvPr>
          <p:cNvCxnSpPr>
            <a:stCxn id="23" idx="0"/>
            <a:endCxn id="21" idx="3"/>
          </p:cNvCxnSpPr>
          <p:nvPr/>
        </p:nvCxnSpPr>
        <p:spPr>
          <a:xfrm rot="16200000" flipV="1">
            <a:off x="4244906" y="2290169"/>
            <a:ext cx="633913" cy="2116079"/>
          </a:xfrm>
          <a:prstGeom prst="bentConnector2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41F6A06B-0A2B-1B34-019F-0F844B0DE9E0}"/>
              </a:ext>
            </a:extLst>
          </p:cNvPr>
          <p:cNvSpPr txBox="1">
            <a:spLocks/>
          </p:cNvSpPr>
          <p:nvPr/>
        </p:nvSpPr>
        <p:spPr>
          <a:xfrm>
            <a:off x="8461948" y="6507865"/>
            <a:ext cx="155148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2023 EZMetrology</a:t>
            </a:r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573366A1-B746-93D0-087A-251326327DA6}"/>
              </a:ext>
            </a:extLst>
          </p:cNvPr>
          <p:cNvSpPr txBox="1">
            <a:spLocks/>
          </p:cNvSpPr>
          <p:nvPr/>
        </p:nvSpPr>
        <p:spPr>
          <a:xfrm>
            <a:off x="173480" y="6554970"/>
            <a:ext cx="41148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SEPA005, Slide </a:t>
            </a:r>
            <a:fld id="{55AE94E2-01AD-4F44-B701-725E8CE3ADFF}" type="slidenum">
              <a:rPr lang="en-US" sz="11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12</a:t>
            </a:fld>
            <a:endParaRPr 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71226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5">
            <a:extLst>
              <a:ext uri="{FF2B5EF4-FFF2-40B4-BE49-F238E27FC236}">
                <a16:creationId xmlns:a16="http://schemas.microsoft.com/office/drawing/2014/main" id="{30B1ABF1-F3E0-4EBA-9AAD-D366B6C5F2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>
            <a:normAutofit/>
          </a:bodyPr>
          <a:lstStyle/>
          <a:p>
            <a:r>
              <a:rPr lang="en-US" sz="2800" cap="all" dirty="0">
                <a:solidFill>
                  <a:srgbClr val="DDDDDD"/>
                </a:solidFill>
              </a:rPr>
              <a:t>4. FRICTION VALUE</a:t>
            </a:r>
            <a:endParaRPr lang="en-US" dirty="0"/>
          </a:p>
        </p:txBody>
      </p:sp>
      <p:sp>
        <p:nvSpPr>
          <p:cNvPr id="26" name="Content Placeholder 6">
            <a:extLst>
              <a:ext uri="{FF2B5EF4-FFF2-40B4-BE49-F238E27FC236}">
                <a16:creationId xmlns:a16="http://schemas.microsoft.com/office/drawing/2014/main" id="{A59D7957-570A-45C7-8DA5-FB6A65F65C3C}"/>
              </a:ext>
            </a:extLst>
          </p:cNvPr>
          <p:cNvSpPr txBox="1">
            <a:spLocks/>
          </p:cNvSpPr>
          <p:nvPr/>
        </p:nvSpPr>
        <p:spPr>
          <a:xfrm>
            <a:off x="1371600" y="914400"/>
            <a:ext cx="9692640" cy="45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4.2</a:t>
            </a:r>
            <a:r>
              <a:rPr lang="en-US" dirty="0"/>
              <a:t> </a:t>
            </a:r>
            <a:r>
              <a:rPr lang="en-US" sz="2400" b="1" cap="all" dirty="0">
                <a:latin typeface="+mj-lt"/>
              </a:rPr>
              <a:t>EXAMPLEs</a:t>
            </a:r>
          </a:p>
        </p:txBody>
      </p:sp>
      <p:sp>
        <p:nvSpPr>
          <p:cNvPr id="27" name="Content Placeholder 11">
            <a:extLst>
              <a:ext uri="{FF2B5EF4-FFF2-40B4-BE49-F238E27FC236}">
                <a16:creationId xmlns:a16="http://schemas.microsoft.com/office/drawing/2014/main" id="{7135745C-2EFB-4D91-BF0D-E8F1CAEAD63D}"/>
              </a:ext>
            </a:extLst>
          </p:cNvPr>
          <p:cNvSpPr txBox="1">
            <a:spLocks/>
          </p:cNvSpPr>
          <p:nvPr/>
        </p:nvSpPr>
        <p:spPr>
          <a:xfrm>
            <a:off x="1186249" y="1581912"/>
            <a:ext cx="10017210" cy="4575206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400" dirty="0"/>
              <a:t>Sorted based on a subjective good (left) to bad (right) </a:t>
            </a:r>
          </a:p>
          <a:p>
            <a:pPr marL="0" indent="0">
              <a:buNone/>
            </a:pPr>
            <a:r>
              <a:rPr lang="en-US" sz="1400" dirty="0"/>
              <a:t>Sample of 5 different vehicles of the same model. One vehicle per graph.</a:t>
            </a:r>
          </a:p>
          <a:p>
            <a:pPr marL="0" indent="0">
              <a:buNone/>
            </a:pPr>
            <a:r>
              <a:rPr lang="en-US" sz="1400" dirty="0"/>
              <a:t>Recording 3 to 4 closings per door. Represented by different lines in each graph.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9516CAB0-B0FB-8FD7-12A4-D0D068C21438}"/>
              </a:ext>
            </a:extLst>
          </p:cNvPr>
          <p:cNvSpPr txBox="1">
            <a:spLocks/>
          </p:cNvSpPr>
          <p:nvPr/>
        </p:nvSpPr>
        <p:spPr>
          <a:xfrm>
            <a:off x="8461948" y="6507865"/>
            <a:ext cx="155148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2023 EZMetrology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0B504BA-C6FA-C85E-D6CD-6159FF205DBE}"/>
              </a:ext>
            </a:extLst>
          </p:cNvPr>
          <p:cNvSpPr txBox="1">
            <a:spLocks/>
          </p:cNvSpPr>
          <p:nvPr/>
        </p:nvSpPr>
        <p:spPr>
          <a:xfrm>
            <a:off x="173480" y="6554970"/>
            <a:ext cx="41148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SEPA005, Slide </a:t>
            </a:r>
            <a:fld id="{55AE94E2-01AD-4F44-B701-725E8CE3ADFF}" type="slidenum">
              <a:rPr lang="en-US" sz="11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13</a:t>
            </a:fld>
            <a:endParaRPr 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A4C2BC4-FD53-BEE1-1B04-7861E48EAB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8541" y="2708596"/>
            <a:ext cx="9892731" cy="3448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4728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11">
            <a:extLst>
              <a:ext uri="{FF2B5EF4-FFF2-40B4-BE49-F238E27FC236}">
                <a16:creationId xmlns:a16="http://schemas.microsoft.com/office/drawing/2014/main" id="{4072A0B9-2483-42D3-A63F-672CEFAC1CEC}"/>
              </a:ext>
            </a:extLst>
          </p:cNvPr>
          <p:cNvSpPr txBox="1">
            <a:spLocks/>
          </p:cNvSpPr>
          <p:nvPr/>
        </p:nvSpPr>
        <p:spPr>
          <a:xfrm>
            <a:off x="1025145" y="1512112"/>
            <a:ext cx="6192619" cy="4313186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400" b="1" dirty="0">
                <a:solidFill>
                  <a:srgbClr val="C9D803"/>
                </a:solidFill>
              </a:rPr>
              <a:t>Typical Slope: User-Independent Method</a:t>
            </a:r>
          </a:p>
          <a:p>
            <a:pPr marL="0" indent="0">
              <a:buNone/>
            </a:pPr>
            <a:r>
              <a:rPr lang="en-US" sz="1400" dirty="0"/>
              <a:t>Within the EZSlam platform, multiple samples can be collected to provide a “typical slope of the door.”  This compensation is being performed in real time.   SpeedPod eliminates user dependency of the operation.</a:t>
            </a:r>
          </a:p>
          <a:p>
            <a:pPr marL="0" indent="0">
              <a:buNone/>
            </a:pPr>
            <a:r>
              <a:rPr lang="en-US" sz="1400" dirty="0"/>
              <a:t>The “not closed” recordings (door stops too soon) will be excluded.</a:t>
            </a:r>
          </a:p>
          <a:p>
            <a:pPr marL="0" indent="0">
              <a:buNone/>
            </a:pPr>
            <a:r>
              <a:rPr lang="en-US" sz="1400" b="1" dirty="0">
                <a:solidFill>
                  <a:srgbClr val="C9D803"/>
                </a:solidFill>
              </a:rPr>
              <a:t>Overall Comparison of the different samples</a:t>
            </a:r>
          </a:p>
          <a:p>
            <a:pPr marL="0" indent="0">
              <a:buNone/>
            </a:pPr>
            <a:r>
              <a:rPr lang="en-US" sz="1400" dirty="0"/>
              <a:t>When comparing the slopes, the system could distinguish between the good doors with a small slope and the bad doors with a much higher slope.</a:t>
            </a:r>
          </a:p>
          <a:p>
            <a:pPr marL="0" indent="0">
              <a:buNone/>
            </a:pPr>
            <a:endParaRPr lang="en-US" sz="1400" dirty="0"/>
          </a:p>
          <a:p>
            <a:endParaRPr lang="en-US" sz="1400" dirty="0"/>
          </a:p>
          <a:p>
            <a:endParaRPr lang="en-US" sz="1400" dirty="0"/>
          </a:p>
          <a:p>
            <a:endParaRPr lang="en-US" sz="1400" dirty="0"/>
          </a:p>
          <a:p>
            <a:pPr marL="0" indent="0">
              <a:buNone/>
            </a:pPr>
            <a:endParaRPr lang="en-US" sz="1400" dirty="0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E76A6983-E8CC-4C3F-9DC5-2E7DEA2EA8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7282670"/>
              </p:ext>
            </p:extLst>
          </p:nvPr>
        </p:nvGraphicFramePr>
        <p:xfrm>
          <a:off x="1202724" y="3987114"/>
          <a:ext cx="5923020" cy="1815271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2961286">
                  <a:extLst>
                    <a:ext uri="{9D8B030D-6E8A-4147-A177-3AD203B41FA5}">
                      <a16:colId xmlns:a16="http://schemas.microsoft.com/office/drawing/2014/main" val="2847910112"/>
                    </a:ext>
                  </a:extLst>
                </a:gridCol>
                <a:gridCol w="2961734">
                  <a:extLst>
                    <a:ext uri="{9D8B030D-6E8A-4147-A177-3AD203B41FA5}">
                      <a16:colId xmlns:a16="http://schemas.microsoft.com/office/drawing/2014/main" val="1474316343"/>
                    </a:ext>
                  </a:extLst>
                </a:gridCol>
              </a:tblGrid>
              <a:tr h="315153">
                <a:tc>
                  <a:txBody>
                    <a:bodyPr/>
                    <a:lstStyle/>
                    <a:p>
                      <a:endParaRPr lang="en-US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Slope Value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D8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498055"/>
                  </a:ext>
                </a:extLst>
              </a:tr>
              <a:tr h="236365">
                <a:tc>
                  <a:txBody>
                    <a:bodyPr/>
                    <a:lstStyle/>
                    <a:p>
                      <a:r>
                        <a:rPr lang="en-US" sz="12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Best 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0.94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1662176"/>
                  </a:ext>
                </a:extLst>
              </a:tr>
              <a:tr h="2363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Medium Good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1.20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39881760"/>
                  </a:ext>
                </a:extLst>
              </a:tr>
              <a:tr h="29622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Medium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1.21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68290295"/>
                  </a:ext>
                </a:extLst>
              </a:tr>
              <a:tr h="308415">
                <a:tc>
                  <a:txBody>
                    <a:bodyPr/>
                    <a:lstStyle/>
                    <a:p>
                      <a:r>
                        <a:rPr lang="en-US" sz="12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Medium Bad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1.28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30842807"/>
                  </a:ext>
                </a:extLst>
              </a:tr>
              <a:tr h="296228">
                <a:tc>
                  <a:txBody>
                    <a:bodyPr/>
                    <a:lstStyle/>
                    <a:p>
                      <a:r>
                        <a:rPr lang="en-US" sz="12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Worst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1.38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86980980"/>
                  </a:ext>
                </a:extLst>
              </a:tr>
            </a:tbl>
          </a:graphicData>
        </a:graphic>
      </p:graphicFrame>
      <p:sp>
        <p:nvSpPr>
          <p:cNvPr id="19" name="Title 5">
            <a:extLst>
              <a:ext uri="{FF2B5EF4-FFF2-40B4-BE49-F238E27FC236}">
                <a16:creationId xmlns:a16="http://schemas.microsoft.com/office/drawing/2014/main" id="{264B9E2C-627C-4CD9-A319-209E440473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>
            <a:normAutofit/>
          </a:bodyPr>
          <a:lstStyle/>
          <a:p>
            <a:r>
              <a:rPr lang="en-US" sz="2800" cap="all" dirty="0">
                <a:solidFill>
                  <a:srgbClr val="DDDDDD"/>
                </a:solidFill>
              </a:rPr>
              <a:t>4. FRICTION VALUE</a:t>
            </a:r>
            <a:endParaRPr lang="en-US" dirty="0"/>
          </a:p>
        </p:txBody>
      </p:sp>
      <p:sp>
        <p:nvSpPr>
          <p:cNvPr id="20" name="Content Placeholder 6">
            <a:extLst>
              <a:ext uri="{FF2B5EF4-FFF2-40B4-BE49-F238E27FC236}">
                <a16:creationId xmlns:a16="http://schemas.microsoft.com/office/drawing/2014/main" id="{E508B0C6-09E7-4B9A-9C79-FACF95C0F2D3}"/>
              </a:ext>
            </a:extLst>
          </p:cNvPr>
          <p:cNvSpPr txBox="1">
            <a:spLocks/>
          </p:cNvSpPr>
          <p:nvPr/>
        </p:nvSpPr>
        <p:spPr>
          <a:xfrm>
            <a:off x="1371600" y="914400"/>
            <a:ext cx="9692640" cy="45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4.3</a:t>
            </a:r>
            <a:r>
              <a:rPr lang="en-US" dirty="0"/>
              <a:t> </a:t>
            </a:r>
            <a:r>
              <a:rPr lang="en-US" sz="2400" b="1" cap="all" dirty="0">
                <a:latin typeface="+mj-lt"/>
              </a:rPr>
              <a:t>Evaluation of 5 Samples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10CE59DC-CC99-86D2-BDAB-23976B9DABF0}"/>
              </a:ext>
            </a:extLst>
          </p:cNvPr>
          <p:cNvSpPr txBox="1">
            <a:spLocks/>
          </p:cNvSpPr>
          <p:nvPr/>
        </p:nvSpPr>
        <p:spPr>
          <a:xfrm>
            <a:off x="8461948" y="6507865"/>
            <a:ext cx="155148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2023 EZMetrology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57DBDAA-92BD-14A5-9F92-E3453481A924}"/>
              </a:ext>
            </a:extLst>
          </p:cNvPr>
          <p:cNvSpPr txBox="1">
            <a:spLocks/>
          </p:cNvSpPr>
          <p:nvPr/>
        </p:nvSpPr>
        <p:spPr>
          <a:xfrm>
            <a:off x="173480" y="6554970"/>
            <a:ext cx="41148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SEPA005, Slide </a:t>
            </a:r>
            <a:fld id="{55AE94E2-01AD-4F44-B701-725E8CE3ADFF}" type="slidenum">
              <a:rPr lang="en-US" sz="11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14</a:t>
            </a:fld>
            <a:endParaRPr 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AEC2012-FCE1-6308-EA22-FBF5E97D00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3323" y="2345773"/>
            <a:ext cx="4648200" cy="3680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0859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64762BF2-90AA-DBB0-3188-DC6344A30885}"/>
              </a:ext>
            </a:extLst>
          </p:cNvPr>
          <p:cNvGrpSpPr/>
          <p:nvPr/>
        </p:nvGrpSpPr>
        <p:grpSpPr>
          <a:xfrm>
            <a:off x="3218008" y="4112089"/>
            <a:ext cx="5755984" cy="1169551"/>
            <a:chOff x="3509627" y="4222924"/>
            <a:chExt cx="5755984" cy="1169551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04E9F438-7A31-27C0-E54A-692BA3301B98}"/>
                </a:ext>
              </a:extLst>
            </p:cNvPr>
            <p:cNvSpPr txBox="1"/>
            <p:nvPr/>
          </p:nvSpPr>
          <p:spPr>
            <a:xfrm>
              <a:off x="3509627" y="4222924"/>
              <a:ext cx="2586373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Bahnschrift SemiBold" panose="020B0502040204020203" pitchFamily="34" charset="0"/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info@ezmetrology.com</a:t>
              </a:r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 SemiBold" panose="020B0502040204020203" pitchFamily="34" charset="0"/>
              </a:endParaRPr>
            </a:p>
            <a:p>
              <a:pPr algn="r"/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 SemiBold" panose="020B0502040204020203" pitchFamily="34" charset="0"/>
              </a:endParaRPr>
            </a:p>
            <a:p>
              <a:pPr algn="r"/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Bahnschrift SemiBold" panose="020B0502040204020203" pitchFamily="34" charset="0"/>
                  <a:hlinkClick r:id="rId3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support@ezmetrology.com</a:t>
              </a:r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 SemiBold" panose="020B0502040204020203" pitchFamily="34" charset="0"/>
              </a:endParaRPr>
            </a:p>
            <a:p>
              <a:pPr algn="r"/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 SemiBold" panose="020B0502040204020203" pitchFamily="34" charset="0"/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3AE3FC0-B0F2-AFC9-9562-9A25E59A3BD9}"/>
                </a:ext>
              </a:extLst>
            </p:cNvPr>
            <p:cNvSpPr txBox="1"/>
            <p:nvPr/>
          </p:nvSpPr>
          <p:spPr>
            <a:xfrm>
              <a:off x="6679238" y="4222924"/>
              <a:ext cx="2586373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www.ezmetrology.com</a:t>
              </a:r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hlinkClick r:id="rId5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portal.ezmetrology.com</a:t>
              </a:r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r>
                <a:rPr 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academy.ezmetrology.com</a:t>
              </a:r>
              <a:endParaRPr 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2" name="Title 3">
            <a:extLst>
              <a:ext uri="{FF2B5EF4-FFF2-40B4-BE49-F238E27FC236}">
                <a16:creationId xmlns:a16="http://schemas.microsoft.com/office/drawing/2014/main" id="{D12E6EA7-98BB-AE61-6231-0F90FD53DAAF}"/>
              </a:ext>
            </a:extLst>
          </p:cNvPr>
          <p:cNvSpPr txBox="1">
            <a:spLocks/>
          </p:cNvSpPr>
          <p:nvPr/>
        </p:nvSpPr>
        <p:spPr>
          <a:xfrm>
            <a:off x="4581140" y="2600846"/>
            <a:ext cx="3209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dirty="0">
                <a:solidFill>
                  <a:srgbClr val="C9D803"/>
                </a:solidFill>
                <a:latin typeface="Bahnschrift SemiBold" panose="020B0502040204020203" pitchFamily="34" charset="0"/>
              </a:rPr>
              <a:t>THANK YOU.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AC53DBA1-F27F-CEE4-D9B2-E23EC27BF1D6}"/>
              </a:ext>
            </a:extLst>
          </p:cNvPr>
          <p:cNvSpPr txBox="1">
            <a:spLocks/>
          </p:cNvSpPr>
          <p:nvPr/>
        </p:nvSpPr>
        <p:spPr>
          <a:xfrm>
            <a:off x="149770" y="6492875"/>
            <a:ext cx="15431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t>SEPA005,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Bahnschrift" panose="020B0502040204020203" pitchFamily="34" charset="0"/>
              </a:rPr>
              <a:pPr/>
              <a:t>15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C61B738F-CFAF-C593-8DD4-3E19F917CD38}"/>
              </a:ext>
            </a:extLst>
          </p:cNvPr>
          <p:cNvSpPr txBox="1">
            <a:spLocks/>
          </p:cNvSpPr>
          <p:nvPr/>
        </p:nvSpPr>
        <p:spPr>
          <a:xfrm>
            <a:off x="8461948" y="6507865"/>
            <a:ext cx="155148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1933085497"/>
      </p:ext>
    </p:extLst>
  </p:cSld>
  <p:clrMapOvr>
    <a:masterClrMapping/>
  </p:clrMapOvr>
</p:sld>
</file>

<file path=ppt/theme/theme1.xml><?xml version="1.0" encoding="utf-8"?>
<a:theme xmlns:a="http://schemas.openxmlformats.org/drawingml/2006/main" name="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B1B8C744-5A43-4FB4-9CD5-B42A1E6669EB}" vid="{E7EE37E7-4F4F-4163-802B-22D99E0E41D3}"/>
    </a:ext>
  </a:extLst>
</a:theme>
</file>

<file path=ppt/theme/theme2.xml><?xml version="1.0" encoding="utf-8"?>
<a:theme xmlns:a="http://schemas.openxmlformats.org/drawingml/2006/main" name="1_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D1017169-8B86-4833-8AB0-9CF7373C9D7C}" vid="{C77193D5-A2F4-48E3-8AAB-B6542F52AA6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313afc7-3eb4-405f-897d-f4e2c5d17a1f">
      <Terms xmlns="http://schemas.microsoft.com/office/infopath/2007/PartnerControls"/>
    </lcf76f155ced4ddcb4097134ff3c332f>
    <TaxCatchAll xmlns="eac98e98-ece4-44f5-aca7-f23ceeb65f6f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D77B110160054ABB4C9D2CCC5F3D8B" ma:contentTypeVersion="14" ma:contentTypeDescription="Create a new document." ma:contentTypeScope="" ma:versionID="b9cdaf7cb8ca84c690c1dabea959b8c3">
  <xsd:schema xmlns:xsd="http://www.w3.org/2001/XMLSchema" xmlns:xs="http://www.w3.org/2001/XMLSchema" xmlns:p="http://schemas.microsoft.com/office/2006/metadata/properties" xmlns:ns2="d313afc7-3eb4-405f-897d-f4e2c5d17a1f" xmlns:ns3="eac98e98-ece4-44f5-aca7-f23ceeb65f6f" targetNamespace="http://schemas.microsoft.com/office/2006/metadata/properties" ma:root="true" ma:fieldsID="a618a32af295228d379138c0e837bae8" ns2:_="" ns3:_="">
    <xsd:import namespace="d313afc7-3eb4-405f-897d-f4e2c5d17a1f"/>
    <xsd:import namespace="eac98e98-ece4-44f5-aca7-f23ceeb65f6f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13afc7-3eb4-405f-897d-f4e2c5d17a1f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b3d10022-8ef4-49b5-87be-fba42a0ed1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c98e98-ece4-44f5-aca7-f23ceeb65f6f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d3e94fc7-17e5-40b2-a77a-35b3c6e08b13}" ma:internalName="TaxCatchAll" ma:showField="CatchAllData" ma:web="eac98e98-ece4-44f5-aca7-f23ceeb65f6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5EC4FD4-1AA5-428D-9A1A-973A0DAEA1A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A076D67-AFEC-46B1-BA45-07662D777D3F}">
  <ds:schemaRefs>
    <ds:schemaRef ds:uri="19aad6ec-c734-43a9-9135-0e28367fcc05"/>
    <ds:schemaRef ds:uri="b855a5ad-b2f0-47c5-8eb8-17d500768fc6"/>
    <ds:schemaRef ds:uri="http://schemas.microsoft.com/office/2006/metadata/properties"/>
    <ds:schemaRef ds:uri="http://schemas.microsoft.com/office/infopath/2007/PartnerControls"/>
    <ds:schemaRef ds:uri="ca2ec694-8038-4733-8ea4-dd2997da7f59"/>
    <ds:schemaRef ds:uri="a8c7a9ae-c630-44e9-93fe-27b8fa377db4"/>
  </ds:schemaRefs>
</ds:datastoreItem>
</file>

<file path=customXml/itemProps3.xml><?xml version="1.0" encoding="utf-8"?>
<ds:datastoreItem xmlns:ds="http://schemas.openxmlformats.org/officeDocument/2006/customXml" ds:itemID="{DEBA7C8B-61AB-4D76-A2AD-7671C78E238B}"/>
</file>

<file path=docProps/app.xml><?xml version="1.0" encoding="utf-8"?>
<Properties xmlns="http://schemas.openxmlformats.org/officeDocument/2006/extended-properties" xmlns:vt="http://schemas.openxmlformats.org/officeDocument/2006/docPropsVTypes">
  <Template>EZM-Template</Template>
  <TotalTime>124</TotalTime>
  <Words>912</Words>
  <Application>Microsoft Office PowerPoint</Application>
  <PresentationFormat>Widescreen</PresentationFormat>
  <Paragraphs>170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Bahnschrift</vt:lpstr>
      <vt:lpstr>Bahnschrift SemiBold</vt:lpstr>
      <vt:lpstr>Calibri</vt:lpstr>
      <vt:lpstr>EZM_trainings</vt:lpstr>
      <vt:lpstr>1_EZM_trainings</vt:lpstr>
      <vt:lpstr>PowerPoint Presentation</vt:lpstr>
      <vt:lpstr>INDEX</vt:lpstr>
      <vt:lpstr>1. OBJECTIVES</vt:lpstr>
      <vt:lpstr>1.1  Objectives</vt:lpstr>
      <vt:lpstr>2. TECHNOLOGY</vt:lpstr>
      <vt:lpstr>2. TECHNOLOGY</vt:lpstr>
      <vt:lpstr>2. TECHNOLOGY</vt:lpstr>
      <vt:lpstr>3. SPEED VALUE</vt:lpstr>
      <vt:lpstr>3. SPEED VALUE</vt:lpstr>
      <vt:lpstr>3. SPEED VALUE</vt:lpstr>
      <vt:lpstr>4. FRICTION VALUE</vt:lpstr>
      <vt:lpstr>4. FRICTION VALUE</vt:lpstr>
      <vt:lpstr>4. FRICTION VALUE</vt:lpstr>
      <vt:lpstr>4. FRICTION VALUE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Tom Van Esch</dc:creator>
  <cp:lastModifiedBy>Don Kahaian</cp:lastModifiedBy>
  <cp:revision>18</cp:revision>
  <dcterms:created xsi:type="dcterms:W3CDTF">2022-02-17T14:15:47Z</dcterms:created>
  <dcterms:modified xsi:type="dcterms:W3CDTF">2023-10-05T18:17:02Z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0x0101006557D152F0FF64449C85CA3CC9E31DD5</vt:lpwstr>
  </property>
  <property fmtid="{D5CDD505-2E9C-101B-9397-08002B2CF9AE}" pid="3" name="MediaServiceImageTags">
    <vt:lpwstr/>
  </property>
</Properties>
</file>