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694" r:id="rId5"/>
    <p:sldMasterId id="2147483709" r:id="rId6"/>
    <p:sldMasterId id="2147483722" r:id="rId7"/>
    <p:sldMasterId id="2147483736" r:id="rId8"/>
  </p:sldMasterIdLst>
  <p:notesMasterIdLst>
    <p:notesMasterId r:id="rId33"/>
  </p:notesMasterIdLst>
  <p:handoutMasterIdLst>
    <p:handoutMasterId r:id="rId34"/>
  </p:handoutMasterIdLst>
  <p:sldIdLst>
    <p:sldId id="282" r:id="rId9"/>
    <p:sldId id="429" r:id="rId10"/>
    <p:sldId id="368" r:id="rId11"/>
    <p:sldId id="284" r:id="rId12"/>
    <p:sldId id="428" r:id="rId13"/>
    <p:sldId id="425" r:id="rId14"/>
    <p:sldId id="424" r:id="rId15"/>
    <p:sldId id="484" r:id="rId16"/>
    <p:sldId id="480" r:id="rId17"/>
    <p:sldId id="477" r:id="rId18"/>
    <p:sldId id="478" r:id="rId19"/>
    <p:sldId id="479" r:id="rId20"/>
    <p:sldId id="285" r:id="rId21"/>
    <p:sldId id="482" r:id="rId22"/>
    <p:sldId id="483" r:id="rId23"/>
    <p:sldId id="426" r:id="rId24"/>
    <p:sldId id="294" r:id="rId25"/>
    <p:sldId id="485" r:id="rId26"/>
    <p:sldId id="481" r:id="rId27"/>
    <p:sldId id="280" r:id="rId28"/>
    <p:sldId id="476" r:id="rId29"/>
    <p:sldId id="405" r:id="rId30"/>
    <p:sldId id="352" r:id="rId31"/>
    <p:sldId id="475" r:id="rId3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4165A4E-BED8-40EE-A0A7-802FD75715AA}">
          <p14:sldIdLst>
            <p14:sldId id="282"/>
            <p14:sldId id="429"/>
            <p14:sldId id="368"/>
            <p14:sldId id="284"/>
            <p14:sldId id="428"/>
            <p14:sldId id="425"/>
            <p14:sldId id="424"/>
            <p14:sldId id="484"/>
            <p14:sldId id="480"/>
            <p14:sldId id="477"/>
            <p14:sldId id="478"/>
            <p14:sldId id="479"/>
            <p14:sldId id="285"/>
            <p14:sldId id="482"/>
            <p14:sldId id="483"/>
            <p14:sldId id="426"/>
            <p14:sldId id="294"/>
            <p14:sldId id="485"/>
            <p14:sldId id="481"/>
            <p14:sldId id="280"/>
          </p14:sldIdLst>
        </p14:section>
        <p14:section name="Company Overview" id="{B23EE474-9AB6-4585-B9F7-27F2FA01D1AD}">
          <p14:sldIdLst>
            <p14:sldId id="476"/>
            <p14:sldId id="405"/>
            <p14:sldId id="352"/>
            <p14:sldId id="475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6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  <p:cmAuthor id="2" name="Carine Woldanski" initials="CW" lastIdx="1" clrIdx="1">
    <p:extLst>
      <p:ext uri="{19B8F6BF-5375-455C-9EA6-DF929625EA0E}">
        <p15:presenceInfo xmlns:p15="http://schemas.microsoft.com/office/powerpoint/2012/main" userId="S::cwoldanski@ezmetrology.com::bf7584f9-3c43-4d21-861e-68ed152757ea" providerId="AD"/>
      </p:ext>
    </p:extLst>
  </p:cmAuthor>
  <p:cmAuthor id="3" name="Max Rose" initials="MR" lastIdx="2" clrIdx="2">
    <p:extLst>
      <p:ext uri="{19B8F6BF-5375-455C-9EA6-DF929625EA0E}">
        <p15:presenceInfo xmlns:p15="http://schemas.microsoft.com/office/powerpoint/2012/main" userId="S::MRose@ezmetrology.com::1c45b4df-f047-4dd9-bd62-c8d2a2b5fa4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803"/>
    <a:srgbClr val="282828"/>
    <a:srgbClr val="F3FD77"/>
    <a:srgbClr val="B4C10F"/>
    <a:srgbClr val="EEFC3E"/>
    <a:srgbClr val="98A30D"/>
    <a:srgbClr val="FFFFFF"/>
    <a:srgbClr val="F9FEBE"/>
    <a:srgbClr val="FDFFE7"/>
    <a:srgbClr val="90909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tableStyles" Target="tableStyles.xml"/><Relationship Id="rId21" Type="http://schemas.openxmlformats.org/officeDocument/2006/relationships/slide" Target="slides/slide13.xml"/><Relationship Id="rId34" Type="http://schemas.openxmlformats.org/officeDocument/2006/relationships/handoutMaster" Target="handoutMasters/handout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commentAuthors" Target="commentAuthor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1774">
              <a:defRPr/>
            </a:pPr>
            <a:fld id="{0DE39F74-F4C4-411B-A3B1-5D6160F708FA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31774">
                <a:defRPr/>
              </a:pPr>
              <a:t>23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D63F0-CF22-416C-9180-ECF9BED4B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2" y="365125"/>
            <a:ext cx="9803035" cy="666233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52352" y="1843932"/>
            <a:ext cx="5203588" cy="4313186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SEPA008,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SEPA008,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575672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415812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18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90584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5203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75023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033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SEPP008,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663647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SEPA008,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7" r:id="rId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SEPA008,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145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SEPP001,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630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4" r:id="rId2"/>
    <p:sldLayoutId id="2147483720" r:id="rId3"/>
    <p:sldLayoutId id="2147483721" r:id="rId4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5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SEPP008,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124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5" Type="http://schemas.openxmlformats.org/officeDocument/2006/relationships/slide" Target="slide2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.jp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1996163" y="2038398"/>
            <a:ext cx="819968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b="1" dirty="0">
                <a:solidFill>
                  <a:srgbClr val="282828"/>
                </a:solidFill>
                <a:latin typeface="Bahnschrift" panose="020B0502040204020203" pitchFamily="34" charset="0"/>
              </a:rPr>
              <a:t>Power Door Systems</a:t>
            </a:r>
          </a:p>
          <a:p>
            <a:pPr algn="ctr"/>
            <a:r>
              <a:rPr lang="en-US" sz="5400" dirty="0">
                <a:solidFill>
                  <a:srgbClr val="282828"/>
                </a:solidFill>
                <a:latin typeface="Bahnschrift" panose="020B0502040204020203" pitchFamily="34" charset="0"/>
              </a:rPr>
              <a:t>Measurement Strategies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3019221" y="4102526"/>
            <a:ext cx="5634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Overview of the important role that measurement technology plays in the design, fine tuning and inspection of power door systems.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FC4CDA7-23CE-453F-FBAD-15F4C15EFF07}"/>
              </a:ext>
            </a:extLst>
          </p:cNvPr>
          <p:cNvSpPr txBox="1">
            <a:spLocks/>
          </p:cNvSpPr>
          <p:nvPr/>
        </p:nvSpPr>
        <p:spPr>
          <a:xfrm>
            <a:off x="8699553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D0E67F3-2FE6-41B0-9E58-ED2AEE549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8DE08-2CA1-43A6-9A83-FB21ABFE9C9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265" y="6522213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0B1A15F-EAFF-4D38-8900-C9F26C8A09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510" y="2471109"/>
            <a:ext cx="4587893" cy="264325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r>
              <a:rPr lang="en-US" sz="1600" dirty="0"/>
              <a:t>Introduction</a:t>
            </a:r>
          </a:p>
          <a:p>
            <a:r>
              <a:rPr lang="en-US" sz="1600" dirty="0"/>
              <a:t>Key Questions</a:t>
            </a:r>
          </a:p>
          <a:p>
            <a:r>
              <a:rPr lang="en-US" sz="1600" dirty="0"/>
              <a:t>Measurement Solutions</a:t>
            </a:r>
          </a:p>
          <a:p>
            <a:r>
              <a:rPr lang="en-US" sz="1600" dirty="0"/>
              <a:t>Data Solutions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924B60C-2484-0F1A-958F-97A3871F3B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9558" y="0"/>
            <a:ext cx="5312442" cy="6842124"/>
          </a:xfrm>
          <a:prstGeom prst="rect">
            <a:avLst/>
          </a:prstGeom>
        </p:spPr>
      </p:pic>
      <mc:AlternateContent xmlns:mc="http://schemas.openxmlformats.org/markup-compatibility/2006">
        <mc:Choice xmlns:psez="http://schemas.microsoft.com/office/powerpoint/2016/sectionzoom" Requires="psez">
          <p:graphicFrame>
            <p:nvGraphicFramePr>
              <p:cNvPr id="8" name="Section Zoom 7">
                <a:extLst>
                  <a:ext uri="{FF2B5EF4-FFF2-40B4-BE49-F238E27FC236}">
                    <a16:creationId xmlns:a16="http://schemas.microsoft.com/office/drawing/2014/main" id="{2D6301D9-17AC-5154-B6A3-9AA3DC7B529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148836405"/>
                  </p:ext>
                </p:extLst>
              </p:nvPr>
            </p:nvGraphicFramePr>
            <p:xfrm>
              <a:off x="2070727" y="4629150"/>
              <a:ext cx="2596896" cy="1460754"/>
            </p:xfrm>
            <a:graphic>
              <a:graphicData uri="http://schemas.microsoft.com/office/powerpoint/2016/sectionzoom">
                <psez:sectionZm>
                  <psez:sectionZmObj sectionId="{B23EE474-9AB6-4585-B9F7-27F2FA01D1AD}">
                    <psez:zmPr id="{A0ADF000-4B07-4CCB-AAFE-839EE1B8C381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96896" cy="146075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>
          <p:pic>
            <p:nvPicPr>
              <p:cNvPr id="8" name="Section Zoom 7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2D6301D9-17AC-5154-B6A3-9AA3DC7B529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70727" y="4629150"/>
                <a:ext cx="2596896" cy="1460754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C43388F9-1656-E246-4B7F-9AB154718530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3843606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5820" y="2964364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1. Introduction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3943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SEPA008,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2259D8E-710C-AA0C-3ABC-40D1CECABDC2}"/>
              </a:ext>
            </a:extLst>
          </p:cNvPr>
          <p:cNvSpPr txBox="1">
            <a:spLocks/>
          </p:cNvSpPr>
          <p:nvPr/>
        </p:nvSpPr>
        <p:spPr>
          <a:xfrm>
            <a:off x="9244496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A800C66-E1FA-45B3-8806-9F1D33E955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86249" y="1532238"/>
            <a:ext cx="6344103" cy="46248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dirty="0"/>
              <a:t>Power door systems will bring a new experience to end users and are gaining popularity. </a:t>
            </a:r>
          </a:p>
          <a:p>
            <a:pPr marL="0" indent="0">
              <a:buNone/>
            </a:pPr>
            <a:r>
              <a:rPr lang="en-US" sz="1400" dirty="0"/>
              <a:t>The functional system will be part of the character of the vehicle, stand for quality, and provide recognition of the brand.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dirty="0"/>
              <a:t>Main questions in designing  and testing a system:</a:t>
            </a:r>
            <a:endParaRPr lang="en-US" sz="1600" dirty="0">
              <a:solidFill>
                <a:srgbClr val="C9D803"/>
              </a:solidFill>
            </a:endParaRP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600" b="1" dirty="0">
                <a:solidFill>
                  <a:srgbClr val="C9D803"/>
                </a:solidFill>
              </a:rPr>
              <a:t>What is the User Expecting? </a:t>
            </a:r>
          </a:p>
          <a:p>
            <a:r>
              <a:rPr lang="en-US" sz="1400" dirty="0"/>
              <a:t>What is the user’s definition of quality?</a:t>
            </a:r>
          </a:p>
          <a:p>
            <a:r>
              <a:rPr lang="en-US" sz="1400" dirty="0"/>
              <a:t>What profile feels good?</a:t>
            </a:r>
          </a:p>
          <a:p>
            <a:r>
              <a:rPr lang="en-US" sz="1400" dirty="0"/>
              <a:t>What is the practical, expected behavior? </a:t>
            </a:r>
          </a:p>
          <a:p>
            <a:r>
              <a:rPr lang="en-US" sz="1400" dirty="0"/>
              <a:t>What about mixed operation: button / manual actuation?</a:t>
            </a: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</a:pPr>
            <a:endParaRPr lang="en-US" sz="1600" dirty="0">
              <a:solidFill>
                <a:srgbClr val="C9D803"/>
              </a:solidFill>
            </a:endParaRPr>
          </a:p>
          <a:p>
            <a:pPr marL="0" indent="0">
              <a:buNone/>
            </a:pPr>
            <a:endParaRPr lang="en-US" sz="1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69F34B-FD9D-43E6-B8CE-14036415D0C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394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itle 5">
            <a:extLst>
              <a:ext uri="{FF2B5EF4-FFF2-40B4-BE49-F238E27FC236}">
                <a16:creationId xmlns:a16="http://schemas.microsoft.com/office/drawing/2014/main" id="{A1B12C8E-F19B-1420-2DCE-6BFCB4B36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1. INTRODUCTION</a:t>
            </a:r>
            <a:endParaRPr lang="en-US" dirty="0"/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F74D07DF-76EB-4A00-E9FE-51AB7E0D4DC8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1.1 </a:t>
            </a:r>
            <a:r>
              <a:rPr lang="en-US" sz="2400" b="1" cap="all" dirty="0">
                <a:latin typeface="+mj-lt"/>
              </a:rPr>
              <a:t>Power door systems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DD30FB4-39C8-0E52-6FB6-45ABE030EE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3947" y="1032638"/>
            <a:ext cx="3802380" cy="254508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653BF1D-8FAB-B8FC-E438-66E2441617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6327" y="3794760"/>
            <a:ext cx="3810000" cy="214884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C546B1-7899-C706-1916-01C37305A395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773883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998B080-6AC7-D907-BC3B-B96A21C732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3989176"/>
            <a:ext cx="9169165" cy="744995"/>
          </a:xfrm>
          <a:prstGeom prst="rect">
            <a:avLst/>
          </a:prstGeom>
        </p:spPr>
      </p:pic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DFB3454F-A2CF-0196-9E29-4562432979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50337" y="1650004"/>
            <a:ext cx="9055031" cy="46248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Measurement objectives will evolve during the design cycles of a power door system.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06A08-8FF5-4980-AC0A-AED46977C8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23179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F7FCD2B-6C82-47DC-8271-216918046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E0F23A4-0E7E-4902-AC66-FC6219112CD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1.2 Measurement Milestones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EB1E8F10-4AD5-465B-B64F-E6FA50DA7DBA}"/>
              </a:ext>
            </a:extLst>
          </p:cNvPr>
          <p:cNvCxnSpPr>
            <a:cxnSpLocks/>
          </p:cNvCxnSpPr>
          <p:nvPr/>
        </p:nvCxnSpPr>
        <p:spPr>
          <a:xfrm>
            <a:off x="3762655" y="3865241"/>
            <a:ext cx="0" cy="350282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ADF51574-989B-48C2-A60F-621F350A5EC8}"/>
              </a:ext>
            </a:extLst>
          </p:cNvPr>
          <p:cNvCxnSpPr>
            <a:cxnSpLocks/>
          </p:cNvCxnSpPr>
          <p:nvPr/>
        </p:nvCxnSpPr>
        <p:spPr>
          <a:xfrm flipH="1">
            <a:off x="6062243" y="3865241"/>
            <a:ext cx="7828" cy="350282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DD6936C-E17D-4910-BC8F-A5ED71EF0B7C}"/>
              </a:ext>
            </a:extLst>
          </p:cNvPr>
          <p:cNvCxnSpPr>
            <a:cxnSpLocks/>
          </p:cNvCxnSpPr>
          <p:nvPr/>
        </p:nvCxnSpPr>
        <p:spPr>
          <a:xfrm>
            <a:off x="8268524" y="3865680"/>
            <a:ext cx="0" cy="349843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C249E901-FD7F-468A-A2B0-62892945DF8A}"/>
              </a:ext>
            </a:extLst>
          </p:cNvPr>
          <p:cNvCxnSpPr>
            <a:cxnSpLocks/>
          </p:cNvCxnSpPr>
          <p:nvPr/>
        </p:nvCxnSpPr>
        <p:spPr>
          <a:xfrm flipV="1">
            <a:off x="4982540" y="4527729"/>
            <a:ext cx="0" cy="282131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D4093FE-519B-4B42-B06F-FB19DF417773}"/>
              </a:ext>
            </a:extLst>
          </p:cNvPr>
          <p:cNvCxnSpPr>
            <a:cxnSpLocks/>
          </p:cNvCxnSpPr>
          <p:nvPr/>
        </p:nvCxnSpPr>
        <p:spPr>
          <a:xfrm flipV="1">
            <a:off x="7120002" y="4527729"/>
            <a:ext cx="0" cy="282131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AF7D3887-A34D-5E1C-4463-83B8BBC1EF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8383" y="2200563"/>
            <a:ext cx="1775460" cy="165354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3580B5D-A820-827B-D339-57FE335016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5923" y="2196099"/>
            <a:ext cx="2072640" cy="16535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C9E6FF-AF44-56FD-08DC-EDB8E2AA86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2224" y="2173239"/>
            <a:ext cx="1752600" cy="16764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4EC698F-3514-18BA-5EF4-C7409F6283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4636" y="4797901"/>
            <a:ext cx="1844040" cy="16687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5E20FB4-40E1-13C4-37A2-BE3758FCF8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03213" y="4810326"/>
            <a:ext cx="1790700" cy="1668780"/>
          </a:xfrm>
          <a:prstGeom prst="rect">
            <a:avLst/>
          </a:prstGeom>
        </p:spPr>
      </p:pic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59067137-57BD-690C-FCD8-183D5E97636E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1425866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0214" y="2908946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2. Key Questions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3943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SEPA008,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3583C22-8D61-161B-E0F6-93A8176EDB6B}"/>
              </a:ext>
            </a:extLst>
          </p:cNvPr>
          <p:cNvSpPr txBox="1">
            <a:spLocks/>
          </p:cNvSpPr>
          <p:nvPr/>
        </p:nvSpPr>
        <p:spPr>
          <a:xfrm>
            <a:off x="9244496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1153815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470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5927991-9294-4BB4-83E4-B939A311B5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58146" y="1956022"/>
            <a:ext cx="6140725" cy="43131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00" dirty="0">
                <a:latin typeface="Bahnschrift"/>
              </a:rPr>
              <a:t>The new technology is designed to answer essential questions regarding the door system. </a:t>
            </a:r>
          </a:p>
          <a:p>
            <a:pPr marL="0" indent="0">
              <a:buNone/>
            </a:pPr>
            <a:endParaRPr lang="en-US" sz="1300" dirty="0">
              <a:latin typeface="Bahnschrift"/>
            </a:endParaRPr>
          </a:p>
          <a:p>
            <a:pPr marL="0" indent="0">
              <a:buNone/>
            </a:pPr>
            <a:r>
              <a:rPr lang="en-US" sz="1300" dirty="0">
                <a:latin typeface="Bahnschrift"/>
              </a:rPr>
              <a:t>All obtained values are</a:t>
            </a:r>
          </a:p>
          <a:p>
            <a:r>
              <a:rPr lang="en-US" sz="1300" dirty="0"/>
              <a:t>Accurate</a:t>
            </a:r>
          </a:p>
          <a:p>
            <a:r>
              <a:rPr lang="en-US" sz="1300" dirty="0"/>
              <a:t>Reproducible</a:t>
            </a:r>
          </a:p>
          <a:p>
            <a:r>
              <a:rPr lang="en-US" sz="1300" dirty="0"/>
              <a:t>User Independent</a:t>
            </a:r>
          </a:p>
          <a:p>
            <a:endParaRPr lang="en-US" sz="1400" dirty="0"/>
          </a:p>
          <a:p>
            <a:pPr marL="0" indent="0">
              <a:buNone/>
            </a:pPr>
            <a:r>
              <a:rPr lang="en-US" sz="1300" dirty="0">
                <a:latin typeface="Bahnschrift"/>
              </a:rPr>
              <a:t>The values quantify the performance of a total system. </a:t>
            </a:r>
          </a:p>
          <a:p>
            <a:pPr marL="0" indent="0">
              <a:buNone/>
            </a:pPr>
            <a:r>
              <a:rPr lang="en-US" sz="1300" dirty="0">
                <a:latin typeface="Bahnschrift"/>
              </a:rPr>
              <a:t>With the numbers, it becomes possible to compare, tune, and make informed decisions in the design process to set and achieve goals.</a:t>
            </a:r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2. KEY questions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2.1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Metrology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F062EE-A5F7-C11B-8C45-811B24D6A5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4320" y="4297680"/>
            <a:ext cx="3947160" cy="16459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11B4CD3-3F1D-51D0-8B01-4DB28D301F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1440" y="1127888"/>
            <a:ext cx="4130040" cy="273558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8C349366-0DF6-B5D3-DB87-BB656919626D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1611886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394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5927991-9294-4BB4-83E4-B939A311B5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58146" y="1630414"/>
            <a:ext cx="5672959" cy="43131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00" dirty="0">
                <a:latin typeface="Bahnschrift"/>
              </a:rPr>
              <a:t>Should the electric system mimic a traditional door? </a:t>
            </a:r>
          </a:p>
          <a:p>
            <a:pPr marL="0" indent="0">
              <a:buNone/>
            </a:pPr>
            <a:r>
              <a:rPr lang="en-US" sz="1300" dirty="0">
                <a:latin typeface="Bahnschrift"/>
              </a:rPr>
              <a:t>If so, what are the baseline characteristics?</a:t>
            </a:r>
            <a:endParaRPr lang="en-US" sz="1500" dirty="0">
              <a:solidFill>
                <a:srgbClr val="C9D803"/>
              </a:solidFill>
            </a:endParaRPr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User Input</a:t>
            </a:r>
          </a:p>
          <a:p>
            <a:pPr marL="0" indent="0">
              <a:buNone/>
            </a:pPr>
            <a:r>
              <a:rPr lang="en-US" sz="1300" dirty="0"/>
              <a:t>How much effort or energy does a customer have to provide to close the door?  What value feels right?  Too light a sensation is often perceived as inferior quality.</a:t>
            </a:r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Free Travel</a:t>
            </a:r>
          </a:p>
          <a:p>
            <a:pPr marL="0" indent="0">
              <a:buNone/>
            </a:pPr>
            <a:r>
              <a:rPr lang="en-US" sz="1300" dirty="0"/>
              <a:t>What are the detent characteristics?  What is the magnitude of forces involved to keep the door in a steady position?</a:t>
            </a:r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Moment of Impact</a:t>
            </a:r>
          </a:p>
          <a:p>
            <a:pPr marL="0" indent="0">
              <a:buNone/>
            </a:pPr>
            <a:r>
              <a:rPr lang="en-US" sz="1300" dirty="0"/>
              <a:t>How much force or energy is required to compress the seal system and reach the latch while maintaining sealing quality sufficient to minimize water intrusion and maximize noise insulation?</a:t>
            </a:r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Latching Event</a:t>
            </a:r>
          </a:p>
          <a:p>
            <a:pPr marL="0" indent="0">
              <a:buNone/>
            </a:pPr>
            <a:r>
              <a:rPr lang="en-US" sz="1300" dirty="0"/>
              <a:t>What is expected from the latch with respect to its activation trigger and holding power?</a:t>
            </a:r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2. KEY questions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2.2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CLASSIC - </a:t>
            </a:r>
            <a:r>
              <a:rPr lang="en-US" sz="2400" b="1" cap="all" dirty="0" err="1">
                <a:latin typeface="+mj-lt"/>
              </a:rPr>
              <a:t>NoT</a:t>
            </a:r>
            <a:r>
              <a:rPr lang="en-US" sz="2400" b="1" cap="all" dirty="0">
                <a:latin typeface="+mj-lt"/>
              </a:rPr>
              <a:t> powered door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79CC08F-E8F8-E68D-0DF2-060088276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3920" y="849843"/>
            <a:ext cx="3688080" cy="23774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2DEDF7-5132-B489-1450-FE72A90774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3920" y="3539277"/>
            <a:ext cx="3688080" cy="246888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1FC1CE3-DAB3-AF18-B32B-750C0A0EC82D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1924791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394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5927991-9294-4BB4-83E4-B939A311B5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58146" y="1630414"/>
            <a:ext cx="9161511" cy="431318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User Input</a:t>
            </a:r>
          </a:p>
          <a:p>
            <a:pPr marL="0" indent="0">
              <a:buNone/>
            </a:pPr>
            <a:r>
              <a:rPr lang="en-US" sz="1300" dirty="0"/>
              <a:t>What mechanism is used to trigger the movement?  Button or a manual push?   In the second case, what is the threshold value and how will the system respond to different inputs?</a:t>
            </a:r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Door Travel</a:t>
            </a:r>
          </a:p>
          <a:p>
            <a:pPr marL="0" indent="0">
              <a:buNone/>
            </a:pPr>
            <a:r>
              <a:rPr lang="en-US" sz="1300" dirty="0"/>
              <a:t>What happens during travel regarding speed control, force control, and obstacle detection?  All this while also dealing with friction, gravity, and increasing seal compression.</a:t>
            </a:r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Obstacle Detection and Reaction</a:t>
            </a:r>
          </a:p>
          <a:p>
            <a:pPr marL="0" indent="0">
              <a:buNone/>
            </a:pPr>
            <a:r>
              <a:rPr lang="en-US" sz="1300" dirty="0"/>
              <a:t>At what point does the system trigger an emergency stop?  What is a delay and/or resulting maximum impact force?</a:t>
            </a:r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Impact </a:t>
            </a:r>
          </a:p>
          <a:p>
            <a:pPr marL="0" indent="0">
              <a:buNone/>
            </a:pPr>
            <a:r>
              <a:rPr lang="en-US" sz="1300" dirty="0"/>
              <a:t>Does the system provide sufficient kinetic energy or torque to compress the seals and bring the door into the first latch position?</a:t>
            </a:r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Latching </a:t>
            </a:r>
          </a:p>
          <a:p>
            <a:pPr marL="0" indent="0">
              <a:buNone/>
            </a:pPr>
            <a:r>
              <a:rPr lang="en-US" sz="1300" dirty="0"/>
              <a:t>What are the constraints on the latch as far as travel and forces?</a:t>
            </a:r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Pinch Safety</a:t>
            </a:r>
          </a:p>
          <a:p>
            <a:pPr marL="0" indent="0">
              <a:buNone/>
            </a:pPr>
            <a:r>
              <a:rPr lang="en-US" sz="1300" dirty="0"/>
              <a:t>Is there any system guarding the user from an accidental pinch situation?   And, if so, what level of pinch force can be expected?</a:t>
            </a:r>
          </a:p>
          <a:p>
            <a:pPr marL="0" indent="0">
              <a:buNone/>
            </a:pPr>
            <a:endParaRPr lang="en-US" sz="1300" dirty="0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2. KEY questions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2.3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Kinematic BREAKDOWN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4DDF50A3-B01D-F017-C616-EFEAE2411EFD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1290846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394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5927991-9294-4BB4-83E4-B939A311B5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66311" y="2130479"/>
            <a:ext cx="5203588" cy="34457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Power / Current Consumption</a:t>
            </a:r>
          </a:p>
          <a:p>
            <a:pPr marL="0" indent="0">
              <a:buNone/>
            </a:pPr>
            <a:r>
              <a:rPr lang="en-US" sz="1300" dirty="0"/>
              <a:t>What electrical power control measures are in place and what are the minimum requirements or maximum limits? </a:t>
            </a:r>
          </a:p>
          <a:p>
            <a:pPr marL="0" indent="0">
              <a:buNone/>
            </a:pPr>
            <a:endParaRPr lang="en-US" sz="1300" dirty="0"/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Timing</a:t>
            </a:r>
          </a:p>
          <a:p>
            <a:pPr marL="0" indent="0">
              <a:buNone/>
            </a:pPr>
            <a:r>
              <a:rPr lang="en-US" sz="1300" dirty="0"/>
              <a:t>When using multiple ICU’s, what is the overall response time in a wide variety of situations involving button input, door manipulation, and obstruction?  How long does it take to stop?</a:t>
            </a:r>
          </a:p>
          <a:p>
            <a:pPr marL="0" indent="0">
              <a:buNone/>
            </a:pPr>
            <a:endParaRPr lang="en-US" sz="1300" dirty="0"/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Pinch Safety</a:t>
            </a:r>
          </a:p>
          <a:p>
            <a:pPr marL="0" indent="0">
              <a:buNone/>
            </a:pPr>
            <a:r>
              <a:rPr lang="en-US" sz="1300" dirty="0"/>
              <a:t>What is the resulting pinch force before the system identifies a pinch situation and is activated?</a:t>
            </a:r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2. KEY questions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2.4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CONTROL SYSTEM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88E248B-4219-FBAB-84E6-9A3100D317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1829345"/>
            <a:ext cx="5029200" cy="355854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FEDC226-B9D5-82D3-FD14-1E754BBD0F8C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3442020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2415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5927991-9294-4BB4-83E4-B939A311B5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58147" y="1630414"/>
            <a:ext cx="5203588" cy="43131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Durability</a:t>
            </a:r>
          </a:p>
          <a:p>
            <a:pPr marL="0" indent="0">
              <a:buNone/>
            </a:pPr>
            <a:r>
              <a:rPr lang="en-US" sz="1300" dirty="0"/>
              <a:t>What is the resulting performance after an estimated life cycle of a system, door components,  and power system components?</a:t>
            </a:r>
          </a:p>
          <a:p>
            <a:pPr marL="0" indent="0">
              <a:buNone/>
            </a:pPr>
            <a:endParaRPr lang="en-US" sz="1300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Safety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Are all potential harmful situations covered in the design and how do they perform?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Climate Testing</a:t>
            </a:r>
          </a:p>
          <a:p>
            <a:pPr marL="0" indent="0">
              <a:buNone/>
            </a:pPr>
            <a:r>
              <a:rPr lang="en-US" sz="1300" dirty="0"/>
              <a:t>How does the system perform in the wide range of climate conditions?</a:t>
            </a:r>
          </a:p>
          <a:p>
            <a:pPr marL="0" indent="0">
              <a:buNone/>
            </a:pPr>
            <a:endParaRPr lang="en-US" sz="1300" dirty="0"/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Case Studies</a:t>
            </a:r>
          </a:p>
          <a:p>
            <a:pPr marL="0" indent="0">
              <a:buNone/>
            </a:pPr>
            <a:r>
              <a:rPr lang="en-US" sz="1300" dirty="0"/>
              <a:t>How does the system respond to external slopes and wind gusts?</a:t>
            </a:r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2. KEY questions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2.5</a:t>
            </a:r>
            <a:r>
              <a:rPr lang="en-US" dirty="0"/>
              <a:t> </a:t>
            </a:r>
            <a:r>
              <a:rPr lang="en-US" sz="2400" b="1" cap="all" dirty="0" err="1">
                <a:latin typeface="+mj-lt"/>
              </a:rPr>
              <a:t>SYSTeM</a:t>
            </a:r>
            <a:r>
              <a:rPr lang="en-US" sz="2400" b="1" cap="all" dirty="0">
                <a:latin typeface="+mj-lt"/>
              </a:rPr>
              <a:t> PERFORMANCE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6C6E0A-CE4B-2D8F-9C79-85F02EF08F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6786" y="500222"/>
            <a:ext cx="3863340" cy="2476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1E5B97D-BA58-D54E-E9B7-6B727F1B3B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8686" y="3167746"/>
            <a:ext cx="3901440" cy="260604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AE27B1C-62FA-C9CF-D373-14C077D23C5B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35907020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9945" y="2521019"/>
            <a:ext cx="5026969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3. Measurement Solutions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4707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SEPA008,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B6F64E0-6DF4-D3D0-C96A-89B4D5653C5B}"/>
              </a:ext>
            </a:extLst>
          </p:cNvPr>
          <p:cNvSpPr txBox="1">
            <a:spLocks/>
          </p:cNvSpPr>
          <p:nvPr/>
        </p:nvSpPr>
        <p:spPr>
          <a:xfrm>
            <a:off x="9244496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3868620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2317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5927991-9294-4BB4-83E4-B939A311B5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58147" y="1630414"/>
            <a:ext cx="5203588" cy="4313186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400" dirty="0">
                <a:latin typeface="Bahnschrift"/>
              </a:rPr>
              <a:t>Quantify the user interaction with the door and the individual component contributors to the overall system operation.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600" dirty="0">
              <a:solidFill>
                <a:srgbClr val="C9D803"/>
              </a:solidFill>
              <a:latin typeface="Bahnschrift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Door Characteristics</a:t>
            </a:r>
          </a:p>
          <a:p>
            <a:pPr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Closing speed  </a:t>
            </a:r>
          </a:p>
          <a:p>
            <a:pPr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Speed vs. Angle</a:t>
            </a:r>
          </a:p>
          <a:p>
            <a:pPr>
              <a:defRPr/>
            </a:pPr>
            <a:r>
              <a:rPr lang="en-US" sz="1400" dirty="0">
                <a:latin typeface="Bahnschrift"/>
              </a:rPr>
              <a:t>Closing energy</a:t>
            </a:r>
          </a:p>
          <a:p>
            <a:pPr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Hinge inclination </a:t>
            </a:r>
          </a:p>
          <a:p>
            <a:pPr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Seal compression</a:t>
            </a:r>
          </a:p>
          <a:p>
            <a:pPr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Force vs. Angle</a:t>
            </a:r>
          </a:p>
          <a:p>
            <a:pPr>
              <a:defRPr/>
            </a:pPr>
            <a:r>
              <a:rPr lang="en-US" sz="1400" dirty="0">
                <a:latin typeface="Bahnschrift"/>
              </a:rPr>
              <a:t>W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eight</a:t>
            </a:r>
          </a:p>
          <a:p>
            <a:pPr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Air management in cabins and seals</a:t>
            </a:r>
            <a:endParaRPr lang="en-US" sz="1400" dirty="0">
              <a:latin typeface="Bahnschrift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lvl="1" indent="0">
              <a:spcBef>
                <a:spcPts val="1000"/>
              </a:spcBef>
              <a:buNone/>
            </a:pPr>
            <a:endParaRPr lang="en-US" sz="1400" dirty="0"/>
          </a:p>
          <a:p>
            <a:pPr lvl="1"/>
            <a:endParaRPr lang="en-US" sz="1400" dirty="0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3. Measurement SOLUTIONS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3.1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User sensation – </a:t>
            </a:r>
            <a:r>
              <a:rPr lang="en-US" sz="2400" b="1" cap="all" dirty="0" err="1">
                <a:latin typeface="+mj-lt"/>
              </a:rPr>
              <a:t>EZSLam</a:t>
            </a:r>
            <a:endParaRPr lang="en-US" sz="2400" b="1" cap="all" dirty="0">
              <a:latin typeface="+mj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E9F5FD-5889-48FB-E3BD-D39E2378BC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7434" y="190234"/>
            <a:ext cx="4305300" cy="288036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B2674D-9D3C-6B70-8126-A2DD81D570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6700" y="3253650"/>
            <a:ext cx="4305300" cy="288036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3ACCD25-CD4F-AB30-57D9-9B36295513EB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1078222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CF1364A-2148-9989-D626-A2170E197A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1540" y="3876929"/>
            <a:ext cx="3680460" cy="23622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ACD41C8-A142-100B-AC95-535F670A18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4880" y="617649"/>
            <a:ext cx="3627120" cy="2324100"/>
          </a:xfrm>
          <a:prstGeom prst="rect">
            <a:avLst/>
          </a:prstGeo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394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5927991-9294-4BB4-83E4-B939A311B5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8060" y="1630414"/>
            <a:ext cx="5477980" cy="4313186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US" sz="1400" dirty="0">
                <a:latin typeface="Bahnschrift"/>
              </a:rPr>
              <a:t>Pod, EZ’s latest platform, contains the latest generation measurement sensors and modular systems that can be used individually or in a set with synchronization. </a:t>
            </a:r>
          </a:p>
          <a:p>
            <a:pPr marL="0" indent="0">
              <a:buNone/>
              <a:defRPr/>
            </a:pPr>
            <a:endParaRPr lang="en-US" sz="1400" dirty="0">
              <a:latin typeface="Bahnschrift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Speed Pod</a:t>
            </a:r>
          </a:p>
          <a:p>
            <a:pPr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Capture the full speed curve as a  function of the door angle</a:t>
            </a:r>
          </a:p>
          <a:p>
            <a:pPr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Include acceleration and deceleration effects</a:t>
            </a:r>
          </a:p>
          <a:p>
            <a:pPr>
              <a:defRPr/>
            </a:pPr>
            <a:r>
              <a:rPr lang="en-US" sz="1400" dirty="0">
                <a:latin typeface="Bahnschrift"/>
              </a:rPr>
              <a:t>Determine hinge inclination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indent="0">
              <a:buNone/>
            </a:pPr>
            <a:r>
              <a:rPr lang="en-US" sz="1600" b="1" dirty="0">
                <a:solidFill>
                  <a:srgbClr val="C9D803"/>
                </a:solidFill>
              </a:rPr>
              <a:t>Force Pod </a:t>
            </a:r>
          </a:p>
          <a:p>
            <a:pPr marL="0" indent="0">
              <a:buNone/>
            </a:pPr>
            <a:r>
              <a:rPr lang="en-US" sz="1400" dirty="0"/>
              <a:t>Capture the force from the user interaction with the door system:</a:t>
            </a:r>
          </a:p>
          <a:p>
            <a:r>
              <a:rPr lang="en-US" sz="1400" dirty="0"/>
              <a:t>Initial force pulse </a:t>
            </a:r>
          </a:p>
          <a:p>
            <a:r>
              <a:rPr lang="en-US" sz="1400" dirty="0"/>
              <a:t>Obstacle force</a:t>
            </a:r>
          </a:p>
          <a:p>
            <a:r>
              <a:rPr lang="en-US" sz="1400" dirty="0"/>
              <a:t>Seal compression force</a:t>
            </a:r>
          </a:p>
          <a:p>
            <a:pPr marL="0" lvl="1" indent="0">
              <a:spcBef>
                <a:spcPts val="1000"/>
              </a:spcBef>
              <a:buNone/>
            </a:pPr>
            <a:endParaRPr lang="en-US" sz="1400" dirty="0"/>
          </a:p>
          <a:p>
            <a:pPr lvl="1"/>
            <a:endParaRPr lang="en-US" sz="1400" dirty="0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3. Measurement SOLUTIONS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3.2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Movement ANALYSIS - PODs</a:t>
            </a:r>
          </a:p>
        </p:txBody>
      </p:sp>
      <p:pic>
        <p:nvPicPr>
          <p:cNvPr id="3" name="Picture 2" descr="A close-up of a helmet&#10;&#10;Description automatically generated with low confidence">
            <a:extLst>
              <a:ext uri="{FF2B5EF4-FFF2-40B4-BE49-F238E27FC236}">
                <a16:creationId xmlns:a16="http://schemas.microsoft.com/office/drawing/2014/main" id="{74216FB0-E9D4-B085-06E3-ACF4D6342C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675" y="1433848"/>
            <a:ext cx="3973405" cy="2482404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DDD737-6F3C-C3C2-F307-71AB98D4259F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30752301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394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3. Measurement SOLUTIONS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3.3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System ANALYSIS – PODS</a:t>
            </a:r>
          </a:p>
        </p:txBody>
      </p:sp>
      <p:sp>
        <p:nvSpPr>
          <p:cNvPr id="4" name="Content Placeholder 11">
            <a:extLst>
              <a:ext uri="{FF2B5EF4-FFF2-40B4-BE49-F238E27FC236}">
                <a16:creationId xmlns:a16="http://schemas.microsoft.com/office/drawing/2014/main" id="{A15F5E80-3E60-8A74-FD2B-21D8752A7DE4}"/>
              </a:ext>
            </a:extLst>
          </p:cNvPr>
          <p:cNvSpPr txBox="1">
            <a:spLocks/>
          </p:cNvSpPr>
          <p:nvPr/>
        </p:nvSpPr>
        <p:spPr>
          <a:xfrm>
            <a:off x="1158146" y="1630414"/>
            <a:ext cx="5463089" cy="4313186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400" dirty="0">
                <a:latin typeface="Bahnschrift"/>
              </a:rPr>
              <a:t>Pod modules allow the user to easily capture and synchronize force, speed, and other characteristics.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400" dirty="0">
              <a:latin typeface="Bahnschrift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600" b="1" dirty="0">
                <a:solidFill>
                  <a:srgbClr val="C9D803"/>
                </a:solidFill>
                <a:latin typeface="Bahnschrift"/>
              </a:rPr>
              <a:t>Sensor Pod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400" dirty="0"/>
              <a:t>Capture a wide variety of other signals (analog or digital signals)</a:t>
            </a:r>
          </a:p>
          <a:p>
            <a:r>
              <a:rPr lang="en-US" sz="1400" dirty="0"/>
              <a:t>Digital control lines </a:t>
            </a:r>
          </a:p>
          <a:p>
            <a:r>
              <a:rPr lang="en-US" sz="1400" dirty="0"/>
              <a:t>Analog signals / counters</a:t>
            </a:r>
          </a:p>
          <a:p>
            <a:r>
              <a:rPr lang="en-US" sz="1400" dirty="0"/>
              <a:t>Electrical components: voltage and current</a:t>
            </a:r>
          </a:p>
          <a:p>
            <a:pPr marL="0" indent="0">
              <a:buNone/>
            </a:pPr>
            <a:endParaRPr lang="en-US" sz="13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600" b="1" dirty="0">
                <a:solidFill>
                  <a:srgbClr val="C9D803"/>
                </a:solidFill>
                <a:latin typeface="Bahnschrift"/>
              </a:rPr>
              <a:t>CAN Signals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400" dirty="0"/>
              <a:t>Signals or message that would be communicated via CAN are included in the recording.</a:t>
            </a:r>
          </a:p>
          <a:p>
            <a:pPr marL="0" indent="0">
              <a:buNone/>
            </a:pPr>
            <a:endParaRPr lang="en-US" sz="1300" dirty="0"/>
          </a:p>
          <a:p>
            <a:pPr marL="0" lvl="1" indent="0">
              <a:spcBef>
                <a:spcPts val="1000"/>
              </a:spcBef>
              <a:buFont typeface="Arial" panose="020B0604020202020204" pitchFamily="34" charset="0"/>
              <a:buNone/>
            </a:pPr>
            <a:endParaRPr lang="en-US" sz="1400" dirty="0"/>
          </a:p>
          <a:p>
            <a:pPr lvl="1"/>
            <a:endParaRPr lang="en-US" sz="1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E7DD40-9D2F-CF33-C05D-8FCA7D29A3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4940" y="2766059"/>
            <a:ext cx="3147060" cy="3710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214CF11-15F1-73E7-2CC5-39A012AEDF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5826" y="430657"/>
            <a:ext cx="3116580" cy="199644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E6E5636-4E55-8711-9E34-B1FFBE79A154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7978676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7014" y="2973601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4. Data Solutions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3943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SEPA008,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53E10E9-A336-47F8-99B3-48E216F7A821}"/>
              </a:ext>
            </a:extLst>
          </p:cNvPr>
          <p:cNvSpPr txBox="1">
            <a:spLocks/>
          </p:cNvSpPr>
          <p:nvPr/>
        </p:nvSpPr>
        <p:spPr>
          <a:xfrm>
            <a:off x="9244496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1648103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5E35-569E-43A8-AD16-955266096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4. Data Solutions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618F7-1162-4FC4-8C30-79AEC4E83D7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4.1 Turn-key Analysis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9A3E05-C1E2-43AC-A9C1-A656ABFCD3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3943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888F91-04FC-41E5-A345-4A3690AEBE25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pPr marL="0" indent="0">
              <a:buNone/>
            </a:pPr>
            <a:endParaRPr lang="en-US" sz="1800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dirty="0">
                <a:solidFill>
                  <a:srgbClr val="282828"/>
                </a:solidFill>
                <a:latin typeface="Bahnschrift"/>
              </a:rPr>
              <a:t>The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 EZSlam software includes capabilities for all critical data collection, processing , and presentation in a standard reliable way. No further development is needed for the most popular metrics or visual representations.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600" b="1" dirty="0"/>
              <a:t>Turn-key System : EZSlam</a:t>
            </a:r>
          </a:p>
          <a:p>
            <a:pPr marL="685800" lvl="2"/>
            <a:r>
              <a:rPr lang="en-US" sz="1400" dirty="0"/>
              <a:t>Fully automated analysis of door characteristics</a:t>
            </a:r>
          </a:p>
          <a:p>
            <a:pPr marL="685800" lvl="2"/>
            <a:r>
              <a:rPr lang="en-US" sz="1400" dirty="0"/>
              <a:t>Real-time feedback on channel status</a:t>
            </a:r>
          </a:p>
          <a:p>
            <a:pPr marL="685800" lvl="2"/>
            <a:r>
              <a:rPr lang="en-US" sz="1400" dirty="0"/>
              <a:t>Automatic naming of recording sequences based on templates</a:t>
            </a:r>
          </a:p>
          <a:p>
            <a:pPr marL="685800" lvl="2"/>
            <a:r>
              <a:rPr lang="en-US" sz="1400" dirty="0"/>
              <a:t>Data overview at the end of each recording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5584F0-20DF-A26B-D5F4-4A987D7D72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6200" y="3643449"/>
            <a:ext cx="4495800" cy="23164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1C10C9-CD86-1DC2-E4D5-ED7ACCA4B8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6200" y="782683"/>
            <a:ext cx="4495800" cy="271272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00DBD0E-848C-C392-DF1F-708926A94B6D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34038424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5E35-569E-43A8-AD16-955266096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4. Data Solutions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618F7-1162-4FC4-8C30-79AEC4E83D7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4.2 Signal - curves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9A3E05-C1E2-43AC-A9C1-A656ABFCD3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3943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888F91-04FC-41E5-A345-4A3690AEBE25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1800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A flexible configuration where the complete analysis  including recording, processing and reporting, can be customized to extract specific signal characteristics.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600" b="1" dirty="0"/>
              <a:t>Ultimate Flexibility</a:t>
            </a:r>
          </a:p>
          <a:p>
            <a:pPr marL="685800" lvl="2"/>
            <a:r>
              <a:rPr lang="en-US" sz="1400" dirty="0"/>
              <a:t>Record individual sensor data </a:t>
            </a:r>
          </a:p>
          <a:p>
            <a:pPr marL="685800" lvl="2"/>
            <a:r>
              <a:rPr lang="en-US" sz="1400" dirty="0"/>
              <a:t>Includes signal processing</a:t>
            </a:r>
          </a:p>
          <a:p>
            <a:pPr marL="685800" lvl="2"/>
            <a:r>
              <a:rPr lang="en-US" sz="1400" dirty="0"/>
              <a:t>Template processing </a:t>
            </a:r>
          </a:p>
          <a:p>
            <a:pPr marL="685800" lvl="2"/>
            <a:r>
              <a:rPr lang="en-US" sz="1400" dirty="0"/>
              <a:t>Automated reporting</a:t>
            </a:r>
          </a:p>
          <a:p>
            <a:pPr marL="685800" lvl="2"/>
            <a:endParaRPr lang="en-US" sz="1400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Bahnschrift"/>
                <a:ea typeface="+mn-ea"/>
                <a:cs typeface="+mn-cs"/>
              </a:rPr>
              <a:t>Examples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Bahnschrift"/>
                <a:ea typeface="+mn-ea"/>
                <a:cs typeface="+mn-cs"/>
              </a:rPr>
              <a:t> </a:t>
            </a:r>
          </a:p>
          <a:p>
            <a:pPr marL="685800" lvl="2"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Speed vs. Electrical </a:t>
            </a:r>
            <a:r>
              <a:rPr lang="en-US" sz="1400" dirty="0">
                <a:latin typeface="Bahnschrift"/>
              </a:rPr>
              <a:t>P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ower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 </a:t>
            </a:r>
          </a:p>
          <a:p>
            <a:pPr marL="685800" lvl="2"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Force vs. Speed</a:t>
            </a:r>
            <a:endParaRPr lang="en-US" sz="1400" dirty="0">
              <a:latin typeface="Bahnschrift"/>
            </a:endParaRPr>
          </a:p>
          <a:p>
            <a:pPr marL="685800" lvl="2"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Speed vs. Angle</a:t>
            </a:r>
          </a:p>
          <a:p>
            <a:pPr marL="685800" lvl="2">
              <a:defRPr/>
            </a:pPr>
            <a:r>
              <a:rPr lang="en-US" sz="1400" dirty="0">
                <a:latin typeface="Bahnschrift"/>
              </a:rPr>
              <a:t>Current vs. Force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685800" lvl="2"/>
            <a:endParaRPr lang="en-US" sz="14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5937D40-3767-0D5A-F91F-6BCB590E89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1721" y="381762"/>
            <a:ext cx="4419600" cy="2400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1CFC972-EECB-6CE5-ED51-219337BF15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3067" y="2964180"/>
            <a:ext cx="3916680" cy="297942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B8C406D-5B5D-F94E-A824-99B36E4E7F13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2448194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5E35-569E-43A8-AD16-955266096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4. Data Solutions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618F7-1162-4FC4-8C30-79AEC4E83D7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4.3 Metrics - Values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9A3E05-C1E2-43AC-A9C1-A656ABFCD3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3943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888F91-04FC-41E5-A345-4A3690AEBE25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  <a:defRPr/>
            </a:pPr>
            <a:r>
              <a:rPr lang="en-US" sz="1400" dirty="0">
                <a:solidFill>
                  <a:srgbClr val="282828"/>
                </a:solidFill>
                <a:latin typeface="Bahnschrift"/>
              </a:rPr>
              <a:t>An increase in simplicity where only one or a few individual values are determined and can be used for an evaluation of the performance over time or in different configurations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600" b="1" dirty="0"/>
              <a:t>Single Target Values : PLS</a:t>
            </a:r>
          </a:p>
          <a:p>
            <a:pPr marL="685800" lvl="2"/>
            <a:r>
              <a:rPr lang="en-US" sz="1400" dirty="0"/>
              <a:t>Straightforward go/no-go check of system performance</a:t>
            </a:r>
          </a:p>
          <a:p>
            <a:pPr marL="685800" lvl="2"/>
            <a:r>
              <a:rPr lang="en-US" sz="1400" dirty="0"/>
              <a:t>Key values can be monitored over time for durability specifications</a:t>
            </a:r>
          </a:p>
          <a:p>
            <a:pPr marL="457200" lvl="2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Bahnschrift"/>
                <a:ea typeface="+mn-ea"/>
                <a:cs typeface="+mn-cs"/>
              </a:rPr>
              <a:t>Examples </a:t>
            </a:r>
            <a:endParaRPr lang="en-US" sz="1600" dirty="0">
              <a:solidFill>
                <a:srgbClr val="282828"/>
              </a:solidFill>
              <a:latin typeface="Bahnschrift"/>
            </a:endParaRPr>
          </a:p>
          <a:p>
            <a:pPr marL="685800" indent="-2286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  <a:latin typeface="Bahnschrift"/>
              </a:rPr>
              <a:t>Electrical power</a:t>
            </a:r>
          </a:p>
          <a:p>
            <a:pPr marL="685800" indent="-2286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  <a:latin typeface="Bahnschrift"/>
              </a:rPr>
              <a:t>Impact speed </a:t>
            </a:r>
          </a:p>
          <a:p>
            <a:pPr marL="685800" indent="-2286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  <a:latin typeface="Bahnschrift"/>
              </a:rPr>
              <a:t>Trajectory time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  <a:latin typeface="Bahnschrif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6BDFEE-EE31-DE4B-E907-CEB843E1E2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6835" y="914400"/>
            <a:ext cx="3947160" cy="21107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906960-336E-4A0C-D0D2-CA1C227694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9695" y="3355522"/>
            <a:ext cx="3901440" cy="251460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4D55AF9-96AF-0335-22B4-512FD294DA2B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8699149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E30008-CF23-4B78-A6FB-A6836E0EB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1099" y="2663573"/>
            <a:ext cx="6591950" cy="1325563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rgbClr val="C9D803"/>
                </a:solidFill>
              </a:rPr>
              <a:t>Thank you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058C7-9230-4BD8-810D-C197569A516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3963" y="6479020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SEPA008,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0877200-BD9E-7310-688D-903672FBC4BF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CB2F70D-3290-9648-0644-1AC7600F3995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72E8D89-CB15-B8D9-0408-48A111C332EE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EB474-9ACB-E03D-E6D9-5854B89601D3}"/>
              </a:ext>
            </a:extLst>
          </p:cNvPr>
          <p:cNvSpPr txBox="1">
            <a:spLocks/>
          </p:cNvSpPr>
          <p:nvPr/>
        </p:nvSpPr>
        <p:spPr>
          <a:xfrm>
            <a:off x="8699553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8598110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075A467-4F10-5087-6A4F-BA09B325F1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0"/>
            <a:ext cx="12192000" cy="6856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"/>
                <a:ea typeface="+mn-ea"/>
                <a:cs typeface="+mn-cs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1825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 dirty="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39911" y="1420652"/>
            <a:ext cx="5181600" cy="5238909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Founded in 2006 by Carine Woldanski and Tom Van Esch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Global Operations:  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USA          Headquarters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Europe     Support office in Luxemburg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Asia          Partnerships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 EZMetrology: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70% Development and Engineering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Fast product development and interactive evolutions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20% Support and Training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Ensuring a transfer of knowledge to our customers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10% Administration and Sales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Manage customs and sales procedures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Consistent annual growth of 50% over the past years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Developing innovative, creative and practical products</a:t>
            </a: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66289-6C4A-4AD0-B3AD-F57DC398B9D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SEPA008, Slide 22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4C743CF-5547-8FC8-5F36-E4578CBF7B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8980" y="1565910"/>
            <a:ext cx="5113020" cy="372618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B167EE3-3DD4-1806-EBB7-8D636A51EABB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6854347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2E4BA17-FA43-3778-7F97-471212F11F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5829" y="1319311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 WITH CUSTOMERS AT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80B17-588D-4CEE-82A4-16B7429AA7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3943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SEPA008, Slide 23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10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10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10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10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ALPINE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ARRIVAL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AUDI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BMW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BROSE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CANOO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CATERPILLAR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CHRYSLER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DACIA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DAIHATSU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DAIMLER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DENSO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FAW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FAURECIA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FERRARI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FIAT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FORD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GAC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GENERAL MOTORS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GG MOTORS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HUMANETICS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HONDA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HYUNDAI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INFINITI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JAGUAR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JEEP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KASEIKOGYO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KIA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10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KIEKERT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0" i="0" u="none" strike="noStrike" kern="1200" cap="none" spc="10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0" i="0" u="none" strike="noStrike" kern="1200" cap="none" spc="10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22545" y="-634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lt"/>
              <a:cs typeface="+mn-lt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lt"/>
              <a:cs typeface="+mn-lt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lt"/>
              <a:cs typeface="+mn-lt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"/>
                <a:ea typeface="+mn-lt"/>
                <a:cs typeface="+mn-lt"/>
              </a:rPr>
              <a:t>LADA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"/>
                <a:ea typeface="+mn-lt"/>
                <a:cs typeface="+mn-lt"/>
              </a:rPr>
              <a:t>MACK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MAHINDRA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MARUTI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MASERATI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MAZDA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MITSUBISHI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MULTIMATIC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NISSAN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NITTO DENKON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POLARIS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PORSCHE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PROTON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PSA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QOROS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RENAULT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RIVIAN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SAIC MOTOR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SEAT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SIEMENS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STELLANTIS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SUBARU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SUZUKI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TATA MOTORS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TESLA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TOGG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TOYODA GOSEI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TOYOTA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VOLKSWAGEN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VOLVO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365F89-DFC0-968E-2B35-79D8B018B20A}"/>
              </a:ext>
            </a:extLst>
          </p:cNvPr>
          <p:cNvSpPr txBox="1">
            <a:spLocks/>
          </p:cNvSpPr>
          <p:nvPr/>
        </p:nvSpPr>
        <p:spPr>
          <a:xfrm>
            <a:off x="10694604" y="6560579"/>
            <a:ext cx="1496291" cy="297421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14507410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27941A-2ED5-BBE4-D62A-5314638951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1B8C744-5A43-4FB4-9CD5-B42A1E6669EB}" vid="{E7EE37E7-4F4F-4163-802B-22D99E0E41D3}"/>
    </a:ext>
  </a:extLst>
</a:theme>
</file>

<file path=ppt/theme/theme2.xml><?xml version="1.0" encoding="utf-8"?>
<a:theme xmlns:a="http://schemas.openxmlformats.org/drawingml/2006/main" name="1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3.xml><?xml version="1.0" encoding="utf-8"?>
<a:theme xmlns:a="http://schemas.openxmlformats.org/drawingml/2006/main" name="2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4.xml><?xml version="1.0" encoding="utf-8"?>
<a:theme xmlns:a="http://schemas.openxmlformats.org/drawingml/2006/main" name="3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5.xml><?xml version="1.0" encoding="utf-8"?>
<a:theme xmlns:a="http://schemas.openxmlformats.org/drawingml/2006/main" name="4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A076D67-AFEC-46B1-BA45-07662D777D3F}">
  <ds:schemaRefs>
    <ds:schemaRef ds:uri="http://www.w3.org/XML/1998/namespace"/>
    <ds:schemaRef ds:uri="http://purl.org/dc/elements/1.1/"/>
    <ds:schemaRef ds:uri="ca2ec694-8038-4733-8ea4-dd2997da7f59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a8c7a9ae-c630-44e9-93fe-27b8fa377db4"/>
    <ds:schemaRef ds:uri="19aad6ec-c734-43a9-9135-0e28367fcc05"/>
    <ds:schemaRef ds:uri="b855a5ad-b2f0-47c5-8eb8-17d500768fc6"/>
  </ds:schemaRefs>
</ds:datastoreItem>
</file>

<file path=customXml/itemProps2.xml><?xml version="1.0" encoding="utf-8"?>
<ds:datastoreItem xmlns:ds="http://schemas.openxmlformats.org/officeDocument/2006/customXml" ds:itemID="{FB5F3EF1-243D-4926-9E14-A8BD7A57BD39}"/>
</file>

<file path=customXml/itemProps3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EZM-Template</Template>
  <TotalTime>1604</TotalTime>
  <Words>1471</Words>
  <Application>Microsoft Office PowerPoint</Application>
  <PresentationFormat>Widescreen</PresentationFormat>
  <Paragraphs>312</Paragraphs>
  <Slides>24</Slides>
  <Notes>1</Notes>
  <HiddenSlides>4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24</vt:i4>
      </vt:variant>
    </vt:vector>
  </HeadingPairs>
  <TitlesOfParts>
    <vt:vector size="34" baseType="lpstr">
      <vt:lpstr>Arial</vt:lpstr>
      <vt:lpstr>Bahnschrift</vt:lpstr>
      <vt:lpstr>Bahnschrift SemiBold</vt:lpstr>
      <vt:lpstr>Calibri</vt:lpstr>
      <vt:lpstr>Wingdings</vt:lpstr>
      <vt:lpstr>EZM_trainings</vt:lpstr>
      <vt:lpstr>1_EZM_trainings</vt:lpstr>
      <vt:lpstr>2_EZM_trainings</vt:lpstr>
      <vt:lpstr>3_EZM_trainings</vt:lpstr>
      <vt:lpstr>4_EZM_trainings</vt:lpstr>
      <vt:lpstr>PowerPoint Presentation</vt:lpstr>
      <vt:lpstr>Index</vt:lpstr>
      <vt:lpstr>1. Introduction</vt:lpstr>
      <vt:lpstr>1. INTRODUCTION</vt:lpstr>
      <vt:lpstr>1. Introduction</vt:lpstr>
      <vt:lpstr>2. Key Questions</vt:lpstr>
      <vt:lpstr>2. KEY questions</vt:lpstr>
      <vt:lpstr>2. KEY questions</vt:lpstr>
      <vt:lpstr>2. KEY questions</vt:lpstr>
      <vt:lpstr>2. KEY questions</vt:lpstr>
      <vt:lpstr>2. KEY questions</vt:lpstr>
      <vt:lpstr>3. Measurement Solutions</vt:lpstr>
      <vt:lpstr>3. Measurement SOLUTIONS</vt:lpstr>
      <vt:lpstr>3. Measurement SOLUTIONS</vt:lpstr>
      <vt:lpstr>3. Measurement SOLUTIONS</vt:lpstr>
      <vt:lpstr>4. Data Solutions</vt:lpstr>
      <vt:lpstr>4. Data Solutions</vt:lpstr>
      <vt:lpstr>4. Data Solutions</vt:lpstr>
      <vt:lpstr>4. Data Solutions</vt:lpstr>
      <vt:lpstr>Thank you</vt:lpstr>
      <vt:lpstr>PowerPoint Presentation</vt:lpstr>
      <vt:lpstr>COMPANY OVERVIEW</vt:lpstr>
      <vt:lpstr>SHARING OUR PASSION WORLDWIDE  WITH CUSTOMERS 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Van Esch</dc:creator>
  <cp:lastModifiedBy>Don Kahaian</cp:lastModifiedBy>
  <cp:revision>58</cp:revision>
  <cp:lastPrinted>2023-04-19T18:25:46Z</cp:lastPrinted>
  <dcterms:created xsi:type="dcterms:W3CDTF">2022-02-17T14:15:47Z</dcterms:created>
  <dcterms:modified xsi:type="dcterms:W3CDTF">2023-07-12T15:04:55Z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