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modernComment_1A4_B8FE406.xml" ContentType="application/vnd.ms-powerpoint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modernComment_1FC_DB0164B6.xml" ContentType="application/vnd.ms-powerpoint.comment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slides/slide210.xml" ContentType="application/vnd.openxmlformats-officedocument.presentationml.slide+xml"/>
  <Override PartName="/ppt/slides/slide270.xml" ContentType="application/vnd.openxmlformats-officedocument.presentationml.slide+xml"/>
  <Override PartName="/ppt/slides/slide280.xml" ContentType="application/vnd.openxmlformats-officedocument.presentationml.slide+xml"/>
  <Override PartName="/ppt/slideLayouts/slideLayout20.xml" ContentType="application/vnd.openxmlformats-officedocument.presentationml.slideLayout+xml"/>
  <Override PartName="/ppt/notesSlides/notesSlide150.xml" ContentType="application/vnd.openxmlformats-officedocument.presentationml.notesSlide+xml"/>
  <Override PartName="/ppt/slideLayouts/slideLayout30.xml" ContentType="application/vnd.openxmlformats-officedocument.presentationml.slideLayout+xml"/>
  <Override PartName="/ppt/notesSlides/notesSlide160.xml" ContentType="application/vnd.openxmlformats-officedocument.presentationml.notesSlide+xml"/>
  <Override PartName="/ppt/slideMasters/slideMaster10.xml" ContentType="application/vnd.openxmlformats-officedocument.presentationml.slideMaster+xml"/>
  <Override PartName="/ppt/notesMasters/notesMaster10.xml" ContentType="application/vnd.openxmlformats-officedocument.presentationml.notesMaster+xml"/>
  <Override PartName="/ppt/slideLayouts/slideLayout80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10.xml" ContentType="application/vnd.openxmlformats-officedocument.theme+xml"/>
  <Override PartName="/ppt/theme/theme30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34"/>
  </p:notesMasterIdLst>
  <p:handoutMasterIdLst>
    <p:handoutMasterId r:id="rId35"/>
  </p:handoutMasterIdLst>
  <p:sldIdLst>
    <p:sldId id="282" r:id="rId6"/>
    <p:sldId id="283" r:id="rId7"/>
    <p:sldId id="368" r:id="rId8"/>
    <p:sldId id="351" r:id="rId9"/>
    <p:sldId id="352" r:id="rId10"/>
    <p:sldId id="482" r:id="rId11"/>
    <p:sldId id="420" r:id="rId12"/>
    <p:sldId id="418" r:id="rId13"/>
    <p:sldId id="419" r:id="rId14"/>
    <p:sldId id="480" r:id="rId15"/>
    <p:sldId id="504" r:id="rId16"/>
    <p:sldId id="382" r:id="rId17"/>
    <p:sldId id="494" r:id="rId18"/>
    <p:sldId id="495" r:id="rId19"/>
    <p:sldId id="508" r:id="rId20"/>
    <p:sldId id="499" r:id="rId21"/>
    <p:sldId id="506" r:id="rId22"/>
    <p:sldId id="507" r:id="rId23"/>
    <p:sldId id="524" r:id="rId24"/>
    <p:sldId id="404" r:id="rId25"/>
    <p:sldId id="479" r:id="rId26"/>
    <p:sldId id="407" r:id="rId27"/>
    <p:sldId id="408" r:id="rId28"/>
    <p:sldId id="411" r:id="rId29"/>
    <p:sldId id="484" r:id="rId30"/>
    <p:sldId id="502" r:id="rId31"/>
    <p:sldId id="505" r:id="rId32"/>
    <p:sldId id="403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D5DD40D-9E5F-464A-A718-D9F3D5BEF662}">
          <p14:sldIdLst>
            <p14:sldId id="282"/>
            <p14:sldId id="283"/>
            <p14:sldId id="368"/>
            <p14:sldId id="351"/>
            <p14:sldId id="352"/>
            <p14:sldId id="482"/>
            <p14:sldId id="420"/>
            <p14:sldId id="418"/>
            <p14:sldId id="419"/>
            <p14:sldId id="480"/>
            <p14:sldId id="504"/>
            <p14:sldId id="382"/>
            <p14:sldId id="494"/>
            <p14:sldId id="495"/>
            <p14:sldId id="508"/>
            <p14:sldId id="499"/>
            <p14:sldId id="506"/>
            <p14:sldId id="507"/>
            <p14:sldId id="524"/>
            <p14:sldId id="404"/>
          </p14:sldIdLst>
        </p14:section>
        <p14:section name="Company Pages" id="{F6B24956-B447-45B8-8988-92822142DBC7}">
          <p14:sldIdLst>
            <p14:sldId id="479"/>
            <p14:sldId id="407"/>
            <p14:sldId id="408"/>
            <p14:sldId id="411"/>
          </p14:sldIdLst>
        </p14:section>
        <p14:section name="Pod Family" id="{B4E9A11F-A2A8-4AE0-B6A1-66EAA7F9C1DC}">
          <p14:sldIdLst>
            <p14:sldId id="484"/>
            <p14:sldId id="502"/>
          </p14:sldIdLst>
        </p14:section>
        <p14:section name="Data Text" id="{EE79C548-7CB5-4738-B9A2-29B6227F97A1}">
          <p14:sldIdLst>
            <p14:sldId id="505"/>
          </p14:sldIdLst>
        </p14:section>
        <p14:section name="Data Analysis" id="{43D59496-666B-4140-8993-5C6C40508551}">
          <p14:sldIdLst>
            <p14:sldId id="40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940025E-AB91-0EB9-DD1F-62A062959C6E}" name="Tony Incorvati" initials="TI" userId="S::TIncorvati@ezmetrology.com::d0f53187-32e9-440c-900d-cc155e1fe1d4" providerId="AD"/>
  <p188:author id="{2E51C171-B0F4-6D64-537E-8BD880CD9D0B}" name="Tom Van Esch" initials="TV" userId="S::TVanEsch@ezmetrology.com::4d30ed6e-d590-4a57-9a48-739ccdd53213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C3E"/>
    <a:srgbClr val="C8D82D"/>
    <a:srgbClr val="C7D82B"/>
    <a:srgbClr val="C7D82A"/>
    <a:srgbClr val="B4C10F"/>
    <a:srgbClr val="98A30D"/>
    <a:srgbClr val="DDDDDD"/>
    <a:srgbClr val="C9D803"/>
    <a:srgbClr val="282828"/>
    <a:srgbClr val="F3FD77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741727-9293-45F5-880D-2E65063CDEA4}" v="1" dt="2025-04-04T02:54:00.6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9" autoAdjust="0"/>
    <p:restoredTop sz="94660"/>
  </p:normalViewPr>
  <p:slideViewPr>
    <p:cSldViewPr snapToGrid="0">
      <p:cViewPr varScale="1">
        <p:scale>
          <a:sx n="148" d="100"/>
          <a:sy n="148" d="100"/>
        </p:scale>
        <p:origin x="302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42" Type="http://schemas.microsoft.com/office/2018/10/relationships/authors" Target="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/Relationships>
</file>

<file path=ppt/comments/modernComment_1A4_B8FE40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3A89DDD-891D-468E-935D-EC8C7EEEBC72}" authorId="{2E51C171-B0F4-6D64-537E-8BD880CD9D0B}" created="2025-03-27T15:02:44.646">
    <pc:sldMkLst xmlns:pc="http://schemas.microsoft.com/office/powerpoint/2013/main/command">
      <pc:docMk/>
      <pc:sldMk cId="193979398" sldId="420"/>
    </pc:sldMkLst>
    <p188:replyLst>
      <p188:reply id="{0A6C6673-C7D3-4612-810A-D07DF57B0536}" authorId="{2E51C171-B0F4-6D64-537E-8BD880CD9D0B}" created="2025-03-27T15:08:23.670">
        <p188:txBody>
          <a:bodyPr/>
          <a:lstStyle/>
          <a:p>
            <a:r>
              <a:rPr lang="en-US"/>
              <a:t>Maybe also show one with the suction cup stand
</a:t>
            </a:r>
          </a:p>
        </p188:txBody>
      </p188:reply>
    </p188:replyLst>
    <p188:txBody>
      <a:bodyPr/>
      <a:lstStyle/>
      <a:p>
        <a:r>
          <a:rPr lang="en-US"/>
          <a:t>In normal design we do not ‘frame’ pictures</a:t>
        </a:r>
      </a:p>
    </p188:txBody>
  </p188:cm>
</p188:cmLst>
</file>

<file path=ppt/comments/modernComment_1FC_DB0164B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CA540E2-E90B-4412-8F78-189CF5DE0437}" authorId="{1940025E-AB91-0EB9-DD1F-62A062959C6E}" status="resolved" created="2025-03-19T20:04:58.697" complete="10000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674301622" sldId="508"/>
      <ac:spMk id="13" creationId="{8D921246-7B1A-200F-4028-5E97DD907620}"/>
      <ac:txMk cp="91" len="63">
        <ac:context len="453" hash="534445297"/>
      </ac:txMk>
    </ac:txMkLst>
    <p188:pos x="5603748" y="969952"/>
    <p188:replyLst>
      <p188:reply id="{659154D5-58CB-47D4-AF86-441C8CDC3053}" authorId="{2E51C171-B0F4-6D64-537E-8BD880CD9D0B}" created="2025-03-27T15:07:28.951">
        <p188:txBody>
          <a:bodyPr/>
          <a:lstStyle/>
          <a:p>
            <a:r>
              <a:rPr lang="en-US"/>
              <a:t>SesnorPod is sassumbed to be used with some logging, so we need to train how to set up channels</a:t>
            </a:r>
          </a:p>
        </p188:txBody>
      </p188:reply>
    </p188:replyLst>
    <p188:txBody>
      <a:bodyPr/>
      <a:lstStyle/>
      <a:p>
        <a:r>
          <a:rPr lang="en-US"/>
          <a:t>Is PressurePod training just going to be a single 4h workshop? No Modules to train I think? Confirm this</a:t>
        </a:r>
      </a:p>
    </p188:txBody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_rels/notesMaster10.xml.rels><?xml version="1.0" encoding="UTF-8" standalone="yes"?>
<Relationships xmlns="http://schemas.openxmlformats.org/package/2006/relationships"><Relationship Id="rId1" Type="http://schemas.openxmlformats.org/officeDocument/2006/relationships/theme" Target="../theme/theme3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Masters/notesMaster10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0.xml"/><Relationship Id="rId1" Type="http://schemas.openxmlformats.org/officeDocument/2006/relationships/notesMaster" Target="../notesMasters/notesMaster10.xml"/></Relationships>
</file>

<file path=ppt/notesSlides/_rels/notesSlide1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0.xml"/><Relationship Id="rId1" Type="http://schemas.openxmlformats.org/officeDocument/2006/relationships/notesMaster" Target="../notesMasters/notesMaster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08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89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52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61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9B6A0-EDA2-6DA4-EE57-D052985F1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5C4A66-9EF0-6715-FEE4-9F9AD5A4B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8981E-1FD7-9715-12AE-B92C5B119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4E29C-3BB0-A8B6-D494-6B275C954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62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1339F-89FA-9207-C666-5421067E8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F25F9-E4BB-19DA-A062-D092A1FCC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9F1BD-C150-9E7D-6C72-5416D4FB5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0BE621-97DA-526A-E1DC-A51A1DB6F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637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F74A2-1415-6142-C4F4-3B0DA80DE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63754-2729-69AD-893E-26DDD1F255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6960D4-421C-7E61-B00D-6D2727220C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657F-8578-405B-2553-645F3E577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84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B2953-88FE-23F4-38F5-E337216FF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6288E-D777-200C-153C-48B515542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D9CD-8CF8-F1B1-4198-EACD5D555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6E889-96F0-1912-8674-FE7A2E1AF4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126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9E5C4-A170-CE3C-96BE-13D4895BB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83AF99-2470-E53E-3A7E-6897E8FC9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C880C1-1184-BD60-6BF7-AE189D619C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1ED8D-1D9D-B7EC-4D5C-E8682DE339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008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D7B80-65EF-30B0-3F81-A1C2F7C19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FEBA53-D8DE-30E2-77E4-6F988469D8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03C19-31C6-CCE5-EF92-B875DB2F8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A35C1F-E98D-10A0-698A-DA2355C23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3825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0620C-F5F4-C4E0-67C3-2CDE6B301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DFD5F1-657E-8284-B7E2-7AD5FA69C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7324EC-B474-BF0F-869F-BE2FD8EAC4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3EE75-EB5F-AF93-A9D8-233EFDAE8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694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5ADCD-1112-CEBC-5618-BEB1C0154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1B7ABD-7363-5A7A-8406-A3C7FCA223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CA6EC2-B550-CDC3-428B-AD0923406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2F1375-451D-438F-B812-0EED111399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88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79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0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0.xml"/><Relationship Id="rId9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840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2.png"/><Relationship Id="rId4" Type="http://schemas.openxmlformats.org/officeDocument/2006/relationships/slide" Target="slide2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0.png"/><Relationship Id="rId5" Type="http://schemas.openxmlformats.org/officeDocument/2006/relationships/slide" Target="slide2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A4_B8FE40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5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80.xml"/><Relationship Id="rId3" Type="http://schemas.openxmlformats.org/officeDocument/2006/relationships/image" Target="../media/image3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slide" Target="slide270.xml"/><Relationship Id="rId4" Type="http://schemas.openxmlformats.org/officeDocument/2006/relationships/image" Target="../media/image20.png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FC_DB0164B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.jp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.jp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.jp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3.jp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jpeg"/><Relationship Id="rId9" Type="http://schemas.openxmlformats.org/officeDocument/2006/relationships/image" Target="../media/image52.png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0.xml"/></Relationships>
</file>

<file path=ppt/slides/_rels/slide2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.jp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5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0.png"/><Relationship Id="rId3" Type="http://schemas.openxmlformats.org/officeDocument/2006/relationships/image" Target="../media/image3.jpg"/><Relationship Id="rId7" Type="http://schemas.openxmlformats.org/officeDocument/2006/relationships/image" Target="../media/image500.png"/><Relationship Id="rId2" Type="http://schemas.openxmlformats.org/officeDocument/2006/relationships/notesSlide" Target="../notesSlides/notesSlide16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jpeg"/><Relationship Id="rId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349097" y="2382355"/>
            <a:ext cx="5493812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 dirty="0">
                <a:cs typeface="Arial"/>
              </a:rPr>
              <a:t>SensorPod</a:t>
            </a:r>
          </a:p>
          <a:p>
            <a:pPr algn="ctr"/>
            <a:r>
              <a:rPr lang="en-US" sz="2800" cap="all" dirty="0">
                <a:solidFill>
                  <a:srgbClr val="282828"/>
                </a:solidFill>
                <a:latin typeface="Bahnschrift"/>
              </a:rPr>
              <a:t>4-CHANNEL ANALOG INPUT POD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2041451" y="4176005"/>
            <a:ext cx="78893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TECHNOLOGY TO ACCURATELY AND EASILY CAPTURE AND TRANSFER </a:t>
            </a:r>
            <a:br>
              <a:rPr lang="en-US" sz="1400" dirty="0"/>
            </a:br>
            <a:r>
              <a:rPr lang="en-US" sz="1400" dirty="0"/>
              <a:t>ANALOG SIGNALS FROM A VARIETY OF INSTRUMENTS IN COMBINATION WITH POSITION OR MOVEMENT SENSORS..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30E6688-670D-6197-BC36-BEE764D0B1C8}"/>
              </a:ext>
            </a:extLst>
          </p:cNvPr>
          <p:cNvSpPr txBox="1">
            <a:spLocks/>
          </p:cNvSpPr>
          <p:nvPr/>
        </p:nvSpPr>
        <p:spPr>
          <a:xfrm>
            <a:off x="5734050" y="6477000"/>
            <a:ext cx="1038225" cy="380999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60AC7F-E6B8-08DD-F93B-A2EBDFD46CCC}"/>
              </a:ext>
            </a:extLst>
          </p:cNvPr>
          <p:cNvSpPr txBox="1">
            <a:spLocks/>
          </p:cNvSpPr>
          <p:nvPr/>
        </p:nvSpPr>
        <p:spPr>
          <a:xfrm>
            <a:off x="8708313" y="6492875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541929"/>
            <a:ext cx="4576348" cy="4946341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/>
              <a:t>Introduction</a:t>
            </a: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dirty="0"/>
              <a:t>Innovations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Operation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Data Management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/>
              <a:t>Support and Service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SensorPod Variants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4522921"/>
                  </p:ext>
                </p:extLst>
              </p:nvPr>
            </p:nvGraphicFramePr>
            <p:xfrm>
              <a:off x="2070727" y="4853036"/>
              <a:ext cx="2617511" cy="147235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4510AC06-0501-4BC3-8177-F1FDC5BBD030}" transitionDur="1000">
                      <p166:blipFill xmlns:p166="http://schemas.microsoft.com/office/powerpoint/2016/6/main">
                        <a:blip r:embed="rId3" cstate="screen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617511" cy="14723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70727" y="4853036"/>
                <a:ext cx="2617511" cy="14723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4D44D36-3CC2-4EEC-F5E5-31A143FBEF9B}"/>
              </a:ext>
            </a:extLst>
          </p:cNvPr>
          <p:cNvSpPr txBox="1">
            <a:spLocks/>
          </p:cNvSpPr>
          <p:nvPr/>
        </p:nvSpPr>
        <p:spPr>
          <a:xfrm>
            <a:off x="5734050" y="6486425"/>
            <a:ext cx="96259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AC1005-1B8A-9D9E-41F8-28B3CF7B1E81}"/>
              </a:ext>
            </a:extLst>
          </p:cNvPr>
          <p:cNvSpPr txBox="1">
            <a:spLocks/>
          </p:cNvSpPr>
          <p:nvPr/>
        </p:nvSpPr>
        <p:spPr>
          <a:xfrm>
            <a:off x="10681657" y="6476998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6" name="Picture 15" descr="A yellow device with a black wire&#10;&#10;Description automatically generated">
            <a:extLst>
              <a:ext uri="{FF2B5EF4-FFF2-40B4-BE49-F238E27FC236}">
                <a16:creationId xmlns:a16="http://schemas.microsoft.com/office/drawing/2014/main" id="{F9960C36-DB3D-E1D7-29E1-A0CF059FDFC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5432" y="0"/>
            <a:ext cx="5306568" cy="685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35" y="299245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Introduction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D09B011-029D-6528-E96D-4632B0C0A38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0350685-AE1B-473E-4F51-4334592CEE7B}"/>
              </a:ext>
            </a:extLst>
          </p:cNvPr>
          <p:cNvSpPr txBox="1">
            <a:spLocks/>
          </p:cNvSpPr>
          <p:nvPr/>
        </p:nvSpPr>
        <p:spPr>
          <a:xfrm>
            <a:off x="5732128" y="648642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With thousands of satisfied users, EZMetrology has consolidated all feedback, made key upgrades, and developed this new next-generation </a:t>
            </a:r>
            <a:r>
              <a:rPr lang="en-US" sz="1400" b="1" dirty="0"/>
              <a:t>analog signal hub.</a:t>
            </a: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>
              <a:latin typeface="Zilap Orion" panose="02000500000000000000" pitchFamily="2" charset="0"/>
            </a:endParaRPr>
          </a:p>
          <a:p>
            <a:pPr marL="182880" lvl="1" indent="0" algn="ctr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dirty="0">
                <a:latin typeface="Zilap Orion" panose="02000500000000000000" pitchFamily="2" charset="0"/>
              </a:rPr>
              <a:t>SENSOR</a:t>
            </a:r>
            <a:r>
              <a:rPr lang="en-US" sz="2000" dirty="0">
                <a:solidFill>
                  <a:srgbClr val="C8D82D"/>
                </a:solidFill>
                <a:latin typeface="Zilap Orion" panose="02000500000000000000" pitchFamily="2" charset="0"/>
              </a:rPr>
              <a:t>POD</a:t>
            </a:r>
            <a:r>
              <a:rPr lang="en-US" sz="2000" dirty="0"/>
              <a:t>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Part of the Pod product family, which stands for innovation on many levels: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accuracy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Reduced measurement time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Simplified operation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Reduced size and weight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connectivity 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Inter-device compatibility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 new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DDBC15-DACB-4044-8D97-FC7072346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2D10176-15C3-86E6-E06A-8351BB1C1BD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6" name="Section Zoom 15">
                <a:extLst>
                  <a:ext uri="{FF2B5EF4-FFF2-40B4-BE49-F238E27FC236}">
                    <a16:creationId xmlns:a16="http://schemas.microsoft.com/office/drawing/2014/main" id="{2BFE0B9D-355E-FABF-EDEB-5AFF0548F24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38459042"/>
                  </p:ext>
                </p:extLst>
              </p:nvPr>
            </p:nvGraphicFramePr>
            <p:xfrm>
              <a:off x="9979465" y="4119854"/>
              <a:ext cx="2212535" cy="1244551"/>
            </p:xfrm>
            <a:graphic>
              <a:graphicData uri="http://schemas.microsoft.com/office/powerpoint/2016/sectionzoom">
                <psez:sectionZm>
                  <psez:sectionZmObj sectionId="{B4E9A11F-A2A8-4AE0-B6A1-66EAA7F9C1DC}">
                    <psez:zmPr id="{26693F65-3B98-4F82-A626-A8D678BF4932}" transitionDur="1000">
                      <p166:blipFill xmlns:p166="http://schemas.microsoft.com/office/powerpoint/2016/6/main">
                        <a:blip r:embed="rId4" cstate="screen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212535" cy="124455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6" name="Section Zoom 15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2BFE0B9D-355E-FABF-EDEB-5AFF0548F2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979465" y="4119854"/>
                <a:ext cx="2212535" cy="124455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E73AA52B-B006-576F-2F6B-9FB7B739581E}"/>
              </a:ext>
            </a:extLst>
          </p:cNvPr>
          <p:cNvSpPr txBox="1">
            <a:spLocks/>
          </p:cNvSpPr>
          <p:nvPr/>
        </p:nvSpPr>
        <p:spPr>
          <a:xfrm>
            <a:off x="5732128" y="648642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Picture 8" descr="A green device with a gauge attached to a black object&#10;&#10;AI-generated content may be incorrect.">
            <a:extLst>
              <a:ext uri="{FF2B5EF4-FFF2-40B4-BE49-F238E27FC236}">
                <a16:creationId xmlns:a16="http://schemas.microsoft.com/office/drawing/2014/main" id="{D1B7F333-14A7-03ED-C723-23E964ED923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0589" y="1155612"/>
            <a:ext cx="4621987" cy="2781959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1789" y="3085950"/>
            <a:ext cx="2733927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</a:t>
            </a:r>
            <a:r>
              <a:rPr lang="en-GB" sz="3200" b="1" dirty="0">
                <a:cs typeface="Arial"/>
              </a:rPr>
              <a:t>Innovations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8FC9A9-6DA8-6AFE-F178-C092DF468A0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84DA-DCA4-9937-A601-1770A5D02870}"/>
              </a:ext>
            </a:extLst>
          </p:cNvPr>
          <p:cNvSpPr txBox="1">
            <a:spLocks/>
          </p:cNvSpPr>
          <p:nvPr/>
        </p:nvSpPr>
        <p:spPr>
          <a:xfrm>
            <a:off x="5732128" y="6497007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 dirty="0"/>
          </a:p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b="1" i="1" dirty="0"/>
              <a:t>Dual-core processor power for real-time processing.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endParaRPr lang="en-US" sz="1400" b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Smart Processing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Per-channel customizable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gain + offset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Variable channel </a:t>
            </a:r>
            <a:r>
              <a:rPr lang="en-US" sz="1400" b="1" dirty="0">
                <a:solidFill>
                  <a:schemeClr val="tx2"/>
                </a:solidFill>
              </a:rPr>
              <a:t>range</a:t>
            </a:r>
            <a:endParaRPr lang="en-US" sz="1400" dirty="0">
              <a:solidFill>
                <a:schemeClr val="tx2"/>
              </a:solidFill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b="1" dirty="0">
                <a:solidFill>
                  <a:schemeClr val="tx2"/>
                </a:solidFill>
              </a:rPr>
              <a:t>24-bit </a:t>
            </a:r>
            <a:r>
              <a:rPr lang="en-US" sz="1400" dirty="0">
                <a:solidFill>
                  <a:schemeClr val="tx2"/>
                </a:solidFill>
              </a:rPr>
              <a:t>AD conversion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Automatic </a:t>
            </a:r>
            <a:r>
              <a:rPr lang="en-US" sz="1400" b="1" dirty="0">
                <a:solidFill>
                  <a:schemeClr val="tx2"/>
                </a:solidFill>
              </a:rPr>
              <a:t>lowpass </a:t>
            </a:r>
            <a:r>
              <a:rPr lang="en-US" sz="1400" dirty="0">
                <a:solidFill>
                  <a:schemeClr val="tx2"/>
                </a:solidFill>
              </a:rPr>
              <a:t>filtering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b="1" dirty="0">
                <a:solidFill>
                  <a:schemeClr val="tx2"/>
                </a:solidFill>
              </a:rPr>
              <a:t>2kHz </a:t>
            </a:r>
            <a:r>
              <a:rPr lang="en-US" sz="1400" dirty="0">
                <a:solidFill>
                  <a:schemeClr val="tx2"/>
                </a:solidFill>
              </a:rPr>
              <a:t>sample rate</a:t>
            </a: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endParaRPr lang="en-US" sz="1400" b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Smart Measurements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Universal </a:t>
            </a:r>
            <a:r>
              <a:rPr lang="en-US" sz="1400" b="1" dirty="0">
                <a:solidFill>
                  <a:schemeClr val="tx2"/>
                </a:solidFill>
              </a:rPr>
              <a:t>BNC</a:t>
            </a:r>
            <a:r>
              <a:rPr lang="en-US" sz="1400" dirty="0">
                <a:solidFill>
                  <a:schemeClr val="tx2"/>
                </a:solidFill>
              </a:rPr>
              <a:t> connectors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Device configuration feedback from </a:t>
            </a:r>
            <a:r>
              <a:rPr lang="en-US" sz="1400" b="1" dirty="0">
                <a:solidFill>
                  <a:schemeClr val="tx2"/>
                </a:solidFill>
              </a:rPr>
              <a:t>screen + LEDs</a:t>
            </a:r>
            <a:endParaRPr lang="en-US" sz="1400" dirty="0">
              <a:solidFill>
                <a:schemeClr val="tx2"/>
              </a:solidFill>
            </a:endParaRP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lang="en-US" sz="1400" dirty="0">
                <a:highlight>
                  <a:srgbClr val="FFFF00"/>
                </a:highlight>
              </a:rPr>
              <a:t>	</a:t>
            </a:r>
          </a:p>
          <a:p>
            <a:pPr marL="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2.1 processing POWER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9A3241B-FE7C-4048-877E-4666BBE1A390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CBED01-9E30-D53D-95F0-7AE980B9CE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DF00A35-C174-E127-067B-0DF67459132B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8" name="Picture 7" descr="A yellow object with a black background&#10;&#10;Description automatically generated">
            <a:extLst>
              <a:ext uri="{FF2B5EF4-FFF2-40B4-BE49-F238E27FC236}">
                <a16:creationId xmlns:a16="http://schemas.microsoft.com/office/drawing/2014/main" id="{5D06042D-F19C-1C98-4F02-3AAC54FCF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1763">
            <a:off x="6666490" y="656480"/>
            <a:ext cx="3715765" cy="2818180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1" name="Picture 10" descr="A logo with text and symbols&#10;&#10;Description automatically generated">
            <a:extLst>
              <a:ext uri="{FF2B5EF4-FFF2-40B4-BE49-F238E27FC236}">
                <a16:creationId xmlns:a16="http://schemas.microsoft.com/office/drawing/2014/main" id="{308D182D-B190-5D5C-619E-553B2CFBE77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9890" y="4071313"/>
            <a:ext cx="1601808" cy="1601808"/>
          </a:xfrm>
          <a:prstGeom prst="rect">
            <a:avLst/>
          </a:prstGeom>
        </p:spPr>
      </p:pic>
      <p:pic>
        <p:nvPicPr>
          <p:cNvPr id="16" name="Picture 15" descr="A circular object with text and symbols&#10;&#10;Description automatically generated">
            <a:extLst>
              <a:ext uri="{FF2B5EF4-FFF2-40B4-BE49-F238E27FC236}">
                <a16:creationId xmlns:a16="http://schemas.microsoft.com/office/drawing/2014/main" id="{2D53DCA5-FBF9-5927-2956-8C7CAF13D51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9969" y="4071312"/>
            <a:ext cx="1601809" cy="160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60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6772275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Safe and Secure Installation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Rubber base for placement on any surface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Non-slip, stable feet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M5 thread mount for attachment to external arms, etc.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Battery Technology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Battery operated – 6-10 </a:t>
            </a:r>
            <a:r>
              <a:rPr lang="en-US" dirty="0" err="1">
                <a:solidFill>
                  <a:schemeClr val="tx2"/>
                </a:solidFill>
              </a:rPr>
              <a:t>hrs</a:t>
            </a:r>
            <a:r>
              <a:rPr lang="en-US" dirty="0">
                <a:solidFill>
                  <a:schemeClr val="tx2"/>
                </a:solidFill>
              </a:rPr>
              <a:t> idle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USB-C fast charging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Sleep Mode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1400" b="1" i="1" dirty="0"/>
              <a:t>Data Management</a:t>
            </a:r>
          </a:p>
          <a:p>
            <a:pPr marL="1371600" marR="0" lvl="0" indent="-365760" fontAlgn="auto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chemeClr val="tx2"/>
                </a:solidFill>
              </a:rPr>
              <a:t>16GB on-board memory (SD card)</a:t>
            </a:r>
          </a:p>
          <a:p>
            <a:pPr marL="1371600" marR="0" lvl="0" indent="-365760" fontAlgn="auto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chemeClr val="tx2"/>
                </a:solidFill>
              </a:rPr>
              <a:t>Bluetooth and Wi-Fi ready</a:t>
            </a:r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functional design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7B9ACCC-EC08-D9DA-8883-EE63BD24415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84C125-501F-355A-3C70-B066AA0F2C7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 descr="A hand holding a yellow and black device&#10;&#10;AI-generated content may be incorrect.">
            <a:extLst>
              <a:ext uri="{FF2B5EF4-FFF2-40B4-BE49-F238E27FC236}">
                <a16:creationId xmlns:a16="http://schemas.microsoft.com/office/drawing/2014/main" id="{6DBC3651-6BBC-F760-ADA1-BB0847B6BF0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1760" y="556007"/>
            <a:ext cx="4769258" cy="3129074"/>
          </a:xfrm>
          <a:prstGeom prst="rect">
            <a:avLst/>
          </a:prstGeom>
          <a:ln w="73025" cmpd="thickThin">
            <a:noFill/>
            <a:prstDash val="solid"/>
          </a:ln>
          <a:effectLst>
            <a:outerShdw blurRad="266700" dist="139700" dir="2700000" algn="tl" rotWithShape="0">
              <a:srgbClr val="333333">
                <a:alpha val="45000"/>
              </a:srgbClr>
            </a:outerShdw>
          </a:effectLst>
        </p:spPr>
      </p:pic>
      <p:pic>
        <p:nvPicPr>
          <p:cNvPr id="13" name="Picture 12" descr="A yellow device with a round dial&#10;&#10;AI-generated content may be incorrect.">
            <a:extLst>
              <a:ext uri="{FF2B5EF4-FFF2-40B4-BE49-F238E27FC236}">
                <a16:creationId xmlns:a16="http://schemas.microsoft.com/office/drawing/2014/main" id="{8F5D80E9-8F40-204A-FFEE-9DB7C50FDE9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98403">
            <a:off x="4354661" y="2830687"/>
            <a:ext cx="6242090" cy="3952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97939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0561" y="3085950"/>
            <a:ext cx="2454311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Operation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79AA445-4C43-49D5-1E80-2BC66EAC2D4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A6139E4-F4C2-B825-0F25-A00E68F03D5B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300504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050" y="1371600"/>
            <a:ext cx="4689500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indent="0">
              <a:lnSpc>
                <a:spcPct val="110000"/>
              </a:lnSpc>
              <a:spcBef>
                <a:spcPts val="1200"/>
              </a:spcBef>
              <a:buNone/>
              <a:defRPr/>
            </a:pPr>
            <a:endParaRPr lang="en-US" sz="1400" b="1" dirty="0">
              <a:latin typeface="Bahnschrift"/>
            </a:endParaRP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None/>
              <a:defRPr/>
            </a:pPr>
            <a:r>
              <a:rPr lang="en-US" sz="1400" b="1" i="1" dirty="0">
                <a:latin typeface="Bahnschrift"/>
              </a:rPr>
              <a:t>One-Click Configuration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Custom name channels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Preset Gain + Offset factors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Organize Profiles in MyPod</a:t>
            </a: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None/>
              <a:defRPr/>
            </a:pPr>
            <a:r>
              <a:rPr lang="en-US" sz="1400" b="1" i="1" dirty="0">
                <a:latin typeface="Bahnschrift"/>
              </a:rPr>
              <a:t>Quick Installation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Fully portable – anywhere cables can reach</a:t>
            </a: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None/>
              <a:defRPr/>
            </a:pPr>
            <a:r>
              <a:rPr lang="en-US" sz="1400" b="1" i="1" dirty="0">
                <a:latin typeface="Bahnschrift"/>
              </a:rPr>
              <a:t>Visual Confirmations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Screen displays active channel(s)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LED recording/streaming status indicators</a:t>
            </a:r>
          </a:p>
          <a:p>
            <a:pPr marL="182880" indent="0">
              <a:lnSpc>
                <a:spcPct val="110000"/>
              </a:lnSpc>
              <a:spcBef>
                <a:spcPts val="1200"/>
              </a:spcBef>
              <a:buNone/>
              <a:defRPr/>
            </a:pPr>
            <a:r>
              <a:rPr lang="en-US" sz="1400" b="1" i="1" dirty="0">
                <a:latin typeface="Bahnschrift"/>
              </a:rPr>
              <a:t>Passthrough Streaming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Record raw sensor data (MyPod)</a:t>
            </a:r>
          </a:p>
          <a:p>
            <a:pPr marL="914400" indent="-365125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Input alongside other Pods (IOManager)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 marL="0" lv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endParaRPr lang="en-US" sz="1400" dirty="0"/>
          </a:p>
          <a:p>
            <a:pPr marL="0" lv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endParaRPr lang="en-US" sz="1400" dirty="0"/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400" b="1" dirty="0">
              <a:latin typeface="Bahnschrift"/>
            </a:endParaRPr>
          </a:p>
          <a:p>
            <a:pPr marL="0" lv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Easy operation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2E1160DA-CC94-EBBB-D92A-D92632C3F22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8266F3E-AB10-D7BB-A66A-364607D6D06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00EE8D-2D5C-6DDB-434E-4CDF50BC1EA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92"/>
          <a:stretch/>
        </p:blipFill>
        <p:spPr>
          <a:xfrm>
            <a:off x="6453076" y="1032638"/>
            <a:ext cx="5585012" cy="4726829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878651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FIELD EXAMPLE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1DDE3F7F-7582-9989-CE0B-11261493E0AC}"/>
              </a:ext>
            </a:extLst>
          </p:cNvPr>
          <p:cNvSpPr txBox="1">
            <a:spLocks/>
          </p:cNvSpPr>
          <p:nvPr/>
        </p:nvSpPr>
        <p:spPr>
          <a:xfrm>
            <a:off x="1487780" y="1032638"/>
            <a:ext cx="4400770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Quick Installation + Multi-level Measurement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Connect sensor BNCs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Connect to MyPod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Set Gain + Offset</a:t>
            </a:r>
            <a:br>
              <a:rPr lang="en-US" sz="1400" dirty="0"/>
            </a:br>
            <a:r>
              <a:rPr lang="en-US" sz="1400" dirty="0"/>
              <a:t>	(or apply Profile)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dirty="0">
                <a:solidFill>
                  <a:srgbClr val="000000"/>
                </a:solidFill>
              </a:rPr>
              <a:t>	</a:t>
            </a: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 marL="0" indent="0">
              <a:buNone/>
              <a:defRPr/>
            </a:pPr>
            <a:r>
              <a:rPr lang="en-US" sz="1400" b="1" i="1" dirty="0"/>
              <a:t>With MyPod Data Logging Module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Record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Save to CSV</a:t>
            </a:r>
          </a:p>
          <a:p>
            <a:pPr marL="0" indent="0">
              <a:buNone/>
              <a:defRPr/>
            </a:pPr>
            <a:endParaRPr lang="en-US" sz="1400" b="1" i="1" dirty="0"/>
          </a:p>
          <a:p>
            <a:pPr marL="0" indent="0">
              <a:buNone/>
              <a:defRPr/>
            </a:pPr>
            <a:r>
              <a:rPr lang="en-US" sz="1400" b="1" i="1" dirty="0"/>
              <a:t>With IOManager for In-Depth Analysis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Connect to IOManager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Configure calculations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Stream and Record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835B30-B03E-86E1-4D54-DF1B2830FD85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1112 x 540 17.8 MB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91A8E-87A7-C5AA-54B3-F70932FA78F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AC4323-FC59-F3B9-34C7-AB14D01D866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B90B22B-1F98-61BA-1AB8-37067BF015B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397" y="3509777"/>
            <a:ext cx="5180251" cy="2917539"/>
          </a:xfrm>
          <a:prstGeom prst="rect">
            <a:avLst/>
          </a:prstGeom>
          <a:effectLst/>
        </p:spPr>
      </p:pic>
      <p:pic>
        <p:nvPicPr>
          <p:cNvPr id="19" name="liftgate">
            <a:hlinkClick r:id="" action="ppaction://media"/>
            <a:extLst>
              <a:ext uri="{FF2B5EF4-FFF2-40B4-BE49-F238E27FC236}">
                <a16:creationId xmlns:a16="http://schemas.microsoft.com/office/drawing/2014/main" id="{DF040795-A148-9654-5BC1-9064AD4D94D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98398" y="295786"/>
            <a:ext cx="5180251" cy="291389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4179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1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814DC-6B0D-0A4A-258A-B53B7BD2C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BABF53-6FC0-87D7-DB52-A95BF0A8F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1111" y="1581912"/>
            <a:ext cx="6772275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Set up the SensorPod with MyPod configuration software.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Individual Settings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Per-channel units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Gain and Offset</a:t>
            </a:r>
          </a:p>
          <a:p>
            <a:pPr marL="1371600" lvl="4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>
                <a:solidFill>
                  <a:srgbClr val="000000"/>
                </a:solidFill>
              </a:rPr>
              <a:t>“Sampling” quick-apply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Enable/disable channels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Custom name channels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Profiles</a:t>
            </a:r>
          </a:p>
          <a:p>
            <a:pPr marL="91440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00000"/>
                </a:solidFill>
              </a:rPr>
              <a:t>Store a collection of specific settings </a:t>
            </a:r>
          </a:p>
          <a:p>
            <a:pPr marL="91440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00000"/>
                </a:solidFill>
              </a:rPr>
              <a:t>Collection of connected devices</a:t>
            </a:r>
          </a:p>
          <a:p>
            <a:pPr marL="91440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00000"/>
                </a:solidFill>
              </a:rPr>
              <a:t>Single-click recall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sz="14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b="1" i="1" dirty="0">
                <a:solidFill>
                  <a:srgbClr val="C9D803"/>
                </a:solidFill>
              </a:rPr>
              <a:t>Specials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Access to updates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Manual Recordings</a:t>
            </a:r>
          </a:p>
          <a:p>
            <a:pPr marL="91440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Quick-reference Streaming console</a:t>
            </a:r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741D66-D6CC-002D-FFD3-B1EE1854C8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0557E54-AC23-0551-AB7B-AA5C471B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operation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8FCDB0-DD48-7BA3-9794-19D4A29FA70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configuration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979E1C-12F4-8A95-F5A3-B2DAEE09964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99911C-568E-542F-7D10-8B0C1AEA602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computer monitor with a screen showing a green and yellow clock&#10;&#10;AI-generated content may be incorrect.">
            <a:extLst>
              <a:ext uri="{FF2B5EF4-FFF2-40B4-BE49-F238E27FC236}">
                <a16:creationId xmlns:a16="http://schemas.microsoft.com/office/drawing/2014/main" id="{094C01B9-DE07-F526-CCD6-0A12E6A2CC9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840" y="698882"/>
            <a:ext cx="6938823" cy="5551058"/>
          </a:xfrm>
          <a:prstGeom prst="rect">
            <a:avLst/>
          </a:prstGeom>
          <a:ln>
            <a:noFill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58F205-12A0-36AB-8253-D172ABFBE52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6832" y="2650940"/>
            <a:ext cx="2730361" cy="2507270"/>
          </a:xfrm>
          <a:prstGeom prst="rect">
            <a:avLst/>
          </a:prstGeom>
          <a:ln>
            <a:noFill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2FEBB9-5308-2DFA-643D-36EB9B55FC3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1997" y="3574394"/>
            <a:ext cx="2921803" cy="2087002"/>
          </a:xfrm>
          <a:prstGeom prst="rect">
            <a:avLst/>
          </a:prstGeom>
          <a:ln>
            <a:noFill/>
          </a:ln>
          <a:effectLst/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982333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9911" y="308595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4. Data Management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03D9BD7-FCED-129E-E546-79910FF7E32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962EA7-DA99-386E-C615-2367932D588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DA3880-858A-661C-65AB-EDFB4773D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69EF6F8-20C9-6FDD-FF3E-8E8B46825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Data management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A130222-EB86-0241-EC33-367C15A408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21AD4E-3192-DF3E-6945-6DC55938A8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3076F01-9EE3-B172-96CA-8457C68D353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CAF88-2D39-12A1-7A4B-5D703E54F8A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EA1B48C-2DDC-06DF-A7AD-8A8BE70F2B6C}"/>
              </a:ext>
            </a:extLst>
          </p:cNvPr>
          <p:cNvSpPr txBox="1">
            <a:spLocks/>
          </p:cNvSpPr>
          <p:nvPr/>
        </p:nvSpPr>
        <p:spPr>
          <a:xfrm>
            <a:off x="1552353" y="1581912"/>
            <a:ext cx="659152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rgbClr val="000000"/>
                </a:solidFill>
              </a:rPr>
              <a:t>Choose the right level of data logging.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0" name="Section Zoom 19"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7455607"/>
                  </p:ext>
                </p:extLst>
              </p:nvPr>
            </p:nvGraphicFramePr>
            <p:xfrm>
              <a:off x="3995073" y="2942334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EE79C548-7CB5-4738-B9A2-29B6227F97A1}">
                    <psez:zmPr id="{3E574D81-39BA-4C8E-BD13-19FA141878E3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0" name="Section Zoom 19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995073" y="2942334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4" name="Section Zoom 23"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30946427"/>
                  </p:ext>
                </p:extLst>
              </p:nvPr>
            </p:nvGraphicFramePr>
            <p:xfrm>
              <a:off x="3980953" y="3815791"/>
              <a:ext cx="2431524" cy="675423"/>
            </p:xfrm>
            <a:graphic>
              <a:graphicData uri="http://schemas.microsoft.com/office/powerpoint/2016/sectionzoom">
                <psez:sectionZm>
                  <psez:sectionZmObj sectionId="{43D59496-666B-4140-8993-5C6C40508551}">
                    <psez:zmPr id="{068A00AF-9B30-41BE-ACD5-40B325961EA9}" imageType="cover" transitionDur="1000">
                      <p166:blipFill xmlns:p166="http://schemas.microsoft.com/office/powerpoint/2016/6/main">
                        <a:blip r:embed="rId7" cstate="email">
                          <a:extLst>
                            <a:ext uri="{28A0092B-C50C-407E-A947-70E740481C1C}">
                              <a14:useLocalDpi xmlns:a14="http://schemas.microsoft.com/office/drawing/2010/main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31524" cy="675423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4" name="Section Zoom 23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980953" y="3815791"/>
                <a:ext cx="2431524" cy="675423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92A9469F-FD62-2501-973A-D7852ADA54B5}"/>
              </a:ext>
            </a:extLst>
          </p:cNvPr>
          <p:cNvSpPr txBox="1">
            <a:spLocks/>
          </p:cNvSpPr>
          <p:nvPr/>
        </p:nvSpPr>
        <p:spPr>
          <a:xfrm>
            <a:off x="6459329" y="2501258"/>
            <a:ext cx="5035337" cy="3111858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Level 1 : Manual logging to text file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Level 2 : Log raw data and perform analysis</a:t>
            </a:r>
          </a:p>
        </p:txBody>
      </p:sp>
    </p:spTree>
    <p:extLst>
      <p:ext uri="{BB962C8B-B14F-4D97-AF65-F5344CB8AC3E}">
        <p14:creationId xmlns:p14="http://schemas.microsoft.com/office/powerpoint/2010/main" val="3841691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736B18-B6DC-01C8-8047-BB90F0A70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DFEB0E6-AD81-127C-52B4-DD5527232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195" y="308595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5. Support and Service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F4CB8B-DAAD-6478-1ABE-BAB2B1747E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8BDD749-41ED-8A07-48D2-9666142D0B2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FD8823C-10AC-E32A-93CA-66DD602EA7EF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90999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DE8884-75FF-654C-E57E-E6526AB95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773F2-2E50-F3C2-816D-3700BB637D5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408E4B-1519-E0E9-B508-B54C9894A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6513D-FF98-1E2D-1EAE-0970C784F1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5.1 WORKSHOPS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C227CC-392D-7B8B-0298-8BF49CE22C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10596-EF98-FED8-3E62-0ABD8C71C8D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D921246-7B1A-200F-4028-5E97DD90762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EZMetrology experts share knowledge on the technology and applications.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On-Line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Collection of 4h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Each workshop focused on application-specific setup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In-Person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Collection of training topics based on the customer configuration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Includes hands–on exercise </a:t>
            </a:r>
          </a:p>
          <a:p>
            <a:pPr lvl="1">
              <a:defRPr/>
            </a:pPr>
            <a:endParaRPr lang="en-US" sz="1400" b="1" dirty="0">
              <a:solidFill>
                <a:srgbClr val="C9D803"/>
              </a:solidFill>
            </a:endParaRPr>
          </a:p>
          <a:p>
            <a:pPr lvl="1">
              <a:defRPr/>
            </a:pPr>
            <a:r>
              <a:rPr lang="en-US" sz="1400" b="1" i="1" dirty="0">
                <a:solidFill>
                  <a:srgbClr val="C9D803"/>
                </a:solidFill>
              </a:rPr>
              <a:t>Installations and/or Integrations (optional)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On-site installation and configuration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Custom integration  (communication, reporting…)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Typical for in-line solutions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8" name="Picture 7" descr="Classroom with solid fill">
            <a:extLst>
              <a:ext uri="{FF2B5EF4-FFF2-40B4-BE49-F238E27FC236}">
                <a16:creationId xmlns:a16="http://schemas.microsoft.com/office/drawing/2014/main" id="{F935A9CC-BA4F-2926-638C-AD09825073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t="9909" b="9909"/>
          <a:stretch/>
        </p:blipFill>
        <p:spPr>
          <a:xfrm>
            <a:off x="8176494" y="2282528"/>
            <a:ext cx="3282697" cy="263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162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7A3CEE-3E2D-F91E-0464-23B92039F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9CDB1EF-1E9C-7C36-5F62-E8052FD5C9F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77" b="1038"/>
          <a:stretch/>
        </p:blipFill>
        <p:spPr>
          <a:xfrm>
            <a:off x="6832567" y="137161"/>
            <a:ext cx="5218072" cy="628192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F6149-BEEC-5EF8-A6A2-0039DAE040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387D740-441A-F89A-19B4-A174F4C4B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5B76BF-E4E1-E98F-748A-C17B45222C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5.2 SPC Program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B11652-C83C-265B-81B6-71491F5343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CA3E9-E5A3-CB0E-192E-986481F8D8A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924448D-572F-A8EE-4B71-E235A7470EA6}"/>
              </a:ext>
            </a:extLst>
          </p:cNvPr>
          <p:cNvSpPr txBox="1">
            <a:spLocks/>
          </p:cNvSpPr>
          <p:nvPr/>
        </p:nvSpPr>
        <p:spPr>
          <a:xfrm>
            <a:off x="891540" y="1525217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Peace of mind for your investment.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Software 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Keep your system up to date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New features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Enhanced user interaction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Tech 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support@ezmetrology.com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Repairs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Coverage for all essential components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Academy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academy.ezmetrology.com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Terms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First year 		Included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Subsequent years  	Subscription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27741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B7F131-B057-23B9-AD61-373D42780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9EBCB53-958E-5C29-BCE3-CD0640A18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9013" y="308595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pPr algn="ctr"/>
            <a:r>
              <a:rPr lang="en-US" sz="3100" dirty="0"/>
              <a:t>6. SensorPod Variants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D7F33B-4279-EA9B-D682-10E02570C3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FD4BF8C-B7A0-A9A2-BE37-2464DC2E193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FEA9287-0F98-AA43-3F2E-B9F46AD719B7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68082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92E9B4-2832-A661-1BC2-7F532B677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70066F-E1AE-A7E4-0575-0ADD1D9725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CBA2399-8020-4F2C-2102-8ED3CD0D5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</a:t>
            </a:r>
            <a:r>
              <a:rPr lang="en-US" dirty="0" err="1"/>
              <a:t>Sensorpod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30E30F7-F04C-F38B-3B0D-7BD3A337627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6.1 SensorPod flex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C621A-2951-EEC2-AB32-62FE2D0AF3F5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6184E33-A20E-2ADF-5C15-9518A0CFC42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82BF217-DFFF-0D13-817B-3C87F88C4E34}"/>
              </a:ext>
            </a:extLst>
          </p:cNvPr>
          <p:cNvSpPr txBox="1">
            <a:spLocks/>
          </p:cNvSpPr>
          <p:nvPr/>
        </p:nvSpPr>
        <p:spPr>
          <a:xfrm>
            <a:off x="909637" y="1581912"/>
            <a:ext cx="6772275" cy="4737174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i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Data Logging Module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Log measurement data to CSV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Manual Record raw data to file</a:t>
            </a:r>
            <a:br>
              <a:rPr lang="en-US" dirty="0">
                <a:solidFill>
                  <a:schemeClr val="tx2"/>
                </a:solidFill>
              </a:rPr>
            </a:b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Streaming Module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Connection to IOManager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9" name="Picture 8" descr="A logo with a arrow pointing up&#10;&#10;AI-generated content may be incorrect.">
            <a:extLst>
              <a:ext uri="{FF2B5EF4-FFF2-40B4-BE49-F238E27FC236}">
                <a16:creationId xmlns:a16="http://schemas.microsoft.com/office/drawing/2014/main" id="{3F137006-7DB8-3D27-8008-FAC654ACDE6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861" y="3950499"/>
            <a:ext cx="1880913" cy="1880913"/>
          </a:xfrm>
          <a:prstGeom prst="rect">
            <a:avLst/>
          </a:prstGeom>
        </p:spPr>
      </p:pic>
      <p:pic>
        <p:nvPicPr>
          <p:cNvPr id="8" name="Picture 7" descr="A yellow device with a round white circle and green lights&#10;&#10;AI-generated content may be incorrect.">
            <a:extLst>
              <a:ext uri="{FF2B5EF4-FFF2-40B4-BE49-F238E27FC236}">
                <a16:creationId xmlns:a16="http://schemas.microsoft.com/office/drawing/2014/main" id="{6DE79048-41EC-729D-4436-DB648EA588D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9801" y="1601346"/>
            <a:ext cx="4834439" cy="365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47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899856-83BB-A14B-8AB0-7F10ED63F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ABB49-C58D-3517-D9FD-D3C069EF4CC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5371DA9-78D0-D2B5-E182-B9C6D3BC6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</a:t>
            </a:r>
            <a:r>
              <a:rPr lang="en-US" dirty="0" err="1"/>
              <a:t>sensorPod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490B2C4-BDEB-04A5-5CC7-96CBB462A8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6.2 Maintenance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8E066FE-D3EC-D597-20CC-F8041EE270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9C90849-E835-A407-ABB5-8B41D646602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6D710042-6646-6201-53B0-2E38CE83CC89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Annual Calibration – Return to Factory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Return to factory for annual calibration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Annual Calibration – On-Site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Premium on-site calibration service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SPC Subscription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Warranty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Academy</a:t>
            </a:r>
          </a:p>
          <a:p>
            <a:pPr lvl="1">
              <a:defRPr/>
            </a:pP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pic>
        <p:nvPicPr>
          <p:cNvPr id="8" name="Picture 7" descr="A yellow device with a round white circle and green lights&#10;&#10;AI-generated content may be incorrect.">
            <a:extLst>
              <a:ext uri="{FF2B5EF4-FFF2-40B4-BE49-F238E27FC236}">
                <a16:creationId xmlns:a16="http://schemas.microsoft.com/office/drawing/2014/main" id="{25C7F509-49C9-B899-F911-D90D862642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9801" y="1601346"/>
            <a:ext cx="4834439" cy="365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2157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7962" y="6511729"/>
            <a:ext cx="144230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C17136-C242-54A2-73C1-4C17E8D57866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BBC45-2301-2EF3-4058-566443E3D30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B4164D-285F-7B0B-B49E-AE756E48E191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AF82BA-7111-1DD2-118E-4134EFBF932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5D299C7-381F-706B-7AF7-4BABB6F2E92A}"/>
              </a:ext>
            </a:extLst>
          </p:cNvPr>
          <p:cNvSpPr txBox="1">
            <a:spLocks/>
          </p:cNvSpPr>
          <p:nvPr/>
        </p:nvSpPr>
        <p:spPr>
          <a:xfrm>
            <a:off x="878686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3"/>
            <a:ext cx="5181600" cy="4740808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Luxembourg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60% Development and Engineering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30% Support and Training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over the past 15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products.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A96D03-1B2D-438F-E79D-B56FAAE1B5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2750" y="1583323"/>
            <a:ext cx="5057775" cy="3655428"/>
          </a:xfrm>
          <a:prstGeom prst="rect">
            <a:avLst/>
          </a:prstGeom>
          <a:ln>
            <a:noFill/>
          </a:ln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23C3E7-4429-C091-55E4-38B20732782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50D9390-6231-19C5-07C6-FC0C324C20E0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99E450-4F58-6A70-950F-AA93F641F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247" y="1277059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dirty="0"/>
              <a:t>SHARING OUR PASSION WORLDWIDE 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47206" y="-7241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CF2FC-4FD3-FA55-D1FB-F2935DDFA883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A2DDC1-8AB0-347F-D269-B7B25E795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05610D-1EAF-A86A-0551-1429B627E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A5E028-BA39-0112-A4C0-B376A23E1E1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724E155-2E7A-0170-F9C4-FC15BF226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6B3B9B-81AF-1F1F-3F68-A273A65F6DA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new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CF571EEF-B376-1B09-2703-5508EF65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5524F40-B02E-C9BB-9042-D8EEE84DD691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2D9528A5-8DB6-CB07-455F-0E6CF18C8EF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0" name="Picture 9" descr="A hand holding a yellow device&#10;&#10;AI-generated content may be incorrect.">
            <a:extLst>
              <a:ext uri="{FF2B5EF4-FFF2-40B4-BE49-F238E27FC236}">
                <a16:creationId xmlns:a16="http://schemas.microsoft.com/office/drawing/2014/main" id="{6E68FBA4-6E35-B698-E109-033000C1E08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779" y="10670"/>
            <a:ext cx="12203355" cy="6857999"/>
          </a:xfrm>
          <a:prstGeom prst="rect">
            <a:avLst/>
          </a:pr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5174E17-8D49-FD96-91C1-AB23F06E63EB}"/>
              </a:ext>
            </a:extLst>
          </p:cNvPr>
          <p:cNvSpPr txBox="1">
            <a:spLocks/>
          </p:cNvSpPr>
          <p:nvPr/>
        </p:nvSpPr>
        <p:spPr>
          <a:xfrm>
            <a:off x="5804899" y="5657394"/>
            <a:ext cx="7308265" cy="859505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>
                <a:solidFill>
                  <a:schemeClr val="bg1"/>
                </a:solidFill>
                <a:latin typeface="Zilap Orion" panose="02000500000000000000" pitchFamily="2" charset="0"/>
              </a:rPr>
              <a:t>POD PLATFORM</a:t>
            </a:r>
          </a:p>
        </p:txBody>
      </p:sp>
    </p:spTree>
    <p:extLst>
      <p:ext uri="{BB962C8B-B14F-4D97-AF65-F5344CB8AC3E}">
        <p14:creationId xmlns:p14="http://schemas.microsoft.com/office/powerpoint/2010/main" val="36144745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EB7542-2E3A-3011-A2FF-4E8EF4616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263ACF-9CF9-BE41-2800-B99838231B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4862" y="1396960"/>
            <a:ext cx="6282600" cy="454663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dirty="0"/>
              <a:t>“Making it possible for anybody to measure all key characteristics of a door system.”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rgbClr val="C9D803"/>
                </a:solidFill>
              </a:rPr>
              <a:t>Speed and EnergyPod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 dirty="0"/>
              <a:t>For closing energy, speed, or other dynamic characteristics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rgbClr val="C9D803"/>
                </a:solidFill>
              </a:rPr>
              <a:t>PressurePod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 dirty="0"/>
              <a:t>For pressure effects in cabin due to closing event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rgbClr val="C9D803"/>
                </a:solidFill>
              </a:rPr>
              <a:t>SensorPod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 dirty="0"/>
              <a:t>Capture electrical control signals from automated systems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rgbClr val="C9D803"/>
                </a:solidFill>
              </a:rPr>
              <a:t>ForcePod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 dirty="0"/>
              <a:t>Capture a wide variety of load cases</a:t>
            </a:r>
          </a:p>
          <a:p>
            <a:pPr marL="868680" lvl="2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400" dirty="0"/>
          </a:p>
          <a:p>
            <a:pPr marL="176213" lvl="2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400" dirty="0"/>
              <a:t>Use gauges individually or in group to enhance understanding.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926ACF-B37F-7DED-E841-25BF957643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F9E680-FBF1-0ED4-A816-1C2801363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84192" y="459111"/>
            <a:ext cx="9692640" cy="859505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Zilap Orion" panose="02000500000000000000" pitchFamily="2" charset="0"/>
              </a:rPr>
              <a:t>POD PLATFORM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A96AD98D-D75B-594B-EFE4-B8B3281FB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BF72105-E5A6-2B4B-D35A-C3105E86457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5D0ABB3-A421-95A6-8984-8B6A5FA1EDA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4" name="Picture 3" descr="A yellow and black device with a clock&#10;&#10;Description automatically generated">
            <a:extLst>
              <a:ext uri="{FF2B5EF4-FFF2-40B4-BE49-F238E27FC236}">
                <a16:creationId xmlns:a16="http://schemas.microsoft.com/office/drawing/2014/main" id="{E710DC8E-2E32-2420-716E-F8A473372F0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2778" y="839951"/>
            <a:ext cx="1932214" cy="1046302"/>
          </a:xfrm>
          <a:prstGeom prst="rect">
            <a:avLst/>
          </a:prstGeom>
        </p:spPr>
      </p:pic>
      <p:pic>
        <p:nvPicPr>
          <p:cNvPr id="6" name="Picture 5" descr="A yellow device with a circular white circle and black circle&#10;&#10;Description automatically generated">
            <a:extLst>
              <a:ext uri="{FF2B5EF4-FFF2-40B4-BE49-F238E27FC236}">
                <a16:creationId xmlns:a16="http://schemas.microsoft.com/office/drawing/2014/main" id="{6E8AF10C-CA54-69C7-F83A-EAC8CFA800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1351" y="3095982"/>
            <a:ext cx="2010813" cy="1086545"/>
          </a:xfrm>
          <a:prstGeom prst="rect">
            <a:avLst/>
          </a:prstGeom>
        </p:spPr>
      </p:pic>
      <p:pic>
        <p:nvPicPr>
          <p:cNvPr id="12" name="Picture 11" descr="A yellow object with a circular white circle and black text&#10;&#10;Description automatically generated">
            <a:extLst>
              <a:ext uri="{FF2B5EF4-FFF2-40B4-BE49-F238E27FC236}">
                <a16:creationId xmlns:a16="http://schemas.microsoft.com/office/drawing/2014/main" id="{BFA9F780-3F97-2A32-D2AE-A28039396D3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3522" y="4081975"/>
            <a:ext cx="1904067" cy="1204510"/>
          </a:xfrm>
          <a:prstGeom prst="rect">
            <a:avLst/>
          </a:prstGeom>
        </p:spPr>
      </p:pic>
      <p:pic>
        <p:nvPicPr>
          <p:cNvPr id="14" name="Picture 13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EED1FB38-7ECE-AEF1-FC68-458FCC692EE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8282" y="1808724"/>
            <a:ext cx="1864236" cy="14215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C556529-8217-EBFE-73DD-1D293EB79D5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2928" y="5151706"/>
            <a:ext cx="2011936" cy="119419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ABEC355-2294-B034-1EB5-55F8DB15090F}"/>
              </a:ext>
            </a:extLst>
          </p:cNvPr>
          <p:cNvSpPr txBox="1"/>
          <p:nvPr/>
        </p:nvSpPr>
        <p:spPr>
          <a:xfrm>
            <a:off x="9903522" y="1020028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Energy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E89C72-0823-4099-73A3-A018CAF317A4}"/>
              </a:ext>
            </a:extLst>
          </p:cNvPr>
          <p:cNvSpPr txBox="1"/>
          <p:nvPr/>
        </p:nvSpPr>
        <p:spPr>
          <a:xfrm>
            <a:off x="7924929" y="2242367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Sensor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CFFF73-FE6D-3B81-7D52-711E67DC8CFB}"/>
              </a:ext>
            </a:extLst>
          </p:cNvPr>
          <p:cNvSpPr txBox="1"/>
          <p:nvPr/>
        </p:nvSpPr>
        <p:spPr>
          <a:xfrm>
            <a:off x="9903522" y="3472000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Pressure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758E99-8659-3A97-B537-F3D39723816A}"/>
              </a:ext>
            </a:extLst>
          </p:cNvPr>
          <p:cNvSpPr txBox="1"/>
          <p:nvPr/>
        </p:nvSpPr>
        <p:spPr>
          <a:xfrm>
            <a:off x="8640278" y="4465382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Force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999727-5C99-D311-9E66-E1032ADEFF47}"/>
              </a:ext>
            </a:extLst>
          </p:cNvPr>
          <p:cNvSpPr txBox="1"/>
          <p:nvPr/>
        </p:nvSpPr>
        <p:spPr>
          <a:xfrm>
            <a:off x="9909462" y="5610305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Speed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</p:spTree>
    <p:extLst>
      <p:ext uri="{BB962C8B-B14F-4D97-AF65-F5344CB8AC3E}">
        <p14:creationId xmlns:p14="http://schemas.microsoft.com/office/powerpoint/2010/main" val="153030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044" y="1317639"/>
            <a:ext cx="2634205" cy="1421575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8" y="1581912"/>
            <a:ext cx="5540400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Save raw sensor values to 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Processing in (for example) Excel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Software</a:t>
            </a:r>
            <a:r>
              <a:rPr lang="en-US" sz="1400" b="1" dirty="0"/>
              <a:t>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Data Logging Module </a:t>
            </a:r>
            <a:r>
              <a:rPr lang="en-US" dirty="0">
                <a:solidFill>
                  <a:srgbClr val="000000"/>
                </a:solidFill>
              </a:rPr>
              <a:t>(</a:t>
            </a:r>
            <a:r>
              <a:rPr lang="en-US" b="1" i="1" dirty="0">
                <a:solidFill>
                  <a:srgbClr val="000000"/>
                </a:solidFill>
              </a:rPr>
              <a:t>MyPod 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288" y="2083150"/>
            <a:ext cx="1320934" cy="6560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EF43A7-8C08-1219-4D4E-3FD004F74C4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736"/>
          <a:stretch/>
        </p:blipFill>
        <p:spPr>
          <a:xfrm>
            <a:off x="7434071" y="2875197"/>
            <a:ext cx="4345178" cy="7913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E26234-70B0-B1A3-A6DF-9CE2ED6988E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4070" y="3894309"/>
            <a:ext cx="4345178" cy="23628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818021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9076" y="3636773"/>
            <a:ext cx="1961383" cy="2538261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2"/>
            <a:ext cx="6772275" cy="4472351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Objective</a:t>
            </a:r>
            <a:r>
              <a:rPr lang="en-US" sz="1400" b="1" dirty="0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Connect to multiple EZM devices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Automatic door actuation + Closing Speed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EZMotion applications</a:t>
            </a:r>
          </a:p>
          <a:p>
            <a:pPr marL="233997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Wind tunnel output speed, angle, …</a:t>
            </a:r>
          </a:p>
          <a:p>
            <a:pPr marL="233997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External dynamics sensors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IOManager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8744" y="5165557"/>
            <a:ext cx="1689502" cy="11811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614" y="57032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94095" y="3383413"/>
            <a:ext cx="703995" cy="6986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CBC9D3-E00A-6245-B2CA-6A1DA32EFB9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95360" y="570324"/>
            <a:ext cx="4625789" cy="2510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7505" y="3539205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7914" y="4317139"/>
            <a:ext cx="1689501" cy="117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044" y="1317639"/>
            <a:ext cx="2634205" cy="1421575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8" y="1581912"/>
            <a:ext cx="5540400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Save raw sensor values to 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Processing in (for example) Excel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</a:t>
            </a:r>
            <a:r>
              <a:rPr lang="en-US" sz="1400" b="1"/>
              <a:t>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Data Logging Module </a:t>
            </a:r>
            <a:r>
              <a:rPr lang="en-US">
                <a:solidFill>
                  <a:srgbClr val="000000"/>
                </a:solidFill>
              </a:rPr>
              <a:t>(</a:t>
            </a:r>
            <a:r>
              <a:rPr lang="en-US" b="1" i="1">
                <a:solidFill>
                  <a:srgbClr val="000000"/>
                </a:solidFill>
              </a:rPr>
              <a:t>MyPod </a:t>
            </a:r>
            <a:r>
              <a:rPr lang="en-US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288" y="2083150"/>
            <a:ext cx="1320934" cy="6560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EF43A7-8C08-1219-4D4E-3FD004F74C4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30736"/>
          <a:stretch/>
        </p:blipFill>
        <p:spPr>
          <a:xfrm>
            <a:off x="7434071" y="2875197"/>
            <a:ext cx="4345178" cy="7913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E26234-70B0-B1A3-A6DF-9CE2ED6988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4070" y="3894309"/>
            <a:ext cx="4345178" cy="23628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81802198"/>
      </p:ext>
    </p:extLst>
  </p:cSld>
  <p:clrMapOvr>
    <a:masterClrMapping/>
  </p:clrMapOvr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SEPP019,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9076" y="3636773"/>
            <a:ext cx="1961383" cy="2538261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2"/>
            <a:ext cx="6772275" cy="4472351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Objective</a:t>
            </a:r>
            <a:r>
              <a:rPr lang="en-US" sz="1400" b="1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Connect to multiple EZM devices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Automatic door actuation + Closing Speed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EZMotion applications</a:t>
            </a:r>
          </a:p>
          <a:p>
            <a:pPr marL="233997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Wind tunnel output speed, angle, …</a:t>
            </a:r>
          </a:p>
          <a:p>
            <a:pPr marL="233997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External dynamics sensors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IOManager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8744" y="5165557"/>
            <a:ext cx="1689502" cy="11811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614" y="57032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983" r="25965"/>
          <a:stretch/>
        </p:blipFill>
        <p:spPr>
          <a:xfrm>
            <a:off x="8594095" y="3383413"/>
            <a:ext cx="703995" cy="6986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CBC9D3-E00A-6245-B2CA-6A1DA32EFB9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83" r="518"/>
          <a:stretch/>
        </p:blipFill>
        <p:spPr>
          <a:xfrm>
            <a:off x="7095360" y="570324"/>
            <a:ext cx="4625789" cy="2510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7505" y="3539205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7914" y="4317139"/>
            <a:ext cx="1689501" cy="117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3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2354c0ff24782f3ad1282078a6fdab4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6293bc3bdfdf947651d7dd998f038d15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5331EE-4CA6-47AD-B8BB-BF3352219D79}"/>
</file>

<file path=customXml/itemProps3.xml><?xml version="1.0" encoding="utf-8"?>
<ds:datastoreItem xmlns:ds="http://schemas.openxmlformats.org/officeDocument/2006/customXml" ds:itemID="{EA076D67-AFEC-46B1-BA45-07662D777D3F}">
  <ds:schemaRefs>
    <ds:schemaRef ds:uri="ca2ec694-8038-4733-8ea4-dd2997da7f59"/>
    <ds:schemaRef ds:uri="http://purl.org/dc/dcmitype/"/>
    <ds:schemaRef ds:uri="http://schemas.microsoft.com/office/2006/documentManagement/types"/>
    <ds:schemaRef ds:uri="a8c7a9ae-c630-44e9-93fe-27b8fa377db4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12298</TotalTime>
  <Words>1230</Words>
  <Application>Microsoft Office PowerPoint</Application>
  <PresentationFormat>Widescreen</PresentationFormat>
  <Paragraphs>457</Paragraphs>
  <Slides>28</Slides>
  <Notes>16</Notes>
  <HiddenSlides>8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Bahnschrift</vt:lpstr>
      <vt:lpstr>Bahnschrift SemiBold</vt:lpstr>
      <vt:lpstr>Calibri</vt:lpstr>
      <vt:lpstr>Wingdings</vt:lpstr>
      <vt:lpstr>Zilap Orion</vt:lpstr>
      <vt:lpstr>EZM_trainings</vt:lpstr>
      <vt:lpstr>2_EZM_trainings</vt:lpstr>
      <vt:lpstr>PowerPoint Presentation</vt:lpstr>
      <vt:lpstr>INDEX</vt:lpstr>
      <vt:lpstr>1. Introduction</vt:lpstr>
      <vt:lpstr>1. Introduction</vt:lpstr>
      <vt:lpstr>2. Innovations</vt:lpstr>
      <vt:lpstr>2. innovations</vt:lpstr>
      <vt:lpstr>2. innovations</vt:lpstr>
      <vt:lpstr>3. Operation</vt:lpstr>
      <vt:lpstr>3. operation</vt:lpstr>
      <vt:lpstr>3. operation</vt:lpstr>
      <vt:lpstr>3. operation</vt:lpstr>
      <vt:lpstr>4. Data Management</vt:lpstr>
      <vt:lpstr>4. Data management</vt:lpstr>
      <vt:lpstr>5. Support and Service</vt:lpstr>
      <vt:lpstr>5. Support and service</vt:lpstr>
      <vt:lpstr>5. Support and service</vt:lpstr>
      <vt:lpstr>6. SensorPod Variants</vt:lpstr>
      <vt:lpstr>6. Sensorpod variants</vt:lpstr>
      <vt:lpstr>6. sensorPod variants</vt:lpstr>
      <vt:lpstr>Thank you.</vt:lpstr>
      <vt:lpstr>PowerPoint Presentation</vt:lpstr>
      <vt:lpstr>COMPANY OVERVIEW</vt:lpstr>
      <vt:lpstr>SHARING OUR PASSION WORLDWIDE WITH CUSTOMERS AT</vt:lpstr>
      <vt:lpstr>PowerPoint Presentation</vt:lpstr>
      <vt:lpstr>1. Introduction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Tom Van Esch</cp:lastModifiedBy>
  <cp:revision>53</cp:revision>
  <dcterms:created xsi:type="dcterms:W3CDTF">2021-03-19T13:49:46Z</dcterms:created>
  <dcterms:modified xsi:type="dcterms:W3CDTF">2025-04-04T02:54:27Z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0x010100ECD77B110160054ABB4C9D2CCC5F3D8B</vt:lpwstr>
  </property>
  <property fmtid="{D5CDD505-2E9C-101B-9397-08002B2CF9AE}" pid="4" name="Order">
    <vt:lpwstr>3558500.00000000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