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slides/slide280.xml" ContentType="application/vnd.openxmlformats-officedocument.presentationml.slide+xml"/>
  <Override PartName="/ppt/slides/slide380.xml" ContentType="application/vnd.openxmlformats-officedocument.presentationml.slide+xml"/>
  <Override PartName="/ppt/slides/slide52.xml" ContentType="application/vnd.openxmlformats-officedocument.presentationml.slide+xml"/>
  <Override PartName="/ppt/slides/slide56.xml" ContentType="application/vnd.openxmlformats-officedocument.presentationml.slide+xml"/>
  <Override PartName="/ppt/slides/slide420.xml" ContentType="application/vnd.openxmlformats-officedocument.presentationml.slide+xml"/>
  <Override PartName="/ppt/slides/slide47.xml" ContentType="application/vnd.openxmlformats-officedocument.presentationml.slide+xml"/>
  <Override PartName="/ppt/slideLayouts/slideLayout20.xml" ContentType="application/vnd.openxmlformats-officedocument.presentationml.slideLayout+xml"/>
  <Override PartName="/ppt/slideMasters/slideMaster10.xml" ContentType="application/vnd.openxmlformats-officedocument.presentationml.slideMaster+xml"/>
  <Override PartName="/ppt/slideLayouts/slideLayout80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10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9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699" r:id="rId5"/>
  </p:sldMasterIdLst>
  <p:notesMasterIdLst>
    <p:notesMasterId r:id="rId51"/>
  </p:notesMasterIdLst>
  <p:handoutMasterIdLst>
    <p:handoutMasterId r:id="rId52"/>
  </p:handoutMasterIdLst>
  <p:sldIdLst>
    <p:sldId id="282" r:id="rId6"/>
    <p:sldId id="283" r:id="rId7"/>
    <p:sldId id="413" r:id="rId8"/>
    <p:sldId id="356" r:id="rId9"/>
    <p:sldId id="359" r:id="rId10"/>
    <p:sldId id="414" r:id="rId11"/>
    <p:sldId id="446" r:id="rId12"/>
    <p:sldId id="448" r:id="rId13"/>
    <p:sldId id="449" r:id="rId14"/>
    <p:sldId id="463" r:id="rId15"/>
    <p:sldId id="411" r:id="rId16"/>
    <p:sldId id="447" r:id="rId17"/>
    <p:sldId id="442" r:id="rId18"/>
    <p:sldId id="450" r:id="rId19"/>
    <p:sldId id="435" r:id="rId20"/>
    <p:sldId id="445" r:id="rId21"/>
    <p:sldId id="451" r:id="rId22"/>
    <p:sldId id="436" r:id="rId23"/>
    <p:sldId id="419" r:id="rId24"/>
    <p:sldId id="410" r:id="rId25"/>
    <p:sldId id="368" r:id="rId26"/>
    <p:sldId id="369" r:id="rId27"/>
    <p:sldId id="409" r:id="rId28"/>
    <p:sldId id="421" r:id="rId29"/>
    <p:sldId id="438" r:id="rId30"/>
    <p:sldId id="452" r:id="rId31"/>
    <p:sldId id="280" r:id="rId32"/>
    <p:sldId id="420" r:id="rId33"/>
    <p:sldId id="453" r:id="rId34"/>
    <p:sldId id="454" r:id="rId35"/>
    <p:sldId id="455" r:id="rId36"/>
    <p:sldId id="456" r:id="rId37"/>
    <p:sldId id="457" r:id="rId38"/>
    <p:sldId id="443" r:id="rId39"/>
    <p:sldId id="458" r:id="rId40"/>
    <p:sldId id="459" r:id="rId41"/>
    <p:sldId id="444" r:id="rId42"/>
    <p:sldId id="461" r:id="rId43"/>
    <p:sldId id="462" r:id="rId44"/>
    <p:sldId id="460" r:id="rId45"/>
    <p:sldId id="434" r:id="rId46"/>
    <p:sldId id="441" r:id="rId47"/>
    <p:sldId id="407" r:id="rId48"/>
    <p:sldId id="416" r:id="rId49"/>
    <p:sldId id="440" r:id="rId50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F5D2905-B3DE-4E69-A080-6937324D52CA}">
          <p14:sldIdLst>
            <p14:sldId id="282"/>
            <p14:sldId id="283"/>
            <p14:sldId id="413"/>
            <p14:sldId id="356"/>
            <p14:sldId id="359"/>
            <p14:sldId id="414"/>
            <p14:sldId id="446"/>
            <p14:sldId id="448"/>
            <p14:sldId id="449"/>
            <p14:sldId id="463"/>
            <p14:sldId id="411"/>
            <p14:sldId id="447"/>
            <p14:sldId id="442"/>
            <p14:sldId id="450"/>
            <p14:sldId id="435"/>
            <p14:sldId id="445"/>
            <p14:sldId id="451"/>
            <p14:sldId id="436"/>
            <p14:sldId id="419"/>
            <p14:sldId id="410"/>
            <p14:sldId id="368"/>
            <p14:sldId id="369"/>
            <p14:sldId id="409"/>
            <p14:sldId id="421"/>
            <p14:sldId id="438"/>
            <p14:sldId id="452"/>
            <p14:sldId id="280"/>
          </p14:sldIdLst>
        </p14:section>
        <p14:section name="SealGap Assembly" id="{5B496E5F-DEA1-48F7-85A1-70B6836605A1}">
          <p14:sldIdLst>
            <p14:sldId id="420"/>
            <p14:sldId id="453"/>
          </p14:sldIdLst>
        </p14:section>
        <p14:section name="SealGap" id="{944DD7B5-9535-4197-BC47-C8E64334EFA8}">
          <p14:sldIdLst>
            <p14:sldId id="454"/>
            <p14:sldId id="455"/>
          </p14:sldIdLst>
        </p14:section>
        <p14:section name="Cross Section" id="{4F66F0D3-A616-4D1D-90E0-07B35B142194}">
          <p14:sldIdLst>
            <p14:sldId id="456"/>
            <p14:sldId id="457"/>
            <p14:sldId id="443"/>
          </p14:sldIdLst>
        </p14:section>
        <p14:section name="Tire Section" id="{AE9D31A2-B1F2-4D56-A472-97BF320CD903}">
          <p14:sldIdLst>
            <p14:sldId id="458"/>
            <p14:sldId id="459"/>
            <p14:sldId id="444"/>
          </p14:sldIdLst>
        </p14:section>
        <p14:section name="Trim Alignment" id="{10C7748E-12CA-47B9-AA06-1DBF5926DFDC}">
          <p14:sldIdLst>
            <p14:sldId id="461"/>
            <p14:sldId id="462"/>
          </p14:sldIdLst>
        </p14:section>
        <p14:section name="Window Sill" id="{A0DF0E00-3E55-4A16-A977-1F9B0EB7D878}">
          <p14:sldIdLst>
            <p14:sldId id="460"/>
            <p14:sldId id="434"/>
          </p14:sldIdLst>
        </p14:section>
        <p14:section name="Company Pages" id="{F6B24956-B447-45B8-8988-92822142DBC7}">
          <p14:sldIdLst>
            <p14:sldId id="441"/>
            <p14:sldId id="407"/>
            <p14:sldId id="416"/>
            <p14:sldId id="44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  <p:cmAuthor id="2" name="Erol Gunes" initials="EG" lastIdx="1" clrIdx="1">
    <p:extLst>
      <p:ext uri="{19B8F6BF-5375-455C-9EA6-DF929625EA0E}">
        <p15:presenceInfo xmlns:p15="http://schemas.microsoft.com/office/powerpoint/2012/main" userId="Erol Gunes" providerId="None"/>
      </p:ext>
    </p:extLst>
  </p:cmAuthor>
  <p:cmAuthor id="3" name="Max Rose" initials="MR" lastIdx="1" clrIdx="2">
    <p:extLst>
      <p:ext uri="{19B8F6BF-5375-455C-9EA6-DF929625EA0E}">
        <p15:presenceInfo xmlns:p15="http://schemas.microsoft.com/office/powerpoint/2012/main" userId="S::MRose@ezmetrology.com::1c45b4df-f047-4dd9-bd62-c8d2a2b5fa4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282828"/>
    <a:srgbClr val="98A30D"/>
    <a:srgbClr val="EEFC3E"/>
    <a:srgbClr val="DDDDDD"/>
    <a:srgbClr val="B4C10F"/>
    <a:srgbClr val="F3FD77"/>
    <a:srgbClr val="FFFFFF"/>
    <a:srgbClr val="F9FEBE"/>
    <a:srgbClr val="FDFFE7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52" y="3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8D34B7D6-AE30-4D1B-A4FF-A0A878AE8C28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7CCF8CA6-C868-4999-A3F8-EBB8012C9E08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657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8525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977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405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4729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9458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577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869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373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1657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7236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990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AEF9C-D456-4381-8E6F-56EF73E2A0FF}"/>
              </a:ext>
            </a:extLst>
          </p:cNvPr>
          <p:cNvSpPr txBox="1">
            <a:spLocks/>
          </p:cNvSpPr>
          <p:nvPr userDrawn="1"/>
        </p:nvSpPr>
        <p:spPr>
          <a:xfrm>
            <a:off x="8315863" y="6492875"/>
            <a:ext cx="23249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790A37B-17A0-4A7F-95DC-AC564C2AE9D5}"/>
              </a:ext>
            </a:extLst>
          </p:cNvPr>
          <p:cNvSpPr txBox="1">
            <a:spLocks/>
          </p:cNvSpPr>
          <p:nvPr userDrawn="1"/>
        </p:nvSpPr>
        <p:spPr>
          <a:xfrm>
            <a:off x="10662248" y="6492875"/>
            <a:ext cx="20441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0CF5FE94-DD55-40B4-903B-ED03319014D9}"/>
              </a:ext>
            </a:extLst>
          </p:cNvPr>
          <p:cNvSpPr txBox="1">
            <a:spLocks/>
          </p:cNvSpPr>
          <p:nvPr userDrawn="1"/>
        </p:nvSpPr>
        <p:spPr>
          <a:xfrm>
            <a:off x="10601864" y="6492875"/>
            <a:ext cx="208230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D0CDBA-8BCC-4B93-803E-F1653F0B722C}"/>
              </a:ext>
            </a:extLst>
          </p:cNvPr>
          <p:cNvSpPr txBox="1">
            <a:spLocks/>
          </p:cNvSpPr>
          <p:nvPr userDrawn="1"/>
        </p:nvSpPr>
        <p:spPr>
          <a:xfrm>
            <a:off x="10506974" y="6492875"/>
            <a:ext cx="21771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Wide - righ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AE830F8-3D32-458A-AC40-103AA5EA18EA}"/>
              </a:ext>
            </a:extLst>
          </p:cNvPr>
          <p:cNvSpPr txBox="1">
            <a:spLocks/>
          </p:cNvSpPr>
          <p:nvPr userDrawn="1"/>
        </p:nvSpPr>
        <p:spPr>
          <a:xfrm>
            <a:off x="10662248" y="6492875"/>
            <a:ext cx="20219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302DF800-18E1-4CB5-93AE-3601D5E5B98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C20545A-82B9-458A-A3E8-61AB3AEB6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25149A-C54D-402B-A1D0-8DF6474819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F4D3519-975A-4D4D-8EBE-3AB5C848C8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5857875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6F57D-63AB-4430-9D07-B9C4DEC5710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450138" y="1581150"/>
            <a:ext cx="3903662" cy="4432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371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Text P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726EB17-990A-4010-9177-58B08C93632D}"/>
              </a:ext>
            </a:extLst>
          </p:cNvPr>
          <p:cNvSpPr txBox="1">
            <a:spLocks/>
          </p:cNvSpPr>
          <p:nvPr userDrawn="1"/>
        </p:nvSpPr>
        <p:spPr>
          <a:xfrm>
            <a:off x="10584610" y="6492875"/>
            <a:ext cx="209956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22E9F3B7-D8EE-4E04-A3EA-0C1AF4F165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2B6E881-0635-4A08-B76C-72CC84BC6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65E770D-0938-4C5F-BAE9-117E7E8BA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C98A2F7-F47C-4C0F-B31C-31C244C6B1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9986963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341087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1835551-145E-4D2A-95C2-84E23589893A}"/>
              </a:ext>
            </a:extLst>
          </p:cNvPr>
          <p:cNvSpPr txBox="1">
            <a:spLocks/>
          </p:cNvSpPr>
          <p:nvPr userDrawn="1"/>
        </p:nvSpPr>
        <p:spPr>
          <a:xfrm>
            <a:off x="10696754" y="6492875"/>
            <a:ext cx="198741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  <a:endParaRPr lang="en-US" sz="1100" kern="1200" baseline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CPP 107,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250FB88-C7B4-4580-BABC-ADCCD299A7F1}"/>
              </a:ext>
            </a:extLst>
          </p:cNvPr>
          <p:cNvSpPr txBox="1">
            <a:spLocks/>
          </p:cNvSpPr>
          <p:nvPr userDrawn="1"/>
        </p:nvSpPr>
        <p:spPr>
          <a:xfrm>
            <a:off x="10636370" y="6492875"/>
            <a:ext cx="200970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EZMetrology.</a:t>
            </a:r>
          </a:p>
        </p:txBody>
      </p:sp>
    </p:spTree>
    <p:extLst>
      <p:ext uri="{BB962C8B-B14F-4D97-AF65-F5344CB8AC3E}">
        <p14:creationId xmlns:p14="http://schemas.microsoft.com/office/powerpoint/2010/main" val="2111279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790A37B-17A0-4A7F-95DC-AC564C2AE9D5}"/>
              </a:ext>
            </a:extLst>
          </p:cNvPr>
          <p:cNvSpPr txBox="1">
            <a:spLocks/>
          </p:cNvSpPr>
          <p:nvPr userDrawn="1"/>
        </p:nvSpPr>
        <p:spPr>
          <a:xfrm>
            <a:off x="10705380" y="6492875"/>
            <a:ext cx="200096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Presentation CPP 107,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13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CPP 107,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3614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XXX, </a:t>
            </a:r>
            <a:r>
              <a:rPr lang="en-US" dirty="0"/>
              <a:t>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250FB88-C7B4-4580-BABC-ADCCD299A7F1}"/>
              </a:ext>
            </a:extLst>
          </p:cNvPr>
          <p:cNvSpPr txBox="1">
            <a:spLocks/>
          </p:cNvSpPr>
          <p:nvPr userDrawn="1"/>
        </p:nvSpPr>
        <p:spPr>
          <a:xfrm>
            <a:off x="10757140" y="6492875"/>
            <a:ext cx="188893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878350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AEF9C-D456-4381-8E6F-56EF73E2A0FF}"/>
              </a:ext>
            </a:extLst>
          </p:cNvPr>
          <p:cNvSpPr txBox="1">
            <a:spLocks/>
          </p:cNvSpPr>
          <p:nvPr userDrawn="1"/>
        </p:nvSpPr>
        <p:spPr>
          <a:xfrm>
            <a:off x="8315863" y="6492875"/>
            <a:ext cx="23249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790A37B-17A0-4A7F-95DC-AC564C2AE9D5}"/>
              </a:ext>
            </a:extLst>
          </p:cNvPr>
          <p:cNvSpPr txBox="1">
            <a:spLocks/>
          </p:cNvSpPr>
          <p:nvPr userDrawn="1"/>
        </p:nvSpPr>
        <p:spPr>
          <a:xfrm>
            <a:off x="10662248" y="6492875"/>
            <a:ext cx="204410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0CF5FE94-DD55-40B4-903B-ED03319014D9}"/>
              </a:ext>
            </a:extLst>
          </p:cNvPr>
          <p:cNvSpPr txBox="1">
            <a:spLocks/>
          </p:cNvSpPr>
          <p:nvPr userDrawn="1"/>
        </p:nvSpPr>
        <p:spPr>
          <a:xfrm>
            <a:off x="10601864" y="6492875"/>
            <a:ext cx="208230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D0CDBA-8BCC-4B93-803E-F1653F0B722C}"/>
              </a:ext>
            </a:extLst>
          </p:cNvPr>
          <p:cNvSpPr txBox="1">
            <a:spLocks/>
          </p:cNvSpPr>
          <p:nvPr userDrawn="1"/>
        </p:nvSpPr>
        <p:spPr>
          <a:xfrm>
            <a:off x="10506974" y="6492875"/>
            <a:ext cx="217719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Wide - righ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AE830F8-3D32-458A-AC40-103AA5EA18EA}"/>
              </a:ext>
            </a:extLst>
          </p:cNvPr>
          <p:cNvSpPr txBox="1">
            <a:spLocks/>
          </p:cNvSpPr>
          <p:nvPr userDrawn="1"/>
        </p:nvSpPr>
        <p:spPr>
          <a:xfrm>
            <a:off x="10662248" y="6492875"/>
            <a:ext cx="20219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302DF800-18E1-4CB5-93AE-3601D5E5B98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C20545A-82B9-458A-A3E8-61AB3AEB6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25149A-C54D-402B-A1D0-8DF6474819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F4D3519-975A-4D4D-8EBE-3AB5C848C8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5857875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6F57D-63AB-4430-9D07-B9C4DEC5710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450138" y="1581150"/>
            <a:ext cx="3903662" cy="4432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37169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Text P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726EB17-990A-4010-9177-58B08C93632D}"/>
              </a:ext>
            </a:extLst>
          </p:cNvPr>
          <p:cNvSpPr txBox="1">
            <a:spLocks/>
          </p:cNvSpPr>
          <p:nvPr userDrawn="1"/>
        </p:nvSpPr>
        <p:spPr>
          <a:xfrm>
            <a:off x="10584610" y="6492875"/>
            <a:ext cx="209956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22E9F3B7-D8EE-4E04-A3EA-0C1AF4F165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2B6E881-0635-4A08-B76C-72CC84BC6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65E770D-0938-4C5F-BAE9-117E7E8BA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C98A2F7-F47C-4C0F-B31C-31C244C6B1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9986963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34108741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1835551-145E-4D2A-95C2-84E23589893A}"/>
              </a:ext>
            </a:extLst>
          </p:cNvPr>
          <p:cNvSpPr txBox="1">
            <a:spLocks/>
          </p:cNvSpPr>
          <p:nvPr userDrawn="1"/>
        </p:nvSpPr>
        <p:spPr>
          <a:xfrm>
            <a:off x="10696754" y="6492875"/>
            <a:ext cx="198741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  <a:endParaRPr lang="en-US" sz="1100" kern="1200" baseline="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CPP 107,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250FB88-C7B4-4580-BABC-ADCCD299A7F1}"/>
              </a:ext>
            </a:extLst>
          </p:cNvPr>
          <p:cNvSpPr txBox="1">
            <a:spLocks/>
          </p:cNvSpPr>
          <p:nvPr userDrawn="1"/>
        </p:nvSpPr>
        <p:spPr>
          <a:xfrm>
            <a:off x="10636370" y="6492875"/>
            <a:ext cx="200970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EZMetrology.</a:t>
            </a:r>
          </a:p>
        </p:txBody>
      </p:sp>
    </p:spTree>
    <p:extLst>
      <p:ext uri="{BB962C8B-B14F-4D97-AF65-F5344CB8AC3E}">
        <p14:creationId xmlns:p14="http://schemas.microsoft.com/office/powerpoint/2010/main" val="211127900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790A37B-17A0-4A7F-95DC-AC564C2AE9D5}"/>
              </a:ext>
            </a:extLst>
          </p:cNvPr>
          <p:cNvSpPr txBox="1">
            <a:spLocks/>
          </p:cNvSpPr>
          <p:nvPr userDrawn="1"/>
        </p:nvSpPr>
        <p:spPr>
          <a:xfrm>
            <a:off x="10705380" y="6492875"/>
            <a:ext cx="200096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Presentation CPP 107,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1381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CPP 107,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361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70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9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76" r:id="rId3"/>
    <p:sldLayoutId id="2147483677" r:id="rId4"/>
    <p:sldLayoutId id="2147483686" r:id="rId5"/>
    <p:sldLayoutId id="2147483687" r:id="rId6"/>
    <p:sldLayoutId id="2147483689" r:id="rId7"/>
    <p:sldLayoutId id="2147483690" r:id="rId8"/>
    <p:sldLayoutId id="2147483696" r:id="rId9"/>
    <p:sldLayoutId id="2147483697" r:id="rId10"/>
    <p:sldLayoutId id="2147483698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554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SEPP007,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76" r:id="rId3"/>
    <p:sldLayoutId id="2147483677" r:id="rId4"/>
    <p:sldLayoutId id="2147483686" r:id="rId5"/>
    <p:sldLayoutId id="2147483687" r:id="rId6"/>
    <p:sldLayoutId id="2147483689" r:id="rId7"/>
    <p:sldLayoutId id="2147483690" r:id="rId8"/>
    <p:sldLayoutId id="2147483696" r:id="rId9"/>
    <p:sldLayoutId id="2147483697" r:id="rId10"/>
    <p:sldLayoutId id="2147483698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0.png"/><Relationship Id="rId4" Type="http://schemas.openxmlformats.org/officeDocument/2006/relationships/slide" Target="slide4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23.png"/><Relationship Id="rId3" Type="http://schemas.openxmlformats.org/officeDocument/2006/relationships/image" Target="../media/image3.jpg"/><Relationship Id="rId7" Type="http://schemas.openxmlformats.org/officeDocument/2006/relationships/image" Target="../media/image17.png"/><Relationship Id="rId12" Type="http://schemas.openxmlformats.org/officeDocument/2006/relationships/image" Target="../media/image22.svg"/><Relationship Id="rId17" Type="http://schemas.openxmlformats.org/officeDocument/2006/relationships/image" Target="../media/image27.sv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sv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svg"/><Relationship Id="rId10" Type="http://schemas.openxmlformats.org/officeDocument/2006/relationships/image" Target="../media/image20.svg"/><Relationship Id="rId4" Type="http://schemas.openxmlformats.org/officeDocument/2006/relationships/image" Target="../media/image14.jpeg"/><Relationship Id="rId9" Type="http://schemas.openxmlformats.org/officeDocument/2006/relationships/image" Target="../media/image19.png"/><Relationship Id="rId14" Type="http://schemas.openxmlformats.org/officeDocument/2006/relationships/image" Target="../media/image2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10" Type="http://schemas.openxmlformats.org/officeDocument/2006/relationships/image" Target="../media/image36.png"/><Relationship Id="rId4" Type="http://schemas.openxmlformats.org/officeDocument/2006/relationships/image" Target="../media/image30.jpe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9.png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42.png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43.png"/><Relationship Id="rId4" Type="http://schemas.openxmlformats.org/officeDocument/2006/relationships/image" Target="../media/image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46.png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3.jp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.jpg"/><Relationship Id="rId7" Type="http://schemas.openxmlformats.org/officeDocument/2006/relationships/image" Target="../media/image5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0.png"/><Relationship Id="rId13" Type="http://schemas.openxmlformats.org/officeDocument/2006/relationships/slide" Target="slide56.xml"/><Relationship Id="rId1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slide" Target="slide380.xml"/><Relationship Id="rId12" Type="http://schemas.openxmlformats.org/officeDocument/2006/relationships/image" Target="../media/image62.png"/><Relationship Id="rId17" Type="http://schemas.openxmlformats.org/officeDocument/2006/relationships/image" Target="../media/image620.png"/><Relationship Id="rId2" Type="http://schemas.openxmlformats.org/officeDocument/2006/relationships/image" Target="../media/image3.jpg"/><Relationship Id="rId16" Type="http://schemas.openxmlformats.org/officeDocument/2006/relationships/slide" Target="slide420.xml"/><Relationship Id="rId20" Type="http://schemas.openxmlformats.org/officeDocument/2006/relationships/image" Target="../media/image6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00.png"/><Relationship Id="rId5" Type="http://schemas.openxmlformats.org/officeDocument/2006/relationships/image" Target="../media/image580.png"/><Relationship Id="rId15" Type="http://schemas.openxmlformats.org/officeDocument/2006/relationships/image" Target="../media/image63.png"/><Relationship Id="rId10" Type="http://schemas.openxmlformats.org/officeDocument/2006/relationships/slide" Target="slide52.xml"/><Relationship Id="rId19" Type="http://schemas.openxmlformats.org/officeDocument/2006/relationships/slide" Target="slide47.xml"/><Relationship Id="rId4" Type="http://schemas.openxmlformats.org/officeDocument/2006/relationships/slide" Target="slide280.xml"/><Relationship Id="rId9" Type="http://schemas.openxmlformats.org/officeDocument/2006/relationships/image" Target="../media/image61.png"/><Relationship Id="rId14" Type="http://schemas.openxmlformats.org/officeDocument/2006/relationships/image" Target="../media/image61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74.png"/><Relationship Id="rId4" Type="http://schemas.openxmlformats.org/officeDocument/2006/relationships/image" Target="../media/image3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3.jpg"/><Relationship Id="rId7" Type="http://schemas.openxmlformats.org/officeDocument/2006/relationships/image" Target="cid:D06D9501-8885-434C-82E8-38C7E62B0261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7.jpeg"/><Relationship Id="rId5" Type="http://schemas.openxmlformats.org/officeDocument/2006/relationships/image" Target="cid:FEB509E3-902C-4F3D-A52E-290E433F25C5" TargetMode="External"/><Relationship Id="rId4" Type="http://schemas.openxmlformats.org/officeDocument/2006/relationships/image" Target="../media/image76.jpeg"/><Relationship Id="rId9" Type="http://schemas.openxmlformats.org/officeDocument/2006/relationships/image" Target="../media/image7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80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3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3.jpg"/><Relationship Id="rId7" Type="http://schemas.openxmlformats.org/officeDocument/2006/relationships/image" Target="../media/image9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0.jpeg"/><Relationship Id="rId1" Type="http://schemas.openxmlformats.org/officeDocument/2006/relationships/slideLayout" Target="../slideLayouts/slideLayout2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0.jpeg"/><Relationship Id="rId1" Type="http://schemas.openxmlformats.org/officeDocument/2006/relationships/slideLayout" Target="../slideLayouts/slideLayout20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0.xml"/></Relationships>
</file>

<file path=ppt/slides/_rels/slide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0.xml"/></Relationships>
</file>

<file path=ppt/slides/_rels/slide3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0.xml"/></Relationships>
</file>

<file path=ppt/slides/_rels/slide4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0.jpe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130284" y="2530151"/>
            <a:ext cx="59314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>
                <a:solidFill>
                  <a:srgbClr val="282828"/>
                </a:solidFill>
                <a:latin typeface="Bahnschrift" panose="020B0502040204020203" pitchFamily="34" charset="0"/>
              </a:rPr>
              <a:t>SEALSCAN</a:t>
            </a:r>
          </a:p>
          <a:p>
            <a:pPr algn="ctr"/>
            <a:r>
              <a:rPr lang="en-US" sz="3200">
                <a:solidFill>
                  <a:srgbClr val="282828"/>
                </a:solidFill>
                <a:latin typeface="Bahnschrift" panose="020B0502040204020203" pitchFamily="34" charset="0"/>
              </a:rPr>
              <a:t>Seal Gap Measurement System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1235413" y="4224990"/>
            <a:ext cx="9202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282828"/>
                </a:solidFill>
              </a:rPr>
              <a:t>The first dedicated non-destructive cross-section measurement system </a:t>
            </a:r>
          </a:p>
          <a:p>
            <a:pPr algn="ctr"/>
            <a:r>
              <a:rPr lang="en-US" sz="1400" dirty="0">
                <a:solidFill>
                  <a:srgbClr val="282828"/>
                </a:solidFill>
              </a:rPr>
              <a:t>with unmatched speed, accuracy and ease of use during scanning and postprocessing</a:t>
            </a:r>
            <a:endParaRPr lang="en-US" sz="14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C2D0EF1-E356-5516-25BB-521EE770A1B2}"/>
              </a:ext>
            </a:extLst>
          </p:cNvPr>
          <p:cNvSpPr txBox="1">
            <a:spLocks/>
          </p:cNvSpPr>
          <p:nvPr/>
        </p:nvSpPr>
        <p:spPr>
          <a:xfrm>
            <a:off x="8629901" y="6483639"/>
            <a:ext cx="156704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A43E10D-F491-0BD6-DD60-9EF8CDFF4AE0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FBDC3D6-F8FD-442E-803D-19FE885F0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C4992D-51F5-419D-B3DD-3A3E3EF3AB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5521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5CFC27A-E58E-41AE-A0C0-D6CCA1E548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Introduction</a:t>
            </a:r>
          </a:p>
          <a:p>
            <a:r>
              <a:rPr lang="en-US" dirty="0"/>
              <a:t>Technology</a:t>
            </a:r>
          </a:p>
          <a:p>
            <a:r>
              <a:rPr lang="en-US" dirty="0"/>
              <a:t>Process</a:t>
            </a:r>
          </a:p>
          <a:p>
            <a:r>
              <a:rPr lang="en-US" dirty="0"/>
              <a:t>Software</a:t>
            </a:r>
          </a:p>
          <a:p>
            <a:r>
              <a:rPr lang="en-US" dirty="0"/>
              <a:t>Applications</a:t>
            </a:r>
          </a:p>
          <a:p>
            <a:r>
              <a:rPr lang="en-US" dirty="0"/>
              <a:t>Conclusion</a:t>
            </a:r>
          </a:p>
          <a:p>
            <a:endParaRPr lang="en-US" dirty="0"/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8" name="Section Zoom 7">
                <a:extLst>
                  <a:ext uri="{FF2B5EF4-FFF2-40B4-BE49-F238E27FC236}">
                    <a16:creationId xmlns:a16="http://schemas.microsoft.com/office/drawing/2014/main" id="{B6123E2A-741E-D5AD-4D55-BE8F797C35D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53761534"/>
                  </p:ext>
                </p:extLst>
              </p:nvPr>
            </p:nvGraphicFramePr>
            <p:xfrm>
              <a:off x="1931510" y="5114361"/>
              <a:ext cx="2582567" cy="1452694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8088C783-DDEB-4EBC-959A-9777DFC1F2EF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82567" cy="145269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8" name="Section Zoom 7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B6123E2A-741E-D5AD-4D55-BE8F797C35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931510" y="5114361"/>
                <a:ext cx="2582567" cy="145269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957D0EB-3C15-D226-5025-89B89479B8BA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A86E75A1-F096-7AB4-BC21-270553037E1E}"/>
              </a:ext>
            </a:extLst>
          </p:cNvPr>
          <p:cNvSpPr txBox="1">
            <a:spLocks/>
          </p:cNvSpPr>
          <p:nvPr/>
        </p:nvSpPr>
        <p:spPr>
          <a:xfrm>
            <a:off x="5417910" y="6476998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7" name="Picture 6" descr="A person holding a yellow and black strip of a car&#10;&#10;Description automatically generated">
            <a:extLst>
              <a:ext uri="{FF2B5EF4-FFF2-40B4-BE49-F238E27FC236}">
                <a16:creationId xmlns:a16="http://schemas.microsoft.com/office/drawing/2014/main" id="{7DD7D75F-0A78-1310-A3F4-E87D5599BDD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6807037" y="1476350"/>
            <a:ext cx="6858002" cy="3905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319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8068" y="3085950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1. Introduction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3B6DBCC-4D57-036D-AD82-E719505071E9}"/>
              </a:ext>
            </a:extLst>
          </p:cNvPr>
          <p:cNvSpPr txBox="1">
            <a:spLocks/>
          </p:cNvSpPr>
          <p:nvPr/>
        </p:nvSpPr>
        <p:spPr>
          <a:xfrm>
            <a:off x="9299036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B9DA193-A529-E4F0-D352-A5472A077AEF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427283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10C3A20-8721-C78A-86C5-7DFFE1FB29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7040" y="0"/>
            <a:ext cx="5394960" cy="627888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8230CF4-66FD-4D06-ADB2-2B5D570AF6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5219" y="1401228"/>
            <a:ext cx="5573081" cy="4493870"/>
          </a:xfrm>
        </p:spPr>
        <p:txBody>
          <a:bodyPr>
            <a:normAutofit/>
          </a:bodyPr>
          <a:lstStyle/>
          <a:p>
            <a:pPr marL="0" lvl="1"/>
            <a:endParaRPr lang="en-US" dirty="0">
              <a:solidFill>
                <a:srgbClr val="C9D803"/>
              </a:solidFill>
            </a:endParaRPr>
          </a:p>
          <a:p>
            <a:pPr marL="0" lvl="1"/>
            <a:r>
              <a:rPr lang="en-US" dirty="0">
                <a:solidFill>
                  <a:srgbClr val="C9D803"/>
                </a:solidFill>
              </a:rPr>
              <a:t>Fact</a:t>
            </a:r>
          </a:p>
          <a:p>
            <a:pPr marL="0" lvl="1"/>
            <a:r>
              <a:rPr lang="en-US" sz="1400" kern="1200" dirty="0">
                <a:cs typeface="Times" pitchFamily="18" charset="0"/>
              </a:rPr>
              <a:t>Optimal seal design and </a:t>
            </a:r>
            <a:r>
              <a:rPr lang="en-US" sz="1400" dirty="0">
                <a:cs typeface="Times" pitchFamily="18" charset="0"/>
              </a:rPr>
              <a:t>quality</a:t>
            </a:r>
            <a:r>
              <a:rPr lang="en-US" sz="1400" kern="1200" dirty="0">
                <a:cs typeface="Times" pitchFamily="18" charset="0"/>
              </a:rPr>
              <a:t> fabrication are significant contributors to the key functions of a door system.</a:t>
            </a:r>
            <a:endParaRPr lang="en-US" sz="1400" kern="1200" dirty="0"/>
          </a:p>
          <a:p>
            <a:pPr marL="0" indent="0">
              <a:buNone/>
            </a:pPr>
            <a:r>
              <a:rPr lang="en-US" sz="1800" dirty="0"/>
              <a:t>Constraint</a:t>
            </a:r>
          </a:p>
          <a:p>
            <a:pPr marL="0" lvl="1"/>
            <a:r>
              <a:rPr lang="en-US" sz="1400" dirty="0">
                <a:cs typeface="Times" pitchFamily="18" charset="0"/>
              </a:rPr>
              <a:t>There is a</a:t>
            </a:r>
            <a:r>
              <a:rPr lang="en-US" sz="1400" kern="1200" dirty="0">
                <a:cs typeface="Times" pitchFamily="18" charset="0"/>
              </a:rPr>
              <a:t> fine line between optimal sealing and comfortable closing efforts.  </a:t>
            </a:r>
            <a:endParaRPr lang="en-US" sz="1400" kern="1200" dirty="0"/>
          </a:p>
          <a:p>
            <a:pPr marL="0" indent="0">
              <a:buNone/>
            </a:pPr>
            <a:r>
              <a:rPr lang="en-US" sz="1800" dirty="0"/>
              <a:t>Conclusion</a:t>
            </a:r>
          </a:p>
          <a:p>
            <a:pPr marL="0" lvl="1"/>
            <a:r>
              <a:rPr lang="en-US" sz="1400" kern="1200" dirty="0">
                <a:cs typeface="Times" pitchFamily="18" charset="0"/>
              </a:rPr>
              <a:t>It is crucial to obtain accurate seal compression and mating surface geometry in order to walk that fine line</a:t>
            </a:r>
            <a:r>
              <a:rPr lang="en-US" sz="1400" kern="1200" dirty="0"/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0B940-9F66-4E6A-A47E-5FDA310ECC5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E0EACAF-2B77-4FDE-8A8C-83D00A611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	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0AE921D-D13F-494C-9F6A-1974C87B095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The Seal challenge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54C7A6-5D6B-45C7-BE9D-816FF9605DFD}"/>
              </a:ext>
            </a:extLst>
          </p:cNvPr>
          <p:cNvSpPr txBox="1"/>
          <p:nvPr/>
        </p:nvSpPr>
        <p:spPr>
          <a:xfrm>
            <a:off x="1404556" y="4770491"/>
            <a:ext cx="4880928" cy="954107"/>
          </a:xfrm>
          <a:prstGeom prst="rect">
            <a:avLst/>
          </a:prstGeom>
          <a:noFill/>
          <a:ln w="6350">
            <a:solidFill>
              <a:srgbClr val="282828"/>
            </a:solidFill>
          </a:ln>
        </p:spPr>
        <p:txBody>
          <a:bodyPr wrap="square">
            <a:spAutoFit/>
          </a:bodyPr>
          <a:lstStyle/>
          <a:p>
            <a:r>
              <a:rPr lang="en-US" sz="1400"/>
              <a:t>How is the seal system working: </a:t>
            </a:r>
          </a:p>
          <a:p>
            <a:pPr marL="0" lvl="1" algn="just">
              <a:defRPr/>
            </a:pPr>
            <a:r>
              <a:rPr lang="en-US" sz="1400">
                <a:solidFill>
                  <a:srgbClr val="282828"/>
                </a:solidFill>
              </a:rPr>
              <a:t>	How </a:t>
            </a: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+mn-cs"/>
              </a:rPr>
              <a:t>big is my </a:t>
            </a: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rgbClr val="B4C10F"/>
                </a:solidFill>
                <a:effectLst/>
                <a:uLnTx/>
                <a:uFillTx/>
                <a:ea typeface="+mn-ea"/>
                <a:cs typeface="+mn-cs"/>
              </a:rPr>
              <a:t>SEAL GAP</a:t>
            </a: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</a:p>
          <a:p>
            <a:pPr marL="0" lvl="1" algn="just">
              <a:defRPr/>
            </a:pP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+mn-cs"/>
              </a:rPr>
              <a:t>	How are the seal components </a:t>
            </a: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rgbClr val="B4C10F"/>
                </a:solidFill>
                <a:effectLst/>
                <a:uLnTx/>
                <a:uFillTx/>
                <a:ea typeface="+mn-ea"/>
                <a:cs typeface="+mn-cs"/>
              </a:rPr>
              <a:t>OVERLAPPING</a:t>
            </a: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</a:p>
          <a:p>
            <a:pPr marL="0" lvl="1" algn="just">
              <a:defRPr/>
            </a:pP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+mn-cs"/>
              </a:rPr>
              <a:t>	How accurate are the seals </a:t>
            </a: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rgbClr val="B4C10F"/>
                </a:solidFill>
                <a:effectLst/>
                <a:uLnTx/>
                <a:uFillTx/>
                <a:ea typeface="+mn-ea"/>
                <a:cs typeface="+mn-cs"/>
              </a:rPr>
              <a:t>INSTALLED</a:t>
            </a:r>
            <a:r>
              <a:rPr kumimoji="0" lang="en-US" sz="140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+mn-cs"/>
              </a:rPr>
              <a:t>?</a:t>
            </a:r>
            <a:endParaRPr lang="en-US" sz="1400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E4F32532-E7FB-41D4-AC3B-4845F843C1A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5194" y="4518821"/>
            <a:ext cx="616196" cy="6130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F7C7FB-3576-4DE5-B3A1-72E162A7E731}"/>
              </a:ext>
            </a:extLst>
          </p:cNvPr>
          <p:cNvSpPr txBox="1"/>
          <p:nvPr/>
        </p:nvSpPr>
        <p:spPr>
          <a:xfrm>
            <a:off x="7945582" y="1641763"/>
            <a:ext cx="102003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B Pillar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EA5C25-D540-4A74-8EB0-EF307CC35E68}"/>
              </a:ext>
            </a:extLst>
          </p:cNvPr>
          <p:cNvSpPr txBox="1"/>
          <p:nvPr/>
        </p:nvSpPr>
        <p:spPr>
          <a:xfrm>
            <a:off x="9339695" y="1641762"/>
            <a:ext cx="102003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Frunk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61CFF2-A879-44C1-8CD1-AB388FA6A96B}"/>
              </a:ext>
            </a:extLst>
          </p:cNvPr>
          <p:cNvSpPr txBox="1"/>
          <p:nvPr/>
        </p:nvSpPr>
        <p:spPr>
          <a:xfrm>
            <a:off x="10733809" y="1641763"/>
            <a:ext cx="102003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Trunk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B09FF1-725E-4836-B758-96BFB4D8DD14}"/>
              </a:ext>
            </a:extLst>
          </p:cNvPr>
          <p:cNvSpPr txBox="1"/>
          <p:nvPr/>
        </p:nvSpPr>
        <p:spPr>
          <a:xfrm>
            <a:off x="7157604" y="3312966"/>
            <a:ext cx="13750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Front Door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0D9762-B357-423F-97B3-770A35BB5163}"/>
              </a:ext>
            </a:extLst>
          </p:cNvPr>
          <p:cNvSpPr txBox="1"/>
          <p:nvPr/>
        </p:nvSpPr>
        <p:spPr>
          <a:xfrm>
            <a:off x="8508423" y="3312965"/>
            <a:ext cx="13750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Rear Door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7C829E-FBDE-45FB-A498-3D8CAB7B3C95}"/>
              </a:ext>
            </a:extLst>
          </p:cNvPr>
          <p:cNvSpPr txBox="1"/>
          <p:nvPr/>
        </p:nvSpPr>
        <p:spPr>
          <a:xfrm>
            <a:off x="9841922" y="3312966"/>
            <a:ext cx="13750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/>
              <a:t>A Pillar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27A53F6-B73E-31B3-5533-F6A47126788D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A1B0BDF9-2D79-C40F-C012-500F13CE1C7F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694625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369077C-B2DB-D34F-430E-5B8B33AE1A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2360" y="0"/>
            <a:ext cx="4739640" cy="598170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2B1B01A-B635-43A1-BDE3-BF862A0F00D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7A81F0F-418A-48AD-973B-E0A4627B3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AFF146-27E0-41F4-843E-7D205BA296C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1.2 objectives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F2FF51-6BFA-4BAB-BC09-885F575D45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7761" y="1371600"/>
            <a:ext cx="6603818" cy="464261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Non-Destructive and No Disassembly Required</a:t>
            </a:r>
          </a:p>
          <a:p>
            <a:pPr marL="457200" lvl="2" indent="0">
              <a:lnSpc>
                <a:spcPct val="100000"/>
              </a:lnSpc>
              <a:buNone/>
              <a:defRPr/>
            </a:pPr>
            <a:r>
              <a:rPr lang="en-US" sz="1400" dirty="0"/>
              <a:t>Measure with all components installed.</a:t>
            </a:r>
          </a:p>
          <a:p>
            <a:pPr marL="0" indent="0">
              <a:buNone/>
            </a:pPr>
            <a:r>
              <a:rPr lang="en-US" sz="1600" dirty="0"/>
              <a:t>Accurate Representation</a:t>
            </a:r>
          </a:p>
          <a:p>
            <a:pPr marL="457200" lvl="2" indent="0">
              <a:lnSpc>
                <a:spcPct val="100000"/>
              </a:lnSpc>
              <a:buNone/>
              <a:defRPr/>
            </a:pPr>
            <a:r>
              <a:rPr lang="en-US" sz="1400" dirty="0"/>
              <a:t>Measure under real load conditions, taking into account the door deformation under seal load.</a:t>
            </a:r>
          </a:p>
          <a:p>
            <a:pPr marL="0" indent="0">
              <a:buNone/>
            </a:pPr>
            <a:r>
              <a:rPr lang="en-US" sz="1600" dirty="0"/>
              <a:t>Freeform Sections</a:t>
            </a:r>
          </a:p>
          <a:p>
            <a:pPr marL="457200" lvl="2" indent="0">
              <a:lnSpc>
                <a:spcPct val="100000"/>
              </a:lnSpc>
              <a:buNone/>
              <a:defRPr/>
            </a:pPr>
            <a:r>
              <a:rPr lang="en-US" sz="1400" dirty="0"/>
              <a:t>Capture any free form surfaces including seal, mounting flange, corner seals, push-over seals, and trim panels.</a:t>
            </a:r>
          </a:p>
          <a:p>
            <a:pPr marL="0" indent="0">
              <a:buNone/>
            </a:pPr>
            <a:r>
              <a:rPr lang="en-US" sz="1600" dirty="0"/>
              <a:t>Easy Installation</a:t>
            </a:r>
          </a:p>
          <a:p>
            <a:pPr marL="457200" lvl="2" indent="0">
              <a:lnSpc>
                <a:spcPct val="100000"/>
              </a:lnSpc>
              <a:buNone/>
              <a:defRPr/>
            </a:pPr>
            <a:r>
              <a:rPr lang="en-US" sz="1400" dirty="0"/>
              <a:t>Install the system on prototypes, vehicle mock-ups,  or finished vehicles on wheels. The process should only take a few minutes.</a:t>
            </a:r>
          </a:p>
          <a:p>
            <a:pPr marL="0" indent="0">
              <a:buNone/>
            </a:pPr>
            <a:r>
              <a:rPr lang="en-US" sz="1600" dirty="0"/>
              <a:t>Real time Visual Feedback</a:t>
            </a:r>
          </a:p>
          <a:p>
            <a:pPr marL="457200" lvl="2" indent="0">
              <a:lnSpc>
                <a:spcPct val="100000"/>
              </a:lnSpc>
              <a:buNone/>
              <a:defRPr/>
            </a:pPr>
            <a:r>
              <a:rPr lang="en-US" sz="1400" dirty="0"/>
              <a:t>Results are shown in real time to avoid gaps or holes in the data set.</a:t>
            </a:r>
          </a:p>
          <a:p>
            <a:pPr marL="0" indent="0">
              <a:buNone/>
            </a:pPr>
            <a:r>
              <a:rPr lang="en-US" sz="1600" dirty="0"/>
              <a:t>Convenient Processing</a:t>
            </a:r>
          </a:p>
          <a:p>
            <a:pPr marL="457200" lvl="2" indent="0">
              <a:lnSpc>
                <a:spcPct val="100000"/>
              </a:lnSpc>
              <a:buNone/>
              <a:defRPr/>
            </a:pPr>
            <a:r>
              <a:rPr lang="en-US" sz="1400" dirty="0"/>
              <a:t>Process and evaluate dimensions in a 2D environment to mimic blueprints or compare to a CAD section.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2C49B9C-4D8A-0473-83EB-13E6199DA067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00634B6-6743-7461-7E42-E6C45F18B07A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67884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4323" y="2973601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2. </a:t>
            </a:r>
            <a:r>
              <a:rPr lang="en-US" sz="3200" dirty="0"/>
              <a:t>Technology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178D91E-2438-844D-2AFA-72DBEF939122}"/>
              </a:ext>
            </a:extLst>
          </p:cNvPr>
          <p:cNvSpPr txBox="1">
            <a:spLocks/>
          </p:cNvSpPr>
          <p:nvPr/>
        </p:nvSpPr>
        <p:spPr>
          <a:xfrm>
            <a:off x="9227127" y="6495470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C70C16B-8FE4-34FE-D4A9-91DF90383E79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493157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2D087CD-2E82-444A-A247-9422D2B8F8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6342" y="1371600"/>
            <a:ext cx="7740991" cy="452349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Base A &amp; B</a:t>
            </a:r>
          </a:p>
          <a:p>
            <a:pPr marL="0" lvl="1"/>
            <a:r>
              <a:rPr lang="en-US" sz="1400" dirty="0"/>
              <a:t>Two identical mounting platforms with quick release are used to install the SealScan on the vehicle. </a:t>
            </a:r>
          </a:p>
          <a:p>
            <a:pPr marL="0" lvl="1"/>
            <a:r>
              <a:rPr lang="en-US" sz="1400" dirty="0"/>
              <a:t>The platform with 4 independent suction cups make the mounting adaptable to all kinds of curvatures and geometries. </a:t>
            </a:r>
          </a:p>
          <a:p>
            <a:pPr marL="0" lvl="1"/>
            <a:r>
              <a:rPr lang="en-US" sz="1400" dirty="0"/>
              <a:t>The platform with quick release can be finely adjusted to allow for precise positioning. </a:t>
            </a:r>
          </a:p>
          <a:p>
            <a:pPr marL="0" lvl="1"/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2BECF-8858-4CB4-BE03-129440CF62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09F37A8-1427-447E-B927-BC16D85E1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technology	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55BF144-E1C9-4E75-9CAC-123F1D4ABE2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2.1 Mounting base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3C3E597-12D1-2AF2-13F6-7D2AF4452E4C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DA17659-162E-4035-BAF8-E0BE886023F2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A9C451A-7D29-0466-D985-D3A455156A3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26875" y="679641"/>
            <a:ext cx="3181208" cy="21536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C76DAC0-B07F-791F-24F2-C47FA2CAB0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7362" y="3488349"/>
            <a:ext cx="4389719" cy="228619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B21664A-AF92-3B0B-0CED-2F943CD7FFF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28725" y="3490635"/>
            <a:ext cx="2429369" cy="228395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5C2FA29-EA04-EBB9-18F7-09E9F9E27F2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46349" y="3488349"/>
            <a:ext cx="3518053" cy="228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60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white car with black and yellow objects on top&#10;&#10;Description automatically generated">
            <a:extLst>
              <a:ext uri="{FF2B5EF4-FFF2-40B4-BE49-F238E27FC236}">
                <a16:creationId xmlns:a16="http://schemas.microsoft.com/office/drawing/2014/main" id="{39A516B4-A533-507E-6A17-107F981AA6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91492" y="0"/>
            <a:ext cx="409719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82D506-BA69-433B-907A-CDC5E4B61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77B84-5E91-4B57-B64C-3E204F50F8D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2.2 Measuring arm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23D5E0-D5A7-4735-90DF-1FEFA9F3DA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93520F0-33D0-4F32-ABD8-BAE512E96253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45219" y="1411662"/>
            <a:ext cx="5890581" cy="4341114"/>
          </a:xfrm>
        </p:spPr>
        <p:txBody>
          <a:bodyPr>
            <a:normAutofit/>
          </a:bodyPr>
          <a:lstStyle/>
          <a:p>
            <a:pPr algn="just" eaLnBrk="1" hangingPunct="1">
              <a:buFontTx/>
              <a:buNone/>
            </a:pPr>
            <a:endParaRPr lang="en-US" altLang="en-US" sz="1800" dirty="0"/>
          </a:p>
          <a:p>
            <a:pPr algn="just" eaLnBrk="1" hangingPunct="1">
              <a:buFontTx/>
              <a:buNone/>
            </a:pPr>
            <a:r>
              <a:rPr lang="en-US" altLang="en-US" sz="1800" dirty="0"/>
              <a:t>Base A Connection</a:t>
            </a:r>
          </a:p>
          <a:p>
            <a:pPr lvl="1"/>
            <a:r>
              <a:rPr lang="en-US" altLang="en-US" sz="1400" dirty="0"/>
              <a:t>Repeatable quick-mount profile to place and hold the SealScan on any mounting base.</a:t>
            </a:r>
          </a:p>
          <a:p>
            <a:pPr algn="just">
              <a:buNone/>
            </a:pPr>
            <a:r>
              <a:rPr lang="en-US" altLang="en-US" sz="1800" dirty="0"/>
              <a:t>Articulations</a:t>
            </a:r>
          </a:p>
          <a:p>
            <a:pPr lvl="1"/>
            <a:r>
              <a:rPr lang="en-US" altLang="en-US" sz="1400" dirty="0">
                <a:cs typeface="Arial" panose="020B0604020202020204" pitchFamily="34" charset="0"/>
              </a:rPr>
              <a:t>Three parallel axes equipped with high resolution encoders establish angular position of shoulder, elbow, and wrist articulations</a:t>
            </a:r>
            <a:r>
              <a:rPr lang="en-US" altLang="en-US" sz="1400" dirty="0"/>
              <a:t>. </a:t>
            </a:r>
          </a:p>
          <a:p>
            <a:pPr algn="just" eaLnBrk="1" hangingPunct="1">
              <a:buFontTx/>
              <a:buNone/>
            </a:pPr>
            <a:r>
              <a:rPr lang="en-US" altLang="en-US" sz="1800" dirty="0"/>
              <a:t>Laser Scanner</a:t>
            </a:r>
          </a:p>
          <a:p>
            <a:pPr lvl="1"/>
            <a:r>
              <a:rPr lang="en-US" altLang="en-US" sz="1400" dirty="0"/>
              <a:t>Non-contact, smart laser point scanner for measuring points of the profile.</a:t>
            </a:r>
          </a:p>
          <a:p>
            <a:pPr algn="just">
              <a:buNone/>
            </a:pPr>
            <a:r>
              <a:rPr lang="en-US" altLang="en-US" sz="1800" dirty="0"/>
              <a:t>Base B Connection</a:t>
            </a:r>
          </a:p>
          <a:p>
            <a:pPr lvl="1"/>
            <a:r>
              <a:rPr lang="en-US" altLang="en-US" sz="1400" dirty="0"/>
              <a:t>Repeatable quick mount profile to place the SealScan on the other mounting base</a:t>
            </a:r>
            <a:r>
              <a:rPr lang="en-US" altLang="en-US" dirty="0"/>
              <a:t>.</a:t>
            </a:r>
          </a:p>
          <a:p>
            <a:endParaRPr lang="en-US" dirty="0"/>
          </a:p>
        </p:txBody>
      </p:sp>
      <p:pic>
        <p:nvPicPr>
          <p:cNvPr id="10" name="Graphic 9" descr="Badge 1 with solid fill">
            <a:extLst>
              <a:ext uri="{FF2B5EF4-FFF2-40B4-BE49-F238E27FC236}">
                <a16:creationId xmlns:a16="http://schemas.microsoft.com/office/drawing/2014/main" id="{3ADBF0CF-CF06-42C4-B5F5-DF93BF17116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88291" y="4818044"/>
            <a:ext cx="546100" cy="546100"/>
          </a:xfrm>
          <a:prstGeom prst="rect">
            <a:avLst/>
          </a:prstGeom>
        </p:spPr>
      </p:pic>
      <p:pic>
        <p:nvPicPr>
          <p:cNvPr id="17" name="Graphic 16" descr="Badge with solid fill">
            <a:extLst>
              <a:ext uri="{FF2B5EF4-FFF2-40B4-BE49-F238E27FC236}">
                <a16:creationId xmlns:a16="http://schemas.microsoft.com/office/drawing/2014/main" id="{FE34099F-46CA-4BFD-85EF-929057CCB7A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188291" y="424562"/>
            <a:ext cx="548640" cy="548640"/>
          </a:xfrm>
          <a:prstGeom prst="rect">
            <a:avLst/>
          </a:prstGeom>
        </p:spPr>
      </p:pic>
      <p:pic>
        <p:nvPicPr>
          <p:cNvPr id="19" name="Graphic 18" descr="Badge 3 with solid fill">
            <a:extLst>
              <a:ext uri="{FF2B5EF4-FFF2-40B4-BE49-F238E27FC236}">
                <a16:creationId xmlns:a16="http://schemas.microsoft.com/office/drawing/2014/main" id="{495A37CD-73EF-41B9-840C-DB4F499DF14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612769" y="3410090"/>
            <a:ext cx="546100" cy="546100"/>
          </a:xfrm>
          <a:prstGeom prst="rect">
            <a:avLst/>
          </a:prstGeom>
        </p:spPr>
      </p:pic>
      <p:pic>
        <p:nvPicPr>
          <p:cNvPr id="21" name="Graphic 20" descr="Badge 4 with solid fill">
            <a:extLst>
              <a:ext uri="{FF2B5EF4-FFF2-40B4-BE49-F238E27FC236}">
                <a16:creationId xmlns:a16="http://schemas.microsoft.com/office/drawing/2014/main" id="{8AAD72D1-1A6C-4ED2-B2B1-917D9CBDCA93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612769" y="3857212"/>
            <a:ext cx="548640" cy="548640"/>
          </a:xfrm>
          <a:prstGeom prst="rect">
            <a:avLst/>
          </a:prstGeom>
        </p:spPr>
      </p:pic>
      <p:pic>
        <p:nvPicPr>
          <p:cNvPr id="22" name="Graphic 21" descr="Badge 1 with solid fill">
            <a:extLst>
              <a:ext uri="{FF2B5EF4-FFF2-40B4-BE49-F238E27FC236}">
                <a16:creationId xmlns:a16="http://schemas.microsoft.com/office/drawing/2014/main" id="{9B3B0550-D645-40B9-ACCB-78CAED67A086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325363" y="1791423"/>
            <a:ext cx="282766" cy="282766"/>
          </a:xfrm>
          <a:prstGeom prst="rect">
            <a:avLst/>
          </a:prstGeom>
        </p:spPr>
      </p:pic>
      <p:pic>
        <p:nvPicPr>
          <p:cNvPr id="23" name="Graphic 22" descr="Badge with solid fill">
            <a:extLst>
              <a:ext uri="{FF2B5EF4-FFF2-40B4-BE49-F238E27FC236}">
                <a16:creationId xmlns:a16="http://schemas.microsoft.com/office/drawing/2014/main" id="{4F082F2E-4190-4052-91C7-10065E6BBE6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607421" y="2670673"/>
            <a:ext cx="282766" cy="282766"/>
          </a:xfrm>
          <a:prstGeom prst="rect">
            <a:avLst/>
          </a:prstGeom>
        </p:spPr>
      </p:pic>
      <p:pic>
        <p:nvPicPr>
          <p:cNvPr id="24" name="Graphic 23" descr="Badge 3 with solid fill">
            <a:extLst>
              <a:ext uri="{FF2B5EF4-FFF2-40B4-BE49-F238E27FC236}">
                <a16:creationId xmlns:a16="http://schemas.microsoft.com/office/drawing/2014/main" id="{564A7DA4-7D97-44AF-99ED-FDDB2893008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800595" y="3621796"/>
            <a:ext cx="282766" cy="282766"/>
          </a:xfrm>
          <a:prstGeom prst="rect">
            <a:avLst/>
          </a:prstGeom>
        </p:spPr>
      </p:pic>
      <p:pic>
        <p:nvPicPr>
          <p:cNvPr id="25" name="Graphic 24" descr="Badge 4 with solid fill">
            <a:extLst>
              <a:ext uri="{FF2B5EF4-FFF2-40B4-BE49-F238E27FC236}">
                <a16:creationId xmlns:a16="http://schemas.microsoft.com/office/drawing/2014/main" id="{38C4C572-8B98-472B-8119-2D5EA5DECA90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183980" y="4455741"/>
            <a:ext cx="282766" cy="282766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85CFF30-4716-5A6E-ED39-4A496F36B40E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22B3402-C20E-D191-2515-24586D266F88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58822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9EB185C-EE66-4A4F-B94E-F0DF338E1C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7759" y="1371600"/>
            <a:ext cx="5811884" cy="452349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Automatic Laser Control</a:t>
            </a:r>
          </a:p>
          <a:p>
            <a:pPr lvl="1"/>
            <a:r>
              <a:rPr lang="en-US" sz="1400" dirty="0"/>
              <a:t>Laser adjusts itself to the reflectivity and color of the surface for best scan quality.</a:t>
            </a:r>
          </a:p>
          <a:p>
            <a:pPr marL="0" indent="0">
              <a:buNone/>
            </a:pPr>
            <a:r>
              <a:rPr lang="en-US" sz="1800" dirty="0"/>
              <a:t>User Feedback</a:t>
            </a:r>
          </a:p>
          <a:p>
            <a:pPr lvl="1"/>
            <a:r>
              <a:rPr lang="en-US" sz="1400" dirty="0"/>
              <a:t>The head has green, yellow, and red led lights to inform the user of the measurement status. </a:t>
            </a:r>
          </a:p>
          <a:p>
            <a:pPr marL="0" indent="0">
              <a:buNone/>
            </a:pPr>
            <a:r>
              <a:rPr lang="en-US" sz="1800" dirty="0"/>
              <a:t>Flexible Head </a:t>
            </a:r>
          </a:p>
          <a:p>
            <a:pPr lvl="1"/>
            <a:r>
              <a:rPr lang="en-US" sz="1400" dirty="0"/>
              <a:t>The laser can be easily pointed in all directions to capture points from different angles and cover even the tiniest of details. </a:t>
            </a:r>
          </a:p>
          <a:p>
            <a:pPr marL="0" indent="0">
              <a:buNone/>
            </a:pPr>
            <a:r>
              <a:rPr lang="en-US" sz="1800" dirty="0"/>
              <a:t>Remote Control</a:t>
            </a:r>
          </a:p>
          <a:p>
            <a:pPr lvl="1"/>
            <a:r>
              <a:rPr lang="en-US" sz="1400" dirty="0"/>
              <a:t>A start/stop button controls essential operation and eliminates interaction with the computer.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108C93-CC73-4018-B5E4-D66BA21B095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SEPP007, Slide </a:t>
            </a:r>
            <a:fld id="{55AE94E2-01AD-4F44-B701-725E8CE3ADF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C386053-FCEC-4A9F-A55E-2A4D4DE08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  <a:endParaRPr lang="en-US" b="1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F78BC03-CEBF-4CC8-9D4B-5A8161E6E16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2.3 Laser scanner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08FFEEF-4B69-96B3-C072-F14585477F4A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2A7B573-0F82-0219-B48C-50E4A004D0DD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0" name="Picture 9" descr="A hand holding a device&#10;&#10;Description automatically generated">
            <a:extLst>
              <a:ext uri="{FF2B5EF4-FFF2-40B4-BE49-F238E27FC236}">
                <a16:creationId xmlns:a16="http://schemas.microsoft.com/office/drawing/2014/main" id="{73B6511F-9284-7AAD-E9F7-AAD7DFF4A69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3759" y="0"/>
            <a:ext cx="43382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636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909247-E63C-C44B-A8E1-40F57D4406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1310" y="1405129"/>
            <a:ext cx="5021580" cy="4419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156BFAF-7B57-6AC8-A6C5-4A861F4D0F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4639" y="1633800"/>
            <a:ext cx="5013960" cy="441198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2B4FED-568F-4A3F-A750-0327892E22D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68576737-1847-414D-87C1-BA658395C19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cap="all" dirty="0">
                <a:latin typeface="+mj-lt"/>
              </a:rPr>
              <a:t>2.4 DUAL-BASE TECHNOLOGY</a:t>
            </a:r>
          </a:p>
        </p:txBody>
      </p:sp>
      <p:sp>
        <p:nvSpPr>
          <p:cNvPr id="15" name="Title 5">
            <a:extLst>
              <a:ext uri="{FF2B5EF4-FFF2-40B4-BE49-F238E27FC236}">
                <a16:creationId xmlns:a16="http://schemas.microsoft.com/office/drawing/2014/main" id="{5AEC13B3-8C07-409F-94B9-18E45AA29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/>
          <a:lstStyle/>
          <a:p>
            <a:r>
              <a:rPr kumimoji="0" lang="en-US" sz="2800" b="0" i="0" u="none" strike="noStrike" kern="1200" cap="all" spc="0" normalizeH="0" baseline="0" noProof="0" dirty="0">
                <a:ln>
                  <a:noFill/>
                </a:ln>
                <a:solidFill>
                  <a:srgbClr val="DDDDDD"/>
                </a:solidFill>
                <a:effectLst/>
                <a:uLnTx/>
                <a:uFillTx/>
                <a:latin typeface="Bahnschrift SemiBold"/>
                <a:ea typeface="+mj-ea"/>
                <a:cs typeface="+mj-cs"/>
              </a:rPr>
              <a:t>2. technology</a:t>
            </a:r>
            <a:endParaRPr lang="en-US" b="1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92BEDB7-A4E8-4323-ACE8-DFB71BA0DB4B}"/>
              </a:ext>
            </a:extLst>
          </p:cNvPr>
          <p:cNvCxnSpPr>
            <a:cxnSpLocks/>
          </p:cNvCxnSpPr>
          <p:nvPr/>
        </p:nvCxnSpPr>
        <p:spPr>
          <a:xfrm>
            <a:off x="6455253" y="1393371"/>
            <a:ext cx="0" cy="4605980"/>
          </a:xfrm>
          <a:prstGeom prst="line">
            <a:avLst/>
          </a:prstGeom>
          <a:ln w="12700">
            <a:solidFill>
              <a:srgbClr val="2828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CEC04C9E-0A44-08AE-B9B2-8C8E45D702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2750" y="4331280"/>
            <a:ext cx="4838700" cy="171450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ADE4E79-408E-6E93-281F-C4EF16766DC1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3C798E0-36E2-514A-40BF-980506C0C839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37" name="Picture 36" descr="A black background with a brown and blue object&#10;&#10;Description automatically generated with medium confidence">
            <a:extLst>
              <a:ext uri="{FF2B5EF4-FFF2-40B4-BE49-F238E27FC236}">
                <a16:creationId xmlns:a16="http://schemas.microsoft.com/office/drawing/2014/main" id="{0C43096A-A7C7-217F-E196-AF53CA37692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235" y="2202916"/>
            <a:ext cx="959665" cy="62898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4CA27FA-5B8C-95D3-0C78-C8CD6924BA2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287" y="3390116"/>
            <a:ext cx="1027940" cy="800431"/>
          </a:xfrm>
          <a:prstGeom prst="rect">
            <a:avLst/>
          </a:prstGeom>
        </p:spPr>
      </p:pic>
      <p:pic>
        <p:nvPicPr>
          <p:cNvPr id="41" name="Picture 40" descr="A machine on a piece of wood&#10;&#10;Description automatically generated">
            <a:extLst>
              <a:ext uri="{FF2B5EF4-FFF2-40B4-BE49-F238E27FC236}">
                <a16:creationId xmlns:a16="http://schemas.microsoft.com/office/drawing/2014/main" id="{E2689F3B-CE57-64E3-8A90-B4756D8827B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5613" y="4786437"/>
            <a:ext cx="1772175" cy="983302"/>
          </a:xfrm>
          <a:prstGeom prst="rect">
            <a:avLst/>
          </a:prstGeom>
        </p:spPr>
      </p:pic>
      <p:pic>
        <p:nvPicPr>
          <p:cNvPr id="43" name="Picture 42" descr="A machine on a piece of wood&#10;&#10;Description automatically generated">
            <a:extLst>
              <a:ext uri="{FF2B5EF4-FFF2-40B4-BE49-F238E27FC236}">
                <a16:creationId xmlns:a16="http://schemas.microsoft.com/office/drawing/2014/main" id="{BAEE2062-727D-8D22-6EBC-A16CB18A226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3347" y="1711265"/>
            <a:ext cx="1770580" cy="983302"/>
          </a:xfrm>
          <a:prstGeom prst="rect">
            <a:avLst/>
          </a:prstGeom>
        </p:spPr>
      </p:pic>
      <p:pic>
        <p:nvPicPr>
          <p:cNvPr id="46" name="Picture 45" descr="A machine with a piece of wood&#10;&#10;Description automatically generated">
            <a:extLst>
              <a:ext uri="{FF2B5EF4-FFF2-40B4-BE49-F238E27FC236}">
                <a16:creationId xmlns:a16="http://schemas.microsoft.com/office/drawing/2014/main" id="{012D4343-F442-45B5-1209-43C650C8051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0561" y="3031353"/>
            <a:ext cx="1770580" cy="957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765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8214" y="2982837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3. Process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65A7911D-4DA4-9B02-A27F-1D548B90189A}"/>
              </a:ext>
            </a:extLst>
          </p:cNvPr>
          <p:cNvSpPr txBox="1">
            <a:spLocks/>
          </p:cNvSpPr>
          <p:nvPr/>
        </p:nvSpPr>
        <p:spPr>
          <a:xfrm>
            <a:off x="9245597" y="6486234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271755F-63F4-A2C5-77CE-E1F7D041898A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482070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5D7A06-416C-481B-9AA4-AE84187BC2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1561" y="1423761"/>
            <a:ext cx="4788133" cy="431318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buNone/>
            </a:pPr>
            <a:endParaRPr lang="en-US" altLang="en-US" sz="1800" dirty="0"/>
          </a:p>
          <a:p>
            <a:pPr>
              <a:buNone/>
            </a:pPr>
            <a:endParaRPr lang="en-US" altLang="en-US" sz="1800" dirty="0"/>
          </a:p>
          <a:p>
            <a:pPr>
              <a:buNone/>
            </a:pPr>
            <a:r>
              <a:rPr lang="en-US" altLang="en-US" sz="1800" dirty="0"/>
              <a:t>Pair the Bases</a:t>
            </a:r>
            <a:endParaRPr lang="en-US" dirty="0"/>
          </a:p>
          <a:p>
            <a:pPr lvl="1"/>
            <a:r>
              <a:rPr lang="en-US" altLang="en-US" sz="1400" dirty="0"/>
              <a:t>After installing Base A and Base B on separate parts, the arm will use its internal encoder system to determine the relative location of each base.</a:t>
            </a:r>
          </a:p>
          <a:p>
            <a:pPr lvl="1"/>
            <a:endParaRPr lang="en-US" altLang="en-US" sz="1400" dirty="0"/>
          </a:p>
          <a:p>
            <a:pPr lvl="1"/>
            <a:r>
              <a:rPr lang="en-US" altLang="en-US" sz="1400" dirty="0"/>
              <a:t>With this operation, all measurements will be expressed in a </a:t>
            </a:r>
            <a:r>
              <a:rPr lang="en-US" altLang="en-US" sz="1400" b="1" dirty="0"/>
              <a:t>common coordinate </a:t>
            </a:r>
            <a:r>
              <a:rPr lang="en-US" altLang="en-US" sz="1400" dirty="0"/>
              <a:t>system.</a:t>
            </a:r>
          </a:p>
          <a:p>
            <a:pPr lvl="1"/>
            <a:endParaRPr lang="en-US" altLang="en-US" sz="1400" dirty="0"/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791CB-F4A6-4478-9BE0-92F995384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4004E35-24D2-4232-9434-A2FABA6CE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process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1D91EA1-9B6C-4A94-AF07-CACAB2E3AD7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3.1 SET COMMON REFERENCE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27534D2-6492-2D72-DAC5-07770B5BE159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DA1C8A2-29E6-D6FC-B30A-0C90191DBF11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0604E9E-EF69-4DA8-DD2C-8C9BFD75AC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34958" y="464326"/>
            <a:ext cx="3974441" cy="25387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89A4891-6E4E-E8DA-2D0F-659EEDA767D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4960" y="3159701"/>
            <a:ext cx="3974440" cy="299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313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5D7A06-416C-481B-9AA4-AE84187BC2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1" y="1581912"/>
            <a:ext cx="9029700" cy="823937"/>
          </a:xfrm>
        </p:spPr>
        <p:txBody>
          <a:bodyPr/>
          <a:lstStyle/>
          <a:p>
            <a:pPr>
              <a:buNone/>
            </a:pPr>
            <a:r>
              <a:rPr lang="en-US" altLang="en-US" sz="1800" dirty="0"/>
              <a:t>Measure Location of Base A vs Base B</a:t>
            </a:r>
          </a:p>
          <a:p>
            <a:pPr lvl="1"/>
            <a:r>
              <a:rPr lang="en-US" altLang="en-US" sz="1400" dirty="0"/>
              <a:t>Position the arm on Base A and the other side in Base B. The connection allows the system to determine the relative location of each part. Including any deformation due to compression forces.</a:t>
            </a: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791CB-F4A6-4478-9BE0-92F995384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4004E35-24D2-4232-9434-A2FABA6CE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process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1D91EA1-9B6C-4A94-AF07-CACAB2E3AD7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3.2 SET COMMON REFERENCE : Video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955A284-DC70-A188-AE9F-755A07E73241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25012F7-E78C-0847-959B-F3A13DAECA64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8" name="sepp007sl13-converted">
            <a:hlinkClick r:id="" action="ppaction://media"/>
            <a:extLst>
              <a:ext uri="{FF2B5EF4-FFF2-40B4-BE49-F238E27FC236}">
                <a16:creationId xmlns:a16="http://schemas.microsoft.com/office/drawing/2014/main" id="{D16D5121-1D1D-D46F-8104-DD8F4854397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0800000">
            <a:off x="1951490" y="2733122"/>
            <a:ext cx="5126945" cy="2883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12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3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5D7A06-416C-481B-9AA4-AE84187BC2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7760" y="1371600"/>
            <a:ext cx="8972585" cy="4523498"/>
          </a:xfrm>
        </p:spPr>
        <p:txBody>
          <a:bodyPr/>
          <a:lstStyle/>
          <a:p>
            <a:pPr>
              <a:buNone/>
            </a:pPr>
            <a:endParaRPr lang="en-US" altLang="en-US" sz="1800" dirty="0"/>
          </a:p>
          <a:p>
            <a:pPr>
              <a:buNone/>
            </a:pPr>
            <a:r>
              <a:rPr lang="en-US" altLang="en-US" sz="1800" dirty="0"/>
              <a:t>Measure from Base A</a:t>
            </a:r>
          </a:p>
          <a:p>
            <a:pPr lvl="1"/>
            <a:r>
              <a:rPr lang="en-US" altLang="en-US" sz="1400" dirty="0"/>
              <a:t>Position the arm on Base A (detach Base B) to digitize the profile on the body side. The real-time display will show the point cloud to ensure a continuous, dense result.</a:t>
            </a: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791CB-F4A6-4478-9BE0-92F995384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4004E35-24D2-4232-9434-A2FABA6CE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process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1D91EA1-9B6C-4A94-AF07-CACAB2E3AD7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3.3 SCAN BODY SECTION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B41ECD-9F8B-10B4-E2D6-07E57DF1FA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1650" y="2766083"/>
            <a:ext cx="4777740" cy="3208020"/>
          </a:xfrm>
          <a:prstGeom prst="rect">
            <a:avLst/>
          </a:prstGeom>
          <a:ln>
            <a:noFill/>
          </a:ln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E70CE24-BC58-B86A-A316-CB74AD56A484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6BF9200-2625-F212-677C-BE9EE8797EF6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9" name="Picture 8" descr="A person fixing a car&#10;&#10;Description automatically generated">
            <a:extLst>
              <a:ext uri="{FF2B5EF4-FFF2-40B4-BE49-F238E27FC236}">
                <a16:creationId xmlns:a16="http://schemas.microsoft.com/office/drawing/2014/main" id="{86E16074-036D-3889-AC77-E87BCBDDC55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8105" y="2766083"/>
            <a:ext cx="4096822" cy="320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3773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5D7A06-416C-481B-9AA4-AE84187BC2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1" y="1581912"/>
            <a:ext cx="9029700" cy="823937"/>
          </a:xfrm>
        </p:spPr>
        <p:txBody>
          <a:bodyPr/>
          <a:lstStyle/>
          <a:p>
            <a:pPr>
              <a:buNone/>
            </a:pPr>
            <a:r>
              <a:rPr lang="en-US" altLang="en-US" sz="1800" dirty="0"/>
              <a:t>Measure from Base A</a:t>
            </a:r>
          </a:p>
          <a:p>
            <a:pPr lvl="1"/>
            <a:r>
              <a:rPr lang="en-US" altLang="en-US" sz="1400" dirty="0"/>
              <a:t>Position the arm on Base A (detach Base B) to digitize the profile on the body side. The real-time display will show the point cloud to ensure a continuous, dense result.</a:t>
            </a: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791CB-F4A6-4478-9BE0-92F995384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4004E35-24D2-4232-9434-A2FABA6CE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process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1D91EA1-9B6C-4A94-AF07-CACAB2E3AD7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3.4 SCAN BODY SECTION:  VIDEO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955A284-DC70-A188-AE9F-755A07E73241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25012F7-E78C-0847-959B-F3A13DAECA64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8" name="sepp007sl15-converted">
            <a:hlinkClick r:id="" action="ppaction://media"/>
            <a:extLst>
              <a:ext uri="{FF2B5EF4-FFF2-40B4-BE49-F238E27FC236}">
                <a16:creationId xmlns:a16="http://schemas.microsoft.com/office/drawing/2014/main" id="{3C0BBC94-DE00-5BF7-642A-44AD241DB5B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0800000">
            <a:off x="1911577" y="2687185"/>
            <a:ext cx="5919812" cy="3329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33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5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5D7A06-416C-481B-9AA4-AE84187BC2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1" y="1581912"/>
            <a:ext cx="9029700" cy="823937"/>
          </a:xfrm>
        </p:spPr>
        <p:txBody>
          <a:bodyPr/>
          <a:lstStyle/>
          <a:p>
            <a:pPr>
              <a:buNone/>
            </a:pPr>
            <a:r>
              <a:rPr lang="en-US" altLang="en-US" sz="1800" dirty="0"/>
              <a:t>Move to </a:t>
            </a:r>
            <a:r>
              <a:rPr lang="en-US" altLang="en-US" sz="1800" dirty="0" err="1"/>
              <a:t>sealscan</a:t>
            </a:r>
            <a:r>
              <a:rPr lang="en-US" altLang="en-US" sz="1800" dirty="0"/>
              <a:t> to Base B</a:t>
            </a:r>
          </a:p>
          <a:p>
            <a:pPr lvl="1"/>
            <a:r>
              <a:rPr lang="en-US" altLang="en-US" sz="1400" dirty="0"/>
              <a:t>Move the arm from Base A to B. As the relative position was previously recorded, all future measurements are expressed in the same coordinate system.</a:t>
            </a: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altLang="en-US" sz="2000" dirty="0"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791CB-F4A6-4478-9BE0-92F995384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4004E35-24D2-4232-9434-A2FABA6CE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process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1D91EA1-9B6C-4A94-AF07-CACAB2E3AD7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3.5 MOVE SEALSCAN TO DOOR:  VIDEO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955A284-DC70-A188-AE9F-755A07E73241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25012F7-E78C-0847-959B-F3A13DAECA64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9" name="sepp007sl16-converted">
            <a:hlinkClick r:id="" action="ppaction://media"/>
            <a:extLst>
              <a:ext uri="{FF2B5EF4-FFF2-40B4-BE49-F238E27FC236}">
                <a16:creationId xmlns:a16="http://schemas.microsoft.com/office/drawing/2014/main" id="{6BFE2421-0E9D-08B1-4733-5ADBAE66D2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0800000">
            <a:off x="1902277" y="2616160"/>
            <a:ext cx="6017047" cy="338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42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FBAA4D9-A635-4DDC-B351-D4CCB02CA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7761" y="1371600"/>
            <a:ext cx="8914310" cy="4766437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en-US" sz="1800" dirty="0">
              <a:latin typeface="+mn-lt"/>
            </a:endParaRPr>
          </a:p>
          <a:p>
            <a:pPr>
              <a:buNone/>
            </a:pPr>
            <a:r>
              <a:rPr lang="en-US" altLang="en-US" sz="1800" dirty="0">
                <a:latin typeface="+mn-lt"/>
              </a:rPr>
              <a:t>Measure from Base B</a:t>
            </a:r>
          </a:p>
          <a:p>
            <a:pPr lvl="1"/>
            <a:r>
              <a:rPr lang="en-US" altLang="en-US" sz="1400" dirty="0"/>
              <a:t>Continue the acquisition of the mating surface on the door. Note that all acquisitions are in the same coordinate system.</a:t>
            </a: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747C93-4DEE-4B71-A2BA-64284653663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34FFD8A-4AA3-4E38-B0B3-708C5D72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process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EBC85F4-762D-4AA4-B390-09462AB09E8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3.6 Scan door section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4B91C40-45BC-6E17-5A94-87CDE0A08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7773" y="2750556"/>
            <a:ext cx="6159115" cy="3040902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9B8E1D3-E9E8-4EC3-14EE-2E691E5F1CA9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776C1D3-EDEF-21D9-910C-BD9B07128D2A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D1C03E-95AA-8B07-BEA5-79417DFB6A2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1203" y="2750556"/>
            <a:ext cx="3236261" cy="304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5514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FBAA4D9-A635-4DDC-B351-D4CCB02CA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8972551" cy="1019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en-US" sz="1800" dirty="0">
                <a:latin typeface="+mn-lt"/>
              </a:rPr>
              <a:t>Measure from Base B</a:t>
            </a:r>
          </a:p>
          <a:p>
            <a:pPr lvl="1"/>
            <a:r>
              <a:rPr lang="en-US" altLang="en-US" sz="1400" dirty="0"/>
              <a:t>Move the arm from Base A to Base B and continue the acquisition of the mating surface on the door. Note that all acquisitions are in the same coordinate system.</a:t>
            </a: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747C93-4DEE-4B71-A2BA-64284653663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34FFD8A-4AA3-4E38-B0B3-708C5D72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process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EBC85F4-762D-4AA4-B390-09462AB09E8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3.7 Scan door section: VIDEO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3A7ED42-0946-4D92-2A23-8EDDA0508DC6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E1D90C4-FC19-30FF-D6CF-FD8C861D7987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9" name="sepp007sl18-converted">
            <a:hlinkClick r:id="" action="ppaction://media"/>
            <a:extLst>
              <a:ext uri="{FF2B5EF4-FFF2-40B4-BE49-F238E27FC236}">
                <a16:creationId xmlns:a16="http://schemas.microsoft.com/office/drawing/2014/main" id="{A4FA6D02-24BB-6663-3195-4AA5B83B4D1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0800000">
            <a:off x="1847850" y="2514372"/>
            <a:ext cx="6285090" cy="3535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18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9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FBAA4D9-A635-4DDC-B351-D4CCB02CA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723753" y="1655424"/>
            <a:ext cx="4603568" cy="4766437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en-US" sz="1800" dirty="0">
              <a:latin typeface="+mn-lt"/>
            </a:endParaRPr>
          </a:p>
          <a:p>
            <a:pPr>
              <a:buNone/>
            </a:pPr>
            <a:endParaRPr lang="en-US" altLang="en-US" sz="1800" dirty="0">
              <a:latin typeface="+mn-lt"/>
            </a:endParaRPr>
          </a:p>
          <a:p>
            <a:pPr>
              <a:buNone/>
            </a:pPr>
            <a:r>
              <a:rPr lang="en-US" altLang="en-US" sz="1800" dirty="0">
                <a:latin typeface="+mn-lt"/>
              </a:rPr>
              <a:t>Construct and Dimension</a:t>
            </a:r>
          </a:p>
          <a:p>
            <a:pPr lvl="1"/>
            <a:r>
              <a:rPr lang="en-US" altLang="en-US" sz="1400" dirty="0"/>
              <a:t>After completing the scan:</a:t>
            </a:r>
          </a:p>
          <a:p>
            <a:pPr lvl="1"/>
            <a:endParaRPr lang="en-US" alt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Evaluate the dimensions of the cross section based on a blueprint</a:t>
            </a:r>
          </a:p>
          <a:p>
            <a:pPr lvl="1"/>
            <a:endParaRPr lang="en-US" alt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Align and compare to CAD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Create geometry, splines, arcs, and lines</a:t>
            </a: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747C93-4DEE-4B71-A2BA-64284653663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44983" y="6523122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34FFD8A-4AA3-4E38-B0B3-708C5D72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process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EBC85F4-762D-4AA4-B390-09462AB09E8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3.6 construct and Dimension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4502C4D-02C7-4331-1D8A-E6D6492D8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5809" y="3627137"/>
            <a:ext cx="4123386" cy="2678212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49671E9-50C3-8F61-7602-8BD8A5C703D5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6EABD77-1A95-E6A7-5A84-F504E1362261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CE49E38-2B00-C6FA-E84F-4E436682E1A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7821" y="391290"/>
            <a:ext cx="2954823" cy="289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6079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3633" y="3019783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4. Software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31F2241-2E68-0D7F-3BEA-3023B9F93964}"/>
              </a:ext>
            </a:extLst>
          </p:cNvPr>
          <p:cNvSpPr txBox="1">
            <a:spLocks/>
          </p:cNvSpPr>
          <p:nvPr/>
        </p:nvSpPr>
        <p:spPr>
          <a:xfrm>
            <a:off x="9217890" y="6476998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87B1E-545A-A341-97F4-D0498C776A7F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0285132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6575DAD-1480-4EE5-B706-A6222AAFFB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8375" y="1416811"/>
            <a:ext cx="5203588" cy="5076063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r>
              <a:rPr lang="en-US" altLang="en-US" sz="1800" dirty="0"/>
              <a:t>SealScan Controls</a:t>
            </a:r>
          </a:p>
          <a:p>
            <a:pPr lvl="1"/>
            <a:r>
              <a:rPr lang="en-US" altLang="en-US" sz="1400" dirty="0"/>
              <a:t>Scan, Alignment, and Filters</a:t>
            </a:r>
          </a:p>
          <a:p>
            <a:pPr marL="0" indent="0">
              <a:buNone/>
            </a:pPr>
            <a:r>
              <a:rPr lang="en-US" altLang="en-US" sz="1800" dirty="0"/>
              <a:t>Construction</a:t>
            </a:r>
          </a:p>
          <a:p>
            <a:pPr lvl="1"/>
            <a:r>
              <a:rPr lang="en-US" altLang="en-US" sz="1400" dirty="0"/>
              <a:t>Circles, Splines, Lines, and Arcs </a:t>
            </a:r>
          </a:p>
          <a:p>
            <a:pPr marL="0" indent="0">
              <a:buNone/>
            </a:pPr>
            <a:r>
              <a:rPr lang="en-US" altLang="en-US" sz="1800" dirty="0"/>
              <a:t>Dimension</a:t>
            </a:r>
          </a:p>
          <a:p>
            <a:pPr lvl="1"/>
            <a:r>
              <a:rPr lang="en-US" altLang="en-US" sz="1400" dirty="0"/>
              <a:t>Distances, Angles, and Radii </a:t>
            </a:r>
          </a:p>
          <a:p>
            <a:pPr marL="0" indent="0">
              <a:buNone/>
            </a:pPr>
            <a:r>
              <a:rPr lang="en-US" altLang="en-US" sz="1800" dirty="0"/>
              <a:t>Alignment</a:t>
            </a:r>
          </a:p>
          <a:p>
            <a:pPr lvl="1"/>
            <a:r>
              <a:rPr lang="en-US" altLang="en-US" sz="1400" dirty="0"/>
              <a:t>Mirror, Offset, Rotate, and Tangent  </a:t>
            </a:r>
          </a:p>
          <a:p>
            <a:pPr marL="0" lvl="1"/>
            <a:r>
              <a:rPr lang="en-US" altLang="en-US" dirty="0">
                <a:solidFill>
                  <a:srgbClr val="C9D803"/>
                </a:solidFill>
              </a:rPr>
              <a:t>Import - Export</a:t>
            </a:r>
          </a:p>
          <a:p>
            <a:pPr lvl="1"/>
            <a:r>
              <a:rPr lang="en-US" altLang="en-US" sz="1400" dirty="0"/>
              <a:t>Import DXF, SVG CAD sections</a:t>
            </a:r>
          </a:p>
          <a:p>
            <a:pPr lvl="1"/>
            <a:r>
              <a:rPr lang="en-US" altLang="en-US" sz="1400" dirty="0"/>
              <a:t>Export DXF, DWG</a:t>
            </a:r>
          </a:p>
          <a:p>
            <a:pPr lvl="1"/>
            <a:r>
              <a:rPr lang="en-US" altLang="en-US" sz="1400" dirty="0"/>
              <a:t>Report PDF</a:t>
            </a:r>
          </a:p>
          <a:p>
            <a:pPr marL="0" indent="0">
              <a:buNone/>
            </a:pPr>
            <a:r>
              <a:rPr lang="en-US" altLang="en-US" sz="1800" dirty="0"/>
              <a:t>User Features</a:t>
            </a:r>
          </a:p>
          <a:p>
            <a:pPr lvl="1"/>
            <a:r>
              <a:rPr lang="en-US" altLang="en-US" sz="1400" dirty="0"/>
              <a:t>Layers,  Snaps, and Grids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5752A-3445-4D77-85E9-F08F50E93A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2CF065-2CDE-485F-9C16-3642FD272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4. Software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AEE4D91-A3DE-4963-BCA3-2CA242CC0E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/>
              <a:t>4.1 Standards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0BE8D75-DF09-43A7-9112-A616C52513A1}"/>
              </a:ext>
            </a:extLst>
          </p:cNvPr>
          <p:cNvGrpSpPr/>
          <p:nvPr/>
        </p:nvGrpSpPr>
        <p:grpSpPr>
          <a:xfrm>
            <a:off x="2892511" y="4279249"/>
            <a:ext cx="1144544" cy="242664"/>
            <a:chOff x="4511189" y="4694729"/>
            <a:chExt cx="1466961" cy="365468"/>
          </a:xfrm>
        </p:grpSpPr>
        <p:pic>
          <p:nvPicPr>
            <p:cNvPr id="2052" name="Picture 4" descr="Free Icon | Dxf file format symbol">
              <a:extLst>
                <a:ext uri="{FF2B5EF4-FFF2-40B4-BE49-F238E27FC236}">
                  <a16:creationId xmlns:a16="http://schemas.microsoft.com/office/drawing/2014/main" id="{5648C088-9949-433E-9B56-3750EF15D9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3337" y="4694729"/>
              <a:ext cx="400091" cy="3654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>
              <a:extLst>
                <a:ext uri="{FF2B5EF4-FFF2-40B4-BE49-F238E27FC236}">
                  <a16:creationId xmlns:a16="http://schemas.microsoft.com/office/drawing/2014/main" id="{93F90FDB-1F4E-4C7C-9BCF-C87F30065A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3343" y="4712119"/>
              <a:ext cx="294807" cy="3306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Free Icon | Svg file format variant">
              <a:extLst>
                <a:ext uri="{FF2B5EF4-FFF2-40B4-BE49-F238E27FC236}">
                  <a16:creationId xmlns:a16="http://schemas.microsoft.com/office/drawing/2014/main" id="{2CD7EF04-CD1D-44F9-AA4C-5B6A9B984C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1280" y="4720415"/>
              <a:ext cx="371972" cy="3397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DWG file format variant - Free interface icons">
              <a:extLst>
                <a:ext uri="{FF2B5EF4-FFF2-40B4-BE49-F238E27FC236}">
                  <a16:creationId xmlns:a16="http://schemas.microsoft.com/office/drawing/2014/main" id="{CAC8D4A5-5974-4813-A603-40D879832B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1189" y="4694730"/>
              <a:ext cx="400091" cy="3654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6EAD7B1E-237B-0192-AD48-3CE3A83964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51070" y="545918"/>
            <a:ext cx="7147560" cy="54559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4F9D673-761D-96AC-3661-494E870ADD8C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82B2D03-42F6-2B39-9E9E-3CBC1356DD66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3923354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6575DAD-1480-4EE5-B706-A6222AAFFB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7547" y="1404994"/>
            <a:ext cx="9069646" cy="200461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r>
              <a:rPr lang="en-US" altLang="en-US" sz="1800" dirty="0"/>
              <a:t>Personalized Software</a:t>
            </a:r>
          </a:p>
          <a:p>
            <a:pPr marL="457200" lvl="2" indent="0">
              <a:buNone/>
            </a:pPr>
            <a:r>
              <a:rPr lang="en-US" altLang="en-US" sz="1400" dirty="0">
                <a:latin typeface="+mn-lt"/>
                <a:cs typeface="Times" panose="02020603050405020304" pitchFamily="18" charset="0"/>
              </a:rPr>
              <a:t>Choose your favorite scanning and analysis software for a more personalized experience.</a:t>
            </a:r>
          </a:p>
          <a:p>
            <a:pPr marL="685800" lvl="2"/>
            <a:endParaRPr lang="en-US" altLang="en-US" sz="1400" dirty="0">
              <a:latin typeface="+mn-lt"/>
              <a:cs typeface="Times" panose="02020603050405020304" pitchFamily="18" charset="0"/>
            </a:endParaRPr>
          </a:p>
          <a:p>
            <a:pPr marL="685800" lvl="2"/>
            <a:r>
              <a:rPr lang="en-US" altLang="en-US" sz="1400" dirty="0">
                <a:latin typeface="+mn-lt"/>
                <a:cs typeface="Times" panose="02020603050405020304" pitchFamily="18" charset="0"/>
              </a:rPr>
              <a:t>A SealScan control interface can be configured to integrate its measurement capabilities into an existing CAD or measurement software package</a:t>
            </a:r>
          </a:p>
          <a:p>
            <a:pPr marL="685800" lvl="2"/>
            <a:endParaRPr lang="en-US" altLang="en-US" sz="1400" dirty="0">
              <a:latin typeface="+mn-lt"/>
              <a:cs typeface="Times" panose="02020603050405020304" pitchFamily="18" charset="0"/>
            </a:endParaRPr>
          </a:p>
          <a:p>
            <a:pPr marL="457200" lvl="2" indent="0">
              <a:buNone/>
            </a:pPr>
            <a:r>
              <a:rPr lang="en-US" altLang="en-US" sz="1400" dirty="0">
                <a:latin typeface="+mn-lt"/>
                <a:cs typeface="Times" panose="02020603050405020304" pitchFamily="18" charset="0"/>
              </a:rPr>
              <a:t>Please ask our team for the available interfaces to commercial software packages.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5752A-3445-4D77-85E9-F08F50E93A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2CF065-2CDE-485F-9C16-3642FD272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4. Software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AEE4D91-A3DE-4963-BCA3-2CA242CC0E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4.2 Customized 3</a:t>
            </a:r>
            <a:r>
              <a:rPr lang="en-US" baseline="30000" dirty="0"/>
              <a:t>rd</a:t>
            </a:r>
            <a:r>
              <a:rPr lang="en-US" dirty="0"/>
              <a:t> party </a:t>
            </a:r>
          </a:p>
        </p:txBody>
      </p: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BFBE2839-4A58-48FF-9D4C-9FFF5E47C276}"/>
              </a:ext>
            </a:extLst>
          </p:cNvPr>
          <p:cNvCxnSpPr>
            <a:cxnSpLocks/>
            <a:endCxn id="13" idx="0"/>
          </p:cNvCxnSpPr>
          <p:nvPr/>
        </p:nvCxnSpPr>
        <p:spPr>
          <a:xfrm>
            <a:off x="3817248" y="4641085"/>
            <a:ext cx="1847310" cy="423459"/>
          </a:xfrm>
          <a:prstGeom prst="bentConnector2">
            <a:avLst/>
          </a:prstGeom>
          <a:ln w="25400">
            <a:solidFill>
              <a:srgbClr val="C9D80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76CD99B4-C3A5-41E8-9309-6FF7D73CC567}"/>
              </a:ext>
            </a:extLst>
          </p:cNvPr>
          <p:cNvCxnSpPr>
            <a:cxnSpLocks/>
            <a:endCxn id="3080" idx="0"/>
          </p:cNvCxnSpPr>
          <p:nvPr/>
        </p:nvCxnSpPr>
        <p:spPr>
          <a:xfrm>
            <a:off x="3817248" y="4641085"/>
            <a:ext cx="3431099" cy="464309"/>
          </a:xfrm>
          <a:prstGeom prst="bentConnector2">
            <a:avLst/>
          </a:prstGeom>
          <a:ln w="25400">
            <a:solidFill>
              <a:srgbClr val="C9D80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or: Elbow 24">
            <a:extLst>
              <a:ext uri="{FF2B5EF4-FFF2-40B4-BE49-F238E27FC236}">
                <a16:creationId xmlns:a16="http://schemas.microsoft.com/office/drawing/2014/main" id="{1ACFF48E-6428-4FCF-BE2B-AD0772AC5C62}"/>
              </a:ext>
            </a:extLst>
          </p:cNvPr>
          <p:cNvCxnSpPr>
            <a:cxnSpLocks/>
            <a:endCxn id="15" idx="0"/>
          </p:cNvCxnSpPr>
          <p:nvPr/>
        </p:nvCxnSpPr>
        <p:spPr>
          <a:xfrm>
            <a:off x="3817248" y="4641085"/>
            <a:ext cx="5061162" cy="494958"/>
          </a:xfrm>
          <a:prstGeom prst="bentConnector2">
            <a:avLst/>
          </a:prstGeom>
          <a:ln w="25400">
            <a:solidFill>
              <a:srgbClr val="C9D80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or: Elbow 27">
            <a:extLst>
              <a:ext uri="{FF2B5EF4-FFF2-40B4-BE49-F238E27FC236}">
                <a16:creationId xmlns:a16="http://schemas.microsoft.com/office/drawing/2014/main" id="{206D2062-BEF1-4754-8A3D-DD9FCB9FAA51}"/>
              </a:ext>
            </a:extLst>
          </p:cNvPr>
          <p:cNvCxnSpPr>
            <a:cxnSpLocks/>
            <a:endCxn id="3078" idx="0"/>
          </p:cNvCxnSpPr>
          <p:nvPr/>
        </p:nvCxnSpPr>
        <p:spPr>
          <a:xfrm>
            <a:off x="3817248" y="4641085"/>
            <a:ext cx="6835624" cy="464309"/>
          </a:xfrm>
          <a:prstGeom prst="bentConnector2">
            <a:avLst/>
          </a:prstGeom>
          <a:ln w="25400">
            <a:solidFill>
              <a:srgbClr val="C9D80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D873C071-85A4-5C90-A7A7-CBE638F60C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560" y="5051973"/>
            <a:ext cx="1440180" cy="9144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A0C12DC-7986-8C68-E78A-BE5A463134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2142" y="5083329"/>
            <a:ext cx="1440180" cy="8382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60DE8AE-D996-1690-827A-E4C7DED454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4376" y="5132108"/>
            <a:ext cx="1539240" cy="8382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14B3CEE-CAB1-304F-55C2-99838C915D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5670" y="5136043"/>
            <a:ext cx="1539240" cy="9982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8711959-C6D0-519C-0BAB-6FB019E56BF1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E054C68-266A-756C-C842-CCB658C82646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814DF2-6148-18CA-757C-FF446679CE3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773" y="3954192"/>
            <a:ext cx="1823527" cy="137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8817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7181" y="3085950"/>
            <a:ext cx="4114800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5. Applications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E2AF66CC-13A9-15F4-9E95-BEC49454EB92}"/>
              </a:ext>
            </a:extLst>
          </p:cNvPr>
          <p:cNvSpPr txBox="1">
            <a:spLocks/>
          </p:cNvSpPr>
          <p:nvPr/>
        </p:nvSpPr>
        <p:spPr>
          <a:xfrm>
            <a:off x="9264072" y="6500088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A7AFC5B-A736-7FE7-1D18-2596F7854960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6410266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F72D3E-B015-4094-BF99-ED3B2F36CA7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4904B7F8-4459-4DEB-A85C-FDA81F777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5. Applications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1" name="Section Zoom 10">
                <a:extLst>
                  <a:ext uri="{FF2B5EF4-FFF2-40B4-BE49-F238E27FC236}">
                    <a16:creationId xmlns:a16="http://schemas.microsoft.com/office/drawing/2014/main" id="{4E9EA5DC-AA74-1F9F-0D20-DA85FE70BD2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31144786"/>
                  </p:ext>
                </p:extLst>
              </p:nvPr>
            </p:nvGraphicFramePr>
            <p:xfrm>
              <a:off x="1552353" y="1597891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5B496E5F-DEA1-48F7-85A1-70B6836605A1}">
                    <psez:zmPr id="{3B0BA694-7506-4BF9-8453-E6D63D8BB251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1" name="Section Zoom 10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4E9EA5DC-AA74-1F9F-0D20-DA85FE70BD2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52353" y="1597891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3" name="Section Zoom 12">
                <a:extLst>
                  <a:ext uri="{FF2B5EF4-FFF2-40B4-BE49-F238E27FC236}">
                    <a16:creationId xmlns:a16="http://schemas.microsoft.com/office/drawing/2014/main" id="{DA1B6BBF-7225-BFD5-B80D-8B103B372F6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1862716"/>
                  </p:ext>
                </p:extLst>
              </p:nvPr>
            </p:nvGraphicFramePr>
            <p:xfrm>
              <a:off x="4860638" y="1581812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944DD7B5-9535-4197-BC47-C8E64334EFA8}">
                    <psez:zmPr id="{298058E6-78DE-49C5-AE90-5522FCC3AAD2}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3" name="Section Zoom 12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DA1B6BBF-7225-BFD5-B80D-8B103B372F6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860638" y="1581812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5" name="Section Zoom 14">
                <a:extLst>
                  <a:ext uri="{FF2B5EF4-FFF2-40B4-BE49-F238E27FC236}">
                    <a16:creationId xmlns:a16="http://schemas.microsoft.com/office/drawing/2014/main" id="{5BC84494-EEC7-47D4-877C-516123679C1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90275297"/>
                  </p:ext>
                </p:extLst>
              </p:nvPr>
            </p:nvGraphicFramePr>
            <p:xfrm>
              <a:off x="4860638" y="3561689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10C7748E-12CA-47B9-AA06-1DBF5926DFDC}">
                    <psez:zmPr id="{A67F852B-DDE6-4302-8F25-DF63448EC9BE}" transitionDur="1000">
                      <p166:blipFill xmlns:p166="http://schemas.microsoft.com/office/powerpoint/2016/6/main">
                        <a:blip r:embed="rId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5" name="Section Zoom 14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5BC84494-EEC7-47D4-877C-516123679C1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860638" y="3561689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9" name="Section Zoom 18">
                <a:extLst>
                  <a:ext uri="{FF2B5EF4-FFF2-40B4-BE49-F238E27FC236}">
                    <a16:creationId xmlns:a16="http://schemas.microsoft.com/office/drawing/2014/main" id="{FC6816F4-1587-89A9-D5D3-D6884E1A75D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99701434"/>
                  </p:ext>
                </p:extLst>
              </p:nvPr>
            </p:nvGraphicFramePr>
            <p:xfrm>
              <a:off x="1552353" y="3545610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A0DF0E00-3E55-4A16-A977-1F9B0EB7D878}">
                    <psez:zmPr id="{308B095C-A374-4F94-883B-AE72AA064045}" transitionDur="1000">
                      <p166:blipFill xmlns:p166="http://schemas.microsoft.com/office/powerpoint/2016/6/main">
                        <a:blip r:embed="rId1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9" name="Section Zoom 18">
                <a:hlinkClick r:id="rId13" action="ppaction://hlinksldjump"/>
                <a:extLst>
                  <a:ext uri="{FF2B5EF4-FFF2-40B4-BE49-F238E27FC236}">
                    <a16:creationId xmlns:a16="http://schemas.microsoft.com/office/drawing/2014/main" id="{FC6816F4-1587-89A9-D5D3-D6884E1A75D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552353" y="3545610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467D7F10-D285-1F66-38A2-97E434C5F9E8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2976305A-A330-46F6-834A-0B1970039FD4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3" name="Section Zoom 2">
                <a:extLst>
                  <a:ext uri="{FF2B5EF4-FFF2-40B4-BE49-F238E27FC236}">
                    <a16:creationId xmlns:a16="http://schemas.microsoft.com/office/drawing/2014/main" id="{73BA15D6-945F-65D8-4921-9EA57AEAF4B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52448727"/>
                  </p:ext>
                </p:extLst>
              </p:nvPr>
            </p:nvGraphicFramePr>
            <p:xfrm>
              <a:off x="8120129" y="1581812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4F66F0D3-A616-4D1D-90E0-07B35B142194}">
                    <psez:zmPr id="{666B6367-DE04-48FD-9668-FB9F81549552}" transitionDur="1000">
                      <p166:blipFill xmlns:p166="http://schemas.microsoft.com/office/powerpoint/2016/6/main">
                        <a:blip r:embed="rId1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3" name="Section Zoom 2">
                <a:hlinkClick r:id="rId16" action="ppaction://hlinksldjump"/>
                <a:extLst>
                  <a:ext uri="{FF2B5EF4-FFF2-40B4-BE49-F238E27FC236}">
                    <a16:creationId xmlns:a16="http://schemas.microsoft.com/office/drawing/2014/main" id="{73BA15D6-945F-65D8-4921-9EA57AEAF4B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8120129" y="1581812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8" name="Section Zoom 7">
                <a:extLst>
                  <a:ext uri="{FF2B5EF4-FFF2-40B4-BE49-F238E27FC236}">
                    <a16:creationId xmlns:a16="http://schemas.microsoft.com/office/drawing/2014/main" id="{C264A4D8-EE3B-A0C5-8658-BE9F92D257C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38532373"/>
                  </p:ext>
                </p:extLst>
              </p:nvPr>
            </p:nvGraphicFramePr>
            <p:xfrm>
              <a:off x="8120129" y="3545610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AE9D31A2-B1F2-4D56-A472-97BF320CD903}">
                    <psez:zmPr id="{BBA12EB6-D0BE-4BC5-AA6C-05E1E8D978E7}" transitionDur="1000">
                      <p166:blipFill xmlns:p166="http://schemas.microsoft.com/office/powerpoint/2016/6/main">
                        <a:blip r:embed="rId1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8" name="Section Zoom 7">
                <a:hlinkClick r:id="rId19" action="ppaction://hlinksldjump"/>
                <a:extLst>
                  <a:ext uri="{FF2B5EF4-FFF2-40B4-BE49-F238E27FC236}">
                    <a16:creationId xmlns:a16="http://schemas.microsoft.com/office/drawing/2014/main" id="{C264A4D8-EE3B-A0C5-8658-BE9F92D257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120129" y="3545610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39441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6541" y="3085950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6. </a:t>
            </a:r>
            <a:r>
              <a:rPr lang="en-US" sz="3200" dirty="0"/>
              <a:t>Conclusion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7259D351-0A98-4CCC-4E69-534315760E37}"/>
              </a:ext>
            </a:extLst>
          </p:cNvPr>
          <p:cNvSpPr txBox="1">
            <a:spLocks/>
          </p:cNvSpPr>
          <p:nvPr/>
        </p:nvSpPr>
        <p:spPr>
          <a:xfrm>
            <a:off x="9264073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3862ECB-1980-DA98-D1C7-0FDD3981682B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3232179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6575DAD-1480-4EE5-B706-A6222AAFFB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8375" y="1416811"/>
            <a:ext cx="5045661" cy="5076063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j-ea"/>
              <a:cs typeface="Times" panose="02020603050405020304" pitchFamily="18" charset="0"/>
            </a:endParaRP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  <a:latin typeface="Bahnschrift"/>
              <a:ea typeface="+mj-ea"/>
              <a:cs typeface="Times" panose="02020603050405020304" pitchFamily="18" charset="0"/>
            </a:endParaRPr>
          </a:p>
          <a:p>
            <a:pPr marL="0" indent="0">
              <a:buNone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highlight>
                <a:srgbClr val="FFFF00"/>
              </a:highlight>
              <a:uLnTx/>
              <a:uFillTx/>
              <a:latin typeface="Bahnschrift"/>
              <a:ea typeface="+mj-ea"/>
              <a:cs typeface="Times" panose="02020603050405020304" pitchFamily="18" charset="0"/>
            </a:endParaRPr>
          </a:p>
          <a:p>
            <a:pPr marL="0" indent="0">
              <a:buNone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  <a:t>With its flexible mount and non-destructive testing, SealScan is the optimal solution for seal gap measurements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</a:b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j-ea"/>
              <a:cs typeface="Times" panose="02020603050405020304" pitchFamily="18" charset="0"/>
            </a:endParaRPr>
          </a:p>
          <a:p>
            <a:pPr marL="0" indent="0">
              <a:buNone/>
            </a:pP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  <a:t>The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  <a:t>Speed and Simplicity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  <a:t> of a classic mechanical gauge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</a:b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j-ea"/>
              <a:cs typeface="Times" panose="02020603050405020304" pitchFamily="18" charset="0"/>
            </a:endParaRPr>
          </a:p>
          <a:p>
            <a:pPr marL="0" indent="0">
              <a:buNone/>
            </a:pP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  <a:t>The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  <a:t>Accuracy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j-ea"/>
                <a:cs typeface="Times" panose="02020603050405020304" pitchFamily="18" charset="0"/>
              </a:rPr>
              <a:t> of laser scanners</a:t>
            </a:r>
            <a:endParaRPr lang="en-US" altLang="en-US" sz="18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5752A-3445-4D77-85E9-F08F50E93A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AEE4D91-A3DE-4963-BCA3-2CA242CC0E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6. Conclusion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48C5032-E051-9C95-A756-449C0C5FF59F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1FE6B4F-583C-2CCA-D446-697183008DD1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8" name="Picture 7" descr="A person holding a yellow and black strip of a car&#10;&#10;Description automatically generated">
            <a:extLst>
              <a:ext uri="{FF2B5EF4-FFF2-40B4-BE49-F238E27FC236}">
                <a16:creationId xmlns:a16="http://schemas.microsoft.com/office/drawing/2014/main" id="{D6FF5257-9D89-6B13-AB93-C332A153717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6856313" y="1525628"/>
            <a:ext cx="6858001" cy="3806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838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2673098"/>
            <a:ext cx="3209925" cy="1325563"/>
          </a:xfrm>
        </p:spPr>
        <p:txBody>
          <a:bodyPr>
            <a:normAutofit fontScale="90000"/>
          </a:bodyPr>
          <a:lstStyle/>
          <a:p>
            <a:r>
              <a:rPr lang="en-US" sz="4800" dirty="0">
                <a:solidFill>
                  <a:srgbClr val="C9D803"/>
                </a:solidFill>
              </a:rPr>
              <a:t>Thank you.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228600" y="6483638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BE18826-453B-5D5C-B018-E768B8C29695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57D10D6-0716-FA7E-6D0C-6B344A116218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56D58F3-3302-CBA5-12FB-92D9AC828BBC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8067E-BEC0-7F02-478A-C42B337AD1DE}"/>
              </a:ext>
            </a:extLst>
          </p:cNvPr>
          <p:cNvSpPr txBox="1">
            <a:spLocks/>
          </p:cNvSpPr>
          <p:nvPr/>
        </p:nvSpPr>
        <p:spPr>
          <a:xfrm>
            <a:off x="874683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D662C78-3625-12B9-E74D-DBDB1994EBAB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8598110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935CF5-4CF6-375D-F4F9-F8E108FBD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905" y="141501"/>
            <a:ext cx="4448676" cy="168094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5400">
                <a:solidFill>
                  <a:schemeClr val="bg1"/>
                </a:solidFill>
              </a:rPr>
              <a:t>Seal System Assembly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9B247BD-A151-4B90-8E97-C30A1B0BC204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FE9FA0-4372-36A6-5DE0-98F38CB5DC7E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0737438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92F833D-5DFE-4898-961B-C1A529A0D5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6342" y="1397764"/>
            <a:ext cx="5305279" cy="4497334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Install the Arm on the Vehicle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Start scanning the cross section of a fully assembled vehicle with all components in place.</a:t>
            </a:r>
          </a:p>
          <a:p>
            <a:pPr marL="0" indent="0">
              <a:buNone/>
            </a:pPr>
            <a:r>
              <a:rPr lang="en-US" sz="1800" dirty="0"/>
              <a:t>Remove Components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Remove trim panels or components gradually </a:t>
            </a:r>
            <a:r>
              <a:rPr lang="en-US" sz="1400" dirty="0"/>
              <a:t>and</a:t>
            </a:r>
            <a:r>
              <a:rPr lang="en-US" sz="1400" dirty="0">
                <a:solidFill>
                  <a:srgbClr val="282828"/>
                </a:solidFill>
              </a:rPr>
              <a:t> scan the underlying cross section.</a:t>
            </a:r>
          </a:p>
          <a:p>
            <a:pPr lvl="1"/>
            <a:endParaRPr lang="en-US" sz="1400" dirty="0">
              <a:solidFill>
                <a:srgbClr val="282828"/>
              </a:solidFill>
            </a:endParaRPr>
          </a:p>
          <a:p>
            <a:pPr lvl="1"/>
            <a:r>
              <a:rPr lang="en-US" sz="1400" dirty="0"/>
              <a:t>The result is a complete breakdown of the assembly. Identify the tolerance build-up and identify potential issues for the final build geometry:</a:t>
            </a:r>
          </a:p>
          <a:p>
            <a:pPr lvl="1"/>
            <a:endParaRPr lang="en-US" sz="1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Sheet Metal:  Flange shape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Seal Installation:  Seal position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Seal Geometry: Seal size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Door Positioning: Assembly variation</a:t>
            </a:r>
          </a:p>
          <a:p>
            <a:pPr lvl="1"/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9AB16-03EC-4CF3-BB66-CF4E137254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7E198CD-181F-410C-8C3B-9B9567F3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60A56A8-7DCB-4657-8A72-80C2AEFC027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Seal System Assembly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D20F0D-08F3-E7B7-1AC0-F6B6529C86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0950" y="3488873"/>
            <a:ext cx="4488180" cy="268986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84886C7-D544-6586-4418-DCC9D104B285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B39DE4B-52F7-48C0-FED6-DF7AF02F6BA6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CBDB17-08E5-E46B-02B7-194BD368CEF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93972" y="452875"/>
            <a:ext cx="4461873" cy="291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676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BA3003F-101A-03CB-2682-3CEF8CB2AD0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88683" cy="6858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905" y="141501"/>
            <a:ext cx="4448676" cy="1230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Seal Gap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1913949-60AF-8ADD-E229-5839E2EFAFFD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="1" baseline="0" dirty="0"/>
              <a:t>© </a:t>
            </a:r>
            <a:fld id="{B6A4D2AD-EB94-4AE9-AD61-42E8735B5248}" type="datetimeyyyy">
              <a:rPr lang="en-US" b="1" baseline="0" smtClean="0"/>
              <a:t>2024</a:t>
            </a:fld>
            <a:r>
              <a:rPr lang="en-US" b="1" baseline="0" dirty="0"/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04AAA-A1FC-E824-709A-8007FEBCE6B8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7981924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92F833D-5DFE-4898-961B-C1A529A0D5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7760" y="1371600"/>
            <a:ext cx="3937220" cy="452349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Scan Seal Gap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Identify seal compression and placement in the final geometry for multiple sections across the closure</a:t>
            </a:r>
          </a:p>
          <a:p>
            <a:pPr lvl="1"/>
            <a:endParaRPr lang="en-US" sz="1400" dirty="0"/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Applicable to  a variety of closures: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Doors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Trunks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Liftgates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Sliding Doors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Sunroofs</a:t>
            </a:r>
            <a:endParaRPr lang="en-US" sz="1400" dirty="0">
              <a:solidFill>
                <a:srgbClr val="282828"/>
              </a:solidFill>
            </a:endParaRPr>
          </a:p>
          <a:p>
            <a:pPr lvl="1"/>
            <a:endParaRPr lang="en-US" sz="1400" dirty="0"/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The results can be used in several fields: 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Quality Control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Door Fitting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Durability and Aging of Seal System</a:t>
            </a:r>
          </a:p>
          <a:p>
            <a:pPr lvl="1"/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9AB16-03EC-4CF3-BB66-CF4E137254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7E198CD-181F-410C-8C3B-9B9567F3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60A56A8-7DCB-4657-8A72-80C2AEFC027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Seal Gap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A2FE471-A531-4D0B-F25D-377DC1B6D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1980" y="1394460"/>
            <a:ext cx="3970020" cy="406908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03BE4B1-D843-ED58-05D5-D628561C5225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/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D031CF5-6216-9D1F-9425-F5AEF51C3A3A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CBF8D3F-4F0C-9249-10AD-5B8599E2B8B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89646" y="1394460"/>
            <a:ext cx="2696352" cy="406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389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B0069D0-AEEA-8DD6-5C86-880484992CA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15876"/>
            <a:ext cx="12192001" cy="6873876"/>
          </a:xfrm>
          <a:prstGeom prst="rect">
            <a:avLst/>
          </a:prstGeom>
        </p:spPr>
      </p:pic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1475" y="-15876"/>
            <a:ext cx="3737606" cy="1956253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pPr algn="r"/>
            <a:r>
              <a:rPr lang="en-US" sz="5400" dirty="0">
                <a:solidFill>
                  <a:schemeClr val="bg1"/>
                </a:solidFill>
              </a:rPr>
              <a:t>Cross </a:t>
            </a:r>
            <a:br>
              <a:rPr lang="en-US" sz="5400" dirty="0">
                <a:solidFill>
                  <a:schemeClr val="bg1"/>
                </a:solidFill>
              </a:rPr>
            </a:br>
            <a:r>
              <a:rPr lang="en-US" sz="5400" dirty="0">
                <a:solidFill>
                  <a:schemeClr val="bg1"/>
                </a:solidFill>
              </a:rPr>
              <a:t>Sections</a:t>
            </a:r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7278451B-1A3A-42EE-B892-E38307F6896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3143CEB-B412-021A-7A69-E8632CD55588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BD2BE29-A9E8-5DDA-AE58-3AC97876CB6E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971205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92F833D-5DFE-4898-961B-C1A529A0D5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3760" y="1377600"/>
            <a:ext cx="5447428" cy="45234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Mobile or Fixed Installation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Battery-operated SealScan can be taken into the field and installed over any cross section of interest.</a:t>
            </a: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Scan the Complete Cross Section </a:t>
            </a:r>
          </a:p>
          <a:p>
            <a:pPr lvl="1"/>
            <a:r>
              <a:rPr lang="en-US" sz="1400" dirty="0"/>
              <a:t>The system will capture an accurate cross section to objectively evaluate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Gap and Flush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Part alignment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Part flatness or shape deviation.</a:t>
            </a:r>
          </a:p>
          <a:p>
            <a:pPr lvl="1"/>
            <a:endParaRPr lang="en-US" sz="1400" dirty="0">
              <a:solidFill>
                <a:srgbClr val="282828"/>
              </a:solidFill>
            </a:endParaRPr>
          </a:p>
          <a:p>
            <a:pPr lvl="1"/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9AB16-03EC-4CF3-BB66-CF4E137254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7E198CD-181F-410C-8C3B-9B9567F3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60A56A8-7DCB-4657-8A72-80C2AEFC027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Cross Section Analysis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DEF3A3E-7AA4-9B9F-F625-57C97DA8FB59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/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BDA97FD4-9D5A-6114-8E21-9F116C936832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4851DF-F7F2-95E9-5FFB-5A34598BC6F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3"/>
          <a:stretch/>
        </p:blipFill>
        <p:spPr>
          <a:xfrm>
            <a:off x="6826875" y="1524000"/>
            <a:ext cx="4938406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0570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FBAA4D9-A635-4DDC-B351-D4CCB02CA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8972551" cy="1019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en-US" sz="1800" dirty="0">
                <a:latin typeface="+mn-lt"/>
              </a:rPr>
              <a:t>Install the system on any part or assembly</a:t>
            </a:r>
          </a:p>
          <a:p>
            <a:pPr lvl="1"/>
            <a:r>
              <a:rPr lang="en-US" altLang="en-US" sz="1400" dirty="0"/>
              <a:t>Perform a cross-section measurement and characterize the flush and gap dimensions. Determine the shape and relative position of parts in the assembly.</a:t>
            </a: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747C93-4DEE-4B71-A2BA-64284653663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34FFD8A-4AA3-4E38-B0B3-708C5D72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EBC85F4-762D-4AA4-B390-09462AB09E8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Cross Section Analysis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3A7ED42-0946-4D92-2A23-8EDDA0508DC6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E1D90C4-FC19-30FF-D6CF-FD8C861D7987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5" name="sepp007sl34-converted">
            <a:hlinkClick r:id="" action="ppaction://media"/>
            <a:extLst>
              <a:ext uri="{FF2B5EF4-FFF2-40B4-BE49-F238E27FC236}">
                <a16:creationId xmlns:a16="http://schemas.microsoft.com/office/drawing/2014/main" id="{EEAC60EE-8569-B2A3-C5B0-AB3E0DD988E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51944" y="2601157"/>
            <a:ext cx="6287787" cy="353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93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5C9BF00-AE9E-15E1-E779-99E2087860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7938"/>
            <a:ext cx="12190341" cy="6858000"/>
          </a:xfrm>
          <a:prstGeom prst="rect">
            <a:avLst/>
          </a:prstGeom>
        </p:spPr>
      </p:pic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4770" y="5448473"/>
            <a:ext cx="4215063" cy="1409527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Tire Section</a:t>
            </a:r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C10C0C73-77D9-4366-A7DF-0BD7F1A67DE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36BA7F0-86BB-22EA-D39C-B92507A4B6E6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38ABF8F-09ED-1163-9427-6DC6FB800019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/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6971718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92F833D-5DFE-4898-961B-C1A529A0D5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8485" y="1371600"/>
            <a:ext cx="5376703" cy="45234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Cross Section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Gather raw data of a tire section along the tire tread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 by scanning with SealScan.</a:t>
            </a:r>
          </a:p>
          <a:p>
            <a:pPr lvl="1"/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dirty="0"/>
              <a:t>Standard Report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An autogenerated report containing  all tables and graphs gathered from the scan, providing a comprehensive understanding.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The alignment can be made from the rim of the wheel.</a:t>
            </a:r>
          </a:p>
          <a:p>
            <a:pPr lvl="1"/>
            <a:endParaRPr lang="en-US" sz="1400" dirty="0"/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Tire inspection: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Tire deformation under pressure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Wear pattern</a:t>
            </a: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9AB16-03EC-4CF3-BB66-CF4E137254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7E198CD-181F-410C-8C3B-9B9567F3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60A56A8-7DCB-4657-8A72-80C2AEFC027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Tire profile</a:t>
            </a:r>
          </a:p>
        </p:txBody>
      </p:sp>
      <p:pic>
        <p:nvPicPr>
          <p:cNvPr id="4098" name="26058EBB-2685-434E-B58D-C5B84574B440">
            <a:extLst>
              <a:ext uri="{FF2B5EF4-FFF2-40B4-BE49-F238E27FC236}">
                <a16:creationId xmlns:a16="http://schemas.microsoft.com/office/drawing/2014/main" id="{6DAD9F3C-D25A-4CE3-B806-1AB4C8487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8139825"/>
            <a:ext cx="25117425" cy="2926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B1251CE4-73AD-43BC-A698-7984CFBCC17D">
            <a:extLst>
              <a:ext uri="{FF2B5EF4-FFF2-40B4-BE49-F238E27FC236}">
                <a16:creationId xmlns:a16="http://schemas.microsoft.com/office/drawing/2014/main" id="{4C3B1B3B-104F-4D9F-8C8A-A208C6E35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7400625"/>
            <a:ext cx="41443275" cy="2926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7">
            <a:extLst>
              <a:ext uri="{FF2B5EF4-FFF2-40B4-BE49-F238E27FC236}">
                <a16:creationId xmlns:a16="http://schemas.microsoft.com/office/drawing/2014/main" id="{AE26377B-E67B-49EE-9A25-FD92724BB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C90892C-F02F-CC84-AF7F-DF3231B4659B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2220" y="4498400"/>
            <a:ext cx="3219081" cy="1778116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86CA20F-5180-A81B-BA96-93DCEF2A78E6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/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044A023-3DB6-7D70-37E8-490887D147BE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4FDFCC9-FD38-6EB8-2201-87543DED1C9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60873" y="510679"/>
            <a:ext cx="3202264" cy="382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70820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FBAA4D9-A635-4DDC-B351-D4CCB02CA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599" y="1581912"/>
            <a:ext cx="6239815" cy="1019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en-US" sz="1800" dirty="0">
                <a:latin typeface="+mn-lt"/>
              </a:rPr>
              <a:t>Mobile platform to establish accurate tire wear patterns</a:t>
            </a:r>
            <a:r>
              <a:rPr lang="en-US" altLang="en-US" sz="1400" dirty="0"/>
              <a:t>.</a:t>
            </a:r>
          </a:p>
          <a:p>
            <a:pPr>
              <a:buFontTx/>
              <a:buNone/>
            </a:pPr>
            <a:endParaRPr lang="en-US" altLang="en-US" sz="2000" dirty="0">
              <a:latin typeface="+mn-lt"/>
            </a:endParaRPr>
          </a:p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747C93-4DEE-4B71-A2BA-64284653663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34FFD8A-4AA3-4E38-B0B3-708C5D72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EBC85F4-762D-4AA4-B390-09462AB09E8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Tire profile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3A7ED42-0946-4D92-2A23-8EDDA0508DC6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E1D90C4-FC19-30FF-D6CF-FD8C861D7987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9" name="sepp007sl37-converted">
            <a:hlinkClick r:id="" action="ppaction://media"/>
            <a:extLst>
              <a:ext uri="{FF2B5EF4-FFF2-40B4-BE49-F238E27FC236}">
                <a16:creationId xmlns:a16="http://schemas.microsoft.com/office/drawing/2014/main" id="{65AF3B06-8540-A9E7-0FC1-A8C6A638E55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rot="5400000">
            <a:off x="663353" y="2980534"/>
            <a:ext cx="4064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783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3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EC44FE0-F435-C7F4-933F-E530D6F8AEB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" y="-1"/>
            <a:ext cx="12280902" cy="6858000"/>
          </a:xfrm>
          <a:prstGeom prst="rect">
            <a:avLst/>
          </a:prstGeom>
        </p:spPr>
      </p:pic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5062984"/>
            <a:ext cx="3911600" cy="1071116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</a:rPr>
              <a:t>Trim Panel Alignment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B203591A-30D9-4B1B-970C-BBA3FD0E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684401" cy="365125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SEPP007, Slide 26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3F3401D-E9DC-F2FE-1BA3-2189D6FCD924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bg1">
                    <a:lumMod val="6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747F955-6B9A-1FD1-5B22-77342782A150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5285848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92F833D-5DFE-4898-961B-C1A529A0D5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7760" y="1371600"/>
            <a:ext cx="5447428" cy="45234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Install SealScan across the Entire Section</a:t>
            </a: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This application requires only a single position of the SealScan system to capture the full section of interest.</a:t>
            </a: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Cross Section of Trim Parts</a:t>
            </a:r>
          </a:p>
          <a:p>
            <a:pPr lvl="1"/>
            <a:r>
              <a:rPr lang="en-US" sz="1400" dirty="0">
                <a:solidFill>
                  <a:srgbClr val="282828"/>
                </a:solidFill>
              </a:rPr>
              <a:t>Gather cross-section data and dimensional information on gap, flush, and alignm</a:t>
            </a:r>
            <a:r>
              <a:rPr lang="en-US" sz="1400" dirty="0"/>
              <a:t>ent of different parts of the assembly.</a:t>
            </a:r>
          </a:p>
          <a:p>
            <a:pPr lvl="1"/>
            <a:endParaRPr lang="en-US" sz="1400" dirty="0">
              <a:solidFill>
                <a:srgbClr val="282828"/>
              </a:solidFill>
            </a:endParaRPr>
          </a:p>
          <a:p>
            <a:pPr lvl="1"/>
            <a:r>
              <a:rPr lang="en-US" sz="1400" dirty="0"/>
              <a:t>These measurements can objectively identify a visual misalignment using accurate numbers.</a:t>
            </a: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9AB16-03EC-4CF3-BB66-CF4E137254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7E198CD-181F-410C-8C3B-9B9567F3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60A56A8-7DCB-4657-8A72-80C2AEFC027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Trim Panel Alignment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43C004D-16B9-6173-6E58-3E3C9D5BEB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7618" y="3901489"/>
            <a:ext cx="4702412" cy="2042111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E3B2437-1DC4-3949-F7C3-90F1D5D74E01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/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23514D2-442B-F401-6830-35E021A3AD67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9749418-6963-05EF-1C21-124D143B79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6967618" y="470855"/>
            <a:ext cx="4702412" cy="313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12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7140023-10BF-884B-B5A2-0573A8DD5BD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" y="0"/>
            <a:ext cx="12192001" cy="6857999"/>
          </a:xfrm>
          <a:prstGeom prst="rect">
            <a:avLst/>
          </a:prstGeom>
        </p:spPr>
      </p:pic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337" y="483254"/>
            <a:ext cx="4215063" cy="1409527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Windowsill and Seals</a:t>
            </a:r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C10C0C73-77D9-4366-A7DF-0BD7F1A67DE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7B9763E-FD7E-3E4D-666A-1E5D9CBED15D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DE1F886-4107-5D1B-1778-E7B2C4D44B89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/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149368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9AB16-03EC-4CF3-BB66-CF4E137254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7E198CD-181F-410C-8C3B-9B9567F3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60A56A8-7DCB-4657-8A72-80C2AEFC027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Windowsill and seals</a:t>
            </a:r>
          </a:p>
        </p:txBody>
      </p:sp>
      <p:sp>
        <p:nvSpPr>
          <p:cNvPr id="22" name="Content Placeholder 1">
            <a:extLst>
              <a:ext uri="{FF2B5EF4-FFF2-40B4-BE49-F238E27FC236}">
                <a16:creationId xmlns:a16="http://schemas.microsoft.com/office/drawing/2014/main" id="{83EAE02F-4C31-4885-BD2D-72F9C5419E65}"/>
              </a:ext>
            </a:extLst>
          </p:cNvPr>
          <p:cNvSpPr txBox="1">
            <a:spLocks/>
          </p:cNvSpPr>
          <p:nvPr/>
        </p:nvSpPr>
        <p:spPr>
          <a:xfrm>
            <a:off x="1198485" y="992458"/>
            <a:ext cx="5376703" cy="452349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+mj-lt"/>
              <a:buNone/>
            </a:pPr>
            <a:endParaRPr lang="en-US" sz="1800" dirty="0"/>
          </a:p>
          <a:p>
            <a:pPr marL="0" indent="0">
              <a:buFont typeface="+mj-lt"/>
              <a:buNone/>
            </a:pPr>
            <a:r>
              <a:rPr lang="en-US" sz="1800" dirty="0"/>
              <a:t>Install SealScan with One Base</a:t>
            </a:r>
          </a:p>
          <a:p>
            <a:pPr lvl="1"/>
            <a:r>
              <a:rPr lang="en-US" sz="1400" dirty="0"/>
              <a:t>Windowsills and surrounding seals around the window can be scanned using just one base.</a:t>
            </a:r>
          </a:p>
          <a:p>
            <a:pPr marL="0" indent="0">
              <a:buFont typeface="+mj-lt"/>
              <a:buNone/>
            </a:pPr>
            <a:r>
              <a:rPr lang="en-US" sz="1800" dirty="0"/>
              <a:t>Detailed Report and Measurement</a:t>
            </a:r>
          </a:p>
          <a:p>
            <a:pPr lvl="1"/>
            <a:r>
              <a:rPr lang="en-US" sz="1400" dirty="0"/>
              <a:t>Customize reported scans and highlight detailed areas for more complex regions like the windowsill.</a:t>
            </a:r>
          </a:p>
          <a:p>
            <a:pPr lvl="1"/>
            <a:endParaRPr lang="en-US" sz="1400" dirty="0"/>
          </a:p>
          <a:p>
            <a:pPr lvl="1"/>
            <a:r>
              <a:rPr lang="en-US" sz="1400" dirty="0"/>
              <a:t>Determine interactions between the B-pillar and the inside body of the car when the door is closed.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7939CB-A84C-4510-2A50-4A0EEA9C9F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5437" y="135672"/>
            <a:ext cx="4625340" cy="3695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0DCC09C-AB19-8DB0-9B97-5CCF7F6701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0601" y="3880358"/>
            <a:ext cx="3291840" cy="26136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CBF0C9C-E042-EECF-1CFF-C841BC293B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0037" y="3914648"/>
            <a:ext cx="5920740" cy="254508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A578B6F-04E2-D4EB-7754-397500E2B1B8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544BA9-6417-9D80-D613-1814E0AAA68D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1401932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9621F80-E686-101A-71BA-27833EBA5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0"/>
            <a:ext cx="12192000" cy="6856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E88303-DB59-A160-BCEF-09DABCE2290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96594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 dirty="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54097" y="1420652"/>
            <a:ext cx="5467414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Office in Luxemburg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Office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knowledge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46657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SEPP007, Slide 40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40268F-17A6-EE98-A849-6E3D8157B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9048" y="1420652"/>
            <a:ext cx="5433060" cy="41833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9B68F67-5978-FADA-36CB-060A7BA6F86E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6A453CA-9427-F676-9D89-B52798999A37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DD9306A-2724-DB00-E05A-E79E92BAB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9519" y="1180341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69051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SEPP007, Slide 41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06A1A6-8D7D-3B2F-3A5D-2CDBB119EF33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/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EB6B26F-CE8F-3237-25F7-CA425E79D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hand holding a yellow and black object&#10;&#10;Description automatically generated">
            <a:extLst>
              <a:ext uri="{FF2B5EF4-FFF2-40B4-BE49-F238E27FC236}">
                <a16:creationId xmlns:a16="http://schemas.microsoft.com/office/drawing/2014/main" id="{35C9BF00-AE9E-15E1-E779-99E208786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38" b="31399"/>
          <a:stretch/>
        </p:blipFill>
        <p:spPr>
          <a:xfrm>
            <a:off x="0" y="15876"/>
            <a:ext cx="12192000" cy="6826248"/>
          </a:xfrm>
          <a:prstGeom prst="rect">
            <a:avLst/>
          </a:prstGeom>
        </p:spPr>
      </p:pic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4770" y="5448473"/>
            <a:ext cx="4215063" cy="1409527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Tire Section</a:t>
            </a:r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C10C0C73-77D9-4366-A7DF-0BD7F1A67DE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36BA7F0-86BB-22EA-D39C-B92507A4B6E6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38ABF8F-09ED-1163-9427-6DC6FB800019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/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7025219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hand holding a black and yellow belt&#10;&#10;Description automatically generated">
            <a:extLst>
              <a:ext uri="{FF2B5EF4-FFF2-40B4-BE49-F238E27FC236}">
                <a16:creationId xmlns:a16="http://schemas.microsoft.com/office/drawing/2014/main" id="{9EC44FE0-F435-C7F4-933F-E530D6F8A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3"/>
          <a:stretch/>
        </p:blipFill>
        <p:spPr>
          <a:xfrm rot="10800000">
            <a:off x="-2" y="15876"/>
            <a:ext cx="12280902" cy="6826248"/>
          </a:xfrm>
          <a:prstGeom prst="rect">
            <a:avLst/>
          </a:prstGeom>
        </p:spPr>
      </p:pic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5062984"/>
            <a:ext cx="3911600" cy="1071116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</a:rPr>
              <a:t>Trim Panel Alignment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B203591A-30D9-4B1B-970C-BBA3FD0E98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684401" cy="365125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SEPP007, Slide 26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3F3401D-E9DC-F2FE-1BA3-2189D6FCD924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bg1">
                    <a:lumMod val="6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747F955-6B9A-1FD1-5B22-77342782A150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bg1">
                    <a:lumMod val="6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4909008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holding a device&#10;&#10;Description automatically generated">
            <a:extLst>
              <a:ext uri="{FF2B5EF4-FFF2-40B4-BE49-F238E27FC236}">
                <a16:creationId xmlns:a16="http://schemas.microsoft.com/office/drawing/2014/main" id="{07140023-10BF-884B-B5A2-0573A8DD5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1" r="8734"/>
          <a:stretch/>
        </p:blipFill>
        <p:spPr>
          <a:xfrm rot="10800000">
            <a:off x="-2" y="9236"/>
            <a:ext cx="12192001" cy="6832888"/>
          </a:xfrm>
          <a:prstGeom prst="rect">
            <a:avLst/>
          </a:prstGeom>
        </p:spPr>
      </p:pic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337" y="483254"/>
            <a:ext cx="4215063" cy="1409527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Windowsill and Seals</a:t>
            </a:r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C10C0C73-77D9-4366-A7DF-0BD7F1A67DE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7B9763E-FD7E-3E4D-666A-1E5D9CBED15D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DE1F886-4107-5D1B-1778-E7B2C4D44B89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/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880371612"/>
      </p:ext>
    </p:extLst>
  </p:cSld>
  <p:clrMapOvr>
    <a:masterClrMapping/>
  </p:clrMapOvr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935CF5-4CF6-375D-F4F9-F8E108FBD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905" y="141501"/>
            <a:ext cx="4448676" cy="168094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5400">
                <a:solidFill>
                  <a:schemeClr val="bg1"/>
                </a:solidFill>
              </a:rPr>
              <a:t>Seal System Assembly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9B247BD-A151-4B90-8E97-C30A1B0BC204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FE9FA0-4372-36A6-5DE0-98F38CB5DC7E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073743899"/>
      </p:ext>
    </p:extLst>
  </p:cSld>
  <p:clrMapOvr>
    <a:masterClrMapping/>
  </p:clrMapOvr>
</p:sld>
</file>

<file path=ppt/slides/slide3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looking at a device&#10;&#10;Description automatically generated">
            <a:extLst>
              <a:ext uri="{FF2B5EF4-FFF2-40B4-BE49-F238E27FC236}">
                <a16:creationId xmlns:a16="http://schemas.microsoft.com/office/drawing/2014/main" id="{7BA3003F-101A-03CB-2682-3CEF8CB2A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9" t="232" r="10919" b="-1"/>
          <a:stretch/>
        </p:blipFill>
        <p:spPr>
          <a:xfrm>
            <a:off x="0" y="15876"/>
            <a:ext cx="12188683" cy="6826248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905" y="141501"/>
            <a:ext cx="4448676" cy="1230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Seal Gap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1913949-60AF-8ADD-E229-5839E2EFAFFD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="1" baseline="0" dirty="0"/>
              <a:t>© </a:t>
            </a:r>
            <a:fld id="{B6A4D2AD-EB94-4AE9-AD61-42E8735B5248}" type="datetimeyyyy">
              <a:rPr lang="en-US" b="1" baseline="0" smtClean="0"/>
              <a:t>2024</a:t>
            </a:fld>
            <a:r>
              <a:rPr lang="en-US" b="1" baseline="0" dirty="0"/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04AAA-A1FC-E824-709A-8007FEBCE6B8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400536909"/>
      </p:ext>
    </p:extLst>
  </p:cSld>
  <p:clrMapOvr>
    <a:masterClrMapping/>
  </p:clrMapOvr>
</p:sld>
</file>

<file path=ppt/slides/slide4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car&#10;&#10;Description automatically generated">
            <a:extLst>
              <a:ext uri="{FF2B5EF4-FFF2-40B4-BE49-F238E27FC236}">
                <a16:creationId xmlns:a16="http://schemas.microsoft.com/office/drawing/2014/main" id="{6B0069D0-AEEA-8DD6-5C86-880484992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2124"/>
          </a:xfrm>
          <a:prstGeom prst="rect">
            <a:avLst/>
          </a:prstGeom>
        </p:spPr>
      </p:pic>
      <p:sp>
        <p:nvSpPr>
          <p:cNvPr id="7" name="Title 5">
            <a:extLst>
              <a:ext uri="{FF2B5EF4-FFF2-40B4-BE49-F238E27FC236}">
                <a16:creationId xmlns:a16="http://schemas.microsoft.com/office/drawing/2014/main" id="{EBDD41FF-DC3D-4767-ABB0-03087E496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1475" y="-15876"/>
            <a:ext cx="3737606" cy="1956253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pPr algn="r"/>
            <a:r>
              <a:rPr lang="en-US" sz="5400" dirty="0">
                <a:solidFill>
                  <a:schemeClr val="bg1"/>
                </a:solidFill>
              </a:rPr>
              <a:t>Cross </a:t>
            </a:r>
            <a:br>
              <a:rPr lang="en-US" sz="5400" dirty="0">
                <a:solidFill>
                  <a:schemeClr val="bg1"/>
                </a:solidFill>
              </a:rPr>
            </a:br>
            <a:r>
              <a:rPr lang="en-US" sz="5400" dirty="0">
                <a:solidFill>
                  <a:schemeClr val="bg1"/>
                </a:solidFill>
              </a:rPr>
              <a:t>Sections</a:t>
            </a:r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7278451B-1A3A-42EE-B892-E38307F6896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SEPP007,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3143CEB-B412-021A-7A69-E8632CD55588}"/>
              </a:ext>
            </a:extLst>
          </p:cNvPr>
          <p:cNvSpPr txBox="1">
            <a:spLocks/>
          </p:cNvSpPr>
          <p:nvPr/>
        </p:nvSpPr>
        <p:spPr>
          <a:xfrm>
            <a:off x="10704945" y="6492875"/>
            <a:ext cx="148373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/>
              <a:t>2024</a:t>
            </a:fld>
            <a:r>
              <a:rPr lang="en-US" baseline="0" dirty="0"/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BD2BE29-A9E8-5DDA-AE58-3AC97876CB6E}"/>
              </a:ext>
            </a:extLst>
          </p:cNvPr>
          <p:cNvSpPr txBox="1">
            <a:spLocks/>
          </p:cNvSpPr>
          <p:nvPr/>
        </p:nvSpPr>
        <p:spPr>
          <a:xfrm>
            <a:off x="5621110" y="6483639"/>
            <a:ext cx="94977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035908671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5" ma:contentTypeDescription="Create a new document." ma:contentTypeScope="" ma:versionID="2354c0ff24782f3ad1282078a6fdab4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6293bc3bdfdf947651d7dd998f038d15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076D67-AFEC-46B1-BA45-07662D777D3F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ca2ec694-8038-4733-8ea4-dd2997da7f59"/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metadata/properties"/>
    <ds:schemaRef ds:uri="a8c7a9ae-c630-44e9-93fe-27b8fa377db4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1227C9C-658A-41D0-982B-F459EC573F25}"/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 POT Template</Template>
  <TotalTime>2372</TotalTime>
  <Words>2066</Words>
  <Application>Microsoft Office PowerPoint</Application>
  <PresentationFormat>Widescreen</PresentationFormat>
  <Paragraphs>517</Paragraphs>
  <Slides>45</Slides>
  <Notes>13</Notes>
  <HiddenSlides>12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Arial</vt:lpstr>
      <vt:lpstr>Bahnschrift</vt:lpstr>
      <vt:lpstr>Bahnschrift SemiBold</vt:lpstr>
      <vt:lpstr>Calibri</vt:lpstr>
      <vt:lpstr>Times</vt:lpstr>
      <vt:lpstr>Wingdings</vt:lpstr>
      <vt:lpstr>EZM_trainings</vt:lpstr>
      <vt:lpstr>1_EZM_trainings</vt:lpstr>
      <vt:lpstr>PowerPoint Presentation</vt:lpstr>
      <vt:lpstr>Index</vt:lpstr>
      <vt:lpstr>1. Introduction</vt:lpstr>
      <vt:lpstr>1. Introduction </vt:lpstr>
      <vt:lpstr>1. Introduction </vt:lpstr>
      <vt:lpstr>2. Technology</vt:lpstr>
      <vt:lpstr>2. technology </vt:lpstr>
      <vt:lpstr>2. technology</vt:lpstr>
      <vt:lpstr>2. technology</vt:lpstr>
      <vt:lpstr>2. technology</vt:lpstr>
      <vt:lpstr>3. Process</vt:lpstr>
      <vt:lpstr>3. process</vt:lpstr>
      <vt:lpstr>3. process</vt:lpstr>
      <vt:lpstr>3. process</vt:lpstr>
      <vt:lpstr>3. process</vt:lpstr>
      <vt:lpstr>3. process</vt:lpstr>
      <vt:lpstr>3. process</vt:lpstr>
      <vt:lpstr>3. process</vt:lpstr>
      <vt:lpstr>3. process</vt:lpstr>
      <vt:lpstr>4. Software</vt:lpstr>
      <vt:lpstr>4. Software</vt:lpstr>
      <vt:lpstr>4. Software</vt:lpstr>
      <vt:lpstr>5. Applications</vt:lpstr>
      <vt:lpstr>5. Applications</vt:lpstr>
      <vt:lpstr>6. Conclusion</vt:lpstr>
      <vt:lpstr>PowerPoint Presentation</vt:lpstr>
      <vt:lpstr>Thank you.</vt:lpstr>
      <vt:lpstr>Seal System Assembly</vt:lpstr>
      <vt:lpstr>Application</vt:lpstr>
      <vt:lpstr>Seal Gap</vt:lpstr>
      <vt:lpstr>Application</vt:lpstr>
      <vt:lpstr>Cross  Sections</vt:lpstr>
      <vt:lpstr>Application</vt:lpstr>
      <vt:lpstr>Application</vt:lpstr>
      <vt:lpstr>Tire Section</vt:lpstr>
      <vt:lpstr>applications</vt:lpstr>
      <vt:lpstr>applications</vt:lpstr>
      <vt:lpstr>Trim Panel Alignment</vt:lpstr>
      <vt:lpstr>Application</vt:lpstr>
      <vt:lpstr>Windowsill and Seals</vt:lpstr>
      <vt:lpstr>applications</vt:lpstr>
      <vt:lpstr>PowerPoint Presentation</vt:lpstr>
      <vt:lpstr>COMPANY OVERVIEW</vt:lpstr>
      <vt:lpstr>SHARING OUR PASSION WORLDWIDE  WITH CUSTOMERS 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 Cook</dc:creator>
  <cp:lastModifiedBy>Tom Van Esch</cp:lastModifiedBy>
  <cp:revision>59</cp:revision>
  <dcterms:created xsi:type="dcterms:W3CDTF">2021-08-03T16:09:07Z</dcterms:created>
  <dcterms:modified xsi:type="dcterms:W3CDTF">2024-09-27T12:53:09Z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0x010100ECD77B110160054ABB4C9D2CCC5F3D8B</vt:lpwstr>
  </property>
  <property fmtid="{D5CDD505-2E9C-101B-9397-08002B2CF9AE}" pid="3" name="MediaServiceImageTags">
    <vt:lpwstr/>
  </property>
</Properties>
</file>