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comments/modernComment_213_C139646F.xml" ContentType="application/vnd.ms-powerpoint.comments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modernComment_1ED_5531EE53.xml" ContentType="application/vnd.ms-powerpoint.comments+xml"/>
  <Override PartName="/ppt/notesSlides/notesSlide12.xml" ContentType="application/vnd.openxmlformats-officedocument.presentationml.notesSlide+xml"/>
  <Override PartName="/ppt/comments/modernComment_1EE_E4FB90EF.xml" ContentType="application/vnd.ms-powerpoint.comment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53"/>
  </p:notesMasterIdLst>
  <p:handoutMasterIdLst>
    <p:handoutMasterId r:id="rId54"/>
  </p:handoutMasterIdLst>
  <p:sldIdLst>
    <p:sldId id="282" r:id="rId6"/>
    <p:sldId id="283" r:id="rId7"/>
    <p:sldId id="368" r:id="rId8"/>
    <p:sldId id="525" r:id="rId9"/>
    <p:sldId id="351" r:id="rId10"/>
    <p:sldId id="352" r:id="rId11"/>
    <p:sldId id="379" r:id="rId12"/>
    <p:sldId id="482" r:id="rId13"/>
    <p:sldId id="420" r:id="rId14"/>
    <p:sldId id="521" r:id="rId15"/>
    <p:sldId id="531" r:id="rId16"/>
    <p:sldId id="530" r:id="rId17"/>
    <p:sldId id="532" r:id="rId18"/>
    <p:sldId id="533" r:id="rId19"/>
    <p:sldId id="534" r:id="rId20"/>
    <p:sldId id="485" r:id="rId21"/>
    <p:sldId id="493" r:id="rId22"/>
    <p:sldId id="382" r:id="rId23"/>
    <p:sldId id="494" r:id="rId24"/>
    <p:sldId id="495" r:id="rId25"/>
    <p:sldId id="508" r:id="rId26"/>
    <p:sldId id="499" r:id="rId27"/>
    <p:sldId id="524" r:id="rId28"/>
    <p:sldId id="501" r:id="rId29"/>
    <p:sldId id="404" r:id="rId30"/>
    <p:sldId id="479" r:id="rId31"/>
    <p:sldId id="407" r:id="rId32"/>
    <p:sldId id="408" r:id="rId33"/>
    <p:sldId id="411" r:id="rId34"/>
    <p:sldId id="483" r:id="rId35"/>
    <p:sldId id="535" r:id="rId36"/>
    <p:sldId id="539" r:id="rId37"/>
    <p:sldId id="487" r:id="rId38"/>
    <p:sldId id="536" r:id="rId39"/>
    <p:sldId id="537" r:id="rId40"/>
    <p:sldId id="541" r:id="rId41"/>
    <p:sldId id="480" r:id="rId42"/>
    <p:sldId id="543" r:id="rId43"/>
    <p:sldId id="544" r:id="rId44"/>
    <p:sldId id="538" r:id="rId45"/>
    <p:sldId id="522" r:id="rId46"/>
    <p:sldId id="496" r:id="rId47"/>
    <p:sldId id="497" r:id="rId48"/>
    <p:sldId id="520" r:id="rId49"/>
    <p:sldId id="505" r:id="rId50"/>
    <p:sldId id="417" r:id="rId51"/>
    <p:sldId id="403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D5DD40D-9E5F-464A-A718-D9F3D5BEF662}">
          <p14:sldIdLst>
            <p14:sldId id="282"/>
            <p14:sldId id="283"/>
            <p14:sldId id="368"/>
            <p14:sldId id="525"/>
            <p14:sldId id="351"/>
            <p14:sldId id="352"/>
            <p14:sldId id="379"/>
            <p14:sldId id="482"/>
            <p14:sldId id="420"/>
            <p14:sldId id="521"/>
            <p14:sldId id="531"/>
            <p14:sldId id="530"/>
            <p14:sldId id="532"/>
            <p14:sldId id="533"/>
            <p14:sldId id="534"/>
            <p14:sldId id="485"/>
            <p14:sldId id="493"/>
            <p14:sldId id="382"/>
            <p14:sldId id="494"/>
            <p14:sldId id="495"/>
            <p14:sldId id="508"/>
            <p14:sldId id="499"/>
            <p14:sldId id="524"/>
            <p14:sldId id="501"/>
            <p14:sldId id="404"/>
          </p14:sldIdLst>
        </p14:section>
        <p14:section name="Company Pages" id="{F6B24956-B447-45B8-8988-92822142DBC7}">
          <p14:sldIdLst>
            <p14:sldId id="479"/>
            <p14:sldId id="407"/>
            <p14:sldId id="408"/>
            <p14:sldId id="411"/>
          </p14:sldIdLst>
        </p14:section>
        <p14:section name="EZEnergy" id="{EFB518CD-9EE9-4449-8D34-AFED3A0A5D9A}">
          <p14:sldIdLst>
            <p14:sldId id="483"/>
            <p14:sldId id="535"/>
            <p14:sldId id="539"/>
            <p14:sldId id="487"/>
          </p14:sldIdLst>
        </p14:section>
        <p14:section name="EZSpeed" id="{9BBF388E-9515-4544-BBC5-73635DE2428C}">
          <p14:sldIdLst>
            <p14:sldId id="536"/>
            <p14:sldId id="537"/>
            <p14:sldId id="541"/>
            <p14:sldId id="480"/>
          </p14:sldIdLst>
        </p14:section>
        <p14:section name="ForcePod" id="{10AD7932-B656-46C9-B1A4-E9659DA62E36}">
          <p14:sldIdLst>
            <p14:sldId id="543"/>
            <p14:sldId id="544"/>
            <p14:sldId id="538"/>
          </p14:sldIdLst>
        </p14:section>
        <p14:section name="EZ Mode" id="{B17B3A65-075D-4B8E-8B5A-3ED9BF9A7266}">
          <p14:sldIdLst>
            <p14:sldId id="522"/>
          </p14:sldIdLst>
        </p14:section>
        <p14:section name="GoNoGo Mode" id="{4588E999-036B-4DA7-8539-8CDB7623A2E3}">
          <p14:sldIdLst>
            <p14:sldId id="496"/>
          </p14:sldIdLst>
        </p14:section>
        <p14:section name="True Value Mode" id="{83F58BDC-209D-44F7-9700-6EBE5C7AC97B}">
          <p14:sldIdLst>
            <p14:sldId id="497"/>
          </p14:sldIdLst>
        </p14:section>
        <p14:section name="Data Visual" id="{9FCB4749-36AE-4914-8820-56392B606345}">
          <p14:sldIdLst>
            <p14:sldId id="520"/>
          </p14:sldIdLst>
        </p14:section>
        <p14:section name="Data Text" id="{EE79C548-7CB5-4738-B9A2-29B6227F97A1}">
          <p14:sldIdLst>
            <p14:sldId id="505"/>
          </p14:sldIdLst>
        </p14:section>
        <p14:section name="Data Data" id="{06D13EC6-B59B-4022-8E4B-DFD3DA54E29C}">
          <p14:sldIdLst>
            <p14:sldId id="417"/>
          </p14:sldIdLst>
        </p14:section>
        <p14:section name="Data Analysis" id="{43D59496-666B-4140-8993-5C6C40508551}">
          <p14:sldIdLst>
            <p14:sldId id="403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7D5DE1F-7EBF-5321-8D46-4236D4528AA6}" name="Caleb Graham" initials="CG" userId="S::cgraham@ezmetrology.com::72e2b2b8-4463-4174-8f19-e61a9dd16bf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82D"/>
    <a:srgbClr val="C7D82B"/>
    <a:srgbClr val="C7D82A"/>
    <a:srgbClr val="B4C10F"/>
    <a:srgbClr val="98A30D"/>
    <a:srgbClr val="DDDDDD"/>
    <a:srgbClr val="C9D803"/>
    <a:srgbClr val="282828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EE34B9-2E44-405C-BD99-A84AEB55FEFF}" v="1" dt="2025-06-24T23:08:46.1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commentAuthors" Target="comment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microsoft.com/office/2018/10/relationships/authors" Target="authors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viewProps" Target="viewProp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/Relationships>
</file>

<file path=ppt/comments/modernComment_1ED_5531EE53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0F4E233-39EA-434E-A920-71B20C390744}" authorId="{57D5DE1F-7EBF-5321-8D46-4236D4528AA6}" created="2025-06-24T19:28:38.001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1429335635" sldId="493"/>
      <ac:graphicFrameMk id="18" creationId="{199DAB58-79E1-73F5-1E2B-CC6AE2F26BC6}"/>
    </ac:deMkLst>
    <p188:txBody>
      <a:bodyPr/>
      <a:lstStyle/>
      <a:p>
        <a:r>
          <a:rPr lang="en-US"/>
          <a:t>Will need to change photos back to “EZMode” etc.</a:t>
        </a:r>
      </a:p>
    </p188:txBody>
  </p188:cm>
</p188:cmLst>
</file>

<file path=ppt/comments/modernComment_1EE_E4FB90E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EAADAC8B-898E-4760-AF9F-4707954A5472}" authorId="{57D5DE1F-7EBF-5321-8D46-4236D4528AA6}" created="2025-06-24T19:29:12.85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3841691887" sldId="494"/>
      <ac:graphicFrameMk id="18" creationId="{8F98F5A9-7EDD-E74A-27D4-E1034441FC04}"/>
    </ac:deMkLst>
    <p188:txBody>
      <a:bodyPr/>
      <a:lstStyle/>
      <a:p>
        <a:r>
          <a:rPr lang="en-US"/>
          <a:t>Will need to change photos back to “Text File” etc.</a:t>
        </a:r>
      </a:p>
    </p188:txBody>
  </p188:cm>
</p188:cmLst>
</file>

<file path=ppt/comments/modernComment_213_C139646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D532909-07DA-4A51-A470-35582F070374}" authorId="{57D5DE1F-7EBF-5321-8D46-4236D4528AA6}" created="2025-06-24T19:15:20.77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3241763951" sldId="531"/>
      <ac:spMk id="5" creationId="{3F6337DB-ABC8-61FE-7FC8-98065245C8B8}"/>
      <ac:txMk cp="241" len="38">
        <ac:context len="421" hash="795423027"/>
      </ac:txMk>
    </ac:txMkLst>
    <p188:pos x="3932408" y="1813808"/>
    <p188:txBody>
      <a:bodyPr/>
      <a:lstStyle/>
      <a:p>
        <a:r>
          <a:rPr lang="en-US"/>
          <a:t>Do we want to market the high-range value here (8m/s)?
</a:t>
        </a:r>
      </a:p>
    </p188:txBody>
  </p188:cm>
</p188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6/24/2025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A0481-E5DB-A15B-EA82-F45DFC5921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685F69-2AF3-411B-6474-626E5B644F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570E9C-5C39-19F2-66A3-7931CF0993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D21A95-4748-8B2F-D0B6-9A04D1FC3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101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508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808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89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5C4B4-7FE8-4589-C2E5-9196A37E6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63E0E1-D9B5-8C77-DE94-BCDFBE87A2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5EA9F1-FF0C-499C-24F3-E2E1E50670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E16570-89CC-A717-AED8-95BFF9B4B3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9292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691797-135D-0BB6-D12E-C2C4925FD4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845FCC-3FFE-49D6-37F3-1BE526EF25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781D13-C9EE-79C1-1E75-599005421F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3DF91B-89A7-1017-40A7-8B2A2CE73A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76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A30336-60DD-BE02-3762-6E0670D4C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74467E-E9B9-FBAD-39E3-EB01F0D1C3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690AF6-420C-1185-9A20-05512DD590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953BC-1F7B-5313-93ED-BE8D05A458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468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C9809-EED7-1FB5-13A3-EAAD1C49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4DAE7F-857F-37B8-6950-97ABE6B27C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8BC62A-EA2A-B215-C5BB-3FF63BFA4D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CF380E-F418-FCA9-5D1D-CDC15753E7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684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2D95C-CAC3-3EE4-EDC2-16177CC70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36D655-A5B0-23AC-D9B4-450827966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7A4027-4533-9A04-750D-3C42CF3D6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3BF36A-EC48-3517-B57B-77370EFAF1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9552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FC595-F5F8-D2A8-8A02-406AA5261F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979D93-5FA7-599A-DFDF-F691DBC82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AD4097-024A-38E0-6382-4A352BF541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BAF679-5BF6-ADA1-16C6-0B323D16AF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08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1339F-89FA-9207-C666-5421067E8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3F25F9-E4BB-19DA-A062-D092A1FCCD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89F1BD-C150-9E7D-6C72-5416D4FB5B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0BE621-97DA-526A-E1DC-A51A1DB6FD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6370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F74A2-1415-6142-C4F4-3B0DA80DE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063754-2729-69AD-893E-26DDD1F255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6960D4-421C-7E61-B00D-6D2727220C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A9657F-8578-405B-2553-645F3E577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2842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B2953-88FE-23F4-38F5-E337216FF8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76288E-D777-200C-153C-48B5155429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D9CD-8CF8-F1B1-4198-EACD5D555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86E889-96F0-1912-8674-FE7A2E1AF4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012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ED7B80-65EF-30B0-3F81-A1C2F7C19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FEBA53-D8DE-30E2-77E4-6F988469D8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03C19-31C6-CCE5-EF92-B875DB2F8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A35C1F-E98D-10A0-698A-DA2355C23B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825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30538-14E3-0795-21EC-D4F854B26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A85617-BE1B-2A59-5009-2086040181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DECB8D-DF44-9EF3-668A-5D1ED003A6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399377-35BC-F692-166C-AD5B392058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650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E8780-2D92-414E-0919-F3EDA572A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A92400-E976-3D4A-4DD4-46B9B78F85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9E7B74-55C6-430F-3A5E-25B1E796D5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06BEC3-200B-C0A1-A7B4-22B34277AF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306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1A73A-29AF-B714-9E42-04E808E2A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678CB1-81F6-67B4-7C03-EBAA0C67E5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9286F3-D587-9C43-3B70-CDE075171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AE8C-2B1F-C590-0E5F-8A4165842D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1877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C7A3D-98ED-EEE3-0678-36ACB2768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4DAF99-A25A-D2D0-E8A1-EF2931499F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84B9A1-EC9A-DF66-1A50-A6E6EDD484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410C06-83FB-75CA-F892-3B4015A107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8772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D76DC-5F2D-806C-3F8A-579C93623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802B2C-DC2B-0C4A-0823-429CE7F6B0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11CA60-C00F-7C2C-9800-D3E5A2BD47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016263-1987-5613-9383-11D1AC253F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1635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4E8780-2D92-414E-0919-F3EDA572A5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A92400-E976-3D4A-4DD4-46B9B78F85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9E7B74-55C6-430F-3A5E-25B1E796D5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06BEC3-200B-C0A1-A7B4-22B34277AF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0306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D1A73A-29AF-B714-9E42-04E808E2A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678CB1-81F6-67B4-7C03-EBAA0C67E5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9286F3-D587-9C43-3B70-CDE075171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5AE8C-2B1F-C590-0E5F-8A4165842DD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1877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2950A-19B4-8393-8673-D12A4858E6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B6B0C2-F726-B2D6-598B-6CC1A94B05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4BCDAC-95C7-A347-555B-BE85BF1A8C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B85ABA-3197-4585-263F-85556BBEA5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9468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9617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46837-A239-CAB3-F000-F0808961B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1F5EA0-B29D-16B7-5577-EBC7627123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E58AAB-BCB0-B5F5-1832-E75021E4BE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C2A54-4370-FDFE-DABF-C95E016C0E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9641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D04712-F0D6-E7C8-4C55-9DCF177E3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0C4F0B-72A2-E1D5-3166-838610488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0069E0-FD16-A0D3-43B6-00A64E6BB9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F659B7-388B-C3FE-3385-F9E44D3644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590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46837-A239-CAB3-F000-F0808961B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1F5EA0-B29D-16B7-5577-EBC7627123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E58AAB-BCB0-B5F5-1832-E75021E4BE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5C2A54-4370-FDFE-DABF-C95E016C0E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63375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22E3E1-A874-66EF-8E7E-4B07D01D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0276E6-AA65-0EED-27FC-FEE0D275F67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6D34C0-C748-9B76-AF2B-9F49D94875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5EF81-45A9-1287-4B7C-9E07986D7D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9166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D72C7-5050-CACA-C52C-7C9B19F15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386E36-0B3C-BEC1-2D32-61F32DEC50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6D31C-6A29-365D-AB04-AAED31A159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39A24-AC2C-3B42-B80A-052FD278B5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43032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B8D4B-2482-ED8D-D3C1-2467D49F3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88AFA-B03A-690E-F5F3-20CD16D50A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A6C2C4-EE4F-A555-DE1C-0FB31113DD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734B36-AD3A-A962-2239-75C899A6B3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967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D98ED7-B2D5-8C30-1360-4001615A4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FBC7B5-6BE5-5B23-1529-7702AD02A0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DD639-C008-9218-613B-859D4724F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BA23F5-C78B-3905-C39B-64DD4510E8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919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FF37A-A9E3-CE5B-8CA8-65F1DC9A5A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D5E766-D895-C4E3-442D-704799B77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4D7286-E364-4EF3-9A36-55D67AE79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59E8D-56DA-1779-1BFA-6382DA52E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5123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42906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619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3158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3680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794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SEPP020,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840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6.png"/><Relationship Id="rId4" Type="http://schemas.openxmlformats.org/officeDocument/2006/relationships/slide" Target="slide2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jp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3.jp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5.png"/><Relationship Id="rId5" Type="http://schemas.openxmlformats.org/officeDocument/2006/relationships/image" Target="../media/image3.jpg"/><Relationship Id="rId10" Type="http://schemas.openxmlformats.org/officeDocument/2006/relationships/image" Target="../media/image20.png"/><Relationship Id="rId4" Type="http://schemas.microsoft.com/office/2018/10/relationships/comments" Target="../comments/modernComment_213_C139646F.xml"/><Relationship Id="rId9" Type="http://schemas.openxmlformats.org/officeDocument/2006/relationships/slide" Target="slide3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1.jpeg"/><Relationship Id="rId5" Type="http://schemas.openxmlformats.org/officeDocument/2006/relationships/image" Target="../media/image11.png"/><Relationship Id="rId4" Type="http://schemas.openxmlformats.org/officeDocument/2006/relationships/image" Target="../media/image3.jpg"/><Relationship Id="rId9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3.jpeg"/><Relationship Id="rId5" Type="http://schemas.openxmlformats.org/officeDocument/2006/relationships/image" Target="../media/image12.png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36.jpeg"/><Relationship Id="rId5" Type="http://schemas.openxmlformats.org/officeDocument/2006/relationships/image" Target="../media/image13.png"/><Relationship Id="rId10" Type="http://schemas.openxmlformats.org/officeDocument/2006/relationships/image" Target="../media/image38.png"/><Relationship Id="rId4" Type="http://schemas.openxmlformats.org/officeDocument/2006/relationships/image" Target="../media/image3.jpg"/><Relationship Id="rId9" Type="http://schemas.openxmlformats.org/officeDocument/2006/relationships/image" Target="../media/image37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39.png"/><Relationship Id="rId5" Type="http://schemas.openxmlformats.org/officeDocument/2006/relationships/image" Target="../media/image14.png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3.png"/><Relationship Id="rId3" Type="http://schemas.microsoft.com/office/2018/10/relationships/comments" Target="../comments/modernComment_1ED_5531EE53.xml"/><Relationship Id="rId7" Type="http://schemas.openxmlformats.org/officeDocument/2006/relationships/image" Target="../media/image41.png"/><Relationship Id="rId12" Type="http://schemas.openxmlformats.org/officeDocument/2006/relationships/slide" Target="slide4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6" Type="http://schemas.openxmlformats.org/officeDocument/2006/relationships/slide" Target="slide41.xml"/><Relationship Id="rId11" Type="http://schemas.openxmlformats.org/officeDocument/2006/relationships/image" Target="../media/image43.png"/><Relationship Id="rId5" Type="http://schemas.openxmlformats.org/officeDocument/2006/relationships/image" Target="../media/image41.png"/><Relationship Id="rId10" Type="http://schemas.openxmlformats.org/officeDocument/2006/relationships/image" Target="../media/image90.png"/><Relationship Id="rId4" Type="http://schemas.openxmlformats.org/officeDocument/2006/relationships/image" Target="../media/image3.jpg"/><Relationship Id="rId9" Type="http://schemas.openxmlformats.org/officeDocument/2006/relationships/slide" Target="slide4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7.png"/><Relationship Id="rId3" Type="http://schemas.microsoft.com/office/2018/10/relationships/comments" Target="../comments/modernComment_1EE_E4FB90EF.xml"/><Relationship Id="rId7" Type="http://schemas.openxmlformats.org/officeDocument/2006/relationships/image" Target="../media/image44.png"/><Relationship Id="rId12" Type="http://schemas.openxmlformats.org/officeDocument/2006/relationships/slide" Target="slide46.xml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48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4.xml"/><Relationship Id="rId11" Type="http://schemas.openxmlformats.org/officeDocument/2006/relationships/image" Target="../media/image47.png"/><Relationship Id="rId5" Type="http://schemas.openxmlformats.org/officeDocument/2006/relationships/image" Target="../media/image44.png"/><Relationship Id="rId15" Type="http://schemas.openxmlformats.org/officeDocument/2006/relationships/slide" Target="slide47.xml"/><Relationship Id="rId10" Type="http://schemas.openxmlformats.org/officeDocument/2006/relationships/image" Target="../media/image45.png"/><Relationship Id="rId4" Type="http://schemas.openxmlformats.org/officeDocument/2006/relationships/image" Target="../media/image3.jpg"/><Relationship Id="rId9" Type="http://schemas.openxmlformats.org/officeDocument/2006/relationships/slide" Target="slide45.xml"/><Relationship Id="rId1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svg"/><Relationship Id="rId4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3.jp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73.pn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72.jpeg"/><Relationship Id="rId5" Type="http://schemas.openxmlformats.org/officeDocument/2006/relationships/image" Target="../media/image71.png"/><Relationship Id="rId4" Type="http://schemas.openxmlformats.org/officeDocument/2006/relationships/image" Target="../media/image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79.jpeg"/><Relationship Id="rId4" Type="http://schemas.openxmlformats.org/officeDocument/2006/relationships/image" Target="../media/image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8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1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2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82.png"/><Relationship Id="rId4" Type="http://schemas.openxmlformats.org/officeDocument/2006/relationships/image" Target="../media/image3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85.jpe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7" Type="http://schemas.openxmlformats.org/officeDocument/2006/relationships/image" Target="../media/image86.png"/><Relationship Id="rId2" Type="http://schemas.microsoft.com/office/2007/relationships/media" Target="../media/media2.mp4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3.jpg"/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1.png"/><Relationship Id="rId4" Type="http://schemas.openxmlformats.org/officeDocument/2006/relationships/image" Target="../media/image8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0.pn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3.png"/><Relationship Id="rId4" Type="http://schemas.openxmlformats.org/officeDocument/2006/relationships/image" Target="../media/image9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3.png"/><Relationship Id="rId4" Type="http://schemas.openxmlformats.org/officeDocument/2006/relationships/image" Target="../media/image92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3.jp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3.jpg"/><Relationship Id="rId7" Type="http://schemas.openxmlformats.org/officeDocument/2006/relationships/image" Target="../media/image10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3.jpg"/><Relationship Id="rId7" Type="http://schemas.openxmlformats.org/officeDocument/2006/relationships/image" Target="../media/image10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10" Type="http://schemas.openxmlformats.org/officeDocument/2006/relationships/image" Target="../media/image110.png"/><Relationship Id="rId4" Type="http://schemas.openxmlformats.org/officeDocument/2006/relationships/image" Target="../media/image104.jpeg"/><Relationship Id="rId9" Type="http://schemas.openxmlformats.org/officeDocument/2006/relationships/image" Target="../media/image10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967499" y="2768280"/>
            <a:ext cx="4439036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ea"/>
                <a:cs typeface="Arial"/>
              </a:rPr>
              <a:t>Pod Evolution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all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The next generation of closing efforts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all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measurement technology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30E6688-670D-6197-BC36-BEE764D0B1C8}"/>
              </a:ext>
            </a:extLst>
          </p:cNvPr>
          <p:cNvSpPr txBox="1">
            <a:spLocks/>
          </p:cNvSpPr>
          <p:nvPr/>
        </p:nvSpPr>
        <p:spPr>
          <a:xfrm>
            <a:off x="5737721" y="6488162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F60AC7F-E6B8-08DD-F93B-A2EBDFD46CCC}"/>
              </a:ext>
            </a:extLst>
          </p:cNvPr>
          <p:cNvSpPr txBox="1">
            <a:spLocks/>
          </p:cNvSpPr>
          <p:nvPr/>
        </p:nvSpPr>
        <p:spPr>
          <a:xfrm>
            <a:off x="8708313" y="6492875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440413"/>
            <a:ext cx="4576348" cy="504785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600" dirty="0"/>
              <a:t>Introduction</a:t>
            </a: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dirty="0"/>
              <a:t>Innovations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Pod Collection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Operation Mode</a:t>
            </a:r>
          </a:p>
          <a:p>
            <a:pPr>
              <a:lnSpc>
                <a:spcPct val="150000"/>
              </a:lnSpc>
            </a:pPr>
            <a:r>
              <a:rPr lang="en-US" sz="1600" dirty="0"/>
              <a:t>Data Management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GB" sz="1600" dirty="0"/>
              <a:t>Support and Service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4522921"/>
                  </p:ext>
                </p:extLst>
              </p:nvPr>
            </p:nvGraphicFramePr>
            <p:xfrm>
              <a:off x="2070727" y="4853036"/>
              <a:ext cx="2617511" cy="147235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4510AC06-0501-4BC3-8177-F1FDC5BBD03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617511" cy="147235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0A5DE830-436E-AB53-06FA-5EA54EFB4D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70727" y="4853036"/>
                <a:ext cx="2617511" cy="147235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4D44D36-3CC2-4EEC-F5E5-31A143FBEF9B}"/>
              </a:ext>
            </a:extLst>
          </p:cNvPr>
          <p:cNvSpPr txBox="1">
            <a:spLocks/>
          </p:cNvSpPr>
          <p:nvPr/>
        </p:nvSpPr>
        <p:spPr>
          <a:xfrm>
            <a:off x="5407783" y="6492875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AC1005-1B8A-9D9E-41F8-28B3CF7B1E81}"/>
              </a:ext>
            </a:extLst>
          </p:cNvPr>
          <p:cNvSpPr txBox="1">
            <a:spLocks/>
          </p:cNvSpPr>
          <p:nvPr/>
        </p:nvSpPr>
        <p:spPr>
          <a:xfrm>
            <a:off x="10681657" y="6476998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32C0A5-01E7-F960-A642-E8772B27C1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0523" y="-9428"/>
            <a:ext cx="5621477" cy="686742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4935" y="2992454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D09B011-029D-6528-E96D-4632B0C0A38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0350685-AE1B-473E-4F51-4334592CEE7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C47B88-07E2-4DD4-C6B3-7A7DCAED7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E25F49-CE83-C31A-854B-F21A77F42E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5667631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With </a:t>
            </a:r>
            <a:r>
              <a:rPr lang="en-US" sz="1400" b="1" i="1" dirty="0"/>
              <a:t>thousands</a:t>
            </a:r>
            <a:r>
              <a:rPr lang="en-US" sz="1400" dirty="0"/>
              <a:t> of satisfied users, and over </a:t>
            </a:r>
            <a:r>
              <a:rPr lang="en-US" sz="1400" b="1" i="1" dirty="0"/>
              <a:t>15 years </a:t>
            </a:r>
            <a:r>
              <a:rPr lang="en-US" sz="1400" dirty="0"/>
              <a:t>of industry impact, EZMetrology has established a global presence of door technology measurement expertise.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EZSpeed, EZEnergy, and EZPressure became the standard for closing efforts measurement throughout numerous organizations.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D728BC-BF8E-86F4-8CDA-12078059CEA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E01261-8FAF-E4B5-925B-19E9F46DC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Introduction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7AF9D4-88EF-30D2-4E54-092A940FF98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Legacy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AEF404DF-66FE-A264-1D0E-FD3553A4B6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E6A24B9-FF34-E682-30FD-1AEAEF8AEA5E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7BF68BB-8048-B955-95FA-EA833BD99A9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303B050-2A65-6978-D273-122947B1CF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888" t="10887" r="10015" b="10016"/>
          <a:stretch>
            <a:fillRect/>
          </a:stretch>
        </p:blipFill>
        <p:spPr>
          <a:xfrm>
            <a:off x="9833859" y="891055"/>
            <a:ext cx="1858918" cy="144259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9FE7C55-DC36-6914-EAC4-4E30D05DCC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8882" y="4023224"/>
            <a:ext cx="2368151" cy="1542383"/>
          </a:xfrm>
          <a:prstGeom prst="rect">
            <a:avLst/>
          </a:prstGeom>
        </p:spPr>
      </p:pic>
      <p:pic>
        <p:nvPicPr>
          <p:cNvPr id="29" name="Picture 28" descr="A green electronic device with a key&#10;&#10;AI-generated content may be incorrect.">
            <a:extLst>
              <a:ext uri="{FF2B5EF4-FFF2-40B4-BE49-F238E27FC236}">
                <a16:creationId xmlns:a16="http://schemas.microsoft.com/office/drawing/2014/main" id="{B25776B0-98BF-5866-ACF7-0ECB03EB521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006" y="2420519"/>
            <a:ext cx="2873113" cy="161612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E601B7A-ACFB-2CB8-075B-8FD90155D7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3779" y="3311658"/>
            <a:ext cx="3888840" cy="2282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4FA9FE-8BC3-5148-B0F6-FC1041C069CE}"/>
              </a:ext>
            </a:extLst>
          </p:cNvPr>
          <p:cNvSpPr txBox="1"/>
          <p:nvPr/>
        </p:nvSpPr>
        <p:spPr>
          <a:xfrm>
            <a:off x="8332472" y="1458466"/>
            <a:ext cx="10005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>
                <a:latin typeface="Arial" panose="020B0604020202020204" pitchFamily="34" charset="0"/>
                <a:ea typeface="ByteBounce" panose="02000603000000000000" pitchFamily="2" charset="0"/>
                <a:cs typeface="Arial" panose="020B0604020202020204" pitchFamily="34" charset="0"/>
              </a:rPr>
              <a:t>EZ Speed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42F7F2-22B7-A51E-DD92-C19CAB8DC7B7}"/>
              </a:ext>
            </a:extLst>
          </p:cNvPr>
          <p:cNvSpPr txBox="1"/>
          <p:nvPr/>
        </p:nvSpPr>
        <p:spPr>
          <a:xfrm>
            <a:off x="10227755" y="2963813"/>
            <a:ext cx="10711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>
                <a:latin typeface="Arial" panose="020B0604020202020204" pitchFamily="34" charset="0"/>
                <a:ea typeface="ByteBounce" panose="02000603000000000000" pitchFamily="2" charset="0"/>
                <a:cs typeface="Arial" panose="020B0604020202020204" pitchFamily="34" charset="0"/>
              </a:rPr>
              <a:t>EZ Energy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2DFFDC-9386-DD07-A4E4-F02F963724AB}"/>
              </a:ext>
            </a:extLst>
          </p:cNvPr>
          <p:cNvSpPr txBox="1"/>
          <p:nvPr/>
        </p:nvSpPr>
        <p:spPr>
          <a:xfrm>
            <a:off x="8445724" y="4636155"/>
            <a:ext cx="12314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>
                <a:latin typeface="Arial" panose="020B0604020202020204" pitchFamily="34" charset="0"/>
                <a:ea typeface="ByteBounce" panose="02000603000000000000" pitchFamily="2" charset="0"/>
                <a:cs typeface="Arial" panose="020B0604020202020204" pitchFamily="34" charset="0"/>
              </a:rPr>
              <a:t>EZ Pressure</a:t>
            </a:r>
          </a:p>
        </p:txBody>
      </p:sp>
    </p:spTree>
    <p:extLst>
      <p:ext uri="{BB962C8B-B14F-4D97-AF65-F5344CB8AC3E}">
        <p14:creationId xmlns:p14="http://schemas.microsoft.com/office/powerpoint/2010/main" val="2439233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EZMetrology has consolidated all feedback, made key upgrades, and developed this next-generation </a:t>
            </a:r>
            <a:r>
              <a:rPr lang="en-US" sz="1400" b="1" dirty="0"/>
              <a:t>solution for closing effort measurement</a:t>
            </a:r>
            <a:r>
              <a:rPr lang="en-US" sz="1400" dirty="0"/>
              <a:t>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>
              <a:latin typeface="Zilap Orion" panose="02000500000000000000" pitchFamily="2" charset="0"/>
            </a:endParaRPr>
          </a:p>
          <a:p>
            <a:pPr marL="182880" lvl="1" indent="0" algn="ctr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>
                <a:solidFill>
                  <a:srgbClr val="C8D82D"/>
                </a:solidFill>
                <a:latin typeface="Zilap Orion" panose="02000500000000000000" pitchFamily="2" charset="0"/>
              </a:rPr>
              <a:t>POD</a:t>
            </a:r>
            <a:r>
              <a:rPr lang="en-US" sz="2000" dirty="0"/>
              <a:t> </a:t>
            </a:r>
            <a:r>
              <a:rPr lang="en-US" sz="2000" b="1" dirty="0">
                <a:solidFill>
                  <a:schemeClr val="tx1"/>
                </a:solidFill>
                <a:latin typeface="Zilap Orion" panose="02000500000000000000" pitchFamily="2" charset="0"/>
              </a:rPr>
              <a:t>Platform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Pod products provide innovation on many levels: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accuracy using new sensors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Reduced measurement time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Reduced size and weight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connectivity 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Enhanced measurement functions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1.2 new POD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78DDBC15-DACB-4044-8D97-FC7072346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2D10176-15C3-86E6-E06A-8351BB1C1BD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3F83202-995D-B412-C917-6220E629035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4" name="Picture 3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230594D6-B70B-55E8-B081-A8987C1EEB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2778" y="839951"/>
            <a:ext cx="1932214" cy="1046302"/>
          </a:xfrm>
          <a:prstGeom prst="rect">
            <a:avLst/>
          </a:prstGeom>
        </p:spPr>
      </p:pic>
      <p:pic>
        <p:nvPicPr>
          <p:cNvPr id="6" name="Picture 5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5674A140-9E0E-15CF-9C8A-8B0B2CFDED4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1351" y="3095982"/>
            <a:ext cx="2010813" cy="1086545"/>
          </a:xfrm>
          <a:prstGeom prst="rect">
            <a:avLst/>
          </a:prstGeom>
        </p:spPr>
      </p:pic>
      <p:pic>
        <p:nvPicPr>
          <p:cNvPr id="10" name="Picture 9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64D0AFEE-F026-05A2-BE07-6A2B2D1F2B8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3522" y="4081975"/>
            <a:ext cx="1904067" cy="1204510"/>
          </a:xfrm>
          <a:prstGeom prst="rect">
            <a:avLst/>
          </a:prstGeom>
        </p:spPr>
      </p:pic>
      <p:pic>
        <p:nvPicPr>
          <p:cNvPr id="12" name="Picture 11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FF85AAD2-72D8-97BA-60AE-8F7DFC6F9DC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8282" y="1808724"/>
            <a:ext cx="1864236" cy="14215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2BD6E3-DA9A-795F-F81D-AAB6AFCF725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2928" y="5151706"/>
            <a:ext cx="2011936" cy="11941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568DA93-22BD-4D0E-459A-A64A1398D23B}"/>
              </a:ext>
            </a:extLst>
          </p:cNvPr>
          <p:cNvSpPr txBox="1"/>
          <p:nvPr/>
        </p:nvSpPr>
        <p:spPr>
          <a:xfrm>
            <a:off x="9903522" y="1020028"/>
            <a:ext cx="1015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Energy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5AD120-5B6F-E85B-B11E-8E23F31D9B46}"/>
              </a:ext>
            </a:extLst>
          </p:cNvPr>
          <p:cNvSpPr txBox="1"/>
          <p:nvPr/>
        </p:nvSpPr>
        <p:spPr>
          <a:xfrm>
            <a:off x="7924929" y="2242367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Sensor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4D98FE-093C-F984-E847-B1130A2274C4}"/>
              </a:ext>
            </a:extLst>
          </p:cNvPr>
          <p:cNvSpPr txBox="1"/>
          <p:nvPr/>
        </p:nvSpPr>
        <p:spPr>
          <a:xfrm>
            <a:off x="9903522" y="3472000"/>
            <a:ext cx="1261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Pressure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75A3F6-57BF-1213-5296-23814EF0E585}"/>
              </a:ext>
            </a:extLst>
          </p:cNvPr>
          <p:cNvSpPr txBox="1"/>
          <p:nvPr/>
        </p:nvSpPr>
        <p:spPr>
          <a:xfrm>
            <a:off x="8640278" y="4465382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Force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2581860-49F2-2191-4B7D-A7127C5C0A2C}"/>
              </a:ext>
            </a:extLst>
          </p:cNvPr>
          <p:cNvSpPr txBox="1"/>
          <p:nvPr/>
        </p:nvSpPr>
        <p:spPr>
          <a:xfrm>
            <a:off x="9909462" y="5610305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1048" y="2521114"/>
            <a:ext cx="5979705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</a:t>
            </a:r>
            <a:r>
              <a:rPr lang="en-GB" sz="3200" b="1" dirty="0">
                <a:cs typeface="Arial"/>
              </a:rPr>
              <a:t>Innovations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426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18FC9A9-6DA8-6AFE-F178-C092DF468A02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184DA-DCA4-9937-A601-1770A5D0287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0223" y="1606608"/>
            <a:ext cx="6668423" cy="4417730"/>
          </a:xfrm>
        </p:spPr>
        <p:txBody>
          <a:bodyPr vert="horz" lIns="91440" tIns="45720" rIns="91440" bIns="45720" numCol="1" rtlCol="0" anchor="t">
            <a:normAutofit lnSpcReduction="10000"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/>
              <a:t>Latest generation of precision sensors.</a:t>
            </a:r>
          </a:p>
          <a:p>
            <a:pPr marL="18288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3-Axis Gyroscope</a:t>
            </a:r>
            <a:endParaRPr lang="en-US" sz="1400" b="1" i="1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</a:endParaRP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Measure angular speeds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Adaptive sensitivity for optimal accuracy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400" dirty="0"/>
              <a:t>Rotation around any axis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400" dirty="0"/>
              <a:t>Independent of mounting location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1400" dirty="0"/>
              <a:t>Report the speed at any radius</a:t>
            </a:r>
          </a:p>
          <a:p>
            <a:pPr marL="1600200" lvl="4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sz="1400" b="1" dirty="0"/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3-Axis Low Range Accelerometer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Micro decelerations and accelerations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3-Axis High Range Accelerometer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High impact accelerations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3-Axis Load Cell Assembly (EnergyPod)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Capture user input force and force direction for accurate results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High Speed Differential Pressure Sensor (PressurePod)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Capture precise pressure changes for high-speed events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endParaRPr lang="en-US" dirty="0"/>
          </a:p>
          <a:p>
            <a:pPr lvl="1">
              <a:defRPr/>
            </a:pPr>
            <a:endParaRPr lang="en-US" sz="1200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State of the art sensors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B876042-F611-D464-E648-73B4CC8F48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4859" y="2379859"/>
            <a:ext cx="1234440" cy="914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55DFFC-7D70-237A-39EA-DBAD771192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1788" y="2659562"/>
            <a:ext cx="1363980" cy="10363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5AE850-5770-CE5A-CFB9-5F0E7E0B88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01250" y="2319766"/>
            <a:ext cx="1264920" cy="6629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0F58A5-96F5-AEE7-56F3-EA8721434B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9619" y="3156277"/>
            <a:ext cx="1363980" cy="102298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4ED6CAF-655E-980A-CE46-D3F522544AB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01250" y="3356920"/>
            <a:ext cx="1287780" cy="72390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681A3E1-341D-B578-C259-F66ABAA708B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2BC59E04-3628-7951-40E0-6EECD5D82A6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815F2A8-7632-6334-A02B-6A0085E72332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97812" y="4179262"/>
            <a:ext cx="3768358" cy="2407135"/>
          </a:xfrm>
          <a:prstGeom prst="rect">
            <a:avLst/>
          </a:prstGeom>
        </p:spPr>
      </p:pic>
      <p:pic>
        <p:nvPicPr>
          <p:cNvPr id="22" name="Picture 21" descr="A yellow and grey gas pump on a white car&#10;&#10;AI-generated content may be incorrect.">
            <a:extLst>
              <a:ext uri="{FF2B5EF4-FFF2-40B4-BE49-F238E27FC236}">
                <a16:creationId xmlns:a16="http://schemas.microsoft.com/office/drawing/2014/main" id="{9431E3A6-E701-89C5-803C-96903D2AE31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4859" y="108973"/>
            <a:ext cx="3741311" cy="21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074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291526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US" sz="1400" b="1" i="1" dirty="0"/>
          </a:p>
          <a:p>
            <a:pPr marL="182880" lvl="1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sz="1400" b="1" i="1" dirty="0"/>
              <a:t>Dual-core processor power for real-time processing.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Clr>
                <a:srgbClr val="C7D82A"/>
              </a:buClr>
              <a:buNone/>
              <a:defRPr/>
            </a:pPr>
            <a:r>
              <a:rPr lang="en-US" sz="1400" b="1" i="1" dirty="0"/>
              <a:t>Smart Processing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Detects when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mounted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Automatically </a:t>
            </a:r>
            <a:r>
              <a:rPr lang="en-US" sz="1400" b="1" i="1" dirty="0">
                <a:solidFill>
                  <a:schemeClr val="tx2"/>
                </a:solidFill>
              </a:rPr>
              <a:t>s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tarts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 acquisition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Feels door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opening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 and 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closing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Che</a:t>
            </a:r>
            <a:r>
              <a:rPr lang="en-US" sz="1400" dirty="0" err="1">
                <a:solidFill>
                  <a:schemeClr val="tx2"/>
                </a:solidFill>
              </a:rPr>
              <a:t>cks</a:t>
            </a:r>
            <a:r>
              <a:rPr lang="en-US" sz="1400" dirty="0">
                <a:solidFill>
                  <a:schemeClr val="tx2"/>
                </a:solidFill>
              </a:rPr>
              <a:t> for </a:t>
            </a:r>
            <a:r>
              <a:rPr lang="en-US" sz="1400" b="1" i="1" dirty="0">
                <a:solidFill>
                  <a:schemeClr val="tx2"/>
                </a:solidFill>
              </a:rPr>
              <a:t>full load cell activation </a:t>
            </a:r>
            <a:r>
              <a:rPr lang="en-US" sz="1400" dirty="0">
                <a:solidFill>
                  <a:schemeClr val="tx2"/>
                </a:solidFill>
              </a:rPr>
              <a:t>(</a:t>
            </a:r>
            <a:r>
              <a:rPr lang="en-US" sz="1400" dirty="0" err="1">
                <a:solidFill>
                  <a:schemeClr val="tx2"/>
                </a:solidFill>
              </a:rPr>
              <a:t>EnergyPod</a:t>
            </a:r>
            <a:r>
              <a:rPr lang="en-US" sz="1400" dirty="0">
                <a:solidFill>
                  <a:schemeClr val="tx2"/>
                </a:solidFill>
              </a:rPr>
              <a:t>)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140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+mn-ea"/>
                <a:cs typeface="+mn-cs"/>
              </a:rPr>
              <a:t>Compatible with TEDS-programmed sensors (ForcePod)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Senses</a:t>
            </a:r>
            <a:r>
              <a:rPr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</a:t>
            </a:r>
            <a:r>
              <a:rPr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latched</a:t>
            </a:r>
            <a:r>
              <a:rPr 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 or </a:t>
            </a:r>
            <a:r>
              <a:rPr lang="en-US" sz="1400" b="1" i="1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not-latched</a:t>
            </a:r>
            <a:endParaRPr kumimoji="0" lang="en-US" sz="1400" b="1" i="1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Register new </a:t>
            </a:r>
            <a:r>
              <a:rPr lang="en-US" sz="1400" b="1" i="1" dirty="0">
                <a:solidFill>
                  <a:schemeClr val="tx2"/>
                </a:solidFill>
              </a:rPr>
              <a:t>sample</a:t>
            </a:r>
            <a:endParaRPr lang="en-US" sz="1400" dirty="0">
              <a:solidFill>
                <a:schemeClr val="tx2"/>
              </a:solidFill>
            </a:endParaRP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Evaluates according to </a:t>
            </a:r>
            <a:r>
              <a:rPr lang="en-US" sz="1400" b="1" i="1" dirty="0">
                <a:solidFill>
                  <a:schemeClr val="tx2"/>
                </a:solidFill>
              </a:rPr>
              <a:t>tolerances</a:t>
            </a:r>
            <a:r>
              <a:rPr lang="en-US" sz="1400" dirty="0">
                <a:solidFill>
                  <a:schemeClr val="tx2"/>
                </a:solidFill>
              </a:rPr>
              <a:t> and operation mode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b="1" i="1" dirty="0">
                <a:solidFill>
                  <a:schemeClr val="tx2"/>
                </a:solidFill>
              </a:rPr>
              <a:t>Finishes</a:t>
            </a:r>
            <a:r>
              <a:rPr lang="en-US" sz="1400" dirty="0">
                <a:solidFill>
                  <a:schemeClr val="tx2"/>
                </a:solidFill>
              </a:rPr>
              <a:t> when all conditions are achieved</a:t>
            </a:r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endParaRPr lang="en-US" sz="1400" b="1" dirty="0"/>
          </a:p>
          <a:p>
            <a:pPr marL="182880" indent="0">
              <a:lnSpc>
                <a:spcPct val="110000"/>
              </a:lnSpc>
              <a:spcBef>
                <a:spcPts val="600"/>
              </a:spcBef>
              <a:buNone/>
              <a:defRPr/>
            </a:pPr>
            <a:r>
              <a:rPr lang="en-US" sz="1400" b="1" i="1" dirty="0"/>
              <a:t>Smart Measurements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Works in any orientation at any angle</a:t>
            </a:r>
          </a:p>
          <a:p>
            <a:pPr marL="1371600" lvl="1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Compatible with all types of hinged doors</a:t>
            </a:r>
          </a:p>
          <a:p>
            <a:pPr marL="1005840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r>
              <a:rPr lang="en-US" sz="1400" dirty="0">
                <a:highlight>
                  <a:srgbClr val="FFFF00"/>
                </a:highlight>
              </a:rPr>
              <a:t>	</a:t>
            </a:r>
          </a:p>
          <a:p>
            <a:pPr marL="0" marR="0" lvl="0" indent="-4572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processing POWER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9A3241B-FE7C-4048-877E-4666BBE1A390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3078263" y="3007893"/>
            <a:ext cx="831388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9" descr="A picture containing wall, yellow, indoor&#10;&#10;Description automatically generated">
            <a:extLst>
              <a:ext uri="{FF2B5EF4-FFF2-40B4-BE49-F238E27FC236}">
                <a16:creationId xmlns:a16="http://schemas.microsoft.com/office/drawing/2014/main" id="{A433DD70-E34A-0661-6066-C5E2D28D484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137" r="13447"/>
          <a:stretch/>
        </p:blipFill>
        <p:spPr>
          <a:xfrm>
            <a:off x="7526840" y="767641"/>
            <a:ext cx="3826960" cy="28442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C330F4-28B7-9082-D743-05DAD13CB5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3542" y="4161134"/>
            <a:ext cx="1463040" cy="1463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829113-C572-0F2C-8CD3-DCDB3C9B06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7312" y="4161134"/>
            <a:ext cx="1455420" cy="14630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DCBED01-9E30-D53D-95F0-7AE980B9CE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DF00A35-C174-E127-067B-0DF67459132B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329609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0" y="1378913"/>
            <a:ext cx="6772275" cy="549892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Single Action Suction Cup (Energy- and SpeedPod)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Fast installation and removal using the handle</a:t>
            </a:r>
          </a:p>
          <a:p>
            <a:pPr marL="1371600" indent="-365760">
              <a:lnSpc>
                <a:spcPct val="100000"/>
              </a:lnSpc>
              <a:spcBef>
                <a:spcPts val="2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Replaceable by user  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Battery Technology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Operates 6 to 10 hours between charging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Docking station and USB-C for fast charging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Sleep Mode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1400" b="1" i="1" dirty="0"/>
              <a:t>Data Management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chemeClr val="tx2"/>
                </a:solidFill>
              </a:rPr>
              <a:t>On-board 16Gb memory (SD card)</a:t>
            </a:r>
          </a:p>
          <a:p>
            <a:pPr marL="1371600" marR="0" lvl="0" indent="-365760" fontAlgn="auto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chemeClr val="tx2"/>
                </a:solidFill>
              </a:rPr>
              <a:t>Bluetooth and Wi-Fi ready</a:t>
            </a: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innovations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2.3 functional design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7B9ACCC-EC08-D9DA-8883-EE63BD24415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184C125-501F-355A-3C70-B066AA0F2C7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0CE90F8-203B-DAC8-3E28-CF7C13D98ED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16649" y="611986"/>
            <a:ext cx="2837406" cy="26355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4AEAD6-8328-3673-C7E8-9007A75E666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78661" y="3429000"/>
            <a:ext cx="3401635" cy="28170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6F5CAC-9EFA-DE98-8543-F41CD8116FE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65364" y="5017626"/>
            <a:ext cx="997751" cy="79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79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5A1E5F-D31B-FD65-4D05-2B5D26DED6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5984B306-D6B7-ADA9-0FB9-025F76E34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2" y="2671944"/>
            <a:ext cx="554964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Pod Collection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5694CA-5C6B-338A-976B-D93814FBE0D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12E949E-8649-2EFC-CD82-13FECE67540A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7CE798C-0B83-2723-6167-6E069B039E44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840320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850E94-C303-9208-1A69-152EF87193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F6337DB-ABC8-61FE-7FC8-98065245C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minimum closing speed with minimum user interaction. Specialized </a:t>
            </a:r>
            <a:r>
              <a:rPr lang="en-US" sz="1400" b="1" dirty="0">
                <a:solidFill>
                  <a:srgbClr val="282828"/>
                </a:solidFill>
              </a:rPr>
              <a:t>inertial sensors </a:t>
            </a:r>
            <a:r>
              <a:rPr lang="en-US" sz="1400" dirty="0">
                <a:solidFill>
                  <a:srgbClr val="282828"/>
                </a:solidFill>
              </a:rPr>
              <a:t>with onboard processing and smart algorithms to detect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Mounting on the closure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Opening or closing movement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Latched or Not Latched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Closing speeds from 0.01 to 4.3 m/sec.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speed (Go/no-go or Gap Mode)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Hinge tip (rotation axis vs. gravity)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Friction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Door angle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Speed vs. angle curve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CBDEF4-954C-AB4C-46BC-68C58974C7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0BDC642-2B2E-7B4A-2EDA-A7C663D83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POD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B59F16C-8F60-C978-6051-703C670B1F2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3.1 Speed Pod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4A31258A-59F9-E291-73EF-5530BB52C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8FD0C9D-6FFF-3D2D-087D-AA888C88DE8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62F5BFF-392B-011F-BC46-E34FA3CAB984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BCE718-D0E0-F913-7A69-24A0D8D6A0C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0714" y="231399"/>
            <a:ext cx="2011936" cy="11941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84BE1D7-F929-4D5E-BA17-8636136C48D5}"/>
              </a:ext>
            </a:extLst>
          </p:cNvPr>
          <p:cNvSpPr txBox="1"/>
          <p:nvPr/>
        </p:nvSpPr>
        <p:spPr>
          <a:xfrm>
            <a:off x="11093884" y="496882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Speed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3D40C62-DD53-E95B-CB12-F945F0A6424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82603" y="1959512"/>
            <a:ext cx="3209397" cy="2405691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6" name="Section Zoom 25">
                <a:extLst>
                  <a:ext uri="{FF2B5EF4-FFF2-40B4-BE49-F238E27FC236}">
                    <a16:creationId xmlns:a16="http://schemas.microsoft.com/office/drawing/2014/main" id="{9849B2CD-7BBB-8C1A-EF1A-1CA0EDA2FF3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9236686"/>
                  </p:ext>
                </p:extLst>
              </p:nvPr>
            </p:nvGraphicFramePr>
            <p:xfrm>
              <a:off x="8982603" y="4526053"/>
              <a:ext cx="3199973" cy="1799985"/>
            </p:xfrm>
            <a:graphic>
              <a:graphicData uri="http://schemas.microsoft.com/office/powerpoint/2016/sectionzoom">
                <psez:sectionZm>
                  <psez:sectionZmObj sectionId="{9BBF388E-9515-4544-BBC5-73635DE2428C}">
                    <psez:zmPr id="{B8753A51-2992-412B-90CB-6104E976ACF7}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199973" cy="1799985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6" name="Section Zoom 25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9849B2CD-7BBB-8C1A-EF1A-1CA0EDA2FF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982603" y="4526053"/>
                <a:ext cx="3199973" cy="1799985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17639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6950BFC3-D8DA-4A85-94F7-54DA5524770B}">
      <p188:commentRel xmlns:p188="http://schemas.microsoft.com/office/powerpoint/2018/8/main" r:id="rId4"/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ADA556-3765-30C7-D515-AD6B66D44C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4B7D11A-DB56-BC88-0FD9-6586A5D30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minimum closing energy with minimum user interaction through a combination of specialized </a:t>
            </a:r>
            <a:r>
              <a:rPr lang="en-US" sz="1400" b="1" dirty="0">
                <a:solidFill>
                  <a:srgbClr val="282828"/>
                </a:solidFill>
              </a:rPr>
              <a:t>inertial sensors </a:t>
            </a:r>
            <a:r>
              <a:rPr lang="en-US" sz="1400" dirty="0">
                <a:solidFill>
                  <a:srgbClr val="282828"/>
                </a:solidFill>
              </a:rPr>
              <a:t>and a </a:t>
            </a:r>
            <a:r>
              <a:rPr lang="en-US" sz="1400" b="1" dirty="0">
                <a:solidFill>
                  <a:srgbClr val="282828"/>
                </a:solidFill>
              </a:rPr>
              <a:t>3D</a:t>
            </a:r>
            <a:r>
              <a:rPr lang="en-US" sz="1400" dirty="0">
                <a:solidFill>
                  <a:srgbClr val="282828"/>
                </a:solidFill>
              </a:rPr>
              <a:t> </a:t>
            </a:r>
            <a:r>
              <a:rPr lang="en-US" sz="1400" b="1" dirty="0">
                <a:solidFill>
                  <a:srgbClr val="282828"/>
                </a:solidFill>
              </a:rPr>
              <a:t>Vector Loadcell </a:t>
            </a:r>
            <a:r>
              <a:rPr lang="en-US" sz="1400" dirty="0">
                <a:solidFill>
                  <a:srgbClr val="282828"/>
                </a:solidFill>
              </a:rPr>
              <a:t>with onboard processing and smart algorithms to detect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Mounting on the closure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Opening or closing movement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Latched or not latched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Closing energy from 0.1 to 100 J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energy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Minimum closing speed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Hinge tip (rotation axis vs. gravity)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Friction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Door angle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User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Speed vs. angle curve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Force vs. angle curve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7709E9-7084-797B-5BCA-36FD17A9C07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9511DFC-E8F6-D1BE-6323-538B8A3CA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POD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C9EFC21-5CCF-9FB9-4FAC-6ACB67A4735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Energy Pod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D7600E88-12EE-FC5B-EC34-0CD9A54E8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080E186-8FBE-630D-8EBC-6F3379C826C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8AD216C-72E4-FF6F-3225-B356E0782E8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4" name="Picture 3" descr="A yellow and black device with a clock&#10;&#10;Description automatically generated">
            <a:extLst>
              <a:ext uri="{FF2B5EF4-FFF2-40B4-BE49-F238E27FC236}">
                <a16:creationId xmlns:a16="http://schemas.microsoft.com/office/drawing/2014/main" id="{93343E5E-8A0E-9982-FDC5-539ECAE6CFF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44895" y="241449"/>
            <a:ext cx="2125435" cy="11509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6F24821-92B5-8BA9-CA51-DAE1E9836AA0}"/>
              </a:ext>
            </a:extLst>
          </p:cNvPr>
          <p:cNvSpPr txBox="1"/>
          <p:nvPr/>
        </p:nvSpPr>
        <p:spPr>
          <a:xfrm>
            <a:off x="10922249" y="450757"/>
            <a:ext cx="1015021" cy="507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Energy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AF1D6D1-D4B1-A55D-829C-B60E38490AA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754762" y="1960702"/>
            <a:ext cx="3437238" cy="2291492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8" name="Section Zoom 27">
                <a:extLst>
                  <a:ext uri="{FF2B5EF4-FFF2-40B4-BE49-F238E27FC236}">
                    <a16:creationId xmlns:a16="http://schemas.microsoft.com/office/drawing/2014/main" id="{75990681-649A-7956-DF85-36FD267B11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33089143"/>
                  </p:ext>
                </p:extLst>
              </p:nvPr>
            </p:nvGraphicFramePr>
            <p:xfrm>
              <a:off x="8800105" y="4543063"/>
              <a:ext cx="3382471" cy="1902640"/>
            </p:xfrm>
            <a:graphic>
              <a:graphicData uri="http://schemas.microsoft.com/office/powerpoint/2016/sectionzoom">
                <psez:sectionZm>
                  <psez:sectionZmObj sectionId="{EFB518CD-9EE9-4449-8D34-AFED3A0A5D9A}">
                    <psez:zmPr id="{10FBAE29-D346-46DA-9277-0AAB3C3D3AF8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382471" cy="190264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8" name="Section Zoom 27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75990681-649A-7956-DF85-36FD267B11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800105" y="4543063"/>
                <a:ext cx="3382471" cy="190264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672903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7DBF44-42B9-4D49-9C32-BC9613019F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E78EAB-4CCE-C7C7-8012-1F93C82FD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to capture cabin pressure dynamics utilizing a specialized  sensitive </a:t>
            </a:r>
            <a:r>
              <a:rPr lang="en-US" sz="1400" b="1" dirty="0">
                <a:solidFill>
                  <a:srgbClr val="282828"/>
                </a:solidFill>
              </a:rPr>
              <a:t>pressure sensor </a:t>
            </a:r>
            <a:r>
              <a:rPr lang="en-US" sz="1400" dirty="0">
                <a:solidFill>
                  <a:srgbClr val="282828"/>
                </a:solidFill>
              </a:rPr>
              <a:t>with built-in level control to quantify air extraction performance.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Multiple units can be combined to study additional pressure transient behavior.  PressurePod is often combined with SpeedPod to incorporate cabin pressure dependency on door closing speed.</a:t>
            </a:r>
          </a:p>
          <a:p>
            <a:pPr marL="457200" lvl="2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Cabin pressure peak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Cabin pressure vacuum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Peak width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Pressure vs. time curve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5EA4AC-B90F-9C09-47C5-B9D39DF4DA6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8FE07D2-CABD-0471-76C0-67017E737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POD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D209570-1A6D-6FF7-A6F4-92ABF9BDB32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Pressure Pod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96DE3570-BACC-9D6C-97D4-7A2D24DC34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B721B04-EF6C-6D2B-203D-346EC94188A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DDE30829-647C-FC38-ACF3-2518F99BAFA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6" name="Picture 5" descr="A yellow device with a circular white circle and black circle&#10;&#10;Description automatically generated">
            <a:extLst>
              <a:ext uri="{FF2B5EF4-FFF2-40B4-BE49-F238E27FC236}">
                <a16:creationId xmlns:a16="http://schemas.microsoft.com/office/drawing/2014/main" id="{BB944BF7-40E1-676D-5C98-22B8E01BD22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53239" y="235409"/>
            <a:ext cx="2010813" cy="10865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24D8BE5F-58BE-1C14-64E9-13AAC1391277}"/>
              </a:ext>
            </a:extLst>
          </p:cNvPr>
          <p:cNvSpPr txBox="1"/>
          <p:nvPr/>
        </p:nvSpPr>
        <p:spPr>
          <a:xfrm>
            <a:off x="10941933" y="490623"/>
            <a:ext cx="535162" cy="6144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Pressure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pic>
        <p:nvPicPr>
          <p:cNvPr id="16" name="Picture 15" descr="A yellow air pump on a black seat&#10;&#10;Description automatically generated">
            <a:extLst>
              <a:ext uri="{FF2B5EF4-FFF2-40B4-BE49-F238E27FC236}">
                <a16:creationId xmlns:a16="http://schemas.microsoft.com/office/drawing/2014/main" id="{5FA5AA6C-35AB-51C1-84BA-A7587FE3AFB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889" b="6171"/>
          <a:stretch>
            <a:fillRect/>
          </a:stretch>
        </p:blipFill>
        <p:spPr>
          <a:xfrm>
            <a:off x="8320595" y="1957306"/>
            <a:ext cx="3871406" cy="182749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07D6F69-813F-682E-3183-AC49FAC8F5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2339" y="3825310"/>
            <a:ext cx="4670238" cy="2792081"/>
          </a:xfrm>
          <a:prstGeom prst="rect">
            <a:avLst/>
          </a:prstGeom>
        </p:spPr>
      </p:pic>
      <p:pic>
        <p:nvPicPr>
          <p:cNvPr id="4" name="Picture 3" descr="A screenshot of a device&#10;&#10;Description automatically generated">
            <a:extLst>
              <a:ext uri="{FF2B5EF4-FFF2-40B4-BE49-F238E27FC236}">
                <a16:creationId xmlns:a16="http://schemas.microsoft.com/office/drawing/2014/main" id="{DAAE92D0-B425-21E9-9474-9DC7160896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0" y="5221350"/>
            <a:ext cx="828234" cy="82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696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7BDBD6-A2D0-32EB-3332-CF63A60E7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76446D1-D40E-02C5-0534-FF31C8315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pod compatible with a wide variety of load cells to have synchronized data between force interaction and movement of the closure.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Push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Static closing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Door check forces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Pinch force (</a:t>
            </a:r>
            <a:r>
              <a:rPr lang="en-US" sz="1400" dirty="0" err="1"/>
              <a:t>EZMetrology’s</a:t>
            </a:r>
            <a:r>
              <a:rPr lang="en-US" sz="1400" dirty="0"/>
              <a:t> Pinch sensor)</a:t>
            </a:r>
          </a:p>
          <a:p>
            <a:pPr marL="685800" lvl="2"/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Peak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Final 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Force vs Time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BC9E51-9CCB-C6EB-AAC8-7A20CD1893D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63E9D60E-F81E-494F-494B-2AC070032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POD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604549B-6C8A-13C2-15D2-8C0516B9B42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3.4 Force Pod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A396719E-08AE-B381-8DAE-D9D7B4B09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7496C41-FDAF-1D33-7106-4372F4DA94D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E41CE2E-1F1B-7423-50CA-13BDA36A4AE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0" name="Picture 9" descr="A yellow object with a circular white circle and black text&#10;&#10;Description automatically generated">
            <a:extLst>
              <a:ext uri="{FF2B5EF4-FFF2-40B4-BE49-F238E27FC236}">
                <a16:creationId xmlns:a16="http://schemas.microsoft.com/office/drawing/2014/main" id="{0BF1D81C-9064-26D2-BC3A-AE893AC44D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5296" y="245345"/>
            <a:ext cx="1904067" cy="12045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36AFAE2-7961-FCBA-C30D-4BDF630FD9CF}"/>
              </a:ext>
            </a:extLst>
          </p:cNvPr>
          <p:cNvSpPr txBox="1"/>
          <p:nvPr/>
        </p:nvSpPr>
        <p:spPr>
          <a:xfrm>
            <a:off x="11001830" y="502091"/>
            <a:ext cx="8579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Force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DD00619-47A5-3A00-B047-D2B3DED6F1D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22196" y="2044127"/>
            <a:ext cx="3869803" cy="1975222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3ACE0F48-17DA-DFFA-B1FC-68D1ADD466E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46713109"/>
                  </p:ext>
                </p:extLst>
              </p:nvPr>
            </p:nvGraphicFramePr>
            <p:xfrm>
              <a:off x="8379404" y="4364260"/>
              <a:ext cx="3803172" cy="2139284"/>
            </p:xfrm>
            <a:graphic>
              <a:graphicData uri="http://schemas.microsoft.com/office/powerpoint/2016/sectionzoom">
                <psez:sectionZm>
                  <psez:sectionZmObj sectionId="{10AD7932-B656-46C9-B1A4-E9659DA62E36}">
                    <psez:zmPr id="{3F2E3415-A528-4E68-81AA-BB5A5645CDE0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03172" cy="213928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8" action="ppaction://hlinksldjump"/>
                <a:extLst>
                  <a:ext uri="{FF2B5EF4-FFF2-40B4-BE49-F238E27FC236}">
                    <a16:creationId xmlns:a16="http://schemas.microsoft.com/office/drawing/2014/main" id="{3ACE0F48-17DA-DFFA-B1FC-68D1ADD466E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379404" y="4364260"/>
                <a:ext cx="3803172" cy="213928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pic>
        <p:nvPicPr>
          <p:cNvPr id="12" name="Picture 11">
            <a:extLst>
              <a:ext uri="{FF2B5EF4-FFF2-40B4-BE49-F238E27FC236}">
                <a16:creationId xmlns:a16="http://schemas.microsoft.com/office/drawing/2014/main" id="{32B74365-FAC2-4BEF-0FF1-9FA097F4B0F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75355" y="5563688"/>
            <a:ext cx="782656" cy="78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4598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D3E0A9-A9B0-C86A-D80C-1EBF325BF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672B2A-0DAB-E20D-0250-0A3BA2585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99573" y="1531904"/>
            <a:ext cx="6221425" cy="38325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1600" b="1" dirty="0"/>
              <a:t>Technology</a:t>
            </a:r>
          </a:p>
          <a:p>
            <a:pPr marL="398463" indent="0">
              <a:lnSpc>
                <a:spcPct val="80000"/>
              </a:lnSpc>
              <a:buNone/>
            </a:pPr>
            <a:r>
              <a:rPr lang="en-US" sz="1400" dirty="0">
                <a:solidFill>
                  <a:srgbClr val="282828"/>
                </a:solidFill>
              </a:rPr>
              <a:t>A compact gauge with 4-channel  24-bit simultaneous sampling,  programmable gain, and offsets to capture external analog or digital signals.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Voltage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Current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Control signals</a:t>
            </a:r>
          </a:p>
          <a:p>
            <a:pPr lvl="1"/>
            <a:endParaRPr lang="en-US" sz="1400" dirty="0"/>
          </a:p>
          <a:p>
            <a:pPr marL="457200" lvl="2" indent="0">
              <a:buNone/>
            </a:pPr>
            <a:r>
              <a:rPr lang="en-US" sz="1400" dirty="0"/>
              <a:t>Often combined with IOManager for synchronized data collection.</a:t>
            </a:r>
          </a:p>
          <a:p>
            <a:pPr marL="685800" lvl="2"/>
            <a:endParaRPr lang="en-US" sz="1400" dirty="0"/>
          </a:p>
          <a:p>
            <a:pPr marL="0" indent="0">
              <a:buNone/>
            </a:pPr>
            <a:r>
              <a:rPr lang="en-US" altLang="en-US" sz="1600" b="1" dirty="0"/>
              <a:t>Applications</a:t>
            </a:r>
            <a:endParaRPr lang="en-US" sz="1600" b="1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Electrical power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en-US" sz="1400" dirty="0"/>
              <a:t>System latency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4D791-EEB2-0054-67A4-1E41DC6AAEE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0607178-0896-6399-8451-059DA7ADD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POD PLATFORM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EC17A44-2B43-6BAC-C97A-939D1BC33B8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3.5 Sensor Pod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9970C91C-9EEE-032F-60CC-48D0B4B7C0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1CB062-B7EE-CBFB-B464-CFDF2700C36A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79592E8-CCCC-E48F-5062-0F8797A5F63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12" name="Picture 11" descr="A yellow object with a round white circle&#10;&#10;Description automatically generated">
            <a:extLst>
              <a:ext uri="{FF2B5EF4-FFF2-40B4-BE49-F238E27FC236}">
                <a16:creationId xmlns:a16="http://schemas.microsoft.com/office/drawing/2014/main" id="{8BB4147C-C0F9-F3C0-B2B7-D8FE55DBDE0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5089" y="237717"/>
            <a:ext cx="1864236" cy="142155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7A9A9D-C90E-12EB-9998-CDA6CA4FC059}"/>
              </a:ext>
            </a:extLst>
          </p:cNvPr>
          <p:cNvSpPr txBox="1"/>
          <p:nvPr/>
        </p:nvSpPr>
        <p:spPr>
          <a:xfrm>
            <a:off x="11057260" y="610524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latin typeface="Zilap Orion" panose="02000500000000000000" pitchFamily="2" charset="0"/>
              </a:rPr>
              <a:t>Sensor </a:t>
            </a:r>
          </a:p>
          <a:p>
            <a:r>
              <a:rPr lang="en-US" sz="1200" i="1" dirty="0">
                <a:latin typeface="Zilap Orion" panose="02000500000000000000" pitchFamily="2" charset="0"/>
              </a:rPr>
              <a:t>Pod</a:t>
            </a:r>
          </a:p>
        </p:txBody>
      </p:sp>
      <p:pic>
        <p:nvPicPr>
          <p:cNvPr id="16" name="Picture 15" descr="A hand holding a yellow and black device&#10;&#10;AI-generated content may be incorrect.">
            <a:extLst>
              <a:ext uri="{FF2B5EF4-FFF2-40B4-BE49-F238E27FC236}">
                <a16:creationId xmlns:a16="http://schemas.microsoft.com/office/drawing/2014/main" id="{88D2F9DE-534B-D31D-1478-BA6369187BE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70274" y="4355958"/>
            <a:ext cx="3112301" cy="2041957"/>
          </a:xfrm>
          <a:prstGeom prst="rect">
            <a:avLst/>
          </a:prstGeom>
          <a:ln w="73025" cmpd="thickThin">
            <a:noFill/>
            <a:prstDash val="solid"/>
          </a:ln>
          <a:effectLst>
            <a:outerShdw blurRad="266700" dist="139700" dir="2700000" algn="tl" rotWithShape="0">
              <a:srgbClr val="333333">
                <a:alpha val="45000"/>
              </a:srgbClr>
            </a:outerShdw>
          </a:effectLst>
        </p:spPr>
      </p:pic>
      <p:pic>
        <p:nvPicPr>
          <p:cNvPr id="18" name="Picture 17" descr="A green device with a gauge attached to a black object&#10;&#10;AI-generated content may be incorrect.">
            <a:extLst>
              <a:ext uri="{FF2B5EF4-FFF2-40B4-BE49-F238E27FC236}">
                <a16:creationId xmlns:a16="http://schemas.microsoft.com/office/drawing/2014/main" id="{F49C459A-17F2-E04A-B367-A76F95B52067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90038" y="2165473"/>
            <a:ext cx="3392537" cy="2041957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5329085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E38BE9-A943-155E-4956-276DB4A67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6B0F8FA-2534-9BBD-50AC-D34B5CC0A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9573" y="2822772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</a:t>
            </a:r>
            <a:r>
              <a:rPr lang="en-GB" sz="3200" b="1" dirty="0">
                <a:cs typeface="Arial"/>
              </a:rPr>
              <a:t>Operation Mode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8D8BD4-FA5D-7C75-161C-18D01830B3E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41C0A3B-D231-7A41-977E-C9EB3DBB991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27CE2B-AC8D-6AA3-EB5C-8C1BDF31094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687708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7665CC-D1F8-707A-7746-97B5F22B5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4">
            <a:extLst>
              <a:ext uri="{FF2B5EF4-FFF2-40B4-BE49-F238E27FC236}">
                <a16:creationId xmlns:a16="http://schemas.microsoft.com/office/drawing/2014/main" id="{72CB75F2-4D8C-CD69-DBD4-EADECD1EEB4E}"/>
              </a:ext>
            </a:extLst>
          </p:cNvPr>
          <p:cNvSpPr txBox="1">
            <a:spLocks/>
          </p:cNvSpPr>
          <p:nvPr/>
        </p:nvSpPr>
        <p:spPr>
          <a:xfrm>
            <a:off x="890823" y="1539171"/>
            <a:ext cx="9301270" cy="377965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9113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Use Operation Mode to define the objective of the measurement task.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Optimal Usage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Apply to all metrics that various Pods can register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Optimize time / Optimize accuracy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BDFB40B-2F00-06F4-CA8E-FEFDB920AA13}"/>
              </a:ext>
            </a:extLst>
          </p:cNvPr>
          <p:cNvSpPr txBox="1">
            <a:spLocks/>
          </p:cNvSpPr>
          <p:nvPr/>
        </p:nvSpPr>
        <p:spPr>
          <a:xfrm>
            <a:off x="1465265" y="4155549"/>
            <a:ext cx="10132814" cy="36512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fontScale="925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View current value(s) 		                    Arrive at a conclusion as fast as possible. 	                   Obtain an accurate evaluation of the characteristic(s)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5B67B5-30DD-AA61-89B2-1977129F060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0019C9F-261A-7A34-E456-443DC8360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Operation mode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0DD72A8-D297-1CD7-D9A7-9A91BF5E1F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961333-A1CD-FCCF-658C-2A98F8C78D88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4F95643-D83A-DABC-4F27-B69463D40C5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8" name="Section Zoom 17">
                <a:extLst>
                  <a:ext uri="{FF2B5EF4-FFF2-40B4-BE49-F238E27FC236}">
                    <a16:creationId xmlns:a16="http://schemas.microsoft.com/office/drawing/2014/main" id="{199DAB58-79E1-73F5-1E2B-CC6AE2F26BC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16305881"/>
                  </p:ext>
                </p:extLst>
              </p:nvPr>
            </p:nvGraphicFramePr>
            <p:xfrm>
              <a:off x="1481161" y="3452597"/>
              <a:ext cx="3067496" cy="666498"/>
            </p:xfrm>
            <a:graphic>
              <a:graphicData uri="http://schemas.microsoft.com/office/powerpoint/2016/sectionzoom">
                <psez:sectionZm>
                  <psez:sectionZmObj sectionId="{B17B3A65-075D-4B8E-8B5A-3ED9BF9A7266}">
                    <psez:zmPr id="{4E9BF944-B3C4-40D4-A676-566B310112E3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67496" cy="666498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8" name="Section Zoom 1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199DAB58-79E1-73F5-1E2B-CC6AE2F26BC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81161" y="3452597"/>
                <a:ext cx="3067496" cy="666498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0" name="Section Zoom 19">
                <a:extLst>
                  <a:ext uri="{FF2B5EF4-FFF2-40B4-BE49-F238E27FC236}">
                    <a16:creationId xmlns:a16="http://schemas.microsoft.com/office/drawing/2014/main" id="{9BF76AD4-14B7-9B18-4CD0-462CDA0764E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041028646"/>
                  </p:ext>
                </p:extLst>
              </p:nvPr>
            </p:nvGraphicFramePr>
            <p:xfrm>
              <a:off x="4865300" y="3452596"/>
              <a:ext cx="3030982" cy="666499"/>
            </p:xfrm>
            <a:graphic>
              <a:graphicData uri="http://schemas.microsoft.com/office/powerpoint/2016/sectionzoom">
                <psez:sectionZm>
                  <psez:sectionZmObj sectionId="{4588E999-036B-4DA7-8539-8CDB7623A2E3}">
                    <psez:zmPr id="{0D0DFDEE-0C74-4C5E-B26B-5383DC7E930D}" imageType="cover" transitionDur="1000">
                      <p166:blipFill xmlns:p166="http://schemas.microsoft.com/office/powerpoint/2016/6/main">
                        <a:blip r:embed="rId8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30982" cy="666499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0" name="Section Zoom 19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9BF76AD4-14B7-9B18-4CD0-462CDA0764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65300" y="3452596"/>
                <a:ext cx="3030982" cy="666499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2" name="Section Zoom 21">
                <a:extLst>
                  <a:ext uri="{FF2B5EF4-FFF2-40B4-BE49-F238E27FC236}">
                    <a16:creationId xmlns:a16="http://schemas.microsoft.com/office/drawing/2014/main" id="{BC5BB15F-565D-1686-2609-075FA40D561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62846811"/>
                  </p:ext>
                </p:extLst>
              </p:nvPr>
            </p:nvGraphicFramePr>
            <p:xfrm>
              <a:off x="8511402" y="3480327"/>
              <a:ext cx="3030980" cy="642695"/>
            </p:xfrm>
            <a:graphic>
              <a:graphicData uri="http://schemas.microsoft.com/office/powerpoint/2016/sectionzoom">
                <psez:sectionZm>
                  <psez:sectionZmObj sectionId="{83F58BDC-209D-44F7-9700-6EBE5C7AC97B}">
                    <psez:zmPr id="{446FE5C0-288B-4B53-A74B-ED2815B037DA}" imageType="cover" transitionDur="1000">
                      <p166:blipFill xmlns:p166="http://schemas.microsoft.com/office/powerpoint/2016/6/main">
                        <a:blip r:embed="rId11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30980" cy="642695"/>
                        </a:xfrm>
                        <a:prstGeom prst="rect">
                          <a:avLst/>
                        </a:prstGeom>
                        <a:ln w="12700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2" name="Section Zoom 21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BC5BB15F-565D-1686-2609-075FA40D561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11402" y="3480327"/>
                <a:ext cx="3030980" cy="642695"/>
              </a:xfrm>
              <a:prstGeom prst="rect">
                <a:avLst/>
              </a:prstGeom>
              <a:ln w="12700">
                <a:solidFill>
                  <a:schemeClr val="accent5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29335635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5. Data Management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03D9BD7-FCED-129E-E546-79910FF7E32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962EA7-DA99-386E-C615-2367932D588E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7DA3880-858A-661C-65AB-EDFB4773D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B69EF6F8-20C9-6FDD-FF3E-8E8B46825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Data management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A130222-EB86-0241-EC33-367C15A408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21AD4E-3192-DF3E-6945-6DC55938A8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3076F01-9EE3-B172-96CA-8457C68D353F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CAF88-2D39-12A1-7A4B-5D703E54F8A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2EA1B48C-2DDC-06DF-A7AD-8A8BE70F2B6C}"/>
              </a:ext>
            </a:extLst>
          </p:cNvPr>
          <p:cNvSpPr txBox="1">
            <a:spLocks/>
          </p:cNvSpPr>
          <p:nvPr/>
        </p:nvSpPr>
        <p:spPr>
          <a:xfrm>
            <a:off x="1552353" y="1581912"/>
            <a:ext cx="659152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Choose the right level of data logging.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8" name="Section Zoom 17"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65557525"/>
                  </p:ext>
                </p:extLst>
              </p:nvPr>
            </p:nvGraphicFramePr>
            <p:xfrm>
              <a:off x="4044350" y="2476670"/>
              <a:ext cx="2343528" cy="650980"/>
            </p:xfrm>
            <a:graphic>
              <a:graphicData uri="http://schemas.microsoft.com/office/powerpoint/2016/sectionzoom">
                <psez:sectionZm>
                  <psez:sectionZmObj sectionId="{9FCB4749-36AE-4914-8820-56392B606345}">
                    <psez:zmPr id="{45C1F979-3B74-4B4B-9C50-64D669281B82}" imageType="cover" transitionDur="1000">
                      <p166:blipFill xmlns:p166="http://schemas.microsoft.com/office/powerpoint/2016/6/main">
                        <a:blip r:embed="rId5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343528" cy="650980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8" name="Section Zoom 17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8F98F5A9-7EDD-E74A-27D4-E1034441FC0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44350" y="2476670"/>
                <a:ext cx="2343528" cy="650980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0" name="Section Zoom 19"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41941895"/>
                  </p:ext>
                </p:extLst>
              </p:nvPr>
            </p:nvGraphicFramePr>
            <p:xfrm>
              <a:off x="4013963" y="3292551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EE79C548-7CB5-4738-B9A2-29B6227F97A1}">
                    <psez:zmPr id="{3E574D81-39BA-4C8E-BD13-19FA141878E3}" imageType="cover" transitionDur="1000">
                      <p166:blipFill xmlns:p166="http://schemas.microsoft.com/office/powerpoint/2016/6/main">
                        <a:blip r:embed="rId8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0" name="Section Zoom 19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ACB582E7-9B05-935B-95DB-EC64613700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3292551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2" name="Section Zoom 21"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886222994"/>
                  </p:ext>
                </p:extLst>
              </p:nvPr>
            </p:nvGraphicFramePr>
            <p:xfrm>
              <a:off x="4013963" y="4146507"/>
              <a:ext cx="2408838" cy="669122"/>
            </p:xfrm>
            <a:graphic>
              <a:graphicData uri="http://schemas.microsoft.com/office/powerpoint/2016/sectionzoom">
                <psez:sectionZm>
                  <psez:sectionZmObj sectionId="{06D13EC6-B59B-4022-8E4B-DFD3DA54E29C}">
                    <psez:zmPr id="{67D1C9C1-B9AF-46B9-A60D-C09E3C9D55F9}" imageType="cover" transitionDur="1000">
                      <p166:blipFill xmlns:p166="http://schemas.microsoft.com/office/powerpoint/2016/6/main">
                        <a:blip r:embed="rId11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08838" cy="669122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2" name="Section Zoom 21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9691DDB4-04E1-644D-8C1C-61AA3ADF1BA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3" y="4146507"/>
                <a:ext cx="2408838" cy="669122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4" name="Section Zoom 23"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04538961"/>
                  </p:ext>
                </p:extLst>
              </p:nvPr>
            </p:nvGraphicFramePr>
            <p:xfrm>
              <a:off x="4013964" y="4971877"/>
              <a:ext cx="2431522" cy="675423"/>
            </p:xfrm>
            <a:graphic>
              <a:graphicData uri="http://schemas.microsoft.com/office/powerpoint/2016/sectionzoom">
                <psez:sectionZm>
                  <psez:sectionZmObj sectionId="{43D59496-666B-4140-8993-5C6C40508551}">
                    <psez:zmPr id="{068A00AF-9B30-41BE-ACD5-40B325961EA9}" imageType="cover" transitionDur="1000">
                      <p166:blipFill xmlns:p166="http://schemas.microsoft.com/office/powerpoint/2016/6/main">
                        <a:blip r:embed="rId14" cstate="email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431522" cy="675423"/>
                        </a:xfrm>
                        <a:prstGeom prst="rect">
                          <a:avLst/>
                        </a:prstGeom>
                        <a:ln w="9525">
                          <a:solidFill>
                            <a:schemeClr val="accent5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4" name="Section Zoom 23">
                <a:hlinkClick r:id="rId15" action="ppaction://hlinksldjump"/>
                <a:extLst>
                  <a:ext uri="{FF2B5EF4-FFF2-40B4-BE49-F238E27FC236}">
                    <a16:creationId xmlns:a16="http://schemas.microsoft.com/office/drawing/2014/main" id="{0A5D6E57-1121-5547-7871-7E5DB8B5C0F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013964" y="4971877"/>
                <a:ext cx="2431522" cy="675423"/>
              </a:xfrm>
              <a:prstGeom prst="rect">
                <a:avLst/>
              </a:prstGeom>
              <a:ln w="9525">
                <a:solidFill>
                  <a:schemeClr val="accent5"/>
                </a:solidFill>
              </a:ln>
            </p:spPr>
          </p:pic>
        </mc:Fallback>
      </mc:AlternateContent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92A9469F-FD62-2501-973A-D7852ADA54B5}"/>
              </a:ext>
            </a:extLst>
          </p:cNvPr>
          <p:cNvSpPr txBox="1">
            <a:spLocks/>
          </p:cNvSpPr>
          <p:nvPr/>
        </p:nvSpPr>
        <p:spPr>
          <a:xfrm>
            <a:off x="6459329" y="2501258"/>
            <a:ext cx="5035337" cy="3111858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1 : No logging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2 : Manual logging to text file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3 : Automated logging based on VIN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0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Level 4 : Log raw data and perform analysis</a:t>
            </a:r>
          </a:p>
        </p:txBody>
      </p:sp>
    </p:spTree>
    <p:extLst>
      <p:ext uri="{BB962C8B-B14F-4D97-AF65-F5344CB8AC3E}">
        <p14:creationId xmlns:p14="http://schemas.microsoft.com/office/powerpoint/2010/main" val="38416918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3"/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736B18-B6DC-01C8-8047-BB90F0A70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DFEB0E6-AD81-127C-52B4-DD5527232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4805" y="2417420"/>
            <a:ext cx="607397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6. Support and Service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F4CB8B-DAAD-6478-1ABE-BAB2B1747E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8BDD749-41ED-8A07-48D2-9666142D0B21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FD8823C-10AC-E32A-93CA-66DD602EA7EF}"/>
              </a:ext>
            </a:extLst>
          </p:cNvPr>
          <p:cNvSpPr txBox="1">
            <a:spLocks/>
          </p:cNvSpPr>
          <p:nvPr/>
        </p:nvSpPr>
        <p:spPr>
          <a:xfrm>
            <a:off x="922992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909990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DE8884-75FF-654C-E57E-E6526AB95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773F2-2E50-F3C2-816D-3700BB637D5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5408E4B-1519-E0E9-B508-B54C9894A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D46513D-FF98-1E2D-1EAE-0970C784F1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6.1 WORKSHOPS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AC227CC-392D-7B8B-0298-8BF49CE22C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F10596-EF98-FED8-3E62-0ABD8C71C8D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8D921246-7B1A-200F-4028-5E97DD90762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EZMetrology experts share knowledge on the technology and applications.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On-Line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Collection of 4h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Each workshop focused on a module or application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In-Person Workshops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Collection of training topics based on the customer configuration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Includes hands–on exercise </a:t>
            </a:r>
          </a:p>
          <a:p>
            <a:pPr lvl="1">
              <a:defRPr/>
            </a:pPr>
            <a:endParaRPr lang="en-US" sz="1400" b="1" dirty="0">
              <a:solidFill>
                <a:srgbClr val="C9D803"/>
              </a:solidFill>
            </a:endParaRPr>
          </a:p>
          <a:p>
            <a:pPr lvl="1">
              <a:defRPr/>
            </a:pPr>
            <a:r>
              <a:rPr lang="en-US" sz="1400" b="1" i="1" dirty="0">
                <a:solidFill>
                  <a:srgbClr val="C9D803"/>
                </a:solidFill>
              </a:rPr>
              <a:t>Installations and/or Integrations (optional)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On-site installation and configuration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Custom integration  (communication, reporting…)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Typical for in-line solutions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8" name="Picture 7" descr="Classroom with solid fill">
            <a:extLst>
              <a:ext uri="{FF2B5EF4-FFF2-40B4-BE49-F238E27FC236}">
                <a16:creationId xmlns:a16="http://schemas.microsoft.com/office/drawing/2014/main" id="{F935A9CC-BA4F-2926-638C-AD09825073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9909" b="9909"/>
          <a:stretch/>
        </p:blipFill>
        <p:spPr>
          <a:xfrm>
            <a:off x="8176494" y="2282528"/>
            <a:ext cx="3282697" cy="263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3016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7A3CEE-3E2D-F91E-0464-23B92039FC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9CDB1EF-1E9C-7C36-5F62-E8052FD5C9F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77" b="1038"/>
          <a:stretch/>
        </p:blipFill>
        <p:spPr>
          <a:xfrm>
            <a:off x="6832567" y="137161"/>
            <a:ext cx="5218072" cy="6281928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F6149-BEEC-5EF8-A6A2-0039DAE0401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387D740-441A-F89A-19B4-A174F4C4B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75B76BF-E4E1-E98F-748A-C17B45222CE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6.2 SPC Program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8B11652-C83C-265B-81B6-71491F5343E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CA3E9-E5A3-CB0E-192E-986481F8D8A9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7924448D-572F-A8EE-4B71-E235A7470EA6}"/>
              </a:ext>
            </a:extLst>
          </p:cNvPr>
          <p:cNvSpPr txBox="1">
            <a:spLocks/>
          </p:cNvSpPr>
          <p:nvPr/>
        </p:nvSpPr>
        <p:spPr>
          <a:xfrm>
            <a:off x="891540" y="1525217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Peace of mind for your investment.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Software 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Keep your system up to date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New features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Enhanced user interaction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Tech 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support@ezmetrology.com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Repairs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Coverage for all essential components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Academy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academy.ezmetrology.com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Terms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First year 		Included</a:t>
            </a:r>
          </a:p>
          <a:p>
            <a:pPr marL="1428750" lvl="3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Subsequent years  	Subscription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27741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899856-83BB-A14B-8AB0-7F10ED63F8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ABB49-C58D-3517-D9FD-D3C069EF4CC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5371DA9-78D0-D2B5-E182-B9C6D3BC6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Pod variants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490B2C4-BDEB-04A5-5CC7-96CBB462A84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6.3 Maintenance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8E066FE-D3EC-D597-20CC-F8041EE2705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9C90849-E835-A407-ABB5-8B41D646602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6D710042-6646-6201-53B0-2E38CE83CC89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Annual Calibration – Return to Factory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Return to the factory for annual calibration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Annual Calibration – On-Site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Premium on-site calibration service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Annual Calibration – In-House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Enable calibration using Speed- and ForceBay</a:t>
            </a:r>
          </a:p>
          <a:p>
            <a:pPr marL="1005840" lvl="3" indent="0">
              <a:lnSpc>
                <a:spcPct val="100000"/>
              </a:lnSpc>
              <a:spcBef>
                <a:spcPts val="200"/>
              </a:spcBef>
              <a:buNone/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SPC Subscription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Updates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Support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Warranty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Academy</a:t>
            </a:r>
          </a:p>
          <a:p>
            <a:pPr lvl="1">
              <a:defRPr/>
            </a:pP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F24B76-161E-6D3C-9CED-10C0755C63E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1454" y="1203447"/>
            <a:ext cx="4885950" cy="459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2157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98A213-3E9A-14B7-3361-6BFA48959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695016-C997-F40F-686D-6139684C94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62C919F-759D-F918-DE2D-FE6BEDF90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 Support and service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B032884-C382-9BF0-E3B8-2007A2CD9E9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6.4 Spare Parts 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8217BF9-DB76-18C6-0AF1-3F5DB386C535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F285C5-0D17-CA4D-202F-6DD742D6C0A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4AF0727B-A469-AF5D-505E-A02455C04D64}"/>
              </a:ext>
            </a:extLst>
          </p:cNvPr>
          <p:cNvSpPr txBox="1">
            <a:spLocks/>
          </p:cNvSpPr>
          <p:nvPr/>
        </p:nvSpPr>
        <p:spPr>
          <a:xfrm>
            <a:off x="909637" y="1760067"/>
            <a:ext cx="6260283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Take basic repairs into your own hands.</a:t>
            </a:r>
            <a:endParaRPr lang="en-US" sz="1400" b="1" i="1" dirty="0">
              <a:solidFill>
                <a:srgbClr val="282828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Replacement Kits</a:t>
            </a: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Suction Cup Assembly: including suction cup and handle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Protective Cover: including mounting hardware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Push Ring for </a:t>
            </a:r>
            <a:r>
              <a:rPr lang="en-US" dirty="0" err="1">
                <a:solidFill>
                  <a:schemeClr val="tx2"/>
                </a:solidFill>
              </a:rPr>
              <a:t>EnergyPod</a:t>
            </a:r>
            <a:endParaRPr lang="en-US" dirty="0">
              <a:solidFill>
                <a:schemeClr val="tx2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5BAB8FC-89D2-2EE2-D9EE-D6C8DF8A7BA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69842" y="3832397"/>
            <a:ext cx="3857561" cy="2671147"/>
          </a:xfrm>
          <a:prstGeom prst="rect">
            <a:avLst/>
          </a:prstGeom>
        </p:spPr>
      </p:pic>
      <p:pic>
        <p:nvPicPr>
          <p:cNvPr id="8" name="Picture 7" descr="A yellow object with a black strap&#10;&#10;AI-generated content may be incorrect.">
            <a:extLst>
              <a:ext uri="{FF2B5EF4-FFF2-40B4-BE49-F238E27FC236}">
                <a16:creationId xmlns:a16="http://schemas.microsoft.com/office/drawing/2014/main" id="{B6CA6F95-B6DB-9472-12AD-83112D2291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215" y="1944370"/>
            <a:ext cx="1906050" cy="1111862"/>
          </a:xfrm>
          <a:prstGeom prst="rect">
            <a:avLst/>
          </a:prstGeom>
        </p:spPr>
      </p:pic>
      <p:pic>
        <p:nvPicPr>
          <p:cNvPr id="9" name="Picture 8" descr="A group of green and grey objects&#10;&#10;AI-generated content may be incorrect.">
            <a:extLst>
              <a:ext uri="{FF2B5EF4-FFF2-40B4-BE49-F238E27FC236}">
                <a16:creationId xmlns:a16="http://schemas.microsoft.com/office/drawing/2014/main" id="{CEF5D9CD-0F00-9DEE-DBFE-0A0E43192BC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9920" y="365126"/>
            <a:ext cx="4359654" cy="301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66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97962" y="6511729"/>
            <a:ext cx="144230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35C17136-C242-54A2-73C1-4C17E8D57866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F94BBC45-2301-2EF3-4058-566443E3D301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B4164D-285F-7B0B-B49E-AE756E48E191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BAF82BA-7111-1DD2-118E-4134EFBF932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5D299C7-381F-706B-7AF7-4BABB6F2E92A}"/>
              </a:ext>
            </a:extLst>
          </p:cNvPr>
          <p:cNvSpPr txBox="1">
            <a:spLocks/>
          </p:cNvSpPr>
          <p:nvPr/>
        </p:nvSpPr>
        <p:spPr>
          <a:xfrm>
            <a:off x="8786869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01E34F4-F675-59B5-AA9F-0BAFC5CA6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4" y="0"/>
            <a:ext cx="1218209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CBDF09-78DF-8E04-2317-E08B77EC34B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78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3"/>
            <a:ext cx="5181600" cy="4740808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Luxembourg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60% Development and Engineering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30% Support and Training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over the past 15 years.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products.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A96D03-1B2D-438F-E79D-B56FAAE1B57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2750" y="1583323"/>
            <a:ext cx="5057775" cy="3655428"/>
          </a:xfrm>
          <a:prstGeom prst="rect">
            <a:avLst/>
          </a:prstGeom>
          <a:ln>
            <a:noFill/>
          </a:ln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423C3E7-4429-C091-55E4-38B20732782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50D9390-6231-19C5-07C6-FC0C324C20E0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99E450-4F58-6A70-950F-AA93F641F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247" y="1277059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dirty="0"/>
              <a:t>SHARING OUR PASSION WORLDWIDE 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47206" y="-7241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CF2FC-4FD3-FA55-D1FB-F2935DDFA883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A2DDC1-8AB0-347F-D269-B7B25E7953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E9DE8DD-15B0-358E-7360-E7FA2B469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A05A82E-1EE1-2E77-977F-4CB3CDAFD33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DA62FF1-B871-0D9D-068C-76D73794226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5785A2-5171-9AAF-DD96-5B5B48ABFE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Picture 3" descr="A yellow and grey device&#10;&#10;AI-generated content may be incorrect.">
            <a:extLst>
              <a:ext uri="{FF2B5EF4-FFF2-40B4-BE49-F238E27FC236}">
                <a16:creationId xmlns:a16="http://schemas.microsoft.com/office/drawing/2014/main" id="{AE5EFDE1-637B-F054-3105-3BC5CFAAB8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87"/>
          <a:stretch/>
        </p:blipFill>
        <p:spPr>
          <a:xfrm>
            <a:off x="-9424" y="-82295"/>
            <a:ext cx="12192000" cy="6940296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6ECDCE5-3965-67FC-85D9-FE5CD3ECD99D}"/>
              </a:ext>
            </a:extLst>
          </p:cNvPr>
          <p:cNvSpPr/>
          <p:nvPr/>
        </p:nvSpPr>
        <p:spPr>
          <a:xfrm>
            <a:off x="-9423" y="-85271"/>
            <a:ext cx="12201424" cy="6943272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black and white image of a wave&#10;&#10;AI-generated content may be incorrect.">
            <a:extLst>
              <a:ext uri="{FF2B5EF4-FFF2-40B4-BE49-F238E27FC236}">
                <a16:creationId xmlns:a16="http://schemas.microsoft.com/office/drawing/2014/main" id="{3A0C1C1E-A1DC-0938-39DF-EFEC33E4835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4537" y="3601085"/>
            <a:ext cx="18023920" cy="5074580"/>
          </a:xfrm>
          <a:prstGeom prst="rect">
            <a:avLst/>
          </a:prstGeom>
        </p:spPr>
      </p:pic>
      <p:pic>
        <p:nvPicPr>
          <p:cNvPr id="14" name="Picture 13" descr="A yellow device with a digital display&#10;&#10;AI-generated content may be incorrect.">
            <a:extLst>
              <a:ext uri="{FF2B5EF4-FFF2-40B4-BE49-F238E27FC236}">
                <a16:creationId xmlns:a16="http://schemas.microsoft.com/office/drawing/2014/main" id="{BCBDEB1A-69A0-E39C-E89D-153DC2F9CD1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17704" y="3601085"/>
            <a:ext cx="5397649" cy="2878745"/>
          </a:xfrm>
          <a:prstGeom prst="rect">
            <a:avLst/>
          </a:prstGeom>
          <a:effectLst>
            <a:outerShdw blurRad="50800" dist="50800" dir="5400000" algn="t" rotWithShape="0">
              <a:prstClr val="black">
                <a:alpha val="70000"/>
              </a:prstClr>
            </a:outerShdw>
          </a:effectLst>
        </p:spPr>
      </p:pic>
      <p:sp>
        <p:nvSpPr>
          <p:cNvPr id="11" name="Rectangle 13">
            <a:extLst>
              <a:ext uri="{FF2B5EF4-FFF2-40B4-BE49-F238E27FC236}">
                <a16:creationId xmlns:a16="http://schemas.microsoft.com/office/drawing/2014/main" id="{598B6C28-2716-9DC5-7BA4-A4ECE371F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EBE38444-ACBC-D8E2-00DD-1CCFA251E0BE}"/>
              </a:ext>
            </a:extLst>
          </p:cNvPr>
          <p:cNvSpPr txBox="1">
            <a:spLocks/>
          </p:cNvSpPr>
          <p:nvPr/>
        </p:nvSpPr>
        <p:spPr>
          <a:xfrm>
            <a:off x="286508" y="233199"/>
            <a:ext cx="8018534" cy="68609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baseline="0">
                <a:solidFill>
                  <a:srgbClr val="DDDDD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chemeClr val="accent6"/>
                </a:solidFill>
              </a:rPr>
              <a:t>ENERGYPOD Details</a:t>
            </a:r>
            <a:endParaRPr lang="en-US" sz="4400" b="1" dirty="0">
              <a:solidFill>
                <a:schemeClr val="accent6"/>
              </a:solidFill>
              <a:cs typeface="Arial"/>
            </a:endParaRPr>
          </a:p>
        </p:txBody>
      </p:sp>
      <p:pic>
        <p:nvPicPr>
          <p:cNvPr id="15" name="Picture 14" descr="A yellow and grey device with a black background&#10;&#10;AI-generated content may be incorrect.">
            <a:extLst>
              <a:ext uri="{FF2B5EF4-FFF2-40B4-BE49-F238E27FC236}">
                <a16:creationId xmlns:a16="http://schemas.microsoft.com/office/drawing/2014/main" id="{F84D2351-2BC2-ED2D-E11B-4AA92ABC358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945" y="1119264"/>
            <a:ext cx="3997265" cy="2103649"/>
          </a:xfrm>
          <a:prstGeom prst="rect">
            <a:avLst/>
          </a:prstGeom>
          <a:effectLst>
            <a:outerShdw blurRad="50800" dist="50800" dir="5400000" algn="t" rotWithShape="0">
              <a:prstClr val="black">
                <a:alpha val="7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00169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375914-B8E7-D415-15AA-4E7E97C41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95970BB-C5A4-B1AB-6849-EDB176ED5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1" y="1396960"/>
            <a:ext cx="6023379" cy="454663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/>
              <a:t>SpeedPod stands for innovation on many levels.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Performance</a:t>
            </a:r>
            <a:endParaRPr lang="en-US" sz="1400" i="1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Accuracy   	3 times more precise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Force Method		from 1D to 3D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Connectivity 		Integrated BT / Wi-Fi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Weight    		70% Lighter (240g)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Size			½ size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Comfort</a:t>
            </a:r>
            <a:endParaRPr lang="en-US" sz="1400" i="1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 	No more button required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Installation		Single action suction cup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Target			No target required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Mounting		Single Action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Suction Cup		Replaceable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	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3D4D20-2821-1F98-BD14-8B302EB41B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22C25D1-17CE-1872-EC2E-C4CD73056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60404" y="505728"/>
            <a:ext cx="6023380" cy="457200"/>
          </a:xfrm>
        </p:spPr>
        <p:txBody>
          <a:bodyPr>
            <a:normAutofit fontScale="92500" lnSpcReduction="20000"/>
          </a:bodyPr>
          <a:lstStyle/>
          <a:p>
            <a:r>
              <a:rPr lang="en-US" sz="3200"/>
              <a:t>EnergyPod vs. </a:t>
            </a:r>
            <a:r>
              <a:rPr lang="en-US" sz="3200" err="1"/>
              <a:t>EZenergy</a:t>
            </a:r>
            <a:endParaRPr lang="en-US" sz="3200"/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F8A7593F-2A70-6B86-57FA-6F350E3B4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BB3B69D-D022-6981-4446-6952D658FAD4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28EED3A-AC39-1842-EA46-7EC6CFB9E49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C77E43F-7DEF-8D6D-C700-E471104D0FC0}"/>
              </a:ext>
            </a:extLst>
          </p:cNvPr>
          <p:cNvGrpSpPr/>
          <p:nvPr/>
        </p:nvGrpSpPr>
        <p:grpSpPr>
          <a:xfrm>
            <a:off x="7924957" y="1756896"/>
            <a:ext cx="3502447" cy="3826766"/>
            <a:chOff x="8065346" y="1985554"/>
            <a:chExt cx="3315736" cy="362276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68361E9-9F45-D145-5732-C5BDD259EA02}"/>
                </a:ext>
              </a:extLst>
            </p:cNvPr>
            <p:cNvSpPr/>
            <p:nvPr/>
          </p:nvSpPr>
          <p:spPr>
            <a:xfrm>
              <a:off x="8065346" y="1985554"/>
              <a:ext cx="3315736" cy="3622766"/>
            </a:xfrm>
            <a:prstGeom prst="rect">
              <a:avLst/>
            </a:prstGeom>
            <a:gradFill>
              <a:gsLst>
                <a:gs pos="0">
                  <a:schemeClr val="bg1"/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5400000" scaled="1"/>
            </a:gra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 descr="A yellow device with a digital display&#10;&#10;AI-generated content may be incorrect.">
              <a:extLst>
                <a:ext uri="{FF2B5EF4-FFF2-40B4-BE49-F238E27FC236}">
                  <a16:creationId xmlns:a16="http://schemas.microsoft.com/office/drawing/2014/main" id="{701CBECE-88C5-E630-AC82-1542552D2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430270" y="3732693"/>
              <a:ext cx="2716701" cy="1448907"/>
            </a:xfrm>
            <a:prstGeom prst="rect">
              <a:avLst/>
            </a:prstGeom>
            <a:effectLst>
              <a:outerShdw blurRad="50800" dist="50800" dir="5400000" algn="t" rotWithShape="0">
                <a:prstClr val="black">
                  <a:alpha val="70000"/>
                </a:prstClr>
              </a:outerShdw>
            </a:effectLst>
          </p:spPr>
        </p:pic>
        <p:pic>
          <p:nvPicPr>
            <p:cNvPr id="12" name="Picture 11" descr="A yellow and grey device with a black background&#10;&#10;AI-generated content may be incorrect.">
              <a:extLst>
                <a:ext uri="{FF2B5EF4-FFF2-40B4-BE49-F238E27FC236}">
                  <a16:creationId xmlns:a16="http://schemas.microsoft.com/office/drawing/2014/main" id="{0C443FA4-A5CA-2474-CBA6-3080F8360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7279" y="2360022"/>
              <a:ext cx="2011871" cy="1058792"/>
            </a:xfrm>
            <a:prstGeom prst="rect">
              <a:avLst/>
            </a:prstGeom>
            <a:effectLst>
              <a:outerShdw blurRad="50800" dist="50800" dir="5400000" algn="t" rotWithShape="0">
                <a:prstClr val="black">
                  <a:alpha val="7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697670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6C4CCA-9F89-F925-BB3C-1076C1F6B9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BB6AFF80-0EBF-DA82-D8E2-4DC2BEB723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0224" y="1778444"/>
            <a:ext cx="7209298" cy="441773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marR="0" lvl="0" indent="0" algn="l" defTabSz="914400" rtl="0" eaLnBrk="1" fontAlgn="auto" latinLnBrk="0" hangingPunct="1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3-Axis Loadcell</a:t>
            </a:r>
            <a:endParaRPr lang="en-US" sz="1400" b="1" i="1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</a:endParaRP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Capture the 3D force vector applied by the user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Comfortable push knob motivates a clean force application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kumimoji="0" lang="en-US" sz="1400" b="1" i="1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227013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b="1" i="1" dirty="0">
                <a:solidFill>
                  <a:srgbClr val="C9D803"/>
                </a:solidFill>
              </a:rPr>
              <a:t>Force Vector Process</a:t>
            </a:r>
            <a:endParaRPr lang="en-US" sz="1400" b="1" i="1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</a:endParaRP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 err="1"/>
              <a:t>EnergyPod</a:t>
            </a:r>
            <a:r>
              <a:rPr lang="en-US" dirty="0"/>
              <a:t> measures direction of movement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Project force vector in the direction of the movement</a:t>
            </a:r>
          </a:p>
          <a:p>
            <a:pPr marL="1143000" lvl="3" indent="-285750">
              <a:lnSpc>
                <a:spcPct val="100000"/>
              </a:lnSpc>
              <a:spcBef>
                <a:spcPts val="0"/>
              </a:spcBef>
              <a:defRPr/>
            </a:pPr>
            <a:r>
              <a:rPr lang="en-US" dirty="0"/>
              <a:t>Removing user influence as variations due to directions are eliminated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1200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/>
              <a:t>	Example 	</a:t>
            </a:r>
            <a:r>
              <a:rPr lang="en-US" sz="1200" dirty="0">
                <a:solidFill>
                  <a:srgbClr val="FB8E4B"/>
                </a:solidFill>
              </a:rPr>
              <a:t>Force Vector</a:t>
            </a:r>
            <a:r>
              <a:rPr lang="en-US" sz="1200" dirty="0"/>
              <a:t> from user 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/>
              <a:t>		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Vector</a:t>
            </a:r>
            <a:r>
              <a:rPr lang="en-US" sz="1200" dirty="0"/>
              <a:t> of the actual movement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sz="1200" dirty="0"/>
              <a:t>		Decomposition of </a:t>
            </a:r>
            <a:r>
              <a:rPr lang="en-US" sz="1200" dirty="0">
                <a:solidFill>
                  <a:srgbClr val="4EF846"/>
                </a:solidFill>
              </a:rPr>
              <a:t>Force Vector in the principal direction</a:t>
            </a:r>
          </a:p>
          <a:p>
            <a:pPr lvl="1">
              <a:defRPr/>
            </a:pPr>
            <a:endParaRPr lang="en-US" sz="1200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C10DA6-7342-5E17-2008-9327AC87D65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CFDA834-6AE7-FB08-6A6F-FF985F4FB0B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262DEFB5-82E8-9546-4F2B-0BFB6AFFAFDE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B8EE5E-A366-E3FD-2E0E-553BAF3EB4C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9522" y="3901248"/>
            <a:ext cx="3623791" cy="159815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EA65DE7-1B4F-1ABE-4F8E-6C4183CF5BB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6341" y="634718"/>
            <a:ext cx="3810153" cy="2540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FB74A9-A829-E4A9-44CA-E8271CB6DA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5260" y="4649343"/>
            <a:ext cx="4224730" cy="1165592"/>
          </a:xfrm>
          <a:prstGeom prst="rect">
            <a:avLst/>
          </a:prstGeom>
        </p:spPr>
      </p:pic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35AE744A-D012-86E9-7B8F-2AB56B3C159C}"/>
              </a:ext>
            </a:extLst>
          </p:cNvPr>
          <p:cNvSpPr txBox="1">
            <a:spLocks/>
          </p:cNvSpPr>
          <p:nvPr/>
        </p:nvSpPr>
        <p:spPr>
          <a:xfrm>
            <a:off x="2060404" y="505728"/>
            <a:ext cx="602338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EnergyPod</a:t>
            </a:r>
            <a:r>
              <a:rPr lang="en-US" sz="3200" dirty="0"/>
              <a:t> vs. </a:t>
            </a:r>
            <a:r>
              <a:rPr lang="en-US" sz="3200" dirty="0" err="1"/>
              <a:t>EZenergy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20854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4F9E40-A3A2-FF03-0D38-0883ED8D66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33589D-C597-585D-4FFE-77C47F6A639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1321A42-2328-8D18-7764-44F116178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Key metrics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BD9A15E-5E29-10AA-B47B-66A4CE3FE9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22CFBF-B80B-B3F2-3CEA-6D4EF48A67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241D81-A629-FDE0-F6D5-44AA5067CD35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2" name="Picture 11" descr="A close up of a device&#10;&#10;AI-generated content may be incorrect.">
            <a:extLst>
              <a:ext uri="{FF2B5EF4-FFF2-40B4-BE49-F238E27FC236}">
                <a16:creationId xmlns:a16="http://schemas.microsoft.com/office/drawing/2014/main" id="{05D86A60-A885-E39C-DAA4-AAFF76725E6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755" y="4892442"/>
            <a:ext cx="2459243" cy="1322174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ED020DF2-5776-C37F-31C4-960C64E4BBC3}"/>
              </a:ext>
            </a:extLst>
          </p:cNvPr>
          <p:cNvGrpSpPr/>
          <p:nvPr/>
        </p:nvGrpSpPr>
        <p:grpSpPr>
          <a:xfrm>
            <a:off x="9472111" y="748723"/>
            <a:ext cx="1772882" cy="4042568"/>
            <a:chOff x="9824448" y="767134"/>
            <a:chExt cx="1772882" cy="4042568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24EDA4A-C10F-F305-D68D-A34850D5B8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53116"/>
            <a:stretch>
              <a:fillRect/>
            </a:stretch>
          </p:blipFill>
          <p:spPr>
            <a:xfrm>
              <a:off x="9841709" y="774341"/>
              <a:ext cx="869180" cy="926671"/>
            </a:xfrm>
            <a:prstGeom prst="rect">
              <a:avLst/>
            </a:prstGeom>
          </p:spPr>
        </p:pic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5566CEE6-A5A9-E520-F53F-AA1EB489C057}"/>
                </a:ext>
              </a:extLst>
            </p:cNvPr>
            <p:cNvGrpSpPr/>
            <p:nvPr/>
          </p:nvGrpSpPr>
          <p:grpSpPr>
            <a:xfrm>
              <a:off x="9824448" y="1701012"/>
              <a:ext cx="1772882" cy="3108690"/>
              <a:chOff x="1149707" y="2504351"/>
              <a:chExt cx="2007607" cy="3520272"/>
            </a:xfrm>
          </p:grpSpPr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549489DA-CE1F-CC4F-8AE9-B50A58FE1D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 b="24867"/>
              <a:stretch>
                <a:fillRect/>
              </a:stretch>
            </p:blipFill>
            <p:spPr>
              <a:xfrm>
                <a:off x="1149707" y="2601141"/>
                <a:ext cx="985883" cy="3423482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CC59F853-0BEF-152B-46EE-CECA010164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 t="75039"/>
              <a:stretch>
                <a:fillRect/>
              </a:stretch>
            </p:blipFill>
            <p:spPr>
              <a:xfrm>
                <a:off x="2171431" y="2504351"/>
                <a:ext cx="985883" cy="1137383"/>
              </a:xfrm>
              <a:prstGeom prst="rect">
                <a:avLst/>
              </a:prstGeom>
            </p:spPr>
          </p:pic>
          <p:pic>
            <p:nvPicPr>
              <p:cNvPr id="56" name="Picture 55">
                <a:extLst>
                  <a:ext uri="{FF2B5EF4-FFF2-40B4-BE49-F238E27FC236}">
                    <a16:creationId xmlns:a16="http://schemas.microsoft.com/office/drawing/2014/main" id="{0B4326FF-2DAA-A50E-5D57-E0212E417D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147085" y="3753239"/>
                <a:ext cx="996393" cy="2238221"/>
              </a:xfrm>
              <a:prstGeom prst="rect">
                <a:avLst/>
              </a:prstGeom>
            </p:spPr>
          </p:pic>
        </p:grpSp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F24EBA47-B9DF-87EB-0E1D-2460B75EB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50000"/>
            <a:stretch>
              <a:fillRect/>
            </a:stretch>
          </p:blipFill>
          <p:spPr>
            <a:xfrm>
              <a:off x="10710983" y="767134"/>
              <a:ext cx="869180" cy="988266"/>
            </a:xfrm>
            <a:prstGeom prst="rect">
              <a:avLst/>
            </a:prstGeom>
          </p:spPr>
        </p:pic>
      </p:grpSp>
      <p:sp>
        <p:nvSpPr>
          <p:cNvPr id="19" name="Content Placeholder 4">
            <a:extLst>
              <a:ext uri="{FF2B5EF4-FFF2-40B4-BE49-F238E27FC236}">
                <a16:creationId xmlns:a16="http://schemas.microsoft.com/office/drawing/2014/main" id="{73103A16-45D4-E678-1ECA-57F8F838A6A4}"/>
              </a:ext>
            </a:extLst>
          </p:cNvPr>
          <p:cNvSpPr txBox="1">
            <a:spLocks/>
          </p:cNvSpPr>
          <p:nvPr/>
        </p:nvSpPr>
        <p:spPr>
          <a:xfrm>
            <a:off x="1481111" y="1367401"/>
            <a:ext cx="7546288" cy="4984303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fontScale="92500" lnSpcReduction="2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 single device can measure multiple characteristics</a:t>
            </a:r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Closing Energy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Minimum Mechanical Energy provided by the operator to the door for it to latch.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Closing Speed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Minimum Speed of the door at a specific location for the door to latch.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Spring Speed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Maximum Speed during the opening of the door to characterize the  unlatching event.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Static Closing Force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Measure the force required to compress the seals and latch the door.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Window Shake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Measure the amplitude of shaking of the window during opening. Often applied on frameless doors.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Friction Effect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Capture the metric that represents the friction in the hinges and door check.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Hinge Tip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Measure the inclination of the hinges versus gravity.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82880" indent="0">
              <a:spcBef>
                <a:spcPts val="600"/>
              </a:spcBef>
              <a:buFont typeface="+mj-lt"/>
              <a:buNone/>
              <a:defRPr/>
            </a:pPr>
            <a:r>
              <a:rPr lang="en-US" sz="1400" b="1" i="1" dirty="0"/>
              <a:t>Door Angle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dirty="0"/>
              <a:t>Measure the angle of the different stop position from first detent to fully open.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b="1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754115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1E9DE8DD-15B0-358E-7360-E7FA2B469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5785A2-5171-9AAF-DD96-5B5B48ABFE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A36B7F8-EF86-4670-3D7D-E577EFC4F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407368D-646D-1C50-CD4C-4FA8CD437AC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new generation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598B6C28-2716-9DC5-7BA4-A4ECE371F3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C177DE0-4DE0-D2AE-4A95-84565ADED5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475298" y="0"/>
            <a:ext cx="13142595" cy="7022591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A05A82E-1EE1-2E77-977F-4CB3CDAFD33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DA62FF1-B871-0D9D-068C-76D73794226D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2" name="Title 5">
            <a:extLst>
              <a:ext uri="{FF2B5EF4-FFF2-40B4-BE49-F238E27FC236}">
                <a16:creationId xmlns:a16="http://schemas.microsoft.com/office/drawing/2014/main" id="{EBE38444-ACBC-D8E2-00DD-1CCFA251E0BE}"/>
              </a:ext>
            </a:extLst>
          </p:cNvPr>
          <p:cNvSpPr txBox="1">
            <a:spLocks/>
          </p:cNvSpPr>
          <p:nvPr/>
        </p:nvSpPr>
        <p:spPr>
          <a:xfrm>
            <a:off x="253264" y="278385"/>
            <a:ext cx="8018534" cy="68609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baseline="0">
                <a:solidFill>
                  <a:srgbClr val="DDDDD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SPEEDPOD details</a:t>
            </a:r>
            <a:endParaRPr lang="en-US" sz="4400" b="1" dirty="0">
              <a:solidFill>
                <a:schemeClr val="bg1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214009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375914-B8E7-D415-15AA-4E7E97C41E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95970BB-C5A4-B1AB-6849-EDB176ED5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1" y="1396960"/>
            <a:ext cx="6023379" cy="454663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/>
              <a:t>SpeedPod stands for innovation on many levels.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i="1" dirty="0">
                <a:solidFill>
                  <a:srgbClr val="C9D803"/>
                </a:solidFill>
              </a:rPr>
              <a:t>Performance</a:t>
            </a:r>
            <a:endParaRPr lang="en-US" sz="1400" i="1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Improved Accuracy   	3 times more precise 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Connectivity 		Integrated BT / Wi-Fi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Weight    		70% Lighter (240g)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Size			½ size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i="1" dirty="0">
                <a:solidFill>
                  <a:srgbClr val="C9D803"/>
                </a:solidFill>
              </a:rPr>
              <a:t>Comfort</a:t>
            </a:r>
            <a:endParaRPr lang="en-US" sz="1400" i="1" dirty="0"/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Simplified Operation 	No more button required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Installation		Single action suction cup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Target			No target required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Mounting		Single Action</a:t>
            </a:r>
          </a:p>
          <a:p>
            <a:pPr marL="1154430" lvl="2" indent="-285750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Suction Cup		Replaceable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	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3D4D20-2821-1F98-BD14-8B302EB41B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22C25D1-17CE-1872-EC2E-C4CD73056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60404" y="505728"/>
            <a:ext cx="6023380" cy="457200"/>
          </a:xfrm>
        </p:spPr>
        <p:txBody>
          <a:bodyPr>
            <a:normAutofit fontScale="92500" lnSpcReduction="20000"/>
          </a:bodyPr>
          <a:lstStyle/>
          <a:p>
            <a:r>
              <a:rPr lang="en-US" sz="3200" dirty="0"/>
              <a:t>SpeedPod vs. EZSpeed</a:t>
            </a: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F8A7593F-2A70-6B86-57FA-6F350E3B45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9994"/>
            <a:ext cx="1684192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21212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5AFA58-BD7D-2F43-2FA2-93C4F21C20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1555" y="1938020"/>
            <a:ext cx="4472940" cy="298196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BB3B69D-D022-6981-4446-6952D658FAD4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28EED3A-AC39-1842-EA46-7EC6CFB9E49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8565497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E8121E-E88A-64B7-BFE8-F5276F4D5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0B81D0-12AA-D246-ACAF-F2756FA276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5E6AF9E-22C8-DC89-A124-3AAD4498BB7C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D6C1CC4-D360-EEFE-25D5-6EFFC66E246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close up of a device&#10;&#10;AI-generated content may be incorrect.">
            <a:extLst>
              <a:ext uri="{FF2B5EF4-FFF2-40B4-BE49-F238E27FC236}">
                <a16:creationId xmlns:a16="http://schemas.microsoft.com/office/drawing/2014/main" id="{072FD4D3-F1BA-BEBB-4AE8-DA860BEC785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4754" y="4200195"/>
            <a:ext cx="2514958" cy="1492772"/>
          </a:xfrm>
          <a:prstGeom prst="rect">
            <a:avLst/>
          </a:prstGeom>
        </p:spPr>
      </p:pic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728CD7FE-CE4C-8676-90F3-DFA5C7E9F6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81111" y="1367402"/>
            <a:ext cx="7546288" cy="4266284"/>
          </a:xfrm>
        </p:spPr>
        <p:txBody>
          <a:bodyPr vert="horz" lIns="91440" tIns="45720" rIns="91440" bIns="45720" numCol="1" rtlCol="0" anchor="t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 single device can measure multiple characteristics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Closing Speed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Minimum Speed of the door at a specific location for the door to latch.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Spring Speed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Maximum Speed during the opening of the door to characterize the  unlatching event.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Window Shake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Measure the amplitude of shaking of the window during opening. Often applied on frameless doors.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Friction Effect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Capture the metric that represents the friction in the hinges and door check.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Hinge Tip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Measure the inclination of the hinges versus gravity.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182880" lvl="0" indent="0">
              <a:spcBef>
                <a:spcPts val="600"/>
              </a:spcBef>
              <a:buNone/>
              <a:defRPr/>
            </a:pPr>
            <a:r>
              <a:rPr lang="en-US" sz="1400" b="1" i="1" dirty="0"/>
              <a:t>Door Angle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US" dirty="0"/>
              <a:t>Measure the angle of the different stop position from first detent to fully open.</a:t>
            </a:r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b="1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857250" lvl="3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9517C04-999E-FCD6-E88D-721A406F07F3}"/>
              </a:ext>
            </a:extLst>
          </p:cNvPr>
          <p:cNvGrpSpPr/>
          <p:nvPr/>
        </p:nvGrpSpPr>
        <p:grpSpPr>
          <a:xfrm>
            <a:off x="9529198" y="686103"/>
            <a:ext cx="1809818" cy="3173455"/>
            <a:chOff x="1149707" y="2504351"/>
            <a:chExt cx="2007607" cy="3520272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B14D7089-7F6D-7866-A9D9-8F5E3C9A40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b="24867"/>
            <a:stretch>
              <a:fillRect/>
            </a:stretch>
          </p:blipFill>
          <p:spPr>
            <a:xfrm>
              <a:off x="1149707" y="2601141"/>
              <a:ext cx="985883" cy="3423482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7BC4DD1B-B219-AA21-84F7-537145BF8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t="75039"/>
            <a:stretch>
              <a:fillRect/>
            </a:stretch>
          </p:blipFill>
          <p:spPr>
            <a:xfrm>
              <a:off x="2171431" y="2504351"/>
              <a:ext cx="985883" cy="1137383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12FF3D6E-4251-A010-21CD-252C5BDA52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47085" y="3753239"/>
              <a:ext cx="996393" cy="2238221"/>
            </a:xfrm>
            <a:prstGeom prst="rect">
              <a:avLst/>
            </a:prstGeom>
          </p:spPr>
        </p:pic>
      </p:grpSp>
      <p:sp>
        <p:nvSpPr>
          <p:cNvPr id="20" name="Content Placeholder 1">
            <a:extLst>
              <a:ext uri="{FF2B5EF4-FFF2-40B4-BE49-F238E27FC236}">
                <a16:creationId xmlns:a16="http://schemas.microsoft.com/office/drawing/2014/main" id="{56497176-05ED-3968-9EE3-E9F9B3731D28}"/>
              </a:ext>
            </a:extLst>
          </p:cNvPr>
          <p:cNvSpPr txBox="1">
            <a:spLocks/>
          </p:cNvSpPr>
          <p:nvPr/>
        </p:nvSpPr>
        <p:spPr>
          <a:xfrm>
            <a:off x="2060404" y="505728"/>
            <a:ext cx="602338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Key Metrics</a:t>
            </a:r>
          </a:p>
        </p:txBody>
      </p:sp>
    </p:spTree>
    <p:extLst>
      <p:ext uri="{BB962C8B-B14F-4D97-AF65-F5344CB8AC3E}">
        <p14:creationId xmlns:p14="http://schemas.microsoft.com/office/powerpoint/2010/main" val="34752447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1DDE3F7F-7582-9989-CE0B-11261493E0AC}"/>
              </a:ext>
            </a:extLst>
          </p:cNvPr>
          <p:cNvSpPr txBox="1">
            <a:spLocks/>
          </p:cNvSpPr>
          <p:nvPr/>
        </p:nvSpPr>
        <p:spPr>
          <a:xfrm>
            <a:off x="1919043" y="1038613"/>
            <a:ext cx="4400770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Field example where Cycle Time &lt; 30 sec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endParaRPr lang="en-US" sz="1400" dirty="0"/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Mounting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~3 Attempts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Conclusion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Dismount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</a:t>
            </a: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835B30-B03E-86E1-4D54-DF1B2830FD85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1112 x 540 17.8 MB</a:t>
            </a:r>
          </a:p>
        </p:txBody>
      </p:sp>
      <p:pic>
        <p:nvPicPr>
          <p:cNvPr id="21" name="SpeedPod 412 x 200">
            <a:hlinkClick r:id="" action="ppaction://media"/>
            <a:extLst>
              <a:ext uri="{FF2B5EF4-FFF2-40B4-BE49-F238E27FC236}">
                <a16:creationId xmlns:a16="http://schemas.microsoft.com/office/drawing/2014/main" id="{B1678161-CDCE-9B73-B5E6-BE7B5630F01B}"/>
              </a:ext>
            </a:extLst>
          </p:cNvPr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7742" r="18626"/>
          <a:stretch/>
        </p:blipFill>
        <p:spPr>
          <a:xfrm>
            <a:off x="5945922" y="1545764"/>
            <a:ext cx="5712985" cy="3766472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F391A8E-87A7-C5AA-54B3-F70932FA78F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AC4323-FC59-F3B9-34C7-AB14D01D8666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E585EDEC-E4A7-3F57-766D-D84D7F5BCCBE}"/>
              </a:ext>
            </a:extLst>
          </p:cNvPr>
          <p:cNvSpPr txBox="1">
            <a:spLocks/>
          </p:cNvSpPr>
          <p:nvPr/>
        </p:nvSpPr>
        <p:spPr>
          <a:xfrm>
            <a:off x="2060404" y="505728"/>
            <a:ext cx="602338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Field Example</a:t>
            </a:r>
          </a:p>
        </p:txBody>
      </p:sp>
    </p:spTree>
    <p:extLst>
      <p:ext uri="{BB962C8B-B14F-4D97-AF65-F5344CB8AC3E}">
        <p14:creationId xmlns:p14="http://schemas.microsoft.com/office/powerpoint/2010/main" val="64179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6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62DD79-724C-ABE9-51DA-D22883AE8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A78803-F805-7EA6-2D9B-9D383F67B7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1D07C6-90B4-7072-8B2E-7D42BFEB4E60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3613758-A8D1-51E0-B113-5E785365E8B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7E500E3-6AFD-DED3-1C51-800CD077BDB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B6DBDF1-06F0-13CF-ABD5-E6A31D618D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204718" cy="6857999"/>
          </a:xfrm>
          <a:prstGeom prst="rect">
            <a:avLst/>
          </a:prstGeom>
        </p:spPr>
      </p:pic>
      <p:sp>
        <p:nvSpPr>
          <p:cNvPr id="19" name="Title 5">
            <a:extLst>
              <a:ext uri="{FF2B5EF4-FFF2-40B4-BE49-F238E27FC236}">
                <a16:creationId xmlns:a16="http://schemas.microsoft.com/office/drawing/2014/main" id="{8708E86B-E1B1-F63B-B718-C300A6B24E4D}"/>
              </a:ext>
            </a:extLst>
          </p:cNvPr>
          <p:cNvSpPr txBox="1">
            <a:spLocks/>
          </p:cNvSpPr>
          <p:nvPr/>
        </p:nvSpPr>
        <p:spPr>
          <a:xfrm>
            <a:off x="7006604" y="5989337"/>
            <a:ext cx="8018534" cy="68609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 cap="all" baseline="0">
                <a:solidFill>
                  <a:srgbClr val="DDDDDD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>
                <a:solidFill>
                  <a:schemeClr val="bg1"/>
                </a:solidFill>
              </a:rPr>
              <a:t>FORCEPOD details</a:t>
            </a:r>
            <a:endParaRPr lang="en-US" sz="4400" b="1" dirty="0">
              <a:solidFill>
                <a:schemeClr val="bg1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659231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92D95C-F393-E22D-291E-C1C872ACCD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6DA0AE-327D-DA07-EC54-99B3A32DE03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AF28FEE-6A1C-81CC-CF45-2668BDB598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26577" y="538134"/>
            <a:ext cx="9692640" cy="457200"/>
          </a:xfrm>
        </p:spPr>
        <p:txBody>
          <a:bodyPr/>
          <a:lstStyle/>
          <a:p>
            <a:r>
              <a:rPr lang="en-US" dirty="0"/>
              <a:t>ForcePod - SENSORs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0D54B-957A-8A7C-1042-2A45E966509E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CE85FE6-BC22-15CD-06B0-4ABF7F501918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1D20E62-0396-86EB-704B-087BD30DDA21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5BE6B28B-EA37-01BC-82B5-A5EF23969DAB}"/>
              </a:ext>
            </a:extLst>
          </p:cNvPr>
          <p:cNvSpPr txBox="1">
            <a:spLocks/>
          </p:cNvSpPr>
          <p:nvPr/>
        </p:nvSpPr>
        <p:spPr>
          <a:xfrm>
            <a:off x="847372" y="1354276"/>
            <a:ext cx="5248628" cy="477667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Standard Load Cell 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Custom Choice of range and type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Torque Free Handle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Ideal for user interaction on door systems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Eliminate the possibility of torque on system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dirty="0">
              <a:solidFill>
                <a:schemeClr val="tx2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Pinch Sensor Kit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3D miniature Pinch Sensor</a:t>
            </a:r>
            <a:endParaRPr lang="en-US" sz="1100" dirty="0"/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dirty="0">
                <a:solidFill>
                  <a:schemeClr val="tx2"/>
                </a:solidFill>
              </a:rPr>
              <a:t>Kit of mounting options 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Handheld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Clamp; Suction cup or tripod mount</a:t>
            </a:r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Window Edge mount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DB9 connector</a:t>
            </a:r>
          </a:p>
          <a:p>
            <a:pPr marL="1371600" lvl="3" indent="-365760">
              <a:lnSpc>
                <a:spcPct val="100000"/>
              </a:lnSpc>
              <a:spcBef>
                <a:spcPts val="200"/>
              </a:spcBef>
              <a:defRPr/>
            </a:pPr>
            <a:r>
              <a:rPr lang="en-US" sz="1400" dirty="0">
                <a:solidFill>
                  <a:schemeClr val="tx2"/>
                </a:solidFill>
              </a:rPr>
              <a:t>TEDS Identification chip</a:t>
            </a:r>
            <a:endParaRPr lang="en-US" sz="1400" dirty="0"/>
          </a:p>
          <a:p>
            <a:pPr marL="1828800" lvl="4" indent="-36576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schemeClr val="tx2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9" name="Picture 8" descr="A close-up of a cable&#10;&#10;AI-generated content may be incorrect.">
            <a:extLst>
              <a:ext uri="{FF2B5EF4-FFF2-40B4-BE49-F238E27FC236}">
                <a16:creationId xmlns:a16="http://schemas.microsoft.com/office/drawing/2014/main" id="{65A83CFB-CF24-7092-8FCF-5B9FCF3D41B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892126"/>
            <a:ext cx="2781568" cy="1854005"/>
          </a:xfrm>
          <a:prstGeom prst="rect">
            <a:avLst/>
          </a:prstGeom>
        </p:spPr>
      </p:pic>
      <p:pic>
        <p:nvPicPr>
          <p:cNvPr id="10" name="Picture 9" descr="A close-up of a device&#10;&#10;AI-generated content may be incorrect.">
            <a:extLst>
              <a:ext uri="{FF2B5EF4-FFF2-40B4-BE49-F238E27FC236}">
                <a16:creationId xmlns:a16="http://schemas.microsoft.com/office/drawing/2014/main" id="{3316C3C3-9A04-70DA-426C-77143C71E07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5408" y="2768405"/>
            <a:ext cx="2781568" cy="1854379"/>
          </a:xfrm>
          <a:prstGeom prst="rect">
            <a:avLst/>
          </a:prstGeom>
        </p:spPr>
      </p:pic>
      <p:pic>
        <p:nvPicPr>
          <p:cNvPr id="11" name="Picture 10" descr="A black and green hair curler&#10;&#10;AI-generated content may be incorrect.">
            <a:extLst>
              <a:ext uri="{FF2B5EF4-FFF2-40B4-BE49-F238E27FC236}">
                <a16:creationId xmlns:a16="http://schemas.microsoft.com/office/drawing/2014/main" id="{3C7DBC5D-D0BB-6117-07DC-10D5579141D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9476" y="4645058"/>
            <a:ext cx="2781568" cy="185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4014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62DD79-724C-ABE9-51DA-D22883AE80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A78803-F805-7EA6-2D9B-9D383F67B7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038AA68-F2BF-B575-C8E7-4866DC377C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14500" y="715177"/>
            <a:ext cx="6734908" cy="457200"/>
          </a:xfrm>
        </p:spPr>
        <p:txBody>
          <a:bodyPr/>
          <a:lstStyle/>
          <a:p>
            <a:r>
              <a:rPr lang="en-US" dirty="0"/>
              <a:t>Field example - ForcePod</a:t>
            </a:r>
          </a:p>
        </p:txBody>
      </p: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id="{3C83785D-7DF2-A2A4-1B6D-03D45F8D08AB}"/>
              </a:ext>
            </a:extLst>
          </p:cNvPr>
          <p:cNvSpPr txBox="1">
            <a:spLocks/>
          </p:cNvSpPr>
          <p:nvPr/>
        </p:nvSpPr>
        <p:spPr>
          <a:xfrm>
            <a:off x="1919043" y="1038613"/>
            <a:ext cx="3046496" cy="54989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>
              <a:latin typeface="Bahnschrift"/>
            </a:endParaRPr>
          </a:p>
          <a:p>
            <a:pPr marL="0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endParaRPr lang="en-US" sz="1400" b="1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Sweep Test Over Door Check 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Force profile across check system</a:t>
            </a:r>
          </a:p>
          <a:p>
            <a:pPr marL="685800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/>
              <a:t>ForcePod will save data in a text file or stream to IOManager software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</a:t>
            </a: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1D07C6-90B4-7072-8B2E-7D42BFEB4E60}"/>
              </a:ext>
            </a:extLst>
          </p:cNvPr>
          <p:cNvSpPr txBox="1"/>
          <p:nvPr/>
        </p:nvSpPr>
        <p:spPr>
          <a:xfrm>
            <a:off x="10711543" y="5207455"/>
            <a:ext cx="14804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1112 x 540 17.8 MB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3613758-A8D1-51E0-B113-5E785365E8B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7E500E3-6AFD-DED3-1C51-800CD077BDB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5" name="20240901_175513">
            <a:hlinkClick r:id="" action="ppaction://media"/>
            <a:extLst>
              <a:ext uri="{FF2B5EF4-FFF2-40B4-BE49-F238E27FC236}">
                <a16:creationId xmlns:a16="http://schemas.microsoft.com/office/drawing/2014/main" id="{0C53D24C-307C-1DC0-9A7B-8783CC6E45B3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457459" y="1617199"/>
            <a:ext cx="6601539" cy="371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0783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 mute="1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C402D2-F2FC-C5BD-7D4C-A32C07110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747C7A-54DF-ECCF-10D1-AECEF23651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3252" y="1516073"/>
            <a:ext cx="6772275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dirty="0"/>
              <a:t> </a:t>
            </a:r>
          </a:p>
          <a:p>
            <a:pPr marL="519113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 dirty="0">
                <a:solidFill>
                  <a:srgbClr val="000000"/>
                </a:solidFill>
              </a:rPr>
              <a:t>Easy to install and use the gauge on any door.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Provide door speed without any conditions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No latched or not-latched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No tolerance required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No 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Quick visual evaluation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Tuning of a test stand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Sound testing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in function of speed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sz="14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800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B01BB3-90EA-2E39-1ECB-1C9D490DBE5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D0425F-5EC2-0E48-E6D2-797BB4BB0B5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6EE19E-4072-87E0-3CDA-B77DA3093CA2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9" name="Picture 8" descr="A truck parked on the side of the road&#10;&#10;AI-generated content may be incorrect.">
            <a:extLst>
              <a:ext uri="{FF2B5EF4-FFF2-40B4-BE49-F238E27FC236}">
                <a16:creationId xmlns:a16="http://schemas.microsoft.com/office/drawing/2014/main" id="{56CD97C9-00E7-F13E-0B7D-C1209871693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800900" y="1015658"/>
            <a:ext cx="5825362" cy="4369022"/>
          </a:xfrm>
          <a:prstGeom prst="rect">
            <a:avLst/>
          </a:prstGeom>
        </p:spPr>
      </p:pic>
      <p:pic>
        <p:nvPicPr>
          <p:cNvPr id="10" name="Picture 9" descr="A close up of a logo&#10;&#10;AI-generated content may be incorrect.">
            <a:extLst>
              <a:ext uri="{FF2B5EF4-FFF2-40B4-BE49-F238E27FC236}">
                <a16:creationId xmlns:a16="http://schemas.microsoft.com/office/drawing/2014/main" id="{75721BE6-46FB-F326-40EC-6DEF1C72AD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7957" y="508783"/>
            <a:ext cx="3639058" cy="79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304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6CBA9F-9856-D1B7-967D-1C63122E1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BB723-B606-E277-0A0B-CB23B6FDC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1396DE5-A1EE-150E-DD9F-EE57BD9B78E0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656A81-8B7B-8AA9-6884-C9683B07C378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4C2E44F2-18E8-AA1B-2E9F-B52A506AA58B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8874252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lvl="3" indent="0">
              <a:lnSpc>
                <a:spcPct val="130000"/>
              </a:lnSpc>
              <a:spcBef>
                <a:spcPts val="0"/>
              </a:spcBef>
              <a:buNone/>
              <a:defRPr/>
            </a:pPr>
            <a:r>
              <a:rPr lang="en-US" b="1" i="1" dirty="0">
                <a:solidFill>
                  <a:srgbClr val="000000"/>
                </a:solidFill>
              </a:rPr>
              <a:t>Reach a conclusion as fast as possible.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Examples</a:t>
            </a:r>
          </a:p>
          <a:p>
            <a:pPr marL="1203325" lvl="1" indent="-285750">
              <a:buFont typeface="Arial" panose="020B0604020202020204" pitchFamily="34" charset="0"/>
              <a:buChar char="•"/>
              <a:tabLst>
                <a:tab pos="969963" algn="l"/>
              </a:tabLst>
              <a:defRPr/>
            </a:pPr>
            <a:r>
              <a:rPr lang="en-US" sz="1400" b="1" dirty="0">
                <a:solidFill>
                  <a:srgbClr val="00B050"/>
                </a:solidFill>
              </a:rPr>
              <a:t>One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measurement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b="1" dirty="0">
                <a:solidFill>
                  <a:srgbClr val="00B050"/>
                </a:solidFill>
              </a:rPr>
              <a:t>below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tolerance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where the door did </a:t>
            </a:r>
            <a:r>
              <a:rPr lang="en-US" sz="1400" b="1" dirty="0">
                <a:solidFill>
                  <a:srgbClr val="00B050"/>
                </a:solidFill>
              </a:rPr>
              <a:t>latch</a:t>
            </a:r>
            <a:r>
              <a:rPr lang="en-US" sz="1400" dirty="0">
                <a:solidFill>
                  <a:srgbClr val="000000"/>
                </a:solidFill>
              </a:rPr>
              <a:t> : </a:t>
            </a:r>
          </a:p>
          <a:p>
            <a:pPr lvl="1">
              <a:defRPr/>
            </a:pPr>
            <a:r>
              <a:rPr lang="en-US" sz="1400" dirty="0">
                <a:solidFill>
                  <a:srgbClr val="000000"/>
                </a:solidFill>
              </a:rPr>
              <a:t>		Finished as </a:t>
            </a:r>
            <a:r>
              <a:rPr lang="en-US" sz="1400" b="1" dirty="0">
                <a:solidFill>
                  <a:srgbClr val="00B050"/>
                </a:solidFill>
              </a:rPr>
              <a:t>Pass</a:t>
            </a:r>
          </a:p>
          <a:p>
            <a:pPr marL="1203325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b="1" dirty="0">
                <a:solidFill>
                  <a:srgbClr val="FF0000"/>
                </a:solidFill>
              </a:rPr>
              <a:t>One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measurement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b="1" dirty="0">
                <a:solidFill>
                  <a:srgbClr val="FF0000"/>
                </a:solidFill>
              </a:rPr>
              <a:t>above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tolerance</a:t>
            </a:r>
            <a:r>
              <a:rPr lang="en-US" sz="1400" b="1" dirty="0">
                <a:solidFill>
                  <a:srgbClr val="000000"/>
                </a:solidFill>
              </a:rPr>
              <a:t> </a:t>
            </a:r>
            <a:r>
              <a:rPr lang="en-US" sz="1400" dirty="0">
                <a:solidFill>
                  <a:srgbClr val="000000"/>
                </a:solidFill>
              </a:rPr>
              <a:t>where the door did </a:t>
            </a:r>
            <a:r>
              <a:rPr lang="en-US" sz="1400" b="1" dirty="0">
                <a:solidFill>
                  <a:srgbClr val="FF0000"/>
                </a:solidFill>
              </a:rPr>
              <a:t>not-latch</a:t>
            </a:r>
            <a:r>
              <a:rPr lang="en-US" sz="1400" dirty="0">
                <a:solidFill>
                  <a:srgbClr val="000000"/>
                </a:solidFill>
              </a:rPr>
              <a:t>: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dirty="0">
                <a:solidFill>
                  <a:srgbClr val="000000"/>
                </a:solidFill>
              </a:rPr>
              <a:t>		Finished as </a:t>
            </a:r>
            <a:r>
              <a:rPr lang="en-US" sz="1400" b="1" dirty="0">
                <a:solidFill>
                  <a:srgbClr val="FF0000"/>
                </a:solidFill>
              </a:rPr>
              <a:t>Fail</a:t>
            </a:r>
          </a:p>
          <a:p>
            <a:pPr marL="1203325" lvl="1" indent="-285750"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In the gray zone </a:t>
            </a:r>
            <a:r>
              <a:rPr lang="en-US" sz="1400" b="1" dirty="0">
                <a:solidFill>
                  <a:schemeClr val="accent3"/>
                </a:solidFill>
              </a:rPr>
              <a:t>around the tolerance</a:t>
            </a:r>
            <a:r>
              <a:rPr lang="en-US" sz="1400" b="1" dirty="0">
                <a:solidFill>
                  <a:srgbClr val="000000"/>
                </a:solidFill>
              </a:rPr>
              <a:t>,</a:t>
            </a:r>
            <a:r>
              <a:rPr lang="en-US" sz="1400" dirty="0">
                <a:solidFill>
                  <a:srgbClr val="000000"/>
                </a:solidFill>
              </a:rPr>
              <a:t> request another measurement:</a:t>
            </a:r>
          </a:p>
          <a:p>
            <a:pPr lvl="1">
              <a:defRPr/>
            </a:pPr>
            <a:r>
              <a:rPr lang="en-US" sz="1400" dirty="0">
                <a:solidFill>
                  <a:srgbClr val="000000"/>
                </a:solidFill>
              </a:rPr>
              <a:t>		</a:t>
            </a:r>
            <a:r>
              <a:rPr lang="en-US" sz="1400" b="1" dirty="0">
                <a:solidFill>
                  <a:schemeClr val="accent3"/>
                </a:solidFill>
              </a:rPr>
              <a:t>Repeat Sample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Latched or not-latched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Tolerance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Production line situation: minimize cycle time</a:t>
            </a:r>
          </a:p>
        </p:txBody>
      </p:sp>
      <p:pic>
        <p:nvPicPr>
          <p:cNvPr id="12" name="Picture 11" descr="A close-up of a car door&#10;&#10;AI-generated content may be incorrect.">
            <a:extLst>
              <a:ext uri="{FF2B5EF4-FFF2-40B4-BE49-F238E27FC236}">
                <a16:creationId xmlns:a16="http://schemas.microsoft.com/office/drawing/2014/main" id="{C9CE7B36-D1A9-3F6C-6F3D-357BB7CE2D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9226" y="1724872"/>
            <a:ext cx="4016738" cy="1952581"/>
          </a:xfrm>
          <a:prstGeom prst="rect">
            <a:avLst/>
          </a:prstGeom>
        </p:spPr>
      </p:pic>
      <p:pic>
        <p:nvPicPr>
          <p:cNvPr id="14" name="Picture 13" descr="A machine with a reflection of a car in it&#10;&#10;AI-generated content may be incorrect.">
            <a:extLst>
              <a:ext uri="{FF2B5EF4-FFF2-40B4-BE49-F238E27FC236}">
                <a16:creationId xmlns:a16="http://schemas.microsoft.com/office/drawing/2014/main" id="{C3392988-33C3-A76F-7A6E-96F4C73552A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9225" y="3881856"/>
            <a:ext cx="4016738" cy="1952581"/>
          </a:xfrm>
          <a:prstGeom prst="rect">
            <a:avLst/>
          </a:prstGeom>
        </p:spPr>
      </p:pic>
      <p:pic>
        <p:nvPicPr>
          <p:cNvPr id="8" name="Picture 7" descr="A black and yellow text&#10;&#10;AI-generated content may be incorrect.">
            <a:extLst>
              <a:ext uri="{FF2B5EF4-FFF2-40B4-BE49-F238E27FC236}">
                <a16:creationId xmlns:a16="http://schemas.microsoft.com/office/drawing/2014/main" id="{D665B656-E199-8FAF-70FB-3F0E6A1E6A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4775" y="498517"/>
            <a:ext cx="3639058" cy="800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291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3F2CDB-57DC-91EE-12C0-999B0984A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E8F7A-B9EE-23A8-117A-9EED1CBB7E1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A712BA6-5B13-7BFB-4AA4-725D73E03E6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333B408-7C32-352E-8ADB-51ADADC7A4ED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FE86C4-A54F-5286-3E5F-DC9A310042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73252" y="1516073"/>
            <a:ext cx="7685532" cy="401604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dirty="0"/>
              <a:t> </a:t>
            </a:r>
          </a:p>
          <a:p>
            <a:pPr marL="5715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600" b="1" i="1" dirty="0">
                <a:solidFill>
                  <a:srgbClr val="000000"/>
                </a:solidFill>
              </a:rPr>
              <a:t>Find the absolute minimum closing speed.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Characteristics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Latched or not-latched evaluation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Optional tolerance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Finished state when Gap Tolerance has been reached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kumimoji="0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ea typeface="+mn-ea"/>
                <a:cs typeface="+mn-cs"/>
              </a:rPr>
              <a:t>Technology Benefits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Confirming result with </a:t>
            </a:r>
          </a:p>
          <a:p>
            <a:pPr marL="1889125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>
                <a:solidFill>
                  <a:srgbClr val="000000"/>
                </a:solidFill>
              </a:rPr>
              <a:t>Lowest closed speed (</a:t>
            </a:r>
            <a:r>
              <a:rPr lang="en-US" sz="1400" dirty="0">
                <a:solidFill>
                  <a:srgbClr val="00B050"/>
                </a:solidFill>
              </a:rPr>
              <a:t>Green</a:t>
            </a:r>
            <a:r>
              <a:rPr lang="en-US" sz="1400" dirty="0">
                <a:solidFill>
                  <a:srgbClr val="000000"/>
                </a:solidFill>
              </a:rPr>
              <a:t>)</a:t>
            </a:r>
          </a:p>
          <a:p>
            <a:pPr marL="1889125" lvl="2" indent="-2857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sz="1400" dirty="0">
                <a:solidFill>
                  <a:srgbClr val="000000"/>
                </a:solidFill>
              </a:rPr>
              <a:t>Highest not-closed speed (</a:t>
            </a:r>
            <a:r>
              <a:rPr lang="en-US" sz="1400" dirty="0">
                <a:solidFill>
                  <a:srgbClr val="FF0000"/>
                </a:solidFill>
              </a:rPr>
              <a:t>Red</a:t>
            </a:r>
            <a:r>
              <a:rPr lang="en-US" sz="1400" dirty="0">
                <a:solidFill>
                  <a:srgbClr val="000000"/>
                </a:solidFill>
              </a:rPr>
              <a:t>)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Predetermined uncertainty of final process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Multi Gap: Improve reproducibility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+mn-ea"/>
                <a:cs typeface="+mn-cs"/>
              </a:rPr>
              <a:t>with built-in repetitions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EC18C4F-DE05-9568-CF68-4CA5C9EAD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6325" y="2186361"/>
            <a:ext cx="4937058" cy="15102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7E7764-4FB9-509B-9AE6-9AD3445FB0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056" y="523425"/>
            <a:ext cx="3639058" cy="771633"/>
          </a:xfrm>
          <a:prstGeom prst="rect">
            <a:avLst/>
          </a:prstGeom>
        </p:spPr>
      </p:pic>
      <p:sp>
        <p:nvSpPr>
          <p:cNvPr id="2" name="Content Placeholder 4">
            <a:extLst>
              <a:ext uri="{FF2B5EF4-FFF2-40B4-BE49-F238E27FC236}">
                <a16:creationId xmlns:a16="http://schemas.microsoft.com/office/drawing/2014/main" id="{7888D8FC-3A86-5DC7-2084-65DC15A2350E}"/>
              </a:ext>
            </a:extLst>
          </p:cNvPr>
          <p:cNvSpPr txBox="1">
            <a:spLocks/>
          </p:cNvSpPr>
          <p:nvPr/>
        </p:nvSpPr>
        <p:spPr>
          <a:xfrm>
            <a:off x="7186325" y="3696599"/>
            <a:ext cx="5071930" cy="708761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000" dirty="0">
                <a:solidFill>
                  <a:srgbClr val="000000"/>
                </a:solidFill>
              </a:rPr>
              <a:t>Determine gap after each measurement. Finished when the gap is in tolerance.</a:t>
            </a:r>
          </a:p>
        </p:txBody>
      </p:sp>
    </p:spTree>
    <p:extLst>
      <p:ext uri="{BB962C8B-B14F-4D97-AF65-F5344CB8AC3E}">
        <p14:creationId xmlns:p14="http://schemas.microsoft.com/office/powerpoint/2010/main" val="32539895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DA9690-0F66-1793-55DF-43F3E0410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80CE4-4B60-45AD-C7F7-CFBC0C00279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8E9A39B-E833-8023-4D1A-5B82E9D10422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2A9361-4B43-681A-CC00-0A20411C55E7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C9F98E1B-AE34-B295-7CD0-F0DF7973FD62}"/>
              </a:ext>
            </a:extLst>
          </p:cNvPr>
          <p:cNvSpPr txBox="1">
            <a:spLocks/>
          </p:cNvSpPr>
          <p:nvPr/>
        </p:nvSpPr>
        <p:spPr>
          <a:xfrm>
            <a:off x="909637" y="1581912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No logging. User can perform the test until the checkered Finish Flag is shown on the display.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Single Values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Finish state and final value are shown when procedure has been completed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Colored lights will indicate status with respect to tolerances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Characteristics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Evaluation on the spot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No traceability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sz="12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17" name="Picture 16" descr="A yellow stopwatch on a car&#10;&#10;AI-generated content may be incorrect.">
            <a:extLst>
              <a:ext uri="{FF2B5EF4-FFF2-40B4-BE49-F238E27FC236}">
                <a16:creationId xmlns:a16="http://schemas.microsoft.com/office/drawing/2014/main" id="{0D751231-20F0-86D0-27C0-00124660525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81912" y="2072530"/>
            <a:ext cx="4205288" cy="27129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F4AE3F4-94DB-E7EB-7ED2-654947815C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4750" y="475649"/>
            <a:ext cx="4458322" cy="43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1807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BD6E6E-8656-ACAB-62D4-2817CF2CC2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12CB2-FC14-39FD-71A3-DE0147D46C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598B57E-C3B6-FA88-023A-8E4A249DE4E7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4E664-FEA4-8994-6EA6-EA32EB0D54F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1DDD2E-3526-24E9-D5E7-9CBB091E270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044" y="1317639"/>
            <a:ext cx="2634205" cy="1421575"/>
          </a:xfrm>
          <a:prstGeom prst="rect">
            <a:avLst/>
          </a:prstGeom>
        </p:spPr>
      </p:pic>
      <p:sp>
        <p:nvSpPr>
          <p:cNvPr id="11" name="Content Placeholder 4">
            <a:extLst>
              <a:ext uri="{FF2B5EF4-FFF2-40B4-BE49-F238E27FC236}">
                <a16:creationId xmlns:a16="http://schemas.microsoft.com/office/drawing/2014/main" id="{6634D2D3-7917-3CF8-437C-069CDE0C0503}"/>
              </a:ext>
            </a:extLst>
          </p:cNvPr>
          <p:cNvSpPr txBox="1">
            <a:spLocks/>
          </p:cNvSpPr>
          <p:nvPr/>
        </p:nvSpPr>
        <p:spPr>
          <a:xfrm>
            <a:off x="1458278" y="1581912"/>
            <a:ext cx="5540400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 lnSpcReduction="10000"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>
                <a:solidFill>
                  <a:srgbClr val="000000"/>
                </a:solidFill>
              </a:rPr>
              <a:t>Values can be saved to computer for graphing, analysis or future processing.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endParaRPr lang="en-US" sz="1400" b="1" i="1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defRPr/>
            </a:pPr>
            <a:r>
              <a:rPr lang="en-US" sz="1400" b="1" i="1" dirty="0"/>
              <a:t>For Single Values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Metric Values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Log to CSV file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Include a 6-digit car identification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Door Location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Tolerance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Finished State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For Raw Data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Save raw sensor values to CSV file </a:t>
            </a:r>
          </a:p>
          <a:p>
            <a:pPr marL="798513" lvl="3" indent="-27305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Processing in (for example) Excel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</a:t>
            </a:r>
            <a:r>
              <a:rPr lang="en-US" sz="1400" b="1" dirty="0"/>
              <a:t> 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Data Logging Module </a:t>
            </a:r>
            <a:r>
              <a:rPr lang="en-US" dirty="0">
                <a:solidFill>
                  <a:srgbClr val="000000"/>
                </a:solidFill>
              </a:rPr>
              <a:t>(</a:t>
            </a:r>
            <a:r>
              <a:rPr lang="en-US" b="1" i="1" dirty="0">
                <a:solidFill>
                  <a:srgbClr val="000000"/>
                </a:solidFill>
              </a:rPr>
              <a:t>MyPod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marL="798513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No additional software</a:t>
            </a:r>
          </a:p>
        </p:txBody>
      </p:sp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98C83A6-ABCC-69F1-804F-15C960F0430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070" y="2875197"/>
            <a:ext cx="4345179" cy="79135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 descr="A screenshot of a graph&#10;&#10;AI-generated content may be incorrect.">
            <a:extLst>
              <a:ext uri="{FF2B5EF4-FFF2-40B4-BE49-F238E27FC236}">
                <a16:creationId xmlns:a16="http://schemas.microsoft.com/office/drawing/2014/main" id="{3F77770F-8562-AAA4-4F6E-E00942E7563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34072" y="3894309"/>
            <a:ext cx="4345178" cy="2167665"/>
          </a:xfrm>
          <a:prstGeom prst="rect">
            <a:avLst/>
          </a:prstGeom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  <a:extLst>
              <a:ext uri="{C807C97D-BFC1-408E-A445-0C87EB9F89A2}">
                <ask:lineSketchStyleProps xmlns:ask="http://schemas.microsoft.com/office/drawing/2018/sketchyshapes" sd="0">
                  <a:custGeom>
                    <a:avLst/>
                    <a:gdLst/>
                    <a:ahLst/>
                    <a:cxnLst/>
                    <a:rect l="0" t="0" r="0" b="0"/>
                    <a:pathLst/>
                  </a:custGeom>
                  <ask:type/>
                </ask:lineSketchStyleProps>
              </a:ext>
            </a:extLst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AD60D1-1358-B19D-DB85-A3CEDE5348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9389" y="488728"/>
            <a:ext cx="4458322" cy="390580"/>
          </a:xfrm>
          <a:prstGeom prst="rect">
            <a:avLst/>
          </a:prstGeom>
        </p:spPr>
      </p:pic>
      <p:pic>
        <p:nvPicPr>
          <p:cNvPr id="2" name="Picture 1" descr="A grey square with white and green letters&#10;&#10;AI-generated content may be incorrect.">
            <a:extLst>
              <a:ext uri="{FF2B5EF4-FFF2-40B4-BE49-F238E27FC236}">
                <a16:creationId xmlns:a16="http://schemas.microsoft.com/office/drawing/2014/main" id="{8488F0D3-5637-6AE2-2510-63526F78306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288" y="2083150"/>
            <a:ext cx="1320934" cy="6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8021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973B0B9-B755-A639-C7F0-271726BB235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39124" y="4604843"/>
            <a:ext cx="3538247" cy="18673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08AE6C1-BF15-A0D2-9963-F74C147D9D34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39124" y="2567786"/>
            <a:ext cx="3538247" cy="189943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E299F8C-5645-7412-A234-8B75C72E89A3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5A3A99C-8823-3B2F-C414-0F406096EF9F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2EE9E76D-F35A-D33C-35D0-ECF7751E91B0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016047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Automated data logging with predefined inspection routines per model.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Automated Process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Scan and decode the VIN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Load matching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Execute inspection plan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Report results to an internal or external database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Applications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Frequent Product Audit using a fixed inspection protocol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In-line 100% inspection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</a:t>
            </a:r>
            <a:r>
              <a:rPr lang="en-US" sz="1400" b="1" dirty="0"/>
              <a:t>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PLS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Potential integration for database logging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/>
          </a:p>
          <a:p>
            <a:pPr lvl="1">
              <a:defRPr/>
            </a:pPr>
            <a:endParaRPr lang="en-US" sz="1400" dirty="0"/>
          </a:p>
          <a:p>
            <a:pPr lvl="1">
              <a:defRPr/>
            </a:pPr>
            <a:endParaRPr lang="en-US" sz="1400" dirty="0"/>
          </a:p>
          <a:p>
            <a:pPr lvl="1">
              <a:defRPr/>
            </a:pPr>
            <a:endParaRPr lang="en-US" sz="1400" dirty="0">
              <a:solidFill>
                <a:srgbClr val="000000"/>
              </a:solidFill>
              <a:latin typeface="Bahnschrift"/>
            </a:endParaRPr>
          </a:p>
          <a:p>
            <a:pPr>
              <a:defRPr/>
            </a:pPr>
            <a:endParaRPr lang="en-US" sz="1400" dirty="0">
              <a:latin typeface="Bahnschrift"/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</p:txBody>
      </p:sp>
      <p:pic>
        <p:nvPicPr>
          <p:cNvPr id="12" name="Picture 11" descr="A car in a car wash&#10;&#10;AI-generated content may be incorrect.">
            <a:extLst>
              <a:ext uri="{FF2B5EF4-FFF2-40B4-BE49-F238E27FC236}">
                <a16:creationId xmlns:a16="http://schemas.microsoft.com/office/drawing/2014/main" id="{E6E7EBED-7FBE-595E-423F-9BF14DAE736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42023" y="724156"/>
            <a:ext cx="2535348" cy="1782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9EFB6BD-AAC2-ED91-0176-65C8095AB3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886" y="542066"/>
            <a:ext cx="4458322" cy="390580"/>
          </a:xfrm>
          <a:prstGeom prst="rect">
            <a:avLst/>
          </a:prstGeom>
        </p:spPr>
      </p:pic>
      <p:pic>
        <p:nvPicPr>
          <p:cNvPr id="2" name="Picture 1" descr="A grey logo with white text&#10;&#10;AI-generated content may be incorrect.">
            <a:extLst>
              <a:ext uri="{FF2B5EF4-FFF2-40B4-BE49-F238E27FC236}">
                <a16:creationId xmlns:a16="http://schemas.microsoft.com/office/drawing/2014/main" id="{DFC0E4ED-9967-C0A3-1611-68F18F3C0B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3063" y="1506096"/>
            <a:ext cx="1378960" cy="69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012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85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SEPP020,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4FBA90-28C6-E85E-869B-9D93AF0C26EB}"/>
              </a:ext>
            </a:extLst>
          </p:cNvPr>
          <p:cNvSpPr txBox="1">
            <a:spLocks/>
          </p:cNvSpPr>
          <p:nvPr/>
        </p:nvSpPr>
        <p:spPr>
          <a:xfrm>
            <a:off x="5888550" y="6492874"/>
            <a:ext cx="103072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CE589-5BF0-58A9-5DDF-077779C5AB6C}"/>
              </a:ext>
            </a:extLst>
          </p:cNvPr>
          <p:cNvSpPr txBox="1">
            <a:spLocks/>
          </p:cNvSpPr>
          <p:nvPr/>
        </p:nvSpPr>
        <p:spPr>
          <a:xfrm>
            <a:off x="10672233" y="6503544"/>
            <a:ext cx="151034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2025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pic>
        <p:nvPicPr>
          <p:cNvPr id="11" name="Picture 10" descr="A graph showing different colored lines&#10;&#10;AI-generated content may be incorrect.">
            <a:extLst>
              <a:ext uri="{FF2B5EF4-FFF2-40B4-BE49-F238E27FC236}">
                <a16:creationId xmlns:a16="http://schemas.microsoft.com/office/drawing/2014/main" id="{637F54A2-22F3-4E08-09F4-13E22B30C56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6196" y="4138684"/>
            <a:ext cx="1734828" cy="2245072"/>
          </a:xfrm>
          <a:prstGeom prst="rect">
            <a:avLst/>
          </a:prstGeom>
          <a:ln>
            <a:solidFill>
              <a:schemeClr val="accent2"/>
            </a:solidFill>
          </a:ln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70DDD835-02ED-447E-8ABC-5B46F51DA5F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0046" y="142038"/>
            <a:ext cx="3692631" cy="1991876"/>
          </a:xfrm>
          <a:prstGeom prst="rect">
            <a:avLst/>
          </a:prstGeom>
        </p:spPr>
      </p:pic>
      <p:sp>
        <p:nvSpPr>
          <p:cNvPr id="14" name="Content Placeholder 4">
            <a:extLst>
              <a:ext uri="{FF2B5EF4-FFF2-40B4-BE49-F238E27FC236}">
                <a16:creationId xmlns:a16="http://schemas.microsoft.com/office/drawing/2014/main" id="{E30E29E6-3383-4F2F-B6A9-17A4570B66D1}"/>
              </a:ext>
            </a:extLst>
          </p:cNvPr>
          <p:cNvSpPr txBox="1">
            <a:spLocks/>
          </p:cNvSpPr>
          <p:nvPr/>
        </p:nvSpPr>
        <p:spPr>
          <a:xfrm>
            <a:off x="873252" y="1516073"/>
            <a:ext cx="6772275" cy="4289446"/>
          </a:xfrm>
          <a:prstGeom prst="rect">
            <a:avLst/>
          </a:prstGeom>
        </p:spPr>
        <p:txBody>
          <a:bodyPr vert="horz" lIns="91440" tIns="45720" rIns="91440" bIns="45720" numCol="1" rtlCol="0" anchor="t">
            <a:norm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>
                <a:solidFill>
                  <a:schemeClr val="tx1"/>
                </a:solidFill>
              </a:rPr>
              <a:t>Analysis platform for detailed view and troubleshooting.</a:t>
            </a: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b="1" dirty="0"/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Objective</a:t>
            </a:r>
            <a:r>
              <a:rPr lang="en-US" sz="1400" b="1" dirty="0"/>
              <a:t> 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Connect to multiple Pods at the same time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Configure processing for custom analysis</a:t>
            </a:r>
          </a:p>
          <a:p>
            <a:pPr marL="1188720" lvl="3" indent="-274320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Use Acquisition, Processing and Reporting templates</a:t>
            </a:r>
          </a:p>
          <a:p>
            <a:pPr marL="914400" lvl="3" indent="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54864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r>
              <a:rPr lang="en-US" sz="1400" b="1" i="1" dirty="0"/>
              <a:t>Applications</a:t>
            </a:r>
          </a:p>
          <a:p>
            <a:pPr marL="1203325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Use templates to generate a custom report 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Speed vs. Angle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Pressure vs. Speed (with PressurePod)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Force vs. Angle (with ForcePod)</a:t>
            </a:r>
          </a:p>
          <a:p>
            <a:pPr marL="1890713" indent="-28575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</a:rPr>
              <a:t>…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57150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sz="1400" b="1" i="1" dirty="0"/>
              <a:t>Software 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IOManager License</a:t>
            </a:r>
          </a:p>
          <a:p>
            <a:pPr marL="1203325" lvl="3" indent="-227013">
              <a:lnSpc>
                <a:spcPct val="110000"/>
              </a:lnSpc>
              <a:spcBef>
                <a:spcPts val="0"/>
              </a:spcBef>
              <a:defRPr/>
            </a:pPr>
            <a:r>
              <a:rPr lang="en-US" dirty="0">
                <a:solidFill>
                  <a:srgbClr val="000000"/>
                </a:solidFill>
              </a:rPr>
              <a:t>Requires </a:t>
            </a:r>
            <a:r>
              <a:rPr lang="en-US" b="1" i="1" dirty="0">
                <a:solidFill>
                  <a:srgbClr val="000000"/>
                </a:solidFill>
              </a:rPr>
              <a:t>Streaming Module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Font typeface="+mj-lt"/>
              <a:buNone/>
              <a:defRPr/>
            </a:pPr>
            <a:endParaRPr lang="en-US" sz="1400" dirty="0">
              <a:solidFill>
                <a:srgbClr val="000000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EF2A7-27C9-0F52-0158-7D08074FD19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6362" y="2358345"/>
            <a:ext cx="1689502" cy="1181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0FBF19-E190-EA5B-2121-54CD85739F7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6029" y="2338599"/>
            <a:ext cx="1546409" cy="108115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DE3267-C1F7-2D9B-A4AA-4B560B224CE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6196" y="2807208"/>
            <a:ext cx="1689501" cy="117753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096E8F-1D8A-4D44-E118-827480FD75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73" y="511244"/>
            <a:ext cx="4458322" cy="400106"/>
          </a:xfrm>
          <a:prstGeom prst="rect">
            <a:avLst/>
          </a:prstGeom>
        </p:spPr>
      </p:pic>
      <p:pic>
        <p:nvPicPr>
          <p:cNvPr id="2" name="Picture 1" descr="A grey arrows pointing to a triangle&#10;&#10;AI-generated content may be incorrect.">
            <a:extLst>
              <a:ext uri="{FF2B5EF4-FFF2-40B4-BE49-F238E27FC236}">
                <a16:creationId xmlns:a16="http://schemas.microsoft.com/office/drawing/2014/main" id="{3BB627D4-9463-C4D3-C8F3-28ECCEF6E37A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9116" y="4193626"/>
            <a:ext cx="1378960" cy="69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938382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6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7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8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9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10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1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5" ma:contentTypeDescription="Create a new document." ma:contentTypeScope="" ma:versionID="2354c0ff24782f3ad1282078a6fdab4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6293bc3bdfdf947651d7dd998f038d15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62CE091-F551-4F03-A4B9-6C4786DB6923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b855a5ad-b2f0-47c5-8eb8-17d500768fc6"/>
    <ds:schemaRef ds:uri="19aad6ec-c734-43a9-9135-0e28367fcc0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7415</TotalTime>
  <Words>2721</Words>
  <Application>Microsoft Office PowerPoint</Application>
  <PresentationFormat>Widescreen</PresentationFormat>
  <Paragraphs>855</Paragraphs>
  <Slides>47</Slides>
  <Notes>35</Notes>
  <HiddenSlides>22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Arial</vt:lpstr>
      <vt:lpstr>Bahnschrift</vt:lpstr>
      <vt:lpstr>Bahnschrift SemiBold</vt:lpstr>
      <vt:lpstr>Calibri</vt:lpstr>
      <vt:lpstr>Wingdings</vt:lpstr>
      <vt:lpstr>Zilap Orion</vt:lpstr>
      <vt:lpstr>EZM_trainings</vt:lpstr>
      <vt:lpstr>2_EZM_trainings</vt:lpstr>
      <vt:lpstr>PowerPoint Presentation</vt:lpstr>
      <vt:lpstr>INDEX</vt:lpstr>
      <vt:lpstr>1. Introduction</vt:lpstr>
      <vt:lpstr>1. Introduction</vt:lpstr>
      <vt:lpstr>1. Introduction</vt:lpstr>
      <vt:lpstr>2. Innovations</vt:lpstr>
      <vt:lpstr>2. innovations</vt:lpstr>
      <vt:lpstr>2. innovations</vt:lpstr>
      <vt:lpstr>2. innovations</vt:lpstr>
      <vt:lpstr>3. Pod Collection</vt:lpstr>
      <vt:lpstr>3. POD PLATFORM</vt:lpstr>
      <vt:lpstr>3. POD PLATFORM</vt:lpstr>
      <vt:lpstr>3. POD PLATFORM</vt:lpstr>
      <vt:lpstr>3. POD PLATFORM</vt:lpstr>
      <vt:lpstr>3. POD PLATFORM</vt:lpstr>
      <vt:lpstr>4. Operation Mode</vt:lpstr>
      <vt:lpstr>4. Operation mode</vt:lpstr>
      <vt:lpstr>5. Data Management</vt:lpstr>
      <vt:lpstr>5. Data management</vt:lpstr>
      <vt:lpstr>6. Support and Service</vt:lpstr>
      <vt:lpstr>6. Support and service</vt:lpstr>
      <vt:lpstr>6. Support and service</vt:lpstr>
      <vt:lpstr>6. Pod variants</vt:lpstr>
      <vt:lpstr>6. Support and service</vt:lpstr>
      <vt:lpstr>Thank you.</vt:lpstr>
      <vt:lpstr>PowerPoint Presentation</vt:lpstr>
      <vt:lpstr>COMPANY OVERVIEW</vt:lpstr>
      <vt:lpstr>SHARING OUR PASSION WORLDWIDE WITH CUSTOMERS AT</vt:lpstr>
      <vt:lpstr>PowerPoint Presentation</vt:lpstr>
      <vt:lpstr>PowerPoint Presentation</vt:lpstr>
      <vt:lpstr>PowerPoint Presentation</vt:lpstr>
      <vt:lpstr>PowerPoint Presentation</vt:lpstr>
      <vt:lpstr>4. Key metrics</vt:lpstr>
      <vt:lpstr>1. 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Tom Van Esch</cp:lastModifiedBy>
  <cp:revision>54</cp:revision>
  <dcterms:created xsi:type="dcterms:W3CDTF">2021-03-19T13:49:46Z</dcterms:created>
  <dcterms:modified xsi:type="dcterms:W3CDTF">2025-06-24T23:08:55Z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0x010100ECD77B110160054ABB4C9D2CCC5F3D8B</vt:lpwstr>
  </property>
  <property fmtid="{D5CDD505-2E9C-101B-9397-08002B2CF9AE}" pid="4" name="Order">
    <vt:lpwstr>3558500.00000000</vt:lpwstr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lpwstr/>
  </property>
</Properties>
</file>