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4"/>
  </p:sldMasterIdLst>
  <p:notesMasterIdLst>
    <p:notesMasterId r:id="rId36"/>
  </p:notesMasterIdLst>
  <p:handoutMasterIdLst>
    <p:handoutMasterId r:id="rId37"/>
  </p:handoutMasterIdLst>
  <p:sldIdLst>
    <p:sldId id="282" r:id="rId5"/>
    <p:sldId id="283" r:id="rId6"/>
    <p:sldId id="368" r:id="rId7"/>
    <p:sldId id="351" r:id="rId8"/>
    <p:sldId id="534" r:id="rId9"/>
    <p:sldId id="478" r:id="rId10"/>
    <p:sldId id="516" r:id="rId11"/>
    <p:sldId id="543" r:id="rId12"/>
    <p:sldId id="536" r:id="rId13"/>
    <p:sldId id="378" r:id="rId14"/>
    <p:sldId id="542" r:id="rId15"/>
    <p:sldId id="526" r:id="rId16"/>
    <p:sldId id="537" r:id="rId17"/>
    <p:sldId id="518" r:id="rId18"/>
    <p:sldId id="397" r:id="rId19"/>
    <p:sldId id="398" r:id="rId20"/>
    <p:sldId id="408" r:id="rId21"/>
    <p:sldId id="404" r:id="rId22"/>
    <p:sldId id="487" r:id="rId23"/>
    <p:sldId id="447" r:id="rId24"/>
    <p:sldId id="471" r:id="rId25"/>
    <p:sldId id="480" r:id="rId26"/>
    <p:sldId id="472" r:id="rId27"/>
    <p:sldId id="443" r:id="rId28"/>
    <p:sldId id="538" r:id="rId29"/>
    <p:sldId id="453" r:id="rId30"/>
    <p:sldId id="539" r:id="rId31"/>
    <p:sldId id="527" r:id="rId32"/>
    <p:sldId id="540" r:id="rId33"/>
    <p:sldId id="444" r:id="rId34"/>
    <p:sldId id="541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rt" id="{ED5DD40D-9E5F-464A-A718-D9F3D5BEF662}">
          <p14:sldIdLst>
            <p14:sldId id="282"/>
            <p14:sldId id="283"/>
            <p14:sldId id="368"/>
            <p14:sldId id="351"/>
            <p14:sldId id="534"/>
            <p14:sldId id="478"/>
            <p14:sldId id="516"/>
            <p14:sldId id="543"/>
            <p14:sldId id="536"/>
            <p14:sldId id="378"/>
            <p14:sldId id="542"/>
            <p14:sldId id="526"/>
            <p14:sldId id="537"/>
            <p14:sldId id="518"/>
          </p14:sldIdLst>
        </p14:section>
        <p14:section name="Conclusion" id="{E6801F3A-E10A-47F3-B1F0-C35BA776C1A1}">
          <p14:sldIdLst>
            <p14:sldId id="397"/>
            <p14:sldId id="398"/>
            <p14:sldId id="408"/>
            <p14:sldId id="404"/>
          </p14:sldIdLst>
        </p14:section>
        <p14:section name="BarCode" id="{0822F468-2906-46A4-A682-1604412A1521}">
          <p14:sldIdLst>
            <p14:sldId id="487"/>
          </p14:sldIdLst>
        </p14:section>
        <p14:section name="Vin" id="{777E48FA-67AD-4946-83FE-263A288AD51E}">
          <p14:sldIdLst>
            <p14:sldId id="447"/>
          </p14:sldIdLst>
        </p14:section>
        <p14:section name="Instructions" id="{4D193C9B-5D51-4E1B-B53C-AECD03818CD1}">
          <p14:sldIdLst>
            <p14:sldId id="471"/>
          </p14:sldIdLst>
        </p14:section>
        <p14:section name="Devices" id="{0FE45133-05AE-496A-9D56-26ABB5438E1B}">
          <p14:sldIdLst>
            <p14:sldId id="480"/>
          </p14:sldIdLst>
        </p14:section>
        <p14:section name="Data reporting" id="{EE2AD753-7F6A-4279-93EB-A2C317660C5B}">
          <p14:sldIdLst>
            <p14:sldId id="472"/>
          </p14:sldIdLst>
        </p14:section>
        <p14:section name="Single Station" id="{018A5CF8-EE9F-4078-84A0-D4DF66A3B154}">
          <p14:sldIdLst>
            <p14:sldId id="443"/>
            <p14:sldId id="538"/>
          </p14:sldIdLst>
        </p14:section>
        <p14:section name="PLS For Two Station" id="{1E3453D2-3CEE-433D-BE63-341EC38CD30F}">
          <p14:sldIdLst>
            <p14:sldId id="453"/>
            <p14:sldId id="539"/>
          </p14:sldIdLst>
        </p14:section>
        <p14:section name="PLS For Roaming Station" id="{4F9FD260-0637-4593-A4B8-0529D8348E12}">
          <p14:sldIdLst>
            <p14:sldId id="527"/>
            <p14:sldId id="540"/>
          </p14:sldIdLst>
        </p14:section>
        <p14:section name="PLS For Offline Station" id="{73C2664F-5C0B-4C19-B3DB-214E74E6F25B}">
          <p14:sldIdLst>
            <p14:sldId id="444"/>
            <p14:sldId id="541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1778962C-87F6-4CD9-57A9-92C38A7543BB}" name="Max Rose" initials="MR" userId="S::MRose@ezmetrology.com::1c45b4df-f047-4dd9-bd62-c8d2a2b5fa49" providerId="AD"/>
  <p188:author id="{CF3EA45C-33DB-5981-02B3-6C73A57A4342}" name="Connor  Cook" initials="CC" userId="S::ccook@ezmetrology.com::a1470969-78a9-4692-b085-d26151b5eb14" providerId="AD"/>
  <p188:author id="{46253099-03B8-CAD4-3D6E-634B7B424B0D}" name="Carine Woldanski" initials="CW" userId="S::cwoldanski@ezmetrology.com::bf7584f9-3c43-4d21-861e-68ed152757ea" providerId="AD"/>
  <p188:author id="{744DB2ED-7001-9155-96B0-116AAE3E1580}" name="Erol Gunes" initials="EG" userId="Erol Gunes" providerId="Non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ffany Warner" initials="TW" lastIdx="7" clrIdx="0">
    <p:extLst>
      <p:ext uri="{19B8F6BF-5375-455C-9EA6-DF929625EA0E}">
        <p15:presenceInfo xmlns:p15="http://schemas.microsoft.com/office/powerpoint/2012/main" userId="S::TWarner@ezmetrology.com::f34d7767-9354-4aab-8aae-15bbfc7d54f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D803"/>
    <a:srgbClr val="C7D82B"/>
    <a:srgbClr val="DDDDDD"/>
    <a:srgbClr val="6D6E71"/>
    <a:srgbClr val="98A30D"/>
    <a:srgbClr val="282828"/>
    <a:srgbClr val="333333"/>
    <a:srgbClr val="C7D82A"/>
    <a:srgbClr val="C8D82D"/>
    <a:srgbClr val="B4C10F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138162A-CA9E-7588-1D6F-C12B11B5089D}" v="1" dt="2024-03-18T15:50:13.84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11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handoutMaster" Target="handoutMasters/handoutMaster1.xml"/><Relationship Id="rId40" Type="http://schemas.openxmlformats.org/officeDocument/2006/relationships/viewProps" Target="viewProps.xml"/><Relationship Id="rId45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microsoft.com/office/2016/11/relationships/changesInfo" Target="changesInfos/changesInfo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commentAuthors" Target="commentAuthors.xml"/><Relationship Id="rId20" Type="http://schemas.openxmlformats.org/officeDocument/2006/relationships/slide" Target="slides/slide16.xml"/><Relationship Id="rId41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on Kahaian" userId="S::dkahaian@ezmetrology.com::4978147c-98d0-4571-9d36-743c96002cf7" providerId="AD" clId="Web-{6138162A-CA9E-7588-1D6F-C12B11B5089D}"/>
    <pc:docChg chg="sldOrd">
      <pc:chgData name="Don Kahaian" userId="S::dkahaian@ezmetrology.com::4978147c-98d0-4571-9d36-743c96002cf7" providerId="AD" clId="Web-{6138162A-CA9E-7588-1D6F-C12B11B5089D}" dt="2024-03-18T15:50:13.847" v="0"/>
      <pc:docMkLst>
        <pc:docMk/>
      </pc:docMkLst>
      <pc:sldChg chg="ord">
        <pc:chgData name="Don Kahaian" userId="S::dkahaian@ezmetrology.com::4978147c-98d0-4571-9d36-743c96002cf7" providerId="AD" clId="Web-{6138162A-CA9E-7588-1D6F-C12B11B5089D}" dt="2024-03-18T15:50:13.847" v="0"/>
        <pc:sldMkLst>
          <pc:docMk/>
          <pc:sldMk cId="867095332" sldId="368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AB4AC4-1C0D-4A05-8EBC-B8DE22E0FD5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382D00-2E6E-4AB3-8FA1-D71B8A63131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4B7D6-AE30-4D1B-A4FF-A0A878AE8C28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DB21C-2AEB-4F3B-85E8-BB9E1717C39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25F8CE-E197-4ABC-A226-A165705A68C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8796BC-03D5-462E-A891-5C7BD8F2D9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637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F8CA6-C868-4999-A3F8-EBB8012C9E08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AB9E0A-0FEB-4884-B0D7-08502F4BE7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085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906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989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8392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401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3714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Remind EZSpeed Box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381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9863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24204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E39F74-F4C4-411B-A3B1-5D6160F708FA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117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Remind EZSpeed Box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6756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Remind EZSpeed Box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5643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9617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irst/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Placeholder 1">
            <a:extLst>
              <a:ext uri="{FF2B5EF4-FFF2-40B4-BE49-F238E27FC236}">
                <a16:creationId xmlns:a16="http://schemas.microsoft.com/office/drawing/2014/main" id="{777A35A3-5B27-4F49-93BA-A6B611C9C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0314" y="2412289"/>
            <a:ext cx="9644432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>
              <a:defRPr sz="66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2603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39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04810A-CB4C-4BE7-BEAD-72A3AA8FE4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Presentation SEPP015,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757894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ext Colum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SEPP015,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D6EA65C5-8CEF-4977-AC2B-D8A5AC05CFE1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37160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D2B3EE-1684-4AFC-958B-EE9A8621DA12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41604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171834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Two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E5E1E-715D-4C00-B031-9A68311EB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5203588" cy="4313186"/>
          </a:xfrm>
        </p:spPr>
        <p:txBody>
          <a:bodyPr numCol="1"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1F560985-2122-4651-AC28-5B7B7D9463B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964754" y="1843932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F93C3FC-BF28-49E8-AA2D-5EE36000AEBC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901923" y="4097790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6C9A3089-F95D-4022-BB79-94724C0EF8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SEPP015,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7130E21-A7C2-44A0-9C33-8A111980F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4FF3150-9EE0-487A-97A0-FB89C40178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3170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3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8AA474A5-805E-4A24-AF7C-5C38CCA95F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3966314" cy="4556125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CBF93B8-2588-4454-A571-EDC436CC310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137198" y="1695192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E1E0180A-5C4F-4262-B97A-561851BAFD24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9126371" y="2608106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>
                <a:solidFill>
                  <a:srgbClr val="282828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7DC7AFB5-E20A-4A4F-AF29-4D9075C4C6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354141" y="4088989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56F1C1F5-C9F3-4EC0-AD1F-2F7EA078E58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SEPP015,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C4D2082-9FD3-4F81-AFB1-95087BE3B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4CB3EAA-C87C-4BBA-8008-7D06C5BB72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48109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Wide - righ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302DF800-18E1-4CB5-93AE-3601D5E5B98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SEPP015,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C20545A-82B9-458A-A3E8-61AB3AEB6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525149A-C54D-402B-A1D0-8DF6474819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F4D3519-975A-4D4D-8EBE-3AB5C848C85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366837" y="1581912"/>
            <a:ext cx="5857875" cy="4432300"/>
          </a:xfrm>
        </p:spPr>
        <p:txBody>
          <a:bodyPr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57350" indent="-285750"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06F57D-63AB-4430-9D07-B9C4DEC57103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450138" y="1581150"/>
            <a:ext cx="3903662" cy="4432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5371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94B5A-310C-42F7-B3D0-091754704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649483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2920D8-C9EB-4890-99E2-46BE80A7394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412C0E-BA42-4933-A795-84FAC0C620C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662113" y="1703388"/>
            <a:ext cx="9691687" cy="408305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036800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B30A3D-11AB-47F5-BC19-E2A7463DF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457200"/>
            <a:ext cx="3219672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A9E70C-97D4-41A2-8EF1-9F6DC1D9D9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6FDB0E-EB98-4A68-B922-6FC2947E28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52353" y="2057400"/>
            <a:ext cx="3219672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Footer Placeholder 2">
            <a:extLst>
              <a:ext uri="{FF2B5EF4-FFF2-40B4-BE49-F238E27FC236}">
                <a16:creationId xmlns:a16="http://schemas.microsoft.com/office/drawing/2014/main" id="{D5DFFB09-5D8A-45AF-9D55-C5A08A21920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SEPP015,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0386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able Chart Layou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7733CC-7571-4999-8F20-B9663FD5B1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6"/>
            <a:ext cx="9692148" cy="676866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8AA474A5-805E-4A24-AF7C-5C38CCA95F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661652" y="1856096"/>
            <a:ext cx="3966314" cy="4292467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CBF93B8-2588-4454-A571-EDC436CC310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143767" y="2027372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1"/>
            <a:endParaRPr lang="en-US"/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E1E0180A-5C4F-4262-B97A-561851BAFD24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9132940" y="2940286"/>
            <a:ext cx="2473372" cy="1854611"/>
          </a:xfrm>
          <a:ln>
            <a:solidFill>
              <a:srgbClr val="B4C10F"/>
            </a:solidFill>
          </a:ln>
        </p:spPr>
        <p:txBody>
          <a:bodyPr numCol="1"/>
          <a:lstStyle>
            <a:lvl2pPr>
              <a:buNone/>
              <a:defRPr>
                <a:solidFill>
                  <a:srgbClr val="282828"/>
                </a:solidFill>
              </a:defRPr>
            </a:lvl2pPr>
          </a:lstStyle>
          <a:p>
            <a:pPr lvl="1"/>
            <a:endParaRPr lang="en-US"/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7DC7AFB5-E20A-4A4F-AF29-4D9075C4C6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360710" y="4461361"/>
            <a:ext cx="2473372" cy="1854611"/>
          </a:xfrm>
          <a:ln>
            <a:solidFill>
              <a:srgbClr val="98A30D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1"/>
            <a:endParaRPr lang="en-US"/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56F1C1F5-C9F3-4EC0-AD1F-2F7EA078E58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Presentation SEPP015,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2231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Presentation SEPP015,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36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688" r:id="rId2"/>
    <p:sldLayoutId id="2147483676" r:id="rId3"/>
    <p:sldLayoutId id="2147483677" r:id="rId4"/>
    <p:sldLayoutId id="2147483686" r:id="rId5"/>
    <p:sldLayoutId id="2147483687" r:id="rId6"/>
    <p:sldLayoutId id="2147483713" r:id="rId7"/>
    <p:sldLayoutId id="2147483743" r:id="rId8"/>
    <p:sldLayoutId id="2147483744" r:id="rId9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3.jpe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2.png"/><Relationship Id="rId5" Type="http://schemas.openxmlformats.org/officeDocument/2006/relationships/image" Target="../media/image3.jpg"/><Relationship Id="rId4" Type="http://schemas.openxmlformats.org/officeDocument/2006/relationships/notesSlide" Target="../notesSlides/notesSlide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6.jpeg"/><Relationship Id="rId12" Type="http://schemas.openxmlformats.org/officeDocument/2006/relationships/image" Target="../media/image21.pn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15.jpeg"/><Relationship Id="rId11" Type="http://schemas.openxmlformats.org/officeDocument/2006/relationships/image" Target="../media/image20.png"/><Relationship Id="rId5" Type="http://schemas.openxmlformats.org/officeDocument/2006/relationships/image" Target="../media/image3.jpg"/><Relationship Id="rId10" Type="http://schemas.openxmlformats.org/officeDocument/2006/relationships/image" Target="../media/image19.pn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20.xml"/><Relationship Id="rId13" Type="http://schemas.openxmlformats.org/officeDocument/2006/relationships/image" Target="../media/image29.png"/><Relationship Id="rId18" Type="http://schemas.openxmlformats.org/officeDocument/2006/relationships/image" Target="../media/image300.png"/><Relationship Id="rId3" Type="http://schemas.openxmlformats.org/officeDocument/2006/relationships/image" Target="../media/image3.jpg"/><Relationship Id="rId7" Type="http://schemas.openxmlformats.org/officeDocument/2006/relationships/image" Target="../media/image27.png"/><Relationship Id="rId12" Type="http://schemas.openxmlformats.org/officeDocument/2006/relationships/image" Target="../media/image280.png"/><Relationship Id="rId17" Type="http://schemas.openxmlformats.org/officeDocument/2006/relationships/slide" Target="slide23.xml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30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60.png"/><Relationship Id="rId11" Type="http://schemas.openxmlformats.org/officeDocument/2006/relationships/slide" Target="slide22.xml"/><Relationship Id="rId5" Type="http://schemas.openxmlformats.org/officeDocument/2006/relationships/slide" Target="slide19.xml"/><Relationship Id="rId15" Type="http://schemas.openxmlformats.org/officeDocument/2006/relationships/image" Target="../media/image290.png"/><Relationship Id="rId10" Type="http://schemas.openxmlformats.org/officeDocument/2006/relationships/image" Target="../media/image28.png"/><Relationship Id="rId4" Type="http://schemas.openxmlformats.org/officeDocument/2006/relationships/image" Target="../media/image26.png"/><Relationship Id="rId9" Type="http://schemas.openxmlformats.org/officeDocument/2006/relationships/image" Target="../media/image270.png"/><Relationship Id="rId14" Type="http://schemas.openxmlformats.org/officeDocument/2006/relationships/slide" Target="slide2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13" Type="http://schemas.openxmlformats.org/officeDocument/2006/relationships/image" Target="../media/image34.png"/><Relationship Id="rId3" Type="http://schemas.openxmlformats.org/officeDocument/2006/relationships/image" Target="../media/image3.jpg"/><Relationship Id="rId7" Type="http://schemas.openxmlformats.org/officeDocument/2006/relationships/image" Target="../media/image32.png"/><Relationship Id="rId12" Type="http://schemas.openxmlformats.org/officeDocument/2006/relationships/image" Target="../media/image33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10.png"/><Relationship Id="rId11" Type="http://schemas.openxmlformats.org/officeDocument/2006/relationships/slide" Target="slide28.xml"/><Relationship Id="rId5" Type="http://schemas.openxmlformats.org/officeDocument/2006/relationships/slide" Target="slide24.xml"/><Relationship Id="rId15" Type="http://schemas.openxmlformats.org/officeDocument/2006/relationships/image" Target="../media/image340.png"/><Relationship Id="rId10" Type="http://schemas.openxmlformats.org/officeDocument/2006/relationships/image" Target="../media/image33.png"/><Relationship Id="rId4" Type="http://schemas.openxmlformats.org/officeDocument/2006/relationships/image" Target="../media/image31.png"/><Relationship Id="rId9" Type="http://schemas.openxmlformats.org/officeDocument/2006/relationships/image" Target="../media/image320.png"/><Relationship Id="rId14" Type="http://schemas.openxmlformats.org/officeDocument/2006/relationships/slide" Target="slide3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.jp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ezmetrology.com" TargetMode="External"/><Relationship Id="rId7" Type="http://schemas.openxmlformats.org/officeDocument/2006/relationships/hyperlink" Target="Academy.ezmetrology.com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portal.ezmetrology.com/" TargetMode="External"/><Relationship Id="rId5" Type="http://schemas.openxmlformats.org/officeDocument/2006/relationships/hyperlink" Target="http://www.ezmetrology.com/" TargetMode="External"/><Relationship Id="rId4" Type="http://schemas.openxmlformats.org/officeDocument/2006/relationships/hyperlink" Target="mailto:support@ezmetrology.com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47.png"/><Relationship Id="rId5" Type="http://schemas.openxmlformats.org/officeDocument/2006/relationships/image" Target="../media/image3.jpg"/><Relationship Id="rId4" Type="http://schemas.openxmlformats.org/officeDocument/2006/relationships/notesSlide" Target="../notesSlides/notesSlide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10" Type="http://schemas.openxmlformats.org/officeDocument/2006/relationships/image" Target="../media/image61.jpeg"/><Relationship Id="rId4" Type="http://schemas.openxmlformats.org/officeDocument/2006/relationships/image" Target="../media/image55.svg"/><Relationship Id="rId9" Type="http://schemas.openxmlformats.org/officeDocument/2006/relationships/image" Target="../media/image6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63.jpeg"/><Relationship Id="rId7" Type="http://schemas.openxmlformats.org/officeDocument/2006/relationships/image" Target="../media/image5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6.png"/><Relationship Id="rId5" Type="http://schemas.openxmlformats.org/officeDocument/2006/relationships/image" Target="../media/image55.svg"/><Relationship Id="rId10" Type="http://schemas.openxmlformats.org/officeDocument/2006/relationships/image" Target="../media/image60.png"/><Relationship Id="rId4" Type="http://schemas.openxmlformats.org/officeDocument/2006/relationships/image" Target="../media/image54.png"/><Relationship Id="rId9" Type="http://schemas.openxmlformats.org/officeDocument/2006/relationships/image" Target="../media/image5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65.jpeg"/><Relationship Id="rId7" Type="http://schemas.openxmlformats.org/officeDocument/2006/relationships/image" Target="../media/image5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6.png"/><Relationship Id="rId11" Type="http://schemas.openxmlformats.org/officeDocument/2006/relationships/image" Target="../media/image66.jpeg"/><Relationship Id="rId5" Type="http://schemas.openxmlformats.org/officeDocument/2006/relationships/image" Target="../media/image55.svg"/><Relationship Id="rId10" Type="http://schemas.openxmlformats.org/officeDocument/2006/relationships/image" Target="../media/image60.png"/><Relationship Id="rId4" Type="http://schemas.openxmlformats.org/officeDocument/2006/relationships/image" Target="../media/image54.png"/><Relationship Id="rId9" Type="http://schemas.openxmlformats.org/officeDocument/2006/relationships/image" Target="../media/image5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11" Type="http://schemas.openxmlformats.org/officeDocument/2006/relationships/image" Target="../media/image69.jpeg"/><Relationship Id="rId5" Type="http://schemas.openxmlformats.org/officeDocument/2006/relationships/image" Target="../media/image56.png"/><Relationship Id="rId10" Type="http://schemas.openxmlformats.org/officeDocument/2006/relationships/image" Target="../media/image68.jpeg"/><Relationship Id="rId4" Type="http://schemas.openxmlformats.org/officeDocument/2006/relationships/image" Target="../media/image55.svg"/><Relationship Id="rId9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25C18D3-183D-4F77-8FF9-90BB1DBCD8A8}"/>
              </a:ext>
            </a:extLst>
          </p:cNvPr>
          <p:cNvSpPr txBox="1"/>
          <p:nvPr/>
        </p:nvSpPr>
        <p:spPr>
          <a:xfrm>
            <a:off x="3724264" y="2754824"/>
            <a:ext cx="4939173" cy="1138773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marL="0" indent="0" algn="ctr">
              <a:buNone/>
            </a:pPr>
            <a:r>
              <a:rPr lang="en-US" sz="4000" b="1" spc="300" dirty="0">
                <a:cs typeface="Arial"/>
              </a:rPr>
              <a:t>EZMetrology</a:t>
            </a:r>
          </a:p>
          <a:p>
            <a:pPr algn="ctr"/>
            <a:r>
              <a:rPr lang="en-US" sz="2800" cap="all">
                <a:solidFill>
                  <a:srgbClr val="282828"/>
                </a:solidFill>
                <a:latin typeface="Bahnschrift"/>
              </a:rPr>
              <a:t>PRODUCTION Line Solution</a:t>
            </a:r>
            <a:endParaRPr lang="en-US" sz="2800" cap="all" dirty="0">
              <a:solidFill>
                <a:srgbClr val="282828"/>
              </a:solidFill>
              <a:latin typeface="Bahnschrif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0A5D9E-1FE2-40D5-8DCF-7E771E93BC07}"/>
              </a:ext>
            </a:extLst>
          </p:cNvPr>
          <p:cNvSpPr txBox="1"/>
          <p:nvPr/>
        </p:nvSpPr>
        <p:spPr>
          <a:xfrm>
            <a:off x="3018230" y="4224990"/>
            <a:ext cx="6155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Latest technology to perform validation of door closing efforts for final vehicles, from partial sampling to 100% inline validation.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481E674-C00D-41E3-B4FB-868CBFEA9BD8}"/>
              </a:ext>
            </a:extLst>
          </p:cNvPr>
          <p:cNvCxnSpPr>
            <a:cxnSpLocks/>
          </p:cNvCxnSpPr>
          <p:nvPr/>
        </p:nvCxnSpPr>
        <p:spPr>
          <a:xfrm>
            <a:off x="3141267" y="3977390"/>
            <a:ext cx="5909465" cy="0"/>
          </a:xfrm>
          <a:prstGeom prst="line">
            <a:avLst/>
          </a:prstGeom>
          <a:ln>
            <a:solidFill>
              <a:srgbClr val="C9D8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5F867D33-8D3B-3B1F-AA59-7CDD1F5BE7AA}"/>
              </a:ext>
            </a:extLst>
          </p:cNvPr>
          <p:cNvSpPr txBox="1">
            <a:spLocks/>
          </p:cNvSpPr>
          <p:nvPr/>
        </p:nvSpPr>
        <p:spPr>
          <a:xfrm>
            <a:off x="8736668" y="6492875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CBCDCCE-CB09-1E57-767D-EDFAFA5E6961}"/>
              </a:ext>
            </a:extLst>
          </p:cNvPr>
          <p:cNvSpPr txBox="1">
            <a:spLocks/>
          </p:cNvSpPr>
          <p:nvPr/>
        </p:nvSpPr>
        <p:spPr>
          <a:xfrm>
            <a:off x="5724451" y="6483349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701470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32E133-60EC-42D6-B4E7-3697FB82A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INDEX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3BB1BB-EE81-44DF-8271-FED2BF71B36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5CCAE4E-DAC3-45BE-B3CD-4066408CED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43055" y="2359537"/>
            <a:ext cx="4576348" cy="2682915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800" dirty="0"/>
              <a:t>Fundamentals</a:t>
            </a:r>
          </a:p>
          <a:p>
            <a:pPr>
              <a:lnSpc>
                <a:spcPct val="150000"/>
              </a:lnSpc>
            </a:pPr>
            <a:r>
              <a:rPr lang="en-US" sz="1800" dirty="0"/>
              <a:t>Technology Platform</a:t>
            </a:r>
          </a:p>
          <a:p>
            <a:pPr>
              <a:lnSpc>
                <a:spcPct val="150000"/>
              </a:lnSpc>
            </a:pPr>
            <a:r>
              <a:rPr lang="en-US" sz="1800" dirty="0"/>
              <a:t>Implementation</a:t>
            </a:r>
          </a:p>
          <a:p>
            <a:pPr>
              <a:lnSpc>
                <a:spcPct val="150000"/>
              </a:lnSpc>
            </a:pPr>
            <a:r>
              <a:rPr lang="en-GB" sz="1800" dirty="0"/>
              <a:t>Conclusion</a:t>
            </a:r>
            <a:endParaRPr lang="en-GB" sz="20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26C0220-0E39-7F53-3BEC-6BB29F0C0D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9403" y="-15876"/>
            <a:ext cx="5669280" cy="6858000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9C817937-6AAC-8ECC-1AA9-E1FA83DF98C9}"/>
              </a:ext>
            </a:extLst>
          </p:cNvPr>
          <p:cNvSpPr txBox="1">
            <a:spLocks/>
          </p:cNvSpPr>
          <p:nvPr/>
        </p:nvSpPr>
        <p:spPr>
          <a:xfrm>
            <a:off x="5580605" y="6492875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A1C5541-834F-6D2F-CF43-E05F3DA6B90B}"/>
              </a:ext>
            </a:extLst>
          </p:cNvPr>
          <p:cNvSpPr txBox="1">
            <a:spLocks/>
          </p:cNvSpPr>
          <p:nvPr/>
        </p:nvSpPr>
        <p:spPr>
          <a:xfrm>
            <a:off x="10574704" y="6476710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260292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2577" y="2992073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1. Fundamentals</a:t>
            </a:r>
            <a:endParaRPr lang="en-US" sz="3100" dirty="0">
              <a:latin typeface="Bahnschrift SemiBold"/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F3962CA7-D8E3-D1EA-75DF-4816453F0666}"/>
              </a:ext>
            </a:extLst>
          </p:cNvPr>
          <p:cNvSpPr txBox="1">
            <a:spLocks/>
          </p:cNvSpPr>
          <p:nvPr/>
        </p:nvSpPr>
        <p:spPr>
          <a:xfrm>
            <a:off x="5580605" y="6492875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2C15FFF-F707-1CF2-0722-F07245EEA6F8}"/>
              </a:ext>
            </a:extLst>
          </p:cNvPr>
          <p:cNvSpPr txBox="1">
            <a:spLocks/>
          </p:cNvSpPr>
          <p:nvPr/>
        </p:nvSpPr>
        <p:spPr>
          <a:xfrm>
            <a:off x="9235431" y="6502110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867095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63386" y="1396961"/>
            <a:ext cx="6086772" cy="482628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182880" lvl="1" algn="just">
              <a:lnSpc>
                <a:spcPct val="100000"/>
              </a:lnSpc>
              <a:spcBef>
                <a:spcPts val="600"/>
              </a:spcBef>
            </a:pPr>
            <a:endParaRPr lang="en-US" sz="1400" b="1" i="1" dirty="0"/>
          </a:p>
          <a:p>
            <a:pPr marL="344488" lvl="1" algn="just">
              <a:lnSpc>
                <a:spcPct val="100000"/>
              </a:lnSpc>
              <a:spcBef>
                <a:spcPts val="600"/>
              </a:spcBef>
            </a:pPr>
            <a:r>
              <a:rPr lang="en-US" sz="1400" b="1" i="1" dirty="0">
                <a:solidFill>
                  <a:schemeClr val="tx1"/>
                </a:solidFill>
              </a:rPr>
              <a:t>“One of the customer’s very first impressions about the quality of the car is given by the behavior of the doors when opening and closing.”</a:t>
            </a:r>
          </a:p>
          <a:p>
            <a:pPr lvl="1">
              <a:defRPr/>
            </a:pPr>
            <a:r>
              <a:rPr lang="en-US" sz="1400" dirty="0">
                <a:solidFill>
                  <a:schemeClr val="tx1"/>
                </a:solidFill>
              </a:rPr>
              <a:t>	- Society of Automotive Engineers (SAE) International</a:t>
            </a:r>
          </a:p>
          <a:p>
            <a:pPr lvl="1">
              <a:defRPr/>
            </a:pPr>
            <a:endParaRPr lang="en-US" sz="1400" dirty="0">
              <a:solidFill>
                <a:schemeClr val="tx1"/>
              </a:solidFill>
            </a:endParaRPr>
          </a:p>
          <a:p>
            <a:pPr lvl="1">
              <a:defRPr/>
            </a:pPr>
            <a:endParaRPr lang="en-US" sz="1400" dirty="0">
              <a:solidFill>
                <a:schemeClr val="tx1"/>
              </a:solidFill>
            </a:endParaRPr>
          </a:p>
          <a:p>
            <a:pPr marL="0" lvl="1">
              <a:defRPr/>
            </a:pPr>
            <a:r>
              <a:rPr lang="en-US" sz="1200" dirty="0"/>
              <a:t>Therefore, door closing efforts can be evaluated for two reasons:</a:t>
            </a:r>
          </a:p>
          <a:p>
            <a:pPr marL="0" lvl="1">
              <a:defRPr/>
            </a:pPr>
            <a:endParaRPr lang="en-US" sz="1200" dirty="0"/>
          </a:p>
          <a:p>
            <a:pPr marL="0" lvl="1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200" b="1" dirty="0">
                <a:solidFill>
                  <a:srgbClr val="C9D803"/>
                </a:solidFill>
                <a:latin typeface="Bahnschrift"/>
              </a:rPr>
              <a:t>Process Control</a:t>
            </a:r>
          </a:p>
          <a:p>
            <a:pPr lvl="1">
              <a:tabLst>
                <a:tab pos="457200" algn="l"/>
              </a:tabLst>
              <a:defRPr/>
            </a:pPr>
            <a:r>
              <a:rPr lang="en-US" sz="1200" dirty="0"/>
              <a:t>Ensuring the production process performs consistently and to the design standards, limiting rework and variation in the final vehicle.</a:t>
            </a:r>
          </a:p>
          <a:p>
            <a:pPr marL="182880" lvl="1" algn="just">
              <a:lnSpc>
                <a:spcPct val="100000"/>
              </a:lnSpc>
              <a:spcBef>
                <a:spcPts val="600"/>
              </a:spcBef>
            </a:pPr>
            <a:endParaRPr lang="en-US" sz="1400" dirty="0">
              <a:solidFill>
                <a:schemeClr val="tx1"/>
              </a:solidFill>
            </a:endParaRPr>
          </a:p>
          <a:p>
            <a:pPr marL="0" lvl="1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200" b="1" dirty="0">
                <a:solidFill>
                  <a:srgbClr val="C9D803"/>
                </a:solidFill>
                <a:latin typeface="Bahnschrift"/>
              </a:rPr>
              <a:t>Outgoing Quality</a:t>
            </a:r>
          </a:p>
          <a:p>
            <a:pPr lvl="1">
              <a:tabLst>
                <a:tab pos="457200" algn="l"/>
              </a:tabLst>
              <a:defRPr/>
            </a:pPr>
            <a:r>
              <a:rPr lang="en-US" sz="1200" dirty="0"/>
              <a:t>Delivering vehicles which meet the product specifications, resulting in high customer approval ratings.</a:t>
            </a:r>
          </a:p>
          <a:p>
            <a:pPr marL="0" lvl="1">
              <a:defRPr/>
            </a:pPr>
            <a:endParaRPr lang="en-US" sz="1200" dirty="0"/>
          </a:p>
          <a:p>
            <a:pPr marL="0" lvl="1">
              <a:defRPr/>
            </a:pPr>
            <a:endParaRPr lang="en-US" sz="1200" dirty="0"/>
          </a:p>
          <a:p>
            <a:pPr marL="0" lvl="1">
              <a:buClr>
                <a:srgbClr val="C9D803"/>
              </a:buClr>
              <a:defRPr/>
            </a:pPr>
            <a:r>
              <a:rPr lang="en-US" sz="1200" dirty="0"/>
              <a:t>Latest developments in inspection technology and solutions from EZMetrology are designed to cover all requirements.</a:t>
            </a:r>
          </a:p>
          <a:p>
            <a:pPr marL="182880" lvl="1" indent="0" algn="just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 dirty="0"/>
          </a:p>
          <a:p>
            <a:pPr marL="182880" lvl="1" indent="0" algn="just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US" sz="1400" dirty="0"/>
              <a:t>		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 Fundamentals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1.1 WHY 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2E73F9-AFD2-583D-D911-C61EC7AA00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200" y="2162777"/>
            <a:ext cx="4748918" cy="3298261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869558D-8D08-23F6-E33D-DB0E86C8A3C1}"/>
              </a:ext>
            </a:extLst>
          </p:cNvPr>
          <p:cNvSpPr txBox="1">
            <a:spLocks/>
          </p:cNvSpPr>
          <p:nvPr/>
        </p:nvSpPr>
        <p:spPr>
          <a:xfrm>
            <a:off x="5580605" y="6492875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92623BDB-62F5-ABE9-B3DE-1A25D081A8C2}"/>
              </a:ext>
            </a:extLst>
          </p:cNvPr>
          <p:cNvSpPr txBox="1">
            <a:spLocks/>
          </p:cNvSpPr>
          <p:nvPr/>
        </p:nvSpPr>
        <p:spPr>
          <a:xfrm>
            <a:off x="10667061" y="6502110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6624287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706A08-8FF5-4980-AC0A-AED46977C8B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F7FCD2B-6C82-47DC-8271-216918046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Fundamentals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E0F23A4-0E7E-4902-AC66-FC6219112CD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1.2 Where ?</a:t>
            </a:r>
          </a:p>
        </p:txBody>
      </p:sp>
      <p:sp>
        <p:nvSpPr>
          <p:cNvPr id="70" name="Text Placeholder 5">
            <a:extLst>
              <a:ext uri="{FF2B5EF4-FFF2-40B4-BE49-F238E27FC236}">
                <a16:creationId xmlns:a16="http://schemas.microsoft.com/office/drawing/2014/main" id="{9EA3ABD9-71A5-4289-A327-3EF1D9F73C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44487" y="1695494"/>
            <a:ext cx="7561127" cy="2154132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lvl="1">
              <a:defRPr/>
            </a:pPr>
            <a:r>
              <a:rPr lang="en-GB" sz="1200" dirty="0"/>
              <a:t>In the most demanding case,  inspection is performed inline, on all vehicles leaving the production site. </a:t>
            </a:r>
          </a:p>
          <a:p>
            <a:pPr marL="0" lvl="1">
              <a:defRPr/>
            </a:pPr>
            <a:endParaRPr lang="en-GB" sz="1200" dirty="0"/>
          </a:p>
          <a:p>
            <a:pPr marL="0" lvl="1">
              <a:defRPr/>
            </a:pPr>
            <a:r>
              <a:rPr lang="en-GB" sz="1200" dirty="0"/>
              <a:t>In each plant, different environments and objectives might motivate a preferred layout.</a:t>
            </a:r>
          </a:p>
          <a:p>
            <a:pPr marL="0" lvl="1">
              <a:defRPr/>
            </a:pPr>
            <a:endParaRPr lang="en-GB" sz="1200" dirty="0"/>
          </a:p>
          <a:p>
            <a:pPr marL="0" lvl="1">
              <a:lnSpc>
                <a:spcPct val="110000"/>
              </a:lnSpc>
              <a:spcBef>
                <a:spcPts val="0"/>
              </a:spcBef>
              <a:defRPr/>
            </a:pPr>
            <a:r>
              <a:rPr lang="en-GB" sz="1200" b="1" dirty="0">
                <a:solidFill>
                  <a:srgbClr val="C9D803"/>
                </a:solidFill>
                <a:latin typeface="Bahnschrift"/>
              </a:rPr>
              <a:t>Before Door Fitters</a:t>
            </a:r>
          </a:p>
          <a:p>
            <a:pPr lvl="1">
              <a:tabLst>
                <a:tab pos="457200" algn="l"/>
              </a:tabLst>
              <a:defRPr/>
            </a:pPr>
            <a:r>
              <a:rPr lang="en-GB" sz="1200" dirty="0"/>
              <a:t>Data obtained at this particular location will provide the most accurate information on the performance of the door assembly and installation process.</a:t>
            </a:r>
          </a:p>
          <a:p>
            <a:pPr lvl="1">
              <a:tabLst>
                <a:tab pos="457200" algn="l"/>
              </a:tabLst>
              <a:defRPr/>
            </a:pPr>
            <a:r>
              <a:rPr lang="en-GB" sz="1200" dirty="0"/>
              <a:t>Examples: seal gap consistency, hinge installation,  and door positioning </a:t>
            </a:r>
          </a:p>
          <a:p>
            <a:pPr lvl="1">
              <a:tabLst>
                <a:tab pos="457200" algn="l"/>
              </a:tabLst>
              <a:defRPr/>
            </a:pPr>
            <a:endParaRPr lang="en-GB" sz="1200" dirty="0"/>
          </a:p>
          <a:p>
            <a:pPr marL="0" lvl="1">
              <a:lnSpc>
                <a:spcPct val="110000"/>
              </a:lnSpc>
              <a:spcBef>
                <a:spcPts val="0"/>
              </a:spcBef>
              <a:defRPr/>
            </a:pPr>
            <a:r>
              <a:rPr lang="en-GB" sz="1200" b="1" dirty="0">
                <a:solidFill>
                  <a:srgbClr val="C9D803"/>
                </a:solidFill>
                <a:latin typeface="Bahnschrift"/>
              </a:rPr>
              <a:t>After Door Fitters (Final Acceptance)</a:t>
            </a:r>
          </a:p>
          <a:p>
            <a:pPr lvl="1">
              <a:tabLst>
                <a:tab pos="457200" algn="l"/>
              </a:tabLst>
              <a:defRPr/>
            </a:pPr>
            <a:r>
              <a:rPr lang="en-GB" sz="1200" dirty="0"/>
              <a:t>Following the manual intervention of the fitters, the objective is to verify the outgoing product           quality and performance.</a:t>
            </a:r>
          </a:p>
          <a:p>
            <a:pPr marL="0" indent="0" algn="just">
              <a:buNone/>
            </a:pPr>
            <a:endParaRPr lang="en-US" sz="1400" dirty="0"/>
          </a:p>
        </p:txBody>
      </p:sp>
      <p:sp>
        <p:nvSpPr>
          <p:cNvPr id="2" name="Text Placeholder 5">
            <a:extLst>
              <a:ext uri="{FF2B5EF4-FFF2-40B4-BE49-F238E27FC236}">
                <a16:creationId xmlns:a16="http://schemas.microsoft.com/office/drawing/2014/main" id="{5B109E09-4C89-4BA5-0804-D996CBAF6A2E}"/>
              </a:ext>
            </a:extLst>
          </p:cNvPr>
          <p:cNvSpPr txBox="1">
            <a:spLocks/>
          </p:cNvSpPr>
          <p:nvPr/>
        </p:nvSpPr>
        <p:spPr>
          <a:xfrm>
            <a:off x="2057847" y="6132542"/>
            <a:ext cx="7561127" cy="431352"/>
          </a:xfrm>
          <a:prstGeom prst="rect">
            <a:avLst/>
          </a:prstGeom>
        </p:spPr>
        <p:txBody>
          <a:bodyPr vert="horz" lIns="91440" tIns="45720" rIns="91440" bIns="45720" numCol="1" rtlCol="0" anchor="t">
            <a:no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>
              <a:defRPr/>
            </a:pPr>
            <a:r>
              <a:rPr lang="en-US" sz="1050"/>
              <a:t>(*) Door Fitters: Station where operators manually adjust the door position to improve fit, flush and gap or closing efforts.</a:t>
            </a:r>
          </a:p>
          <a:p>
            <a:pPr marL="0" indent="0" algn="just">
              <a:buFont typeface="+mj-lt"/>
              <a:buNone/>
            </a:pPr>
            <a:endParaRPr lang="en-US" sz="14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133FB3-CEB4-D73D-D7DD-9CAFD55E0A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8923" y="2028446"/>
            <a:ext cx="3215640" cy="182118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DC86A26-7E25-FAE3-EDE4-0DBF225540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6816" y="4600384"/>
            <a:ext cx="9730740" cy="121158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C0B8E43-BBEB-4B6E-018C-0C34FCAE33C3}"/>
              </a:ext>
            </a:extLst>
          </p:cNvPr>
          <p:cNvSpPr txBox="1">
            <a:spLocks/>
          </p:cNvSpPr>
          <p:nvPr/>
        </p:nvSpPr>
        <p:spPr>
          <a:xfrm>
            <a:off x="5580605" y="6492875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C284FCFB-D5EA-32F4-123D-6A0B5218F671}"/>
              </a:ext>
            </a:extLst>
          </p:cNvPr>
          <p:cNvSpPr txBox="1">
            <a:spLocks/>
          </p:cNvSpPr>
          <p:nvPr/>
        </p:nvSpPr>
        <p:spPr>
          <a:xfrm>
            <a:off x="10667061" y="6502110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1850421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706A08-8FF5-4980-AC0A-AED46977C8B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F7FCD2B-6C82-47DC-8271-216918046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 Fundamentals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E0F23A4-0E7E-4902-AC66-FC6219112CD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1.3 WHEN ?           </a:t>
            </a:r>
            <a:endParaRPr lang="en-US" dirty="0">
              <a:highlight>
                <a:srgbClr val="FF0000"/>
              </a:highlight>
            </a:endParaRPr>
          </a:p>
        </p:txBody>
      </p:sp>
      <p:sp>
        <p:nvSpPr>
          <p:cNvPr id="70" name="Text Placeholder 5">
            <a:extLst>
              <a:ext uri="{FF2B5EF4-FFF2-40B4-BE49-F238E27FC236}">
                <a16:creationId xmlns:a16="http://schemas.microsoft.com/office/drawing/2014/main" id="{9EA3ABD9-71A5-4289-A327-3EF1D9F73C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94014" y="1450332"/>
            <a:ext cx="7685551" cy="2851406"/>
          </a:xfrm>
        </p:spPr>
        <p:txBody>
          <a:bodyPr vert="horz" lIns="91440" tIns="45720" rIns="91440" bIns="45720" numCol="1" rtlCol="0" anchor="t">
            <a:normAutofit lnSpcReduction="10000"/>
          </a:bodyPr>
          <a:lstStyle/>
          <a:p>
            <a:pPr marL="0" lvl="1">
              <a:defRPr/>
            </a:pPr>
            <a:r>
              <a:rPr lang="en-GB" sz="1200" dirty="0"/>
              <a:t>Requirements on sample frequency of testing evolve over the duration of vehicle’s life cycle.</a:t>
            </a:r>
          </a:p>
          <a:p>
            <a:pPr marL="0" lvl="1">
              <a:defRPr/>
            </a:pPr>
            <a:r>
              <a:rPr lang="en-GB" sz="1200" dirty="0"/>
              <a:t> </a:t>
            </a:r>
          </a:p>
          <a:p>
            <a:pPr marL="0" lvl="1">
              <a:lnSpc>
                <a:spcPct val="110000"/>
              </a:lnSpc>
              <a:spcBef>
                <a:spcPts val="0"/>
              </a:spcBef>
              <a:defRPr/>
            </a:pPr>
            <a:r>
              <a:rPr lang="en-GB" sz="1200" b="1" dirty="0">
                <a:solidFill>
                  <a:srgbClr val="C9D803"/>
                </a:solidFill>
                <a:latin typeface="Bahnschrift"/>
              </a:rPr>
              <a:t>Pilot / Launch / Model Update</a:t>
            </a:r>
          </a:p>
          <a:p>
            <a:pPr lvl="1">
              <a:tabLst>
                <a:tab pos="457200" algn="l"/>
              </a:tabLst>
              <a:defRPr/>
            </a:pPr>
            <a:r>
              <a:rPr lang="en-GB" sz="1200" dirty="0"/>
              <a:t>High Sampling Rate: Fast-evolving changes, important for a dense sampling to follow progressive improvements.</a:t>
            </a:r>
          </a:p>
          <a:p>
            <a:pPr lvl="1">
              <a:tabLst>
                <a:tab pos="457200" algn="l"/>
              </a:tabLst>
              <a:defRPr/>
            </a:pPr>
            <a:endParaRPr lang="en-GB" sz="1200" dirty="0"/>
          </a:p>
          <a:p>
            <a:pPr marL="0" lvl="1">
              <a:lnSpc>
                <a:spcPct val="110000"/>
              </a:lnSpc>
              <a:spcBef>
                <a:spcPts val="0"/>
              </a:spcBef>
              <a:defRPr/>
            </a:pPr>
            <a:r>
              <a:rPr lang="en-GB" sz="1200" b="1" dirty="0">
                <a:solidFill>
                  <a:srgbClr val="C9D803"/>
                </a:solidFill>
                <a:latin typeface="Bahnschrift"/>
              </a:rPr>
              <a:t>Process  Control</a:t>
            </a:r>
          </a:p>
          <a:p>
            <a:pPr lvl="1">
              <a:tabLst>
                <a:tab pos="457200" algn="l"/>
              </a:tabLst>
              <a:defRPr/>
            </a:pPr>
            <a:r>
              <a:rPr lang="en-GB" sz="1200" dirty="0"/>
              <a:t>Medium-Low Sampling Rate: Ensure the consistency of the production process over the course of time.</a:t>
            </a:r>
          </a:p>
          <a:p>
            <a:pPr lvl="1">
              <a:tabLst>
                <a:tab pos="457200" algn="l"/>
              </a:tabLst>
              <a:defRPr/>
            </a:pPr>
            <a:endParaRPr lang="en-GB" sz="1200" dirty="0"/>
          </a:p>
          <a:p>
            <a:pPr marL="0" lvl="1">
              <a:lnSpc>
                <a:spcPct val="110000"/>
              </a:lnSpc>
              <a:spcBef>
                <a:spcPts val="0"/>
              </a:spcBef>
              <a:defRPr/>
            </a:pPr>
            <a:r>
              <a:rPr lang="en-GB" sz="1200" b="1" dirty="0">
                <a:solidFill>
                  <a:srgbClr val="C9D803"/>
                </a:solidFill>
                <a:latin typeface="Bahnschrift"/>
              </a:rPr>
              <a:t>Quality  Control</a:t>
            </a:r>
          </a:p>
          <a:p>
            <a:pPr lvl="1">
              <a:tabLst>
                <a:tab pos="457200" algn="l"/>
              </a:tabLst>
              <a:defRPr/>
            </a:pPr>
            <a:r>
              <a:rPr lang="en-GB" sz="1200" dirty="0"/>
              <a:t>Medium-Low Sampling Rate: Observe the outgoing quality and watch for unforeseen product variation. </a:t>
            </a:r>
          </a:p>
          <a:p>
            <a:pPr lvl="1">
              <a:tabLst>
                <a:tab pos="457200" algn="l"/>
              </a:tabLst>
              <a:defRPr/>
            </a:pPr>
            <a:endParaRPr lang="en-GB" sz="1200" dirty="0"/>
          </a:p>
          <a:p>
            <a:pPr marL="0" lvl="1">
              <a:defRPr/>
            </a:pPr>
            <a:r>
              <a:rPr lang="en-GB" sz="1200" dirty="0"/>
              <a:t>Frequency can also be a function of process capability (</a:t>
            </a:r>
            <a:r>
              <a:rPr lang="en-GB" sz="1200" dirty="0" err="1"/>
              <a:t>Cpk</a:t>
            </a:r>
            <a:r>
              <a:rPr lang="en-GB" sz="1200" dirty="0"/>
              <a:t>) or how much margin there is around the tolerances with respect to the amount of process variation.</a:t>
            </a:r>
          </a:p>
          <a:p>
            <a:pPr marL="0" indent="0" algn="just">
              <a:buNone/>
            </a:pPr>
            <a:endParaRPr lang="en-US" sz="1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EB0EE3-5817-CC03-96AC-D45ACCFE62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9565" y="2157102"/>
            <a:ext cx="3299460" cy="160782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35ADF30-50EF-DD2D-9C20-079B98B9BF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2353" y="4425260"/>
            <a:ext cx="9875520" cy="2001883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70F39C75-4DEA-472F-769E-2BACD14C9A97}"/>
              </a:ext>
            </a:extLst>
          </p:cNvPr>
          <p:cNvSpPr txBox="1">
            <a:spLocks/>
          </p:cNvSpPr>
          <p:nvPr/>
        </p:nvSpPr>
        <p:spPr>
          <a:xfrm>
            <a:off x="5580605" y="6492875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538E063-C056-AE37-2A6A-F5FDA262555C}"/>
              </a:ext>
            </a:extLst>
          </p:cNvPr>
          <p:cNvSpPr txBox="1">
            <a:spLocks/>
          </p:cNvSpPr>
          <p:nvPr/>
        </p:nvSpPr>
        <p:spPr>
          <a:xfrm>
            <a:off x="10667061" y="6502110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344114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4862" y="1396961"/>
            <a:ext cx="7249860" cy="431318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182880" lvl="1" algn="just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1200" b="1" dirty="0">
              <a:solidFill>
                <a:schemeClr val="tx1"/>
              </a:solidFill>
            </a:endParaRPr>
          </a:p>
          <a:p>
            <a:pPr marL="0" lvl="1">
              <a:defRPr/>
            </a:pPr>
            <a:r>
              <a:rPr lang="en-US" sz="1200" dirty="0"/>
              <a:t>Three ingredients are required for a successful installation:</a:t>
            </a:r>
          </a:p>
          <a:p>
            <a:pPr marL="182880" lvl="1" algn="just">
              <a:lnSpc>
                <a:spcPct val="100000"/>
              </a:lnSpc>
              <a:spcBef>
                <a:spcPts val="600"/>
              </a:spcBef>
            </a:pPr>
            <a:endParaRPr lang="en-US" sz="1200" dirty="0">
              <a:solidFill>
                <a:srgbClr val="C7D82B"/>
              </a:solidFill>
            </a:endParaRPr>
          </a:p>
          <a:p>
            <a:pPr marL="0" lvl="1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200" b="1" dirty="0">
                <a:solidFill>
                  <a:srgbClr val="C9D803"/>
                </a:solidFill>
                <a:latin typeface="Bahnschrift"/>
              </a:rPr>
              <a:t>Measurement Gauge</a:t>
            </a:r>
          </a:p>
          <a:p>
            <a:pPr lvl="1">
              <a:tabLst>
                <a:tab pos="457200" algn="l"/>
              </a:tabLst>
              <a:defRPr/>
            </a:pPr>
            <a:r>
              <a:rPr lang="en-US" sz="1200" dirty="0"/>
              <a:t>The equipment used to measure closing efforts has to be simple, reliable, and accurate.</a:t>
            </a:r>
          </a:p>
          <a:p>
            <a:pPr lvl="1">
              <a:tabLst>
                <a:tab pos="457200" algn="l"/>
              </a:tabLst>
              <a:defRPr/>
            </a:pPr>
            <a:endParaRPr lang="en-US" sz="1200" dirty="0"/>
          </a:p>
          <a:p>
            <a:pPr marL="0" lvl="1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200" b="1" dirty="0">
                <a:solidFill>
                  <a:srgbClr val="C9D803"/>
                </a:solidFill>
                <a:latin typeface="Bahnschrift"/>
              </a:rPr>
              <a:t>Process Control Software</a:t>
            </a:r>
          </a:p>
          <a:p>
            <a:pPr lvl="1">
              <a:tabLst>
                <a:tab pos="457200" algn="l"/>
              </a:tabLst>
              <a:defRPr/>
            </a:pPr>
            <a:r>
              <a:rPr lang="en-US" sz="1200" dirty="0"/>
              <a:t>The managing software must be able to guide the operators through the measurement process, providing instructions, adherence to preset sampling rates, and comparisons to tolerances.</a:t>
            </a:r>
          </a:p>
          <a:p>
            <a:pPr lvl="1">
              <a:tabLst>
                <a:tab pos="457200" algn="l"/>
              </a:tabLst>
              <a:defRPr/>
            </a:pPr>
            <a:endParaRPr lang="en-US" sz="1200" dirty="0"/>
          </a:p>
          <a:p>
            <a:pPr marL="0" lvl="1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200" b="1" dirty="0">
                <a:solidFill>
                  <a:srgbClr val="C9D803"/>
                </a:solidFill>
                <a:latin typeface="Bahnschrift"/>
              </a:rPr>
              <a:t>Data Traceability</a:t>
            </a:r>
          </a:p>
          <a:p>
            <a:pPr lvl="1">
              <a:tabLst>
                <a:tab pos="457200" algn="l"/>
              </a:tabLst>
              <a:defRPr/>
            </a:pPr>
            <a:r>
              <a:rPr lang="en-US" sz="1200" dirty="0"/>
              <a:t>The recorded data must be reported to a quality system so results are associated with a particular vehicle.</a:t>
            </a:r>
          </a:p>
          <a:p>
            <a:pPr marL="0" lvl="1">
              <a:buClr>
                <a:srgbClr val="C9D803"/>
              </a:buClr>
              <a:defRPr/>
            </a:pPr>
            <a:endParaRPr lang="en-US" sz="1200" dirty="0">
              <a:solidFill>
                <a:schemeClr val="tx1"/>
              </a:solidFill>
            </a:endParaRPr>
          </a:p>
          <a:p>
            <a:pPr marL="0" lvl="1">
              <a:buClr>
                <a:srgbClr val="C9D803"/>
              </a:buClr>
              <a:defRPr/>
            </a:pPr>
            <a:r>
              <a:rPr lang="en-US" sz="1200" b="1" dirty="0">
                <a:solidFill>
                  <a:schemeClr val="tx1"/>
                </a:solidFill>
              </a:rPr>
              <a:t>“</a:t>
            </a:r>
            <a:r>
              <a:rPr lang="en-US" sz="1200" b="1" dirty="0"/>
              <a:t>P</a:t>
            </a:r>
            <a:r>
              <a:rPr lang="en-US" sz="1200" dirty="0"/>
              <a:t>roduction </a:t>
            </a:r>
            <a:r>
              <a:rPr lang="en-US" sz="1200" b="1" dirty="0"/>
              <a:t>L</a:t>
            </a:r>
            <a:r>
              <a:rPr lang="en-US" sz="1200" dirty="0"/>
              <a:t>ine </a:t>
            </a:r>
            <a:r>
              <a:rPr lang="en-US" sz="1200" b="1" dirty="0"/>
              <a:t>S</a:t>
            </a:r>
            <a:r>
              <a:rPr lang="en-US" sz="1200" dirty="0"/>
              <a:t>olution” or PLS is an off-the-shelf product that matches the criteria and has been installed at many OEMs’  production lines. </a:t>
            </a:r>
          </a:p>
          <a:p>
            <a:pPr marL="0" lvl="1">
              <a:buClr>
                <a:srgbClr val="C9D803"/>
              </a:buClr>
              <a:defRPr/>
            </a:pPr>
            <a:endParaRPr lang="en-US" sz="1200" dirty="0"/>
          </a:p>
          <a:p>
            <a:pPr marL="0" lvl="1">
              <a:buClr>
                <a:srgbClr val="C9D803"/>
              </a:buClr>
              <a:defRPr/>
            </a:pPr>
            <a:r>
              <a:rPr lang="en-US" sz="1200" dirty="0"/>
              <a:t>This solution has been assisting manufacturers to monitor and  improve their door quality ratings. </a:t>
            </a:r>
          </a:p>
          <a:p>
            <a:pPr marL="182880" lvl="1" indent="0" algn="just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Fundamentals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1.4 HOW ?      </a:t>
            </a:r>
            <a:endParaRPr lang="en-US" dirty="0">
              <a:highlight>
                <a:srgbClr val="FF0000"/>
              </a:highlight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2482DC8-C9F9-B41C-7426-04346D65BE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99020" y="1371600"/>
            <a:ext cx="3489961" cy="4213040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F199978-56A6-4949-74EF-C89624F80C48}"/>
              </a:ext>
            </a:extLst>
          </p:cNvPr>
          <p:cNvSpPr txBox="1">
            <a:spLocks/>
          </p:cNvSpPr>
          <p:nvPr/>
        </p:nvSpPr>
        <p:spPr>
          <a:xfrm>
            <a:off x="5580605" y="6492875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ACC7EBAA-89EC-B382-17E2-B83E89AED66F}"/>
              </a:ext>
            </a:extLst>
          </p:cNvPr>
          <p:cNvSpPr txBox="1">
            <a:spLocks/>
          </p:cNvSpPr>
          <p:nvPr/>
        </p:nvSpPr>
        <p:spPr>
          <a:xfrm>
            <a:off x="10667061" y="6502110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3617796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71662" y="2641092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2. Technology Platform</a:t>
            </a:r>
            <a:endParaRPr lang="en-US" sz="3200" dirty="0">
              <a:solidFill>
                <a:srgbClr val="C8D82D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0C08636F-F80E-EE59-5E08-88D77E5EC549}"/>
              </a:ext>
            </a:extLst>
          </p:cNvPr>
          <p:cNvSpPr txBox="1">
            <a:spLocks/>
          </p:cNvSpPr>
          <p:nvPr/>
        </p:nvSpPr>
        <p:spPr>
          <a:xfrm>
            <a:off x="5580605" y="6492875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2A9C3310-7DE6-93EA-DB40-CF0D0F75EF00}"/>
              </a:ext>
            </a:extLst>
          </p:cNvPr>
          <p:cNvSpPr txBox="1">
            <a:spLocks/>
          </p:cNvSpPr>
          <p:nvPr/>
        </p:nvSpPr>
        <p:spPr>
          <a:xfrm>
            <a:off x="9235431" y="6502110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5168199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9267" y="1413140"/>
            <a:ext cx="5785883" cy="5428510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lvl="1">
              <a:defRPr/>
            </a:pPr>
            <a:endParaRPr lang="en-US" sz="1200" dirty="0"/>
          </a:p>
          <a:p>
            <a:pPr marL="0" lvl="1">
              <a:defRPr/>
            </a:pPr>
            <a:r>
              <a:rPr lang="en-US" sz="1200" dirty="0"/>
              <a:t>PLS systems can be adapted to different layouts with applications summarized    in 4 steps:</a:t>
            </a:r>
          </a:p>
          <a:p>
            <a:pPr marL="0" lvl="1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sz="1200" b="1" dirty="0">
              <a:solidFill>
                <a:srgbClr val="C9D803"/>
              </a:solidFill>
              <a:latin typeface="Bahnschrift"/>
            </a:endParaRPr>
          </a:p>
          <a:p>
            <a:pPr marL="0" lvl="1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sz="1200" b="1" dirty="0">
              <a:solidFill>
                <a:srgbClr val="C9D803"/>
              </a:solidFill>
              <a:latin typeface="Bahnschrift"/>
            </a:endParaRPr>
          </a:p>
          <a:p>
            <a:pPr marL="0" lvl="1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200" b="1" dirty="0">
                <a:solidFill>
                  <a:srgbClr val="C9D803"/>
                </a:solidFill>
                <a:latin typeface="Bahnschrift"/>
              </a:rPr>
              <a:t>1. Acquisition of VIN and Closing Speeds with EZMetrology Measurement Gauge</a:t>
            </a:r>
          </a:p>
          <a:p>
            <a:pPr marL="628650" lvl="1" indent="-171450">
              <a:buFont typeface="Arial" panose="020B0604020202020204" pitchFamily="34" charset="0"/>
              <a:buChar char="•"/>
              <a:defRPr/>
            </a:pPr>
            <a:r>
              <a:rPr lang="en-US" sz="1200" dirty="0"/>
              <a:t>VIN number of the vehicle is registered</a:t>
            </a:r>
          </a:p>
          <a:p>
            <a:pPr marL="628650" lvl="1" indent="-171450">
              <a:buFont typeface="Arial" panose="020B0604020202020204" pitchFamily="34" charset="0"/>
              <a:buChar char="•"/>
              <a:defRPr/>
            </a:pPr>
            <a:r>
              <a:rPr lang="en-US" sz="1200" dirty="0"/>
              <a:t>Operator uses gauge to measure door closing efforts    </a:t>
            </a:r>
          </a:p>
          <a:p>
            <a:pPr lvl="1">
              <a:defRPr/>
            </a:pPr>
            <a:endParaRPr lang="en-US" sz="1200" dirty="0"/>
          </a:p>
          <a:p>
            <a:pPr marL="0" lvl="1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200" b="1" dirty="0">
                <a:solidFill>
                  <a:srgbClr val="C9D803"/>
                </a:solidFill>
                <a:latin typeface="Bahnschrift"/>
              </a:rPr>
              <a:t>2. Collecting all Data </a:t>
            </a:r>
          </a:p>
          <a:p>
            <a:pPr marL="628650" lvl="1" indent="-171450">
              <a:buFont typeface="Arial" panose="020B0604020202020204" pitchFamily="34" charset="0"/>
              <a:buChar char="•"/>
              <a:defRPr/>
            </a:pPr>
            <a:r>
              <a:rPr lang="en-US" sz="1200" dirty="0"/>
              <a:t>All data for the vehicle is collected in line with the inspection plan and compared to the applicable tolerances</a:t>
            </a:r>
          </a:p>
          <a:p>
            <a:pPr marL="628650" lvl="1" indent="-171450">
              <a:buFont typeface="Arial" panose="020B0604020202020204" pitchFamily="34" charset="0"/>
              <a:buChar char="•"/>
              <a:defRPr/>
            </a:pPr>
            <a:r>
              <a:rPr lang="en-US" sz="1200" dirty="0"/>
              <a:t>Minimum closing speed  and vehicle symmetry can be evaluated</a:t>
            </a:r>
          </a:p>
          <a:p>
            <a:pPr lvl="1">
              <a:defRPr/>
            </a:pPr>
            <a:endParaRPr lang="en-US" sz="1200" dirty="0"/>
          </a:p>
          <a:p>
            <a:pPr marL="0" lvl="1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200" b="1" dirty="0">
                <a:solidFill>
                  <a:srgbClr val="C9D803"/>
                </a:solidFill>
                <a:latin typeface="Bahnschrift"/>
              </a:rPr>
              <a:t>3. Visualization of the data</a:t>
            </a:r>
          </a:p>
          <a:p>
            <a:pPr marL="628650" lvl="1" indent="-171450">
              <a:buFont typeface="Arial" panose="020B0604020202020204" pitchFamily="34" charset="0"/>
              <a:buChar char="•"/>
              <a:defRPr/>
            </a:pPr>
            <a:r>
              <a:rPr lang="en-US" sz="1200" dirty="0"/>
              <a:t>Data can be displayed locally or remotely in customer specific formats and graphs</a:t>
            </a:r>
          </a:p>
          <a:p>
            <a:pPr lvl="1">
              <a:defRPr/>
            </a:pPr>
            <a:endParaRPr lang="en-US" sz="1200" dirty="0"/>
          </a:p>
          <a:p>
            <a:pPr marL="0" lvl="1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200" b="1" dirty="0">
                <a:solidFill>
                  <a:srgbClr val="C9D803"/>
                </a:solidFill>
                <a:latin typeface="Bahnschrift"/>
              </a:rPr>
              <a:t>4. Reporting the data</a:t>
            </a:r>
          </a:p>
          <a:p>
            <a:pPr marL="628650" lvl="1" indent="-171450">
              <a:buFont typeface="Arial" panose="020B0604020202020204" pitchFamily="34" charset="0"/>
              <a:buChar char="•"/>
              <a:defRPr/>
            </a:pPr>
            <a:r>
              <a:rPr lang="en-US" sz="1200" dirty="0"/>
              <a:t>Recorded data is exported in any desired format to be registered in the OEM’s vehicle database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</a:t>
            </a:r>
            <a:r>
              <a:rPr lang="en-GB" sz="2800" b="1" dirty="0">
                <a:cs typeface="Arial"/>
              </a:rPr>
              <a:t>Technology platform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2.1 PLS software</a:t>
            </a:r>
          </a:p>
        </p:txBody>
      </p:sp>
      <p:pic>
        <p:nvPicPr>
          <p:cNvPr id="16" name="AAT (4)">
            <a:hlinkClick r:id="" action="ppaction://media"/>
            <a:extLst>
              <a:ext uri="{FF2B5EF4-FFF2-40B4-BE49-F238E27FC236}">
                <a16:creationId xmlns:a16="http://schemas.microsoft.com/office/drawing/2014/main" id="{E42D3B0A-C416-8814-7F8A-4784B62180A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6"/>
          <a:srcRect l="5" r="5"/>
          <a:stretch/>
        </p:blipFill>
        <p:spPr>
          <a:xfrm>
            <a:off x="8276512" y="-1442"/>
            <a:ext cx="3915488" cy="2433515"/>
          </a:xfrm>
          <a:prstGeom prst="rect">
            <a:avLst/>
          </a:prstGeom>
          <a:ln>
            <a:noFill/>
          </a:ln>
          <a:effectLst/>
          <a:scene3d>
            <a:camera prst="orthographicFront"/>
            <a:lightRig rig="balanced" dir="t"/>
          </a:scene3d>
          <a:sp3d prstMaterial="softEdge">
            <a:bevelT w="203200" h="101600" prst="cross"/>
            <a:contourClr>
              <a:srgbClr val="FFFFFF"/>
            </a:contourClr>
          </a:sp3d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6CD055E-8E53-FF3D-806D-809C9C55CF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44840" y="2453822"/>
            <a:ext cx="3947160" cy="21107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FB33410-4AEE-B675-3E32-ADDC176693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76512" y="4564562"/>
            <a:ext cx="3947160" cy="2110740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02C6D61-F200-8935-B351-9B8BF31BF6D9}"/>
              </a:ext>
            </a:extLst>
          </p:cNvPr>
          <p:cNvSpPr txBox="1">
            <a:spLocks/>
          </p:cNvSpPr>
          <p:nvPr/>
        </p:nvSpPr>
        <p:spPr>
          <a:xfrm>
            <a:off x="5580605" y="6492875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4EAB0FD-A35B-4D61-FE24-82C709686D82}"/>
              </a:ext>
            </a:extLst>
          </p:cNvPr>
          <p:cNvSpPr txBox="1">
            <a:spLocks/>
          </p:cNvSpPr>
          <p:nvPr/>
        </p:nvSpPr>
        <p:spPr>
          <a:xfrm>
            <a:off x="10675929" y="6588376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582629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900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video>
              <p:cMediaNode vol="23171" mute="1">
                <p:cTn id="12" fill="hold" display="0">
                  <p:stCondLst>
                    <p:cond delay="indefinite"/>
                  </p:stCondLst>
                </p:cTn>
                <p:tgtEl>
                  <p:spTgt spid="16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BE3D92A-CB39-2F99-6E8D-0F98960D5C4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96300" y="4303702"/>
            <a:ext cx="3695700" cy="237173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FA3204B-A3C9-A7E3-4710-8ED5D0E037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96300" y="70335"/>
            <a:ext cx="3695700" cy="2301240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9961" y="1714882"/>
            <a:ext cx="6838407" cy="5440605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lvl="1">
              <a:defRPr/>
            </a:pPr>
            <a:r>
              <a:rPr lang="en-US" sz="1200" dirty="0"/>
              <a:t>SpeedPod is the newest technology for evaluating door closing efforts by measuring minimum  closing speed: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endParaRPr lang="en-US" sz="1400" dirty="0"/>
          </a:p>
          <a:p>
            <a:pPr marL="0" marR="0" lvl="1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User Feedback</a:t>
            </a:r>
          </a:p>
          <a:p>
            <a:pPr marL="628650" marR="0" lvl="1" indent="-17145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The operator receives instructions on where to mount the gauge</a:t>
            </a:r>
          </a:p>
          <a:p>
            <a:pPr marL="628650" marR="0" lvl="1" indent="-17145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Multiple bright LEDs indicate the progress or state of the measurement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endParaRPr lang="en-US" sz="1400" dirty="0"/>
          </a:p>
          <a:p>
            <a:pPr marL="0" lvl="1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200" b="1" dirty="0">
                <a:solidFill>
                  <a:srgbClr val="C9D803"/>
                </a:solidFill>
                <a:latin typeface="Bahnschrift"/>
              </a:rPr>
              <a:t>Fast Installation</a:t>
            </a:r>
          </a:p>
          <a:p>
            <a:pPr marL="628650" lvl="1" indent="-171450">
              <a:buFont typeface="Arial" panose="020B0604020202020204" pitchFamily="34" charset="0"/>
              <a:buChar char="•"/>
              <a:defRPr/>
            </a:pPr>
            <a:r>
              <a:rPr lang="en-US" sz="1200" dirty="0"/>
              <a:t>The gauge is installed within seconds anywhere within a mounting region </a:t>
            </a:r>
          </a:p>
          <a:p>
            <a:pPr lvl="1">
              <a:defRPr/>
            </a:pPr>
            <a:endParaRPr lang="en-US" sz="1200" dirty="0"/>
          </a:p>
          <a:p>
            <a:pPr marL="0" lvl="1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200" b="1" dirty="0">
                <a:solidFill>
                  <a:srgbClr val="C9D803"/>
                </a:solidFill>
                <a:latin typeface="Bahnschrift"/>
              </a:rPr>
              <a:t>No Buttons and No User Input Required</a:t>
            </a:r>
          </a:p>
          <a:p>
            <a:pPr marL="628650" lvl="1" indent="-171450">
              <a:buFont typeface="Arial" panose="020B0604020202020204" pitchFamily="34" charset="0"/>
              <a:buChar char="•"/>
              <a:defRPr/>
            </a:pPr>
            <a:r>
              <a:rPr lang="en-US" sz="1200" dirty="0"/>
              <a:t>The algorithm recognizes all movements; there is no user input required</a:t>
            </a:r>
          </a:p>
          <a:p>
            <a:pPr marL="628650" lvl="1" indent="-171450">
              <a:buFont typeface="Arial" panose="020B0604020202020204" pitchFamily="34" charset="0"/>
              <a:buChar char="•"/>
              <a:defRPr/>
            </a:pPr>
            <a:r>
              <a:rPr lang="en-US" sz="1200" dirty="0"/>
              <a:t>Opened, closed, latched or not latched conditions are identified</a:t>
            </a:r>
          </a:p>
          <a:p>
            <a:pPr lvl="1">
              <a:defRPr/>
            </a:pPr>
            <a:endParaRPr lang="en-US" sz="1200" dirty="0"/>
          </a:p>
          <a:p>
            <a:pPr marL="0" lvl="1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200" b="1" dirty="0">
                <a:solidFill>
                  <a:srgbClr val="C9D803"/>
                </a:solidFill>
                <a:latin typeface="Bahnschrift"/>
              </a:rPr>
              <a:t>Measurement Complete : Finish Flag</a:t>
            </a:r>
          </a:p>
          <a:p>
            <a:pPr marL="628650" lvl="1" indent="-171450">
              <a:buFont typeface="Arial" panose="020B0604020202020204" pitchFamily="34" charset="0"/>
              <a:buChar char="•"/>
              <a:defRPr/>
            </a:pPr>
            <a:r>
              <a:rPr lang="en-US" sz="1200" dirty="0"/>
              <a:t>The gauges indicate when the measurement is completed and when the device can be removed for the next stage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</a:t>
            </a:r>
            <a:r>
              <a:rPr lang="en-GB" sz="2800" b="1">
                <a:cs typeface="Arial"/>
              </a:rPr>
              <a:t>Technology platform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2.2 SpeedPod – Fast and EASY</a:t>
            </a:r>
          </a:p>
        </p:txBody>
      </p:sp>
      <p:pic>
        <p:nvPicPr>
          <p:cNvPr id="21" name="SpeedPod - putting on (edited)">
            <a:hlinkClick r:id="" action="ppaction://media"/>
            <a:extLst>
              <a:ext uri="{FF2B5EF4-FFF2-40B4-BE49-F238E27FC236}">
                <a16:creationId xmlns:a16="http://schemas.microsoft.com/office/drawing/2014/main" id="{43F0744F-FF54-2D6C-BE21-3AA7E94A1AA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532516" y="2379292"/>
            <a:ext cx="3659484" cy="1953785"/>
          </a:xfrm>
          <a:prstGeom prst="rect">
            <a:avLst/>
          </a:prstGeom>
          <a:ln>
            <a:noFill/>
          </a:ln>
          <a:effectLst/>
          <a:scene3d>
            <a:camera prst="orthographicFront"/>
            <a:lightRig rig="balanced" dir="t"/>
          </a:scene3d>
          <a:sp3d prstMaterial="softEdge">
            <a:bevelT w="203200" h="101600" prst="cross"/>
            <a:contourClr>
              <a:srgbClr val="FFFFFF"/>
            </a:contourClr>
          </a:sp3d>
        </p:spPr>
      </p:pic>
      <p:pic>
        <p:nvPicPr>
          <p:cNvPr id="23" name="Picture 22" descr="A picture containing icon&#10;&#10;Description automatically generated">
            <a:extLst>
              <a:ext uri="{FF2B5EF4-FFF2-40B4-BE49-F238E27FC236}">
                <a16:creationId xmlns:a16="http://schemas.microsoft.com/office/drawing/2014/main" id="{1485AED8-D863-3480-FC2D-ADF9FF7CCD4D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92298" y="4660950"/>
            <a:ext cx="652931" cy="665026"/>
          </a:xfrm>
          <a:prstGeom prst="rect">
            <a:avLst/>
          </a:prstGeom>
        </p:spPr>
      </p:pic>
      <p:pic>
        <p:nvPicPr>
          <p:cNvPr id="25" name="Picture 24" descr="A drawing of a car&#10;&#10;Description automatically generated with medium confidence">
            <a:extLst>
              <a:ext uri="{FF2B5EF4-FFF2-40B4-BE49-F238E27FC236}">
                <a16:creationId xmlns:a16="http://schemas.microsoft.com/office/drawing/2014/main" id="{74FC5D3C-020E-C9CC-8B85-99C0BCC6FF6F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2456" y="15225"/>
            <a:ext cx="590308" cy="590308"/>
          </a:xfrm>
          <a:prstGeom prst="rect">
            <a:avLst/>
          </a:prstGeom>
        </p:spPr>
      </p:pic>
      <p:pic>
        <p:nvPicPr>
          <p:cNvPr id="27" name="Picture 26" descr="A picture containing athletic game, sport&#10;&#10;Description automatically generated">
            <a:extLst>
              <a:ext uri="{FF2B5EF4-FFF2-40B4-BE49-F238E27FC236}">
                <a16:creationId xmlns:a16="http://schemas.microsoft.com/office/drawing/2014/main" id="{D5EF0A0E-06BE-E9B2-CFB2-F96096C23163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90086" y="1256"/>
            <a:ext cx="616847" cy="609625"/>
          </a:xfrm>
          <a:prstGeom prst="rect">
            <a:avLst/>
          </a:prstGeom>
        </p:spPr>
      </p:pic>
      <p:pic>
        <p:nvPicPr>
          <p:cNvPr id="29" name="Picture 28" descr="A picture containing athletic game, sport&#10;&#10;Description automatically generated">
            <a:extLst>
              <a:ext uri="{FF2B5EF4-FFF2-40B4-BE49-F238E27FC236}">
                <a16:creationId xmlns:a16="http://schemas.microsoft.com/office/drawing/2014/main" id="{CE725304-9866-AE87-093F-A5C649D29F79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53759" y="-2276"/>
            <a:ext cx="616847" cy="597530"/>
          </a:xfrm>
          <a:prstGeom prst="rect">
            <a:avLst/>
          </a:prstGeom>
        </p:spPr>
      </p:pic>
      <p:pic>
        <p:nvPicPr>
          <p:cNvPr id="31" name="Picture 30" descr="A drawing of a car&#10;&#10;Description automatically generated with medium confidence">
            <a:extLst>
              <a:ext uri="{FF2B5EF4-FFF2-40B4-BE49-F238E27FC236}">
                <a16:creationId xmlns:a16="http://schemas.microsoft.com/office/drawing/2014/main" id="{947E6381-6223-E126-7F7C-8DEF66C40D4F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57927" y="12856"/>
            <a:ext cx="590308" cy="590308"/>
          </a:xfrm>
          <a:prstGeom prst="rect">
            <a:avLst/>
          </a:prstGeom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15D0B2E-7F0F-FD71-B942-BB19E7AF19CC}"/>
              </a:ext>
            </a:extLst>
          </p:cNvPr>
          <p:cNvSpPr txBox="1">
            <a:spLocks/>
          </p:cNvSpPr>
          <p:nvPr/>
        </p:nvSpPr>
        <p:spPr>
          <a:xfrm>
            <a:off x="5580605" y="6492875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F595DD2C-12CC-C516-2653-31E5E32036A1}"/>
              </a:ext>
            </a:extLst>
          </p:cNvPr>
          <p:cNvSpPr txBox="1">
            <a:spLocks/>
          </p:cNvSpPr>
          <p:nvPr/>
        </p:nvSpPr>
        <p:spPr>
          <a:xfrm>
            <a:off x="10675929" y="6588376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420674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29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21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9268" y="1413140"/>
            <a:ext cx="6847239" cy="5428510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lvl="1">
              <a:defRPr/>
            </a:pPr>
            <a:r>
              <a:rPr lang="en-US" sz="1200" dirty="0"/>
              <a:t>In addition to the ease of use, SpeedPod is designed to be robust and capable of being used 24/7.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endParaRPr lang="en-US" sz="1200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200" b="1" dirty="0">
                <a:latin typeface="Bahnschrift"/>
              </a:rPr>
              <a:t>Integrated Protective Cover</a:t>
            </a:r>
          </a:p>
          <a:p>
            <a:pPr lvl="1">
              <a:defRPr/>
            </a:pPr>
            <a:r>
              <a:rPr lang="en-US" sz="1200" dirty="0"/>
              <a:t>Impact-resistant cover to protect gauge from an accidental drop.</a:t>
            </a:r>
          </a:p>
          <a:p>
            <a:pPr lvl="1">
              <a:defRPr/>
            </a:pPr>
            <a:endParaRPr lang="en-US" sz="1200" dirty="0"/>
          </a:p>
          <a:p>
            <a:pPr marL="0" lvl="1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200" b="1" dirty="0">
                <a:solidFill>
                  <a:srgbClr val="C9D803"/>
                </a:solidFill>
                <a:latin typeface="Bahnschrift"/>
              </a:rPr>
              <a:t>Accurate</a:t>
            </a:r>
          </a:p>
          <a:p>
            <a:pPr lvl="1">
              <a:defRPr/>
            </a:pPr>
            <a:r>
              <a:rPr lang="en-US" sz="1200" dirty="0"/>
              <a:t>The SpeedPod has the best-in-class accuracy of better than 1.5%.</a:t>
            </a:r>
          </a:p>
          <a:p>
            <a:pPr lvl="1">
              <a:defRPr/>
            </a:pPr>
            <a:endParaRPr lang="en-US" sz="1200" dirty="0"/>
          </a:p>
          <a:p>
            <a:pPr marL="0" lvl="1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200" b="1" dirty="0">
                <a:solidFill>
                  <a:srgbClr val="C9D803"/>
                </a:solidFill>
                <a:latin typeface="Bahnschrift"/>
              </a:rPr>
              <a:t>Wireless Operation</a:t>
            </a:r>
          </a:p>
          <a:p>
            <a:pPr lvl="1">
              <a:defRPr/>
            </a:pPr>
            <a:r>
              <a:rPr lang="en-US" sz="1200" dirty="0"/>
              <a:t>Any collected data is communicated to the software for traceability via wireless link.</a:t>
            </a:r>
          </a:p>
          <a:p>
            <a:pPr marL="0" lvl="1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sz="1200" b="1" dirty="0">
              <a:solidFill>
                <a:srgbClr val="C9D803"/>
              </a:solidFill>
              <a:latin typeface="Bahnschrift"/>
            </a:endParaRPr>
          </a:p>
          <a:p>
            <a:pPr marL="0" lvl="1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200" b="1" dirty="0">
                <a:solidFill>
                  <a:srgbClr val="C9D803"/>
                </a:solidFill>
                <a:latin typeface="Bahnschrift"/>
              </a:rPr>
              <a:t>High-Contrast Screen</a:t>
            </a:r>
          </a:p>
          <a:p>
            <a:pPr lvl="1">
              <a:defRPr/>
            </a:pPr>
            <a:r>
              <a:rPr lang="en-US" sz="1200" dirty="0"/>
              <a:t>Screen provides necessary instructions or feedback to the user.</a:t>
            </a:r>
          </a:p>
          <a:p>
            <a:pPr lvl="1">
              <a:defRPr/>
            </a:pPr>
            <a:endParaRPr lang="en-US" sz="1200" dirty="0"/>
          </a:p>
          <a:p>
            <a:pPr marL="0" lvl="1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200" b="1" dirty="0">
                <a:solidFill>
                  <a:srgbClr val="C9D803"/>
                </a:solidFill>
                <a:latin typeface="Bahnschrift"/>
              </a:rPr>
              <a:t>Fast-Charging Docking Station</a:t>
            </a:r>
          </a:p>
          <a:p>
            <a:pPr lvl="1">
              <a:defRPr/>
            </a:pPr>
            <a:r>
              <a:rPr lang="en-US" sz="1200" dirty="0"/>
              <a:t>Docking Station will keep the device fully charged even with short charging intervals during breaks or lunch.</a:t>
            </a:r>
          </a:p>
          <a:p>
            <a:pPr lvl="1">
              <a:defRPr/>
            </a:pPr>
            <a:endParaRPr lang="en-US" sz="1200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200" b="1" dirty="0">
                <a:latin typeface="Bahnschrift"/>
              </a:rPr>
              <a:t>Scratch-Resistant Glass</a:t>
            </a:r>
          </a:p>
          <a:p>
            <a:pPr lvl="1">
              <a:defRPr/>
            </a:pPr>
            <a:r>
              <a:rPr lang="en-US" sz="1200" dirty="0"/>
              <a:t>The screen is protected by  scratch-resistant dome glass for strength and clarity.</a:t>
            </a:r>
          </a:p>
          <a:p>
            <a:pPr lvl="1">
              <a:defRPr/>
            </a:pPr>
            <a:endParaRPr lang="en-US" sz="1200" dirty="0"/>
          </a:p>
          <a:p>
            <a:pPr lvl="1">
              <a:defRPr/>
            </a:pPr>
            <a:endParaRPr lang="en-US" sz="1200" dirty="0"/>
          </a:p>
          <a:p>
            <a:pPr lvl="1">
              <a:defRPr/>
            </a:pPr>
            <a:endParaRPr lang="en-US" sz="1200" dirty="0"/>
          </a:p>
          <a:p>
            <a:pPr lvl="1">
              <a:defRPr/>
            </a:pPr>
            <a:r>
              <a:rPr lang="en-US" sz="1200" dirty="0"/>
              <a:t> 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2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</a:t>
            </a:r>
            <a:r>
              <a:rPr lang="en-GB" sz="2800" b="1">
                <a:cs typeface="Arial"/>
              </a:rPr>
              <a:t>Technology platform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2.3 SpeedPod – INDUSTRIAL Design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AD3067-C8A7-F263-A614-21FCDDDA7F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7760" y="14380"/>
            <a:ext cx="3444240" cy="215646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CAA1B2E-0F20-4040-7A5A-56B4843F1B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47760" y="2218281"/>
            <a:ext cx="3413760" cy="246888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8149AF3-6905-5E7D-4C5F-717FB5FC37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17280" y="4734602"/>
            <a:ext cx="3444240" cy="1958340"/>
          </a:xfrm>
          <a:prstGeom prst="rect">
            <a:avLst/>
          </a:prstGeom>
        </p:spPr>
      </p:pic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B7F2DCE2-7A65-A5DD-7663-182E6B519A0A}"/>
              </a:ext>
            </a:extLst>
          </p:cNvPr>
          <p:cNvSpPr txBox="1">
            <a:spLocks/>
          </p:cNvSpPr>
          <p:nvPr/>
        </p:nvSpPr>
        <p:spPr>
          <a:xfrm>
            <a:off x="5580605" y="6492875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0A0029A4-BE6D-8677-32B4-F7206B97D16B}"/>
              </a:ext>
            </a:extLst>
          </p:cNvPr>
          <p:cNvSpPr txBox="1">
            <a:spLocks/>
          </p:cNvSpPr>
          <p:nvPr/>
        </p:nvSpPr>
        <p:spPr>
          <a:xfrm>
            <a:off x="10675929" y="6588376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7450130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F2958F-99CB-4463-81DD-1F066E7C423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04707"/>
            <a:ext cx="41148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>
                <a:spcAft>
                  <a:spcPts val="600"/>
                </a:spcAft>
              </a:pPr>
              <a:t>12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8F48E4F-F7E6-41F8-BA13-5FA274E464BA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>
                <a:latin typeface="+mj-lt"/>
              </a:rPr>
              <a:t>2.4 STATION INTEGRATION – DATA FLOW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6009FF3E-2645-4AA4-8A82-424FACB3C91A}"/>
              </a:ext>
            </a:extLst>
          </p:cNvPr>
          <p:cNvGrpSpPr/>
          <p:nvPr/>
        </p:nvGrpSpPr>
        <p:grpSpPr>
          <a:xfrm>
            <a:off x="2988542" y="1804175"/>
            <a:ext cx="1910953" cy="417110"/>
            <a:chOff x="3729583" y="805306"/>
            <a:chExt cx="1910953" cy="417110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6E9C7D11-3BFA-4B2B-8B82-1C5C5D3B464D}"/>
                </a:ext>
              </a:extLst>
            </p:cNvPr>
            <p:cNvSpPr/>
            <p:nvPr/>
          </p:nvSpPr>
          <p:spPr>
            <a:xfrm>
              <a:off x="3729583" y="805306"/>
              <a:ext cx="1910953" cy="417110"/>
            </a:xfrm>
            <a:prstGeom prst="roundRect">
              <a:avLst>
                <a:gd name="adj" fmla="val 10000"/>
              </a:avLst>
            </a:prstGeom>
            <a:solidFill>
              <a:srgbClr val="C9D803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: Rounded Corners 4">
              <a:extLst>
                <a:ext uri="{FF2B5EF4-FFF2-40B4-BE49-F238E27FC236}">
                  <a16:creationId xmlns:a16="http://schemas.microsoft.com/office/drawing/2014/main" id="{97A199C0-C3CA-432E-9110-420BEBEC2186}"/>
                </a:ext>
              </a:extLst>
            </p:cNvPr>
            <p:cNvSpPr txBox="1"/>
            <p:nvPr/>
          </p:nvSpPr>
          <p:spPr>
            <a:xfrm>
              <a:off x="3741800" y="817523"/>
              <a:ext cx="1886519" cy="39267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500" dirty="0"/>
                <a:t>VIN </a:t>
              </a:r>
              <a:r>
                <a:rPr lang="en-US" sz="1500" kern="1200" baseline="0" dirty="0"/>
                <a:t>Scanner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2170AE1-C0CA-43F8-9CD5-298604CA165A}"/>
              </a:ext>
            </a:extLst>
          </p:cNvPr>
          <p:cNvGrpSpPr/>
          <p:nvPr/>
        </p:nvGrpSpPr>
        <p:grpSpPr>
          <a:xfrm>
            <a:off x="5496682" y="2343509"/>
            <a:ext cx="1910953" cy="417110"/>
            <a:chOff x="3729583" y="805306"/>
            <a:chExt cx="1910953" cy="417110"/>
          </a:xfrm>
        </p:grpSpPr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1ECE5E76-A073-45FD-9CF6-30D5D55404FA}"/>
                </a:ext>
              </a:extLst>
            </p:cNvPr>
            <p:cNvSpPr/>
            <p:nvPr/>
          </p:nvSpPr>
          <p:spPr>
            <a:xfrm>
              <a:off x="3729583" y="805306"/>
              <a:ext cx="1910953" cy="417110"/>
            </a:xfrm>
            <a:prstGeom prst="roundRect">
              <a:avLst>
                <a:gd name="adj" fmla="val 10000"/>
              </a:avLst>
            </a:prstGeom>
            <a:solidFill>
              <a:srgbClr val="C9D803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: Rounded Corners 4">
              <a:extLst>
                <a:ext uri="{FF2B5EF4-FFF2-40B4-BE49-F238E27FC236}">
                  <a16:creationId xmlns:a16="http://schemas.microsoft.com/office/drawing/2014/main" id="{3039938A-1BD8-4D05-9CFE-C6CE00CCEC44}"/>
                </a:ext>
              </a:extLst>
            </p:cNvPr>
            <p:cNvSpPr txBox="1"/>
            <p:nvPr/>
          </p:nvSpPr>
          <p:spPr>
            <a:xfrm>
              <a:off x="3741800" y="817523"/>
              <a:ext cx="1886519" cy="39267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500" dirty="0"/>
                <a:t>VIN</a:t>
              </a:r>
              <a:r>
                <a:rPr lang="en-US" sz="1500" kern="1200" baseline="0" dirty="0"/>
                <a:t> Decoder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64DFC4AD-D87A-44DF-99CD-04A0618A8044}"/>
              </a:ext>
            </a:extLst>
          </p:cNvPr>
          <p:cNvGrpSpPr/>
          <p:nvPr/>
        </p:nvGrpSpPr>
        <p:grpSpPr>
          <a:xfrm>
            <a:off x="5501279" y="3077654"/>
            <a:ext cx="1910953" cy="417110"/>
            <a:chOff x="3729583" y="805306"/>
            <a:chExt cx="1910953" cy="417110"/>
          </a:xfrm>
        </p:grpSpPr>
        <p:sp>
          <p:nvSpPr>
            <p:cNvPr id="32" name="Rectangle: Rounded Corners 31">
              <a:extLst>
                <a:ext uri="{FF2B5EF4-FFF2-40B4-BE49-F238E27FC236}">
                  <a16:creationId xmlns:a16="http://schemas.microsoft.com/office/drawing/2014/main" id="{E5432DBD-38D4-457F-919A-70DA60D35494}"/>
                </a:ext>
              </a:extLst>
            </p:cNvPr>
            <p:cNvSpPr/>
            <p:nvPr/>
          </p:nvSpPr>
          <p:spPr>
            <a:xfrm>
              <a:off x="3729583" y="805306"/>
              <a:ext cx="1910953" cy="417110"/>
            </a:xfrm>
            <a:prstGeom prst="roundRect">
              <a:avLst>
                <a:gd name="adj" fmla="val 10000"/>
              </a:avLst>
            </a:prstGeom>
            <a:solidFill>
              <a:srgbClr val="C9D803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: Rounded Corners 4">
              <a:extLst>
                <a:ext uri="{FF2B5EF4-FFF2-40B4-BE49-F238E27FC236}">
                  <a16:creationId xmlns:a16="http://schemas.microsoft.com/office/drawing/2014/main" id="{5E1CDB43-3E45-4D97-B1C4-9133C6C5DE71}"/>
                </a:ext>
              </a:extLst>
            </p:cNvPr>
            <p:cNvSpPr txBox="1"/>
            <p:nvPr/>
          </p:nvSpPr>
          <p:spPr>
            <a:xfrm>
              <a:off x="3741800" y="817523"/>
              <a:ext cx="1886519" cy="39267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500" kern="1200" baseline="0" dirty="0"/>
                <a:t>Specifications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DEB58688-6207-4326-B193-B4188A4F069E}"/>
              </a:ext>
            </a:extLst>
          </p:cNvPr>
          <p:cNvGrpSpPr/>
          <p:nvPr/>
        </p:nvGrpSpPr>
        <p:grpSpPr>
          <a:xfrm>
            <a:off x="3030231" y="3814529"/>
            <a:ext cx="1910953" cy="417110"/>
            <a:chOff x="3729583" y="805306"/>
            <a:chExt cx="1910953" cy="417110"/>
          </a:xfrm>
        </p:grpSpPr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90ED6FCC-B071-4C9D-86AA-0DDE9DD082C0}"/>
                </a:ext>
              </a:extLst>
            </p:cNvPr>
            <p:cNvSpPr/>
            <p:nvPr/>
          </p:nvSpPr>
          <p:spPr>
            <a:xfrm>
              <a:off x="3729583" y="805306"/>
              <a:ext cx="1910953" cy="417110"/>
            </a:xfrm>
            <a:prstGeom prst="roundRect">
              <a:avLst>
                <a:gd name="adj" fmla="val 10000"/>
              </a:avLst>
            </a:prstGeom>
            <a:solidFill>
              <a:srgbClr val="C9D803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Rectangle: Rounded Corners 4">
              <a:extLst>
                <a:ext uri="{FF2B5EF4-FFF2-40B4-BE49-F238E27FC236}">
                  <a16:creationId xmlns:a16="http://schemas.microsoft.com/office/drawing/2014/main" id="{2F8547FC-8269-4FF0-ACF4-0CBFB31D8F17}"/>
                </a:ext>
              </a:extLst>
            </p:cNvPr>
            <p:cNvSpPr txBox="1"/>
            <p:nvPr/>
          </p:nvSpPr>
          <p:spPr>
            <a:xfrm>
              <a:off x="3741800" y="817523"/>
              <a:ext cx="1886519" cy="39267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500" kern="1200" baseline="0" dirty="0"/>
                <a:t>Acquisition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3C15FF8D-6792-48D7-A456-889EFC81C5B7}"/>
              </a:ext>
            </a:extLst>
          </p:cNvPr>
          <p:cNvGrpSpPr/>
          <p:nvPr/>
        </p:nvGrpSpPr>
        <p:grpSpPr>
          <a:xfrm>
            <a:off x="5496681" y="4495621"/>
            <a:ext cx="1910953" cy="417110"/>
            <a:chOff x="3729583" y="805306"/>
            <a:chExt cx="1910953" cy="417110"/>
          </a:xfrm>
        </p:grpSpPr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A4325940-97D4-4666-8EE2-CEC8EE0FCCCC}"/>
                </a:ext>
              </a:extLst>
            </p:cNvPr>
            <p:cNvSpPr/>
            <p:nvPr/>
          </p:nvSpPr>
          <p:spPr>
            <a:xfrm>
              <a:off x="3729583" y="805306"/>
              <a:ext cx="1910953" cy="417110"/>
            </a:xfrm>
            <a:prstGeom prst="roundRect">
              <a:avLst>
                <a:gd name="adj" fmla="val 10000"/>
              </a:avLst>
            </a:prstGeom>
            <a:solidFill>
              <a:srgbClr val="C9D803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Rectangle: Rounded Corners 4">
              <a:extLst>
                <a:ext uri="{FF2B5EF4-FFF2-40B4-BE49-F238E27FC236}">
                  <a16:creationId xmlns:a16="http://schemas.microsoft.com/office/drawing/2014/main" id="{45D340C3-45D7-4FD3-9C16-A733D4B17888}"/>
                </a:ext>
              </a:extLst>
            </p:cNvPr>
            <p:cNvSpPr txBox="1"/>
            <p:nvPr/>
          </p:nvSpPr>
          <p:spPr>
            <a:xfrm>
              <a:off x="3741800" y="817523"/>
              <a:ext cx="1886519" cy="39267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500" kern="1200" baseline="0" dirty="0"/>
                <a:t>VIN, Door, Value, Go/No-Go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9E772F90-A212-48F7-8ABB-3ECC56D48A62}"/>
              </a:ext>
            </a:extLst>
          </p:cNvPr>
          <p:cNvGrpSpPr/>
          <p:nvPr/>
        </p:nvGrpSpPr>
        <p:grpSpPr>
          <a:xfrm>
            <a:off x="5493658" y="5869559"/>
            <a:ext cx="1910953" cy="417110"/>
            <a:chOff x="3729583" y="805306"/>
            <a:chExt cx="1910953" cy="417110"/>
          </a:xfrm>
        </p:grpSpPr>
        <p:sp>
          <p:nvSpPr>
            <p:cNvPr id="44" name="Rectangle: Rounded Corners 43">
              <a:extLst>
                <a:ext uri="{FF2B5EF4-FFF2-40B4-BE49-F238E27FC236}">
                  <a16:creationId xmlns:a16="http://schemas.microsoft.com/office/drawing/2014/main" id="{66D1368D-9D90-4037-A6E4-3072298796BE}"/>
                </a:ext>
              </a:extLst>
            </p:cNvPr>
            <p:cNvSpPr/>
            <p:nvPr/>
          </p:nvSpPr>
          <p:spPr>
            <a:xfrm>
              <a:off x="3729583" y="805306"/>
              <a:ext cx="1910953" cy="417110"/>
            </a:xfrm>
            <a:prstGeom prst="roundRect">
              <a:avLst>
                <a:gd name="adj" fmla="val 10000"/>
              </a:avLst>
            </a:prstGeom>
            <a:solidFill>
              <a:srgbClr val="C9D803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sp>
        <p:sp>
          <p:nvSpPr>
            <p:cNvPr id="45" name="Rectangle: Rounded Corners 4">
              <a:extLst>
                <a:ext uri="{FF2B5EF4-FFF2-40B4-BE49-F238E27FC236}">
                  <a16:creationId xmlns:a16="http://schemas.microsoft.com/office/drawing/2014/main" id="{EA669DB8-2EC9-4290-8722-84F39C9B62B9}"/>
                </a:ext>
              </a:extLst>
            </p:cNvPr>
            <p:cNvSpPr txBox="1"/>
            <p:nvPr/>
          </p:nvSpPr>
          <p:spPr>
            <a:xfrm>
              <a:off x="3741800" y="817523"/>
              <a:ext cx="1886519" cy="39267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500" kern="1200" baseline="0"/>
                <a:t>PLS Database (local)</a:t>
              </a: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72C25A95-2982-4237-92D1-A8272C1E67B2}"/>
              </a:ext>
            </a:extLst>
          </p:cNvPr>
          <p:cNvGrpSpPr/>
          <p:nvPr/>
        </p:nvGrpSpPr>
        <p:grpSpPr>
          <a:xfrm>
            <a:off x="8035001" y="4900709"/>
            <a:ext cx="1910953" cy="417110"/>
            <a:chOff x="3729583" y="805306"/>
            <a:chExt cx="1910953" cy="417110"/>
          </a:xfrm>
        </p:grpSpPr>
        <p:sp>
          <p:nvSpPr>
            <p:cNvPr id="53" name="Rectangle: Rounded Corners 52">
              <a:extLst>
                <a:ext uri="{FF2B5EF4-FFF2-40B4-BE49-F238E27FC236}">
                  <a16:creationId xmlns:a16="http://schemas.microsoft.com/office/drawing/2014/main" id="{E6F95C9F-2710-4EBD-9AAD-1107B3CF2ABF}"/>
                </a:ext>
              </a:extLst>
            </p:cNvPr>
            <p:cNvSpPr/>
            <p:nvPr/>
          </p:nvSpPr>
          <p:spPr>
            <a:xfrm>
              <a:off x="3729583" y="805306"/>
              <a:ext cx="1910953" cy="417110"/>
            </a:xfrm>
            <a:prstGeom prst="roundRect">
              <a:avLst>
                <a:gd name="adj" fmla="val 10000"/>
              </a:avLst>
            </a:prstGeom>
            <a:solidFill>
              <a:srgbClr val="C9D803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sp>
        <p:sp>
          <p:nvSpPr>
            <p:cNvPr id="54" name="Rectangle: Rounded Corners 4">
              <a:extLst>
                <a:ext uri="{FF2B5EF4-FFF2-40B4-BE49-F238E27FC236}">
                  <a16:creationId xmlns:a16="http://schemas.microsoft.com/office/drawing/2014/main" id="{8C5746AC-31E5-48BB-B918-81BE043220ED}"/>
                </a:ext>
              </a:extLst>
            </p:cNvPr>
            <p:cNvSpPr txBox="1"/>
            <p:nvPr/>
          </p:nvSpPr>
          <p:spPr>
            <a:xfrm>
              <a:off x="3741800" y="817523"/>
              <a:ext cx="1886519" cy="39267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500" kern="1200" baseline="0"/>
                <a:t>PLS Output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1E9FAB40-4029-44BF-B499-1AD7C037B40F}"/>
              </a:ext>
            </a:extLst>
          </p:cNvPr>
          <p:cNvGrpSpPr/>
          <p:nvPr/>
        </p:nvGrpSpPr>
        <p:grpSpPr>
          <a:xfrm>
            <a:off x="5499704" y="3822149"/>
            <a:ext cx="1910953" cy="417110"/>
            <a:chOff x="3729583" y="805306"/>
            <a:chExt cx="1910953" cy="417110"/>
          </a:xfrm>
        </p:grpSpPr>
        <p:sp>
          <p:nvSpPr>
            <p:cNvPr id="56" name="Rectangle: Rounded Corners 55">
              <a:extLst>
                <a:ext uri="{FF2B5EF4-FFF2-40B4-BE49-F238E27FC236}">
                  <a16:creationId xmlns:a16="http://schemas.microsoft.com/office/drawing/2014/main" id="{67F392D3-585E-469E-AE91-9B1398A6C63F}"/>
                </a:ext>
              </a:extLst>
            </p:cNvPr>
            <p:cNvSpPr/>
            <p:nvPr/>
          </p:nvSpPr>
          <p:spPr>
            <a:xfrm>
              <a:off x="3729583" y="805306"/>
              <a:ext cx="1910953" cy="417110"/>
            </a:xfrm>
            <a:prstGeom prst="roundRect">
              <a:avLst>
                <a:gd name="adj" fmla="val 10000"/>
              </a:avLst>
            </a:prstGeom>
            <a:solidFill>
              <a:srgbClr val="C9D803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sp>
        <p:sp>
          <p:nvSpPr>
            <p:cNvPr id="57" name="Rectangle: Rounded Corners 4">
              <a:extLst>
                <a:ext uri="{FF2B5EF4-FFF2-40B4-BE49-F238E27FC236}">
                  <a16:creationId xmlns:a16="http://schemas.microsoft.com/office/drawing/2014/main" id="{9AB30B5A-4D80-494B-BDEC-AC79B79CF053}"/>
                </a:ext>
              </a:extLst>
            </p:cNvPr>
            <p:cNvSpPr txBox="1"/>
            <p:nvPr/>
          </p:nvSpPr>
          <p:spPr>
            <a:xfrm>
              <a:off x="3741800" y="817523"/>
              <a:ext cx="1886519" cy="39267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500" kern="1200" baseline="0" dirty="0"/>
                <a:t>Instructions</a:t>
              </a:r>
            </a:p>
          </p:txBody>
        </p:sp>
      </p:grpSp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id="{2C6EE6CE-2B86-4B37-A9FA-78C6FC51BF39}"/>
              </a:ext>
            </a:extLst>
          </p:cNvPr>
          <p:cNvCxnSpPr>
            <a:cxnSpLocks/>
            <a:stCxn id="30" idx="2"/>
            <a:endCxn id="33" idx="0"/>
          </p:cNvCxnSpPr>
          <p:nvPr/>
        </p:nvCxnSpPr>
        <p:spPr>
          <a:xfrm>
            <a:off x="6452159" y="2748402"/>
            <a:ext cx="4597" cy="34146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EEEB94DA-191E-4CFD-A8DA-00F99C30D7C2}"/>
              </a:ext>
            </a:extLst>
          </p:cNvPr>
          <p:cNvCxnSpPr>
            <a:cxnSpLocks/>
            <a:stCxn id="32" idx="2"/>
            <a:endCxn id="57" idx="0"/>
          </p:cNvCxnSpPr>
          <p:nvPr/>
        </p:nvCxnSpPr>
        <p:spPr>
          <a:xfrm flipH="1">
            <a:off x="6455181" y="3494764"/>
            <a:ext cx="1575" cy="33960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7" name="Straight Arrow Connector 66">
            <a:extLst>
              <a:ext uri="{FF2B5EF4-FFF2-40B4-BE49-F238E27FC236}">
                <a16:creationId xmlns:a16="http://schemas.microsoft.com/office/drawing/2014/main" id="{F9265CA3-DDC7-4157-B78A-876F1C290146}"/>
              </a:ext>
            </a:extLst>
          </p:cNvPr>
          <p:cNvCxnSpPr>
            <a:cxnSpLocks/>
            <a:stCxn id="57" idx="1"/>
            <a:endCxn id="36" idx="3"/>
          </p:cNvCxnSpPr>
          <p:nvPr/>
        </p:nvCxnSpPr>
        <p:spPr>
          <a:xfrm flipH="1" flipV="1">
            <a:off x="4928967" y="4023084"/>
            <a:ext cx="582954" cy="762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4" name="Connector: Elbow 73">
            <a:extLst>
              <a:ext uri="{FF2B5EF4-FFF2-40B4-BE49-F238E27FC236}">
                <a16:creationId xmlns:a16="http://schemas.microsoft.com/office/drawing/2014/main" id="{9A8B85E3-F239-4C4A-BECD-00EBADAD0783}"/>
              </a:ext>
            </a:extLst>
          </p:cNvPr>
          <p:cNvCxnSpPr>
            <a:cxnSpLocks/>
            <a:stCxn id="35" idx="2"/>
            <a:endCxn id="38" idx="1"/>
          </p:cNvCxnSpPr>
          <p:nvPr/>
        </p:nvCxnSpPr>
        <p:spPr>
          <a:xfrm rot="16200000" flipH="1">
            <a:off x="4504926" y="3712420"/>
            <a:ext cx="472537" cy="1510973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8" name="Connector: Elbow 77">
            <a:extLst>
              <a:ext uri="{FF2B5EF4-FFF2-40B4-BE49-F238E27FC236}">
                <a16:creationId xmlns:a16="http://schemas.microsoft.com/office/drawing/2014/main" id="{C163274E-4D92-4D58-AC4C-EAD070F678DA}"/>
              </a:ext>
            </a:extLst>
          </p:cNvPr>
          <p:cNvCxnSpPr>
            <a:cxnSpLocks/>
            <a:stCxn id="39" idx="2"/>
            <a:endCxn id="45" idx="0"/>
          </p:cNvCxnSpPr>
          <p:nvPr/>
        </p:nvCxnSpPr>
        <p:spPr>
          <a:xfrm rot="5400000">
            <a:off x="5960016" y="5389634"/>
            <a:ext cx="981262" cy="3023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4" name="Connector: Elbow 83">
            <a:extLst>
              <a:ext uri="{FF2B5EF4-FFF2-40B4-BE49-F238E27FC236}">
                <a16:creationId xmlns:a16="http://schemas.microsoft.com/office/drawing/2014/main" id="{179CF461-9935-481E-B8D6-B0146C1C26BC}"/>
              </a:ext>
            </a:extLst>
          </p:cNvPr>
          <p:cNvCxnSpPr>
            <a:cxnSpLocks/>
            <a:stCxn id="39" idx="2"/>
            <a:endCxn id="54" idx="1"/>
          </p:cNvCxnSpPr>
          <p:nvPr/>
        </p:nvCxnSpPr>
        <p:spPr>
          <a:xfrm rot="16200000" flipH="1">
            <a:off x="7145313" y="4207359"/>
            <a:ext cx="208750" cy="1595060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7" name="Connector: Elbow 86">
            <a:extLst>
              <a:ext uri="{FF2B5EF4-FFF2-40B4-BE49-F238E27FC236}">
                <a16:creationId xmlns:a16="http://schemas.microsoft.com/office/drawing/2014/main" id="{CFEBD924-D702-4FB7-8EAD-6DF3FB08EA47}"/>
              </a:ext>
            </a:extLst>
          </p:cNvPr>
          <p:cNvCxnSpPr>
            <a:cxnSpLocks/>
            <a:stCxn id="27" idx="3"/>
            <a:endCxn id="30" idx="0"/>
          </p:cNvCxnSpPr>
          <p:nvPr/>
        </p:nvCxnSpPr>
        <p:spPr>
          <a:xfrm>
            <a:off x="4887278" y="2012730"/>
            <a:ext cx="1564881" cy="342996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9" name="Title 5">
            <a:extLst>
              <a:ext uri="{FF2B5EF4-FFF2-40B4-BE49-F238E27FC236}">
                <a16:creationId xmlns:a16="http://schemas.microsoft.com/office/drawing/2014/main" id="{56AD22D9-5FB7-47A0-B6C2-76DE552E1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anchor="ctr">
            <a:normAutofit/>
          </a:bodyPr>
          <a:lstStyle/>
          <a:p>
            <a:r>
              <a:rPr kumimoji="0" lang="en-US" sz="2800" b="0" i="0" u="none" strike="noStrike" kern="1200" cap="all" spc="0" normalizeH="0" baseline="0" noProof="0">
                <a:ln>
                  <a:noFill/>
                </a:ln>
                <a:solidFill>
                  <a:srgbClr val="DDDDDD"/>
                </a:solidFill>
                <a:effectLst/>
                <a:uLnTx/>
                <a:uFillTx/>
                <a:latin typeface="Bahnschrift SemiBold"/>
                <a:ea typeface="+mj-ea"/>
                <a:cs typeface="+mj-cs"/>
              </a:rPr>
              <a:t>2. </a:t>
            </a:r>
            <a:r>
              <a:rPr kumimoji="0" lang="en-GB" sz="2800" b="1" i="0" u="none" strike="noStrike" kern="1200" cap="all" spc="0" normalizeH="0" baseline="0" noProof="0">
                <a:ln>
                  <a:noFill/>
                </a:ln>
                <a:solidFill>
                  <a:srgbClr val="DDDDDD"/>
                </a:solidFill>
                <a:effectLst/>
                <a:uLnTx/>
                <a:uFillTx/>
                <a:latin typeface="Bahnschrift SemiBold"/>
                <a:ea typeface="+mj-ea"/>
                <a:cs typeface="Arial"/>
              </a:rPr>
              <a:t>Technology platform</a:t>
            </a:r>
            <a:endParaRPr lang="en-US" sz="160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6C3ED55-EAE1-4691-AF52-82B3F793F50C}"/>
              </a:ext>
            </a:extLst>
          </p:cNvPr>
          <p:cNvCxnSpPr>
            <a:cxnSpLocks/>
            <a:stCxn id="30" idx="3"/>
          </p:cNvCxnSpPr>
          <p:nvPr/>
        </p:nvCxnSpPr>
        <p:spPr>
          <a:xfrm flipV="1">
            <a:off x="7395418" y="2549952"/>
            <a:ext cx="494829" cy="2112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970D617E-C41A-470B-9F62-143D8784696A}"/>
              </a:ext>
            </a:extLst>
          </p:cNvPr>
          <p:cNvCxnSpPr>
            <a:cxnSpLocks/>
            <a:stCxn id="36" idx="1"/>
          </p:cNvCxnSpPr>
          <p:nvPr/>
        </p:nvCxnSpPr>
        <p:spPr>
          <a:xfrm flipH="1">
            <a:off x="2681258" y="4023084"/>
            <a:ext cx="361190" cy="713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AB41132F-0891-4EC9-AF1A-F820AB77BDD4}"/>
              </a:ext>
            </a:extLst>
          </p:cNvPr>
          <p:cNvCxnSpPr>
            <a:cxnSpLocks/>
            <a:stCxn id="57" idx="3"/>
          </p:cNvCxnSpPr>
          <p:nvPr/>
        </p:nvCxnSpPr>
        <p:spPr>
          <a:xfrm>
            <a:off x="7398440" y="4030704"/>
            <a:ext cx="522931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F5A58576-AA0F-452B-A07D-882135A23D24}"/>
              </a:ext>
            </a:extLst>
          </p:cNvPr>
          <p:cNvCxnSpPr>
            <a:cxnSpLocks/>
            <a:stCxn id="54" idx="3"/>
          </p:cNvCxnSpPr>
          <p:nvPr/>
        </p:nvCxnSpPr>
        <p:spPr>
          <a:xfrm>
            <a:off x="9933737" y="5109264"/>
            <a:ext cx="373407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9722A0B1-2235-489D-9A2E-355B936720ED}"/>
              </a:ext>
            </a:extLst>
          </p:cNvPr>
          <p:cNvCxnSpPr>
            <a:cxnSpLocks/>
            <a:stCxn id="26" idx="1"/>
          </p:cNvCxnSpPr>
          <p:nvPr/>
        </p:nvCxnSpPr>
        <p:spPr>
          <a:xfrm flipH="1">
            <a:off x="2700959" y="2012730"/>
            <a:ext cx="287583" cy="2135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0C265AA7-2ECC-67F4-E443-56D8BE4D971A}"/>
              </a:ext>
            </a:extLst>
          </p:cNvPr>
          <p:cNvSpPr txBox="1"/>
          <p:nvPr/>
        </p:nvSpPr>
        <p:spPr>
          <a:xfrm>
            <a:off x="1297980" y="2471241"/>
            <a:ext cx="80663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i="1">
                <a:solidFill>
                  <a:srgbClr val="FF0000"/>
                </a:solidFill>
              </a:rPr>
              <a:t>Click to zoom</a:t>
            </a:r>
            <a:endParaRPr lang="en-US" sz="800" i="1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BB6DD9A-6279-BE6F-1804-DD769FF60D2B}"/>
              </a:ext>
            </a:extLst>
          </p:cNvPr>
          <p:cNvSpPr txBox="1"/>
          <p:nvPr/>
        </p:nvSpPr>
        <p:spPr>
          <a:xfrm>
            <a:off x="1337176" y="4466274"/>
            <a:ext cx="80663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1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Click to zoom</a:t>
            </a:r>
            <a:endParaRPr kumimoji="0" lang="en-US" sz="8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CE2F1F4-1E49-531D-7D7D-26B9DCDF412C}"/>
              </a:ext>
            </a:extLst>
          </p:cNvPr>
          <p:cNvSpPr txBox="1"/>
          <p:nvPr/>
        </p:nvSpPr>
        <p:spPr>
          <a:xfrm>
            <a:off x="7885332" y="2920351"/>
            <a:ext cx="80663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1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Click to zoom</a:t>
            </a:r>
            <a:endParaRPr kumimoji="0" lang="en-US" sz="8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294A660-17F7-7EEC-DADA-2CB91A15BA40}"/>
              </a:ext>
            </a:extLst>
          </p:cNvPr>
          <p:cNvSpPr txBox="1"/>
          <p:nvPr/>
        </p:nvSpPr>
        <p:spPr>
          <a:xfrm>
            <a:off x="7885332" y="4396831"/>
            <a:ext cx="80663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1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Click to zoom</a:t>
            </a:r>
            <a:endParaRPr kumimoji="0" lang="en-US" sz="8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06E2294-0A66-03EA-A313-FBB6BC9B2DD0}"/>
              </a:ext>
            </a:extLst>
          </p:cNvPr>
          <p:cNvSpPr txBox="1"/>
          <p:nvPr/>
        </p:nvSpPr>
        <p:spPr>
          <a:xfrm>
            <a:off x="10372336" y="5556766"/>
            <a:ext cx="80663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1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Click to zoom</a:t>
            </a:r>
            <a:endParaRPr kumimoji="0" lang="en-US" sz="8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5D91D9D-0376-10BA-B9C6-309D0A346D55}"/>
              </a:ext>
            </a:extLst>
          </p:cNvPr>
          <p:cNvSpPr txBox="1"/>
          <p:nvPr/>
        </p:nvSpPr>
        <p:spPr>
          <a:xfrm>
            <a:off x="5120167" y="1527611"/>
            <a:ext cx="28012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PLS Software Platform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CE120424-0A34-EE6E-BD86-36B0BE6FD7A7}"/>
              </a:ext>
            </a:extLst>
          </p:cNvPr>
          <p:cNvSpPr txBox="1">
            <a:spLocks/>
          </p:cNvSpPr>
          <p:nvPr/>
        </p:nvSpPr>
        <p:spPr>
          <a:xfrm>
            <a:off x="5580605" y="6492875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3" name="Section Zoom 12">
                <a:extLst>
                  <a:ext uri="{FF2B5EF4-FFF2-40B4-BE49-F238E27FC236}">
                    <a16:creationId xmlns:a16="http://schemas.microsoft.com/office/drawing/2014/main" id="{F2394DD7-F383-C5DA-7367-0D043D456D1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188970153"/>
                  </p:ext>
                </p:extLst>
              </p:nvPr>
            </p:nvGraphicFramePr>
            <p:xfrm>
              <a:off x="1297980" y="1691922"/>
              <a:ext cx="1368750" cy="769922"/>
            </p:xfrm>
            <a:graphic>
              <a:graphicData uri="http://schemas.microsoft.com/office/powerpoint/2016/sectionzoom">
                <psez:sectionZm>
                  <psez:sectionZmObj sectionId="{0822F468-2906-46A4-A682-1604412A1521}">
                    <psez:zmPr id="{21565CD9-0737-4D42-B3C9-8B7918FB016F}" transitionDur="1000">
                      <p166:blipFill xmlns:p166="http://schemas.microsoft.com/office/powerpoint/2016/6/main">
                        <a:blip r:embed="rId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368750" cy="76992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3" name="Section Zoom 12">
                <a:hlinkClick r:id="rId5" action="ppaction://hlinksldjump"/>
                <a:extLst>
                  <a:ext uri="{FF2B5EF4-FFF2-40B4-BE49-F238E27FC236}">
                    <a16:creationId xmlns:a16="http://schemas.microsoft.com/office/drawing/2014/main" id="{F2394DD7-F383-C5DA-7367-0D043D456D1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297980" y="1691922"/>
                <a:ext cx="1368750" cy="76992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5" name="Section Zoom 14">
                <a:extLst>
                  <a:ext uri="{FF2B5EF4-FFF2-40B4-BE49-F238E27FC236}">
                    <a16:creationId xmlns:a16="http://schemas.microsoft.com/office/drawing/2014/main" id="{80EA4622-118F-9927-CA6A-1BA21691639A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830866152"/>
                  </p:ext>
                </p:extLst>
              </p:nvPr>
            </p:nvGraphicFramePr>
            <p:xfrm>
              <a:off x="7921037" y="2079703"/>
              <a:ext cx="1450546" cy="815932"/>
            </p:xfrm>
            <a:graphic>
              <a:graphicData uri="http://schemas.microsoft.com/office/powerpoint/2016/sectionzoom">
                <psez:sectionZm>
                  <psez:sectionZmObj sectionId="{777E48FA-67AD-4946-83FE-263A288AD51E}">
                    <psez:zmPr id="{BD24883E-7285-4BAF-95D0-1D949CE4E964}" transitionDur="1000">
                      <p166:blipFill xmlns:p166="http://schemas.microsoft.com/office/powerpoint/2016/6/main">
                        <a:blip r:embed="rId7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450546" cy="81593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5" name="Section Zoom 14">
                <a:hlinkClick r:id="rId8" action="ppaction://hlinksldjump"/>
                <a:extLst>
                  <a:ext uri="{FF2B5EF4-FFF2-40B4-BE49-F238E27FC236}">
                    <a16:creationId xmlns:a16="http://schemas.microsoft.com/office/drawing/2014/main" id="{80EA4622-118F-9927-CA6A-1BA21691639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7921037" y="2079703"/>
                <a:ext cx="1450546" cy="81593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7" name="Section Zoom 16">
                <a:extLst>
                  <a:ext uri="{FF2B5EF4-FFF2-40B4-BE49-F238E27FC236}">
                    <a16:creationId xmlns:a16="http://schemas.microsoft.com/office/drawing/2014/main" id="{1A58B7A5-D334-EA5A-C2C6-41412B5383FF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24134455"/>
                  </p:ext>
                </p:extLst>
              </p:nvPr>
            </p:nvGraphicFramePr>
            <p:xfrm>
              <a:off x="1172283" y="3602968"/>
              <a:ext cx="1501355" cy="844512"/>
            </p:xfrm>
            <a:graphic>
              <a:graphicData uri="http://schemas.microsoft.com/office/powerpoint/2016/sectionzoom">
                <psez:sectionZm>
                  <psez:sectionZmObj sectionId="{0FE45133-05AE-496A-9D56-26ABB5438E1B}">
                    <psez:zmPr id="{DC2C8F2C-C98D-4A5E-8169-017B8440992F}" transitionDur="1000">
                      <p166:blipFill xmlns:p166="http://schemas.microsoft.com/office/powerpoint/2016/6/main">
                        <a:blip r:embed="rId10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501355" cy="84451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7" name="Section Zoom 16">
                <a:hlinkClick r:id="rId11" action="ppaction://hlinksldjump"/>
                <a:extLst>
                  <a:ext uri="{FF2B5EF4-FFF2-40B4-BE49-F238E27FC236}">
                    <a16:creationId xmlns:a16="http://schemas.microsoft.com/office/drawing/2014/main" id="{1A58B7A5-D334-EA5A-C2C6-41412B5383F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172283" y="3602968"/>
                <a:ext cx="1501355" cy="84451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9" name="Section Zoom 18">
                <a:extLst>
                  <a:ext uri="{FF2B5EF4-FFF2-40B4-BE49-F238E27FC236}">
                    <a16:creationId xmlns:a16="http://schemas.microsoft.com/office/drawing/2014/main" id="{735F3E04-502E-0E12-7454-558BC268B2A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899419349"/>
                  </p:ext>
                </p:extLst>
              </p:nvPr>
            </p:nvGraphicFramePr>
            <p:xfrm>
              <a:off x="7974460" y="3578651"/>
              <a:ext cx="1450548" cy="815933"/>
            </p:xfrm>
            <a:graphic>
              <a:graphicData uri="http://schemas.microsoft.com/office/powerpoint/2016/sectionzoom">
                <psez:sectionZm>
                  <psez:sectionZmObj sectionId="{4D193C9B-5D51-4E1B-B53C-AECD03818CD1}">
                    <psez:zmPr id="{8AB1BF95-963D-4C8A-B3B6-04E5EC624C3C}" transitionDur="1000">
                      <p166:blipFill xmlns:p166="http://schemas.microsoft.com/office/powerpoint/2016/6/main">
                        <a:blip r:embed="rId1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450548" cy="815933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9" name="Section Zoom 18">
                <a:hlinkClick r:id="rId14" action="ppaction://hlinksldjump"/>
                <a:extLst>
                  <a:ext uri="{FF2B5EF4-FFF2-40B4-BE49-F238E27FC236}">
                    <a16:creationId xmlns:a16="http://schemas.microsoft.com/office/drawing/2014/main" id="{735F3E04-502E-0E12-7454-558BC268B2A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7974460" y="3578651"/>
                <a:ext cx="1450548" cy="815933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22" name="Section Zoom 21">
                <a:extLst>
                  <a:ext uri="{FF2B5EF4-FFF2-40B4-BE49-F238E27FC236}">
                    <a16:creationId xmlns:a16="http://schemas.microsoft.com/office/drawing/2014/main" id="{B9D9F5A7-08B9-30EF-67FE-05AAF372BB2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735797228"/>
                  </p:ext>
                </p:extLst>
              </p:nvPr>
            </p:nvGraphicFramePr>
            <p:xfrm>
              <a:off x="10329121" y="4640156"/>
              <a:ext cx="1610276" cy="905780"/>
            </p:xfrm>
            <a:graphic>
              <a:graphicData uri="http://schemas.microsoft.com/office/powerpoint/2016/sectionzoom">
                <psez:sectionZm>
                  <psez:sectionZmObj sectionId="{EE2AD753-7F6A-4279-93EB-A2C317660C5B}">
                    <psez:zmPr id="{1977A0DC-089B-40A6-B6FF-A4D01947CE1D}" transitionDur="1000">
                      <p166:blipFill xmlns:p166="http://schemas.microsoft.com/office/powerpoint/2016/6/main">
                        <a:blip r:embed="rId16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610276" cy="90578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22" name="Section Zoom 21">
                <a:hlinkClick r:id="rId17" action="ppaction://hlinksldjump"/>
                <a:extLst>
                  <a:ext uri="{FF2B5EF4-FFF2-40B4-BE49-F238E27FC236}">
                    <a16:creationId xmlns:a16="http://schemas.microsoft.com/office/drawing/2014/main" id="{B9D9F5A7-08B9-30EF-67FE-05AAF372BB2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10329121" y="4640156"/>
                <a:ext cx="1610276" cy="90578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sp>
        <p:nvSpPr>
          <p:cNvPr id="24" name="Footer Placeholder 4">
            <a:extLst>
              <a:ext uri="{FF2B5EF4-FFF2-40B4-BE49-F238E27FC236}">
                <a16:creationId xmlns:a16="http://schemas.microsoft.com/office/drawing/2014/main" id="{2C9A67D8-368B-45A0-290E-0E6389E7A118}"/>
              </a:ext>
            </a:extLst>
          </p:cNvPr>
          <p:cNvSpPr txBox="1">
            <a:spLocks/>
          </p:cNvSpPr>
          <p:nvPr/>
        </p:nvSpPr>
        <p:spPr>
          <a:xfrm>
            <a:off x="10667061" y="6502110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8457281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25913" y="2918183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3. Implementation</a:t>
            </a:r>
            <a:endParaRPr lang="en-US" sz="3200" dirty="0">
              <a:solidFill>
                <a:srgbClr val="C8D82D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5983F061-B7A3-23E1-0228-375AECB3165E}"/>
              </a:ext>
            </a:extLst>
          </p:cNvPr>
          <p:cNvSpPr txBox="1">
            <a:spLocks/>
          </p:cNvSpPr>
          <p:nvPr/>
        </p:nvSpPr>
        <p:spPr>
          <a:xfrm>
            <a:off x="5580605" y="6492875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89402F00-2D9B-EFED-2833-1EA59F06FC2E}"/>
              </a:ext>
            </a:extLst>
          </p:cNvPr>
          <p:cNvSpPr txBox="1">
            <a:spLocks/>
          </p:cNvSpPr>
          <p:nvPr/>
        </p:nvSpPr>
        <p:spPr>
          <a:xfrm>
            <a:off x="9235431" y="6502110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457265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9268" y="1413140"/>
            <a:ext cx="11215132" cy="1279094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lvl="1">
              <a:defRPr/>
            </a:pPr>
            <a:r>
              <a:rPr lang="en-US" sz="1200" dirty="0"/>
              <a:t>There are 4 popular station layouts. The preferred layout is driven by the following requirements: </a:t>
            </a:r>
          </a:p>
          <a:p>
            <a:pPr lvl="1">
              <a:defRPr/>
            </a:pPr>
            <a:endParaRPr lang="en-US" sz="1200" dirty="0"/>
          </a:p>
          <a:p>
            <a:pPr marL="1314450" lvl="2" indent="-171450">
              <a:defRPr/>
            </a:pPr>
            <a:r>
              <a:rPr lang="en-US" sz="1200" dirty="0"/>
              <a:t>Physical Space: 		How much room is there in the line?</a:t>
            </a:r>
          </a:p>
          <a:p>
            <a:pPr marL="1314450" lvl="2" indent="-171450">
              <a:defRPr/>
            </a:pPr>
            <a:r>
              <a:rPr lang="en-US" sz="1200" dirty="0"/>
              <a:t>Cycle Time: 		How much time is available for monitoring per vehicle?</a:t>
            </a:r>
          </a:p>
          <a:p>
            <a:pPr marL="1314450" lvl="2" indent="-171450">
              <a:defRPr/>
            </a:pPr>
            <a:r>
              <a:rPr lang="en-US" sz="1200" dirty="0"/>
              <a:t>Available Operators : 	How many operators are allocated to the door station?</a:t>
            </a:r>
          </a:p>
          <a:p>
            <a:pPr marL="1314450" lvl="2" indent="-171450">
              <a:defRPr/>
            </a:pPr>
            <a:r>
              <a:rPr lang="en-US" sz="1200" dirty="0"/>
              <a:t>Sample Frequency : 		What percentage of vehicles will be checked?</a:t>
            </a:r>
          </a:p>
          <a:p>
            <a:pPr marL="1314450" lvl="2" indent="-171450">
              <a:defRPr/>
            </a:pPr>
            <a:r>
              <a:rPr lang="en-US" sz="1200" dirty="0"/>
              <a:t>Repair Policy : 		Who performs the repair if the door is not in specification?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endParaRPr lang="en-US" sz="1200" dirty="0"/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2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 </a:t>
            </a:r>
            <a:r>
              <a:rPr lang="en-US" sz="2800" cap="all">
                <a:solidFill>
                  <a:srgbClr val="DDDDDD"/>
                </a:solidFill>
              </a:rPr>
              <a:t>implementation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3.1 POPULAR Layouts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67D21A9-87FC-70E1-89FB-CFA3AB7A4DC7}"/>
              </a:ext>
            </a:extLst>
          </p:cNvPr>
          <p:cNvSpPr txBox="1"/>
          <p:nvPr/>
        </p:nvSpPr>
        <p:spPr>
          <a:xfrm>
            <a:off x="1530837" y="5077022"/>
            <a:ext cx="80663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1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Click to zoom</a:t>
            </a:r>
            <a:endParaRPr kumimoji="0" lang="en-US" sz="8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BD19263-E66E-65E2-382F-1DA8AD6BF856}"/>
              </a:ext>
            </a:extLst>
          </p:cNvPr>
          <p:cNvSpPr txBox="1"/>
          <p:nvPr/>
        </p:nvSpPr>
        <p:spPr>
          <a:xfrm>
            <a:off x="4420160" y="5093698"/>
            <a:ext cx="80663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1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Click to zoom</a:t>
            </a:r>
            <a:endParaRPr kumimoji="0" lang="en-US" sz="8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2C4E2F1-86E4-42E6-C33D-019852BE33C6}"/>
              </a:ext>
            </a:extLst>
          </p:cNvPr>
          <p:cNvSpPr txBox="1"/>
          <p:nvPr/>
        </p:nvSpPr>
        <p:spPr>
          <a:xfrm>
            <a:off x="9735029" y="5077022"/>
            <a:ext cx="80663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1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Click to zoom</a:t>
            </a:r>
            <a:endParaRPr kumimoji="0" lang="en-US" sz="8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F74313C-C5B1-0F0A-84D4-6A42B144936E}"/>
              </a:ext>
            </a:extLst>
          </p:cNvPr>
          <p:cNvSpPr txBox="1"/>
          <p:nvPr/>
        </p:nvSpPr>
        <p:spPr>
          <a:xfrm>
            <a:off x="7191797" y="5093698"/>
            <a:ext cx="80663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1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Click to zoom</a:t>
            </a:r>
            <a:endParaRPr kumimoji="0" lang="en-US" sz="8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516129A-75B8-709D-3493-9DEC16907D5A}"/>
              </a:ext>
            </a:extLst>
          </p:cNvPr>
          <p:cNvSpPr txBox="1">
            <a:spLocks/>
          </p:cNvSpPr>
          <p:nvPr/>
        </p:nvSpPr>
        <p:spPr>
          <a:xfrm>
            <a:off x="5580605" y="6492875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9" name="Section Zoom 8">
                <a:extLst>
                  <a:ext uri="{FF2B5EF4-FFF2-40B4-BE49-F238E27FC236}">
                    <a16:creationId xmlns:a16="http://schemas.microsoft.com/office/drawing/2014/main" id="{DAD00F79-E65F-4B37-878F-5F49BEBF1076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520923195"/>
                  </p:ext>
                </p:extLst>
              </p:nvPr>
            </p:nvGraphicFramePr>
            <p:xfrm>
              <a:off x="900546" y="3785695"/>
              <a:ext cx="2158826" cy="1214340"/>
            </p:xfrm>
            <a:graphic>
              <a:graphicData uri="http://schemas.microsoft.com/office/powerpoint/2016/sectionzoom">
                <psez:sectionZm>
                  <psez:sectionZmObj sectionId="{018A5CF8-EE9F-4078-84A0-D4DF66A3B154}">
                    <psez:zmPr id="{90D5738A-C8A6-470E-B354-326D45427C64}" transitionDur="1000">
                      <p166:blipFill xmlns:p166="http://schemas.microsoft.com/office/powerpoint/2016/6/main">
                        <a:blip r:embed="rId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158826" cy="121434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9" name="Section Zoom 8">
                <a:hlinkClick r:id="rId5" action="ppaction://hlinksldjump"/>
                <a:extLst>
                  <a:ext uri="{FF2B5EF4-FFF2-40B4-BE49-F238E27FC236}">
                    <a16:creationId xmlns:a16="http://schemas.microsoft.com/office/drawing/2014/main" id="{DAD00F79-E65F-4B37-878F-5F49BEBF107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00546" y="3785695"/>
                <a:ext cx="2158826" cy="121434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2" name="Section Zoom 11">
                <a:extLst>
                  <a:ext uri="{FF2B5EF4-FFF2-40B4-BE49-F238E27FC236}">
                    <a16:creationId xmlns:a16="http://schemas.microsoft.com/office/drawing/2014/main" id="{74E9D116-E636-08E5-0599-C2048E548B4B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91208127"/>
                  </p:ext>
                </p:extLst>
              </p:nvPr>
            </p:nvGraphicFramePr>
            <p:xfrm>
              <a:off x="3744060" y="3792489"/>
              <a:ext cx="2158829" cy="1214341"/>
            </p:xfrm>
            <a:graphic>
              <a:graphicData uri="http://schemas.microsoft.com/office/powerpoint/2016/sectionzoom">
                <psez:sectionZm>
                  <psez:sectionZmObj sectionId="{1E3453D2-3CEE-433D-BE63-341EC38CD30F}">
                    <psez:zmPr id="{C5E6889B-EE0E-4B85-856F-5B7EFA560BFE}" transitionDur="1000">
                      <p166:blipFill xmlns:p166="http://schemas.microsoft.com/office/powerpoint/2016/6/main">
                        <a:blip r:embed="rId7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158829" cy="121434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2" name="Section Zoom 11">
                <a:hlinkClick r:id="rId8" action="ppaction://hlinksldjump"/>
                <a:extLst>
                  <a:ext uri="{FF2B5EF4-FFF2-40B4-BE49-F238E27FC236}">
                    <a16:creationId xmlns:a16="http://schemas.microsoft.com/office/drawing/2014/main" id="{74E9D116-E636-08E5-0599-C2048E548B4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744060" y="3792489"/>
                <a:ext cx="2158829" cy="1214341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4" name="Section Zoom 13">
                <a:extLst>
                  <a:ext uri="{FF2B5EF4-FFF2-40B4-BE49-F238E27FC236}">
                    <a16:creationId xmlns:a16="http://schemas.microsoft.com/office/drawing/2014/main" id="{791C89BA-37C5-04E7-E815-61F3250BF5E8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317923802"/>
                  </p:ext>
                </p:extLst>
              </p:nvPr>
            </p:nvGraphicFramePr>
            <p:xfrm>
              <a:off x="6453076" y="3772105"/>
              <a:ext cx="2182986" cy="1227930"/>
            </p:xfrm>
            <a:graphic>
              <a:graphicData uri="http://schemas.microsoft.com/office/powerpoint/2016/sectionzoom">
                <psez:sectionZm>
                  <psez:sectionZmObj sectionId="{4F9FD260-0637-4593-A4B8-0529D8348E12}">
                    <psez:zmPr id="{35FCE901-F174-49BC-92F6-4F6C1105502A}" transitionDur="1000">
                      <p166:blipFill xmlns:p166="http://schemas.microsoft.com/office/powerpoint/2016/6/main">
                        <a:blip r:embed="rId10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182986" cy="122793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4" name="Section Zoom 13">
                <a:hlinkClick r:id="rId11" action="ppaction://hlinksldjump"/>
                <a:extLst>
                  <a:ext uri="{FF2B5EF4-FFF2-40B4-BE49-F238E27FC236}">
                    <a16:creationId xmlns:a16="http://schemas.microsoft.com/office/drawing/2014/main" id="{791C89BA-37C5-04E7-E815-61F3250BF5E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6453076" y="3772105"/>
                <a:ext cx="2182986" cy="122793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7" name="Section Zoom 16">
                <a:extLst>
                  <a:ext uri="{FF2B5EF4-FFF2-40B4-BE49-F238E27FC236}">
                    <a16:creationId xmlns:a16="http://schemas.microsoft.com/office/drawing/2014/main" id="{CD416F79-A592-C1C6-93BB-0F7BC3A12E3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546716801"/>
                  </p:ext>
                </p:extLst>
              </p:nvPr>
            </p:nvGraphicFramePr>
            <p:xfrm>
              <a:off x="9170813" y="3751192"/>
              <a:ext cx="2182987" cy="1227930"/>
            </p:xfrm>
            <a:graphic>
              <a:graphicData uri="http://schemas.microsoft.com/office/powerpoint/2016/sectionzoom">
                <psez:sectionZm>
                  <psez:sectionZmObj sectionId="{73C2664F-5C0B-4C19-B3DB-214E74E6F25B}">
                    <psez:zmPr id="{DFC7D7E6-FD33-4B74-B442-599EDF1EE0B6}" transitionDur="1000">
                      <p166:blipFill xmlns:p166="http://schemas.microsoft.com/office/powerpoint/2016/6/main">
                        <a:blip r:embed="rId1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182987" cy="122793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7" name="Section Zoom 16">
                <a:hlinkClick r:id="rId14" action="ppaction://hlinksldjump"/>
                <a:extLst>
                  <a:ext uri="{FF2B5EF4-FFF2-40B4-BE49-F238E27FC236}">
                    <a16:creationId xmlns:a16="http://schemas.microsoft.com/office/drawing/2014/main" id="{CD416F79-A592-C1C6-93BB-0F7BC3A12E3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9170813" y="3751192"/>
                <a:ext cx="2182987" cy="122793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mc:Fallback>
      </mc:AlternateContent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2ECBE826-6EA0-37FC-6CDD-9251DCD18AA5}"/>
              </a:ext>
            </a:extLst>
          </p:cNvPr>
          <p:cNvSpPr txBox="1">
            <a:spLocks/>
          </p:cNvSpPr>
          <p:nvPr/>
        </p:nvSpPr>
        <p:spPr>
          <a:xfrm>
            <a:off x="10667061" y="6502110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0443800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3487" y="3085950"/>
            <a:ext cx="2926658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100" dirty="0"/>
              <a:t>4. </a:t>
            </a:r>
            <a:r>
              <a:rPr lang="en-GB" sz="3200" b="1" dirty="0">
                <a:cs typeface="Arial"/>
              </a:rPr>
              <a:t>Conclusion</a:t>
            </a:r>
            <a:endParaRPr lang="en-US" sz="3200" b="1" dirty="0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5D135C3F-6D93-2481-5282-83776F76EA30}"/>
              </a:ext>
            </a:extLst>
          </p:cNvPr>
          <p:cNvSpPr txBox="1">
            <a:spLocks/>
          </p:cNvSpPr>
          <p:nvPr/>
        </p:nvSpPr>
        <p:spPr>
          <a:xfrm>
            <a:off x="5580605" y="6492875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66EDB39-FC18-7E9E-8466-9F03BC9470B7}"/>
              </a:ext>
            </a:extLst>
          </p:cNvPr>
          <p:cNvSpPr txBox="1">
            <a:spLocks/>
          </p:cNvSpPr>
          <p:nvPr/>
        </p:nvSpPr>
        <p:spPr>
          <a:xfrm>
            <a:off x="9235431" y="6502110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112814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tx1"/>
                </a:solidFill>
              </a:rPr>
              <a:t>4. Conclusion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122713" y="1413501"/>
            <a:ext cx="5784274" cy="542877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182880" lvl="1" indent="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endParaRPr lang="en-US" sz="1200" dirty="0"/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 sz="1200" dirty="0"/>
              <a:t>Advantages of </a:t>
            </a:r>
            <a:r>
              <a:rPr lang="en-US" sz="1200" b="1" dirty="0"/>
              <a:t>PLS &amp; SpeedPod</a:t>
            </a:r>
            <a:r>
              <a:rPr lang="en-US" sz="1200" dirty="0"/>
              <a:t> inspection stations can be summarized below: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200" dirty="0"/>
          </a:p>
          <a:p>
            <a:pPr marL="525780" lvl="1" indent="-34290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1200" dirty="0"/>
              <a:t>Capable for 100% sampling rate in quality door test operations</a:t>
            </a:r>
          </a:p>
          <a:p>
            <a:pPr marL="525780" lvl="1" indent="-34290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1200" dirty="0"/>
              <a:t>All door types can be measured and recorded to the database</a:t>
            </a:r>
          </a:p>
          <a:p>
            <a:pPr marL="525780" lvl="1" indent="-34290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1200" dirty="0"/>
              <a:t>Unique graphs give insightful analysis of measurement data to supervisors and line managers</a:t>
            </a:r>
          </a:p>
          <a:p>
            <a:pPr marL="525780" lvl="1" indent="-34290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1200" dirty="0"/>
              <a:t>Latest technology </a:t>
            </a:r>
          </a:p>
          <a:p>
            <a:pPr marL="525780" lvl="1" indent="-34290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1200" dirty="0"/>
              <a:t>Uninterrupted operation </a:t>
            </a:r>
          </a:p>
          <a:p>
            <a:pPr marL="525780" lvl="1" indent="-34290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1200" dirty="0"/>
              <a:t>Onsite installations and training</a:t>
            </a:r>
          </a:p>
          <a:p>
            <a:pPr marL="525780" lvl="1" indent="-34290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1200" dirty="0"/>
              <a:t>Global support is available online and onsite </a:t>
            </a:r>
          </a:p>
          <a:p>
            <a:pPr marL="525780" lvl="1" indent="-342900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1200" dirty="0"/>
              <a:t>Worldwide references</a:t>
            </a:r>
          </a:p>
          <a:p>
            <a:pPr marL="525780" lvl="1" indent="-34290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Char char="•"/>
            </a:pPr>
            <a:endParaRPr lang="en-US" sz="1200" dirty="0"/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2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5130F1E-332C-4672-F758-C59BE745D4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5320" y="0"/>
            <a:ext cx="3916680" cy="221742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0A89E8C-5680-31B8-5D95-2752DDEC27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75320" y="2316480"/>
            <a:ext cx="3916680" cy="22250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B2816C5-9368-DDA7-AAD6-107A89A4C3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79130" y="4624704"/>
            <a:ext cx="3909060" cy="2217420"/>
          </a:xfrm>
          <a:prstGeom prst="rect">
            <a:avLst/>
          </a:prstGeom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F88797E4-2EBC-6993-95C7-6BD0DCAA5C4B}"/>
              </a:ext>
            </a:extLst>
          </p:cNvPr>
          <p:cNvSpPr txBox="1">
            <a:spLocks/>
          </p:cNvSpPr>
          <p:nvPr/>
        </p:nvSpPr>
        <p:spPr>
          <a:xfrm>
            <a:off x="5580605" y="6492875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47083E18-1521-8C61-0462-55F26F5F0DB6}"/>
              </a:ext>
            </a:extLst>
          </p:cNvPr>
          <p:cNvSpPr txBox="1">
            <a:spLocks/>
          </p:cNvSpPr>
          <p:nvPr/>
        </p:nvSpPr>
        <p:spPr>
          <a:xfrm>
            <a:off x="10667061" y="6502110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0663565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DAD43FB7-A7BD-5E51-A5C9-B633AD3CB7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3751" y="1301661"/>
            <a:ext cx="10180320" cy="529590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E740742F-9103-4C49-8EBC-3D68C74CC8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8348" y="496183"/>
            <a:ext cx="5868673" cy="64948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400"/>
              <a:t>SHARING OUR PASSION WORLDWIDE  WITH CUSTOMERS AT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80B17-588D-4CEE-82A4-16B7429AA7F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>
                <a:spcAft>
                  <a:spcPts val="600"/>
                </a:spcAft>
              </a:pPr>
              <a:t>17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A20D57-5839-4AB2-93F3-D3D758FA4DF2}"/>
              </a:ext>
            </a:extLst>
          </p:cNvPr>
          <p:cNvSpPr txBox="1"/>
          <p:nvPr/>
        </p:nvSpPr>
        <p:spPr>
          <a:xfrm>
            <a:off x="1365264" y="6954"/>
            <a:ext cx="3224847" cy="66171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r>
              <a:rPr lang="pt-BR" sz="1200" spc="100">
                <a:solidFill>
                  <a:srgbClr val="282828"/>
                </a:solidFill>
              </a:rPr>
              <a:t>ALPINE</a:t>
            </a:r>
            <a:endParaRPr lang="pt-BR"/>
          </a:p>
          <a:p>
            <a:r>
              <a:rPr lang="pt-BR" sz="1200" spc="100">
                <a:solidFill>
                  <a:srgbClr val="282828"/>
                </a:solidFill>
              </a:rPr>
              <a:t>ARRIVAL</a:t>
            </a:r>
          </a:p>
          <a:p>
            <a:r>
              <a:rPr lang="pt-BR" sz="1200" spc="100">
                <a:solidFill>
                  <a:srgbClr val="282828"/>
                </a:solidFill>
              </a:rPr>
              <a:t>AUDI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BMW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BROSE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CANOO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CATERPILLAR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CHRYSLER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DAIHATSU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DAIMLER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DENSO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FAURECIA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FERRARI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FIAT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FORD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GAC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GENERAL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GG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HUMANETICS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HONDA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HYUNDAI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INFINITI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JAGUAR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JEEP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KASEIKOGYO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KIEKERT</a:t>
            </a:r>
          </a:p>
          <a:p>
            <a:endParaRPr lang="pt-BR" sz="1400" spc="100">
              <a:solidFill>
                <a:srgbClr val="282828"/>
              </a:solidFill>
            </a:endParaRPr>
          </a:p>
          <a:p>
            <a:endParaRPr lang="pt-BR" sz="1400" spc="100">
              <a:solidFill>
                <a:srgbClr val="282828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9FFA8F-F0CD-4696-85AD-C3F4F96B41D6}"/>
              </a:ext>
            </a:extLst>
          </p:cNvPr>
          <p:cNvSpPr txBox="1"/>
          <p:nvPr/>
        </p:nvSpPr>
        <p:spPr>
          <a:xfrm>
            <a:off x="8285487" y="-13067"/>
            <a:ext cx="3934200" cy="63709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r>
              <a:rPr lang="en-US" sz="1200">
                <a:ea typeface="+mn-lt"/>
                <a:cs typeface="+mn-lt"/>
              </a:rPr>
              <a:t>LADA</a:t>
            </a:r>
            <a:endParaRPr lang="en-US" sz="1200"/>
          </a:p>
          <a:p>
            <a:pPr algn="r"/>
            <a:r>
              <a:rPr lang="en-US" sz="1200">
                <a:ea typeface="+mn-lt"/>
                <a:cs typeface="+mn-lt"/>
              </a:rPr>
              <a:t>MACK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MAHINDRA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MARUTI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MASERATI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MAZDA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MITSUBISHI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MULTIMATIC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NISSAN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NITTO DENKON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POLARIS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PORSCHE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PROTON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PSA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QOROS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RENAULT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RIVIAN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SAIC MOTOR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SEAT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SIEMENS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STELLANTIS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SUBARU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SUZUKI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TATA MOTORS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TESLA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TOGG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TOYODA GOSEI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TOYOTA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VOLKSWAGEN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 TRUCKS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174E538-FFF0-4157-BFAA-AC9B4D789073}"/>
              </a:ext>
            </a:extLst>
          </p:cNvPr>
          <p:cNvSpPr/>
          <p:nvPr/>
        </p:nvSpPr>
        <p:spPr>
          <a:xfrm flipV="1">
            <a:off x="3527359" y="401921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2AE88B6D-71E9-420D-9116-D7B6121571F2}"/>
              </a:ext>
            </a:extLst>
          </p:cNvPr>
          <p:cNvSpPr/>
          <p:nvPr/>
        </p:nvSpPr>
        <p:spPr>
          <a:xfrm flipV="1">
            <a:off x="3467446" y="391134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1F366DFE-D41A-410D-8FDC-5ADFF3A5E7F8}"/>
              </a:ext>
            </a:extLst>
          </p:cNvPr>
          <p:cNvSpPr/>
          <p:nvPr/>
        </p:nvSpPr>
        <p:spPr>
          <a:xfrm flipV="1">
            <a:off x="3578095" y="41259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7CA2FF42-AD6F-45BB-BF88-59D7D08C5E49}"/>
              </a:ext>
            </a:extLst>
          </p:cNvPr>
          <p:cNvSpPr/>
          <p:nvPr/>
        </p:nvSpPr>
        <p:spPr>
          <a:xfrm flipV="1">
            <a:off x="3785761" y="428335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2777EDD-A7B0-40F9-B02F-ADE46E5C4F3A}"/>
              </a:ext>
            </a:extLst>
          </p:cNvPr>
          <p:cNvSpPr/>
          <p:nvPr/>
        </p:nvSpPr>
        <p:spPr>
          <a:xfrm flipV="1">
            <a:off x="3905090" y="432162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2BB2AADD-91D9-4965-9A40-1673930E5506}"/>
              </a:ext>
            </a:extLst>
          </p:cNvPr>
          <p:cNvSpPr/>
          <p:nvPr/>
        </p:nvSpPr>
        <p:spPr>
          <a:xfrm flipV="1">
            <a:off x="3975669" y="438670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671E4EEB-528D-4F89-B426-13D004FB5449}"/>
              </a:ext>
            </a:extLst>
          </p:cNvPr>
          <p:cNvSpPr/>
          <p:nvPr/>
        </p:nvSpPr>
        <p:spPr>
          <a:xfrm flipV="1">
            <a:off x="4018768" y="42863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AD164805-D672-48C1-BCC2-9CFD18619B23}"/>
              </a:ext>
            </a:extLst>
          </p:cNvPr>
          <p:cNvSpPr/>
          <p:nvPr/>
        </p:nvSpPr>
        <p:spPr>
          <a:xfrm flipV="1">
            <a:off x="3974084" y="432509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FF264CE9-2001-45AB-A42A-79BF898B15F0}"/>
              </a:ext>
            </a:extLst>
          </p:cNvPr>
          <p:cNvSpPr/>
          <p:nvPr/>
        </p:nvSpPr>
        <p:spPr>
          <a:xfrm flipV="1">
            <a:off x="3968808" y="422870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D64045D7-9F5A-41B6-A779-844DDA090716}"/>
              </a:ext>
            </a:extLst>
          </p:cNvPr>
          <p:cNvSpPr/>
          <p:nvPr/>
        </p:nvSpPr>
        <p:spPr>
          <a:xfrm flipV="1">
            <a:off x="4529000" y="487239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880CD035-68F7-4CBF-8A55-ABB2DB285D96}"/>
              </a:ext>
            </a:extLst>
          </p:cNvPr>
          <p:cNvSpPr/>
          <p:nvPr/>
        </p:nvSpPr>
        <p:spPr>
          <a:xfrm flipV="1">
            <a:off x="5216439" y="542563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9AF3128-A959-4B5F-BF29-EAE7A2A61124}"/>
              </a:ext>
            </a:extLst>
          </p:cNvPr>
          <p:cNvSpPr/>
          <p:nvPr/>
        </p:nvSpPr>
        <p:spPr>
          <a:xfrm flipV="1">
            <a:off x="4818503" y="58722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BD369883-CEC4-445E-94A0-83E9539BAA31}"/>
              </a:ext>
            </a:extLst>
          </p:cNvPr>
          <p:cNvSpPr/>
          <p:nvPr/>
        </p:nvSpPr>
        <p:spPr>
          <a:xfrm flipV="1">
            <a:off x="4483553" y="34926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DE2B9311-12A4-45DA-AE75-A3801769AA81}"/>
              </a:ext>
            </a:extLst>
          </p:cNvPr>
          <p:cNvSpPr/>
          <p:nvPr/>
        </p:nvSpPr>
        <p:spPr>
          <a:xfrm flipV="1">
            <a:off x="4418585" y="353094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9FE57615-D887-4D45-9B9F-F82EC2F0D47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349" y="3327055"/>
            <a:ext cx="214375" cy="38158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2" name="Oval 51">
            <a:extLst>
              <a:ext uri="{FF2B5EF4-FFF2-40B4-BE49-F238E27FC236}">
                <a16:creationId xmlns:a16="http://schemas.microsoft.com/office/drawing/2014/main" id="{4ABB5348-ECDE-4EB0-BAF8-0BB07022D231}"/>
              </a:ext>
            </a:extLst>
          </p:cNvPr>
          <p:cNvSpPr/>
          <p:nvPr/>
        </p:nvSpPr>
        <p:spPr>
          <a:xfrm flipV="1">
            <a:off x="6855751" y="5711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CF66189A-8581-4017-B55F-397FB8BBE17F}"/>
              </a:ext>
            </a:extLst>
          </p:cNvPr>
          <p:cNvSpPr/>
          <p:nvPr/>
        </p:nvSpPr>
        <p:spPr>
          <a:xfrm flipV="1">
            <a:off x="6882067" y="56295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2A920C4-D579-4E93-8F17-3C320284E770}"/>
              </a:ext>
            </a:extLst>
          </p:cNvPr>
          <p:cNvSpPr/>
          <p:nvPr/>
        </p:nvSpPr>
        <p:spPr>
          <a:xfrm flipV="1">
            <a:off x="4256689" y="3663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7CF24C6-6333-49CF-8FA4-C20FB3430BA4}"/>
              </a:ext>
            </a:extLst>
          </p:cNvPr>
          <p:cNvSpPr/>
          <p:nvPr/>
        </p:nvSpPr>
        <p:spPr>
          <a:xfrm flipV="1">
            <a:off x="4219238" y="37480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65F39D5-4610-47CD-AF90-311EF511B0AF}"/>
              </a:ext>
            </a:extLst>
          </p:cNvPr>
          <p:cNvSpPr/>
          <p:nvPr/>
        </p:nvSpPr>
        <p:spPr>
          <a:xfrm flipV="1">
            <a:off x="4250078" y="41358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36F6B87-D98F-4BBE-818F-9A0D9D14F375}"/>
              </a:ext>
            </a:extLst>
          </p:cNvPr>
          <p:cNvSpPr/>
          <p:nvPr/>
        </p:nvSpPr>
        <p:spPr>
          <a:xfrm flipV="1">
            <a:off x="4325651" y="416827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E9B405C5-C6E1-4E3C-A9ED-BECDEBA1492D}"/>
              </a:ext>
            </a:extLst>
          </p:cNvPr>
          <p:cNvSpPr/>
          <p:nvPr/>
        </p:nvSpPr>
        <p:spPr>
          <a:xfrm flipV="1">
            <a:off x="4325650" y="409174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DD34382C-AC9A-4C56-8D83-F7EFCF3B2C09}"/>
              </a:ext>
            </a:extLst>
          </p:cNvPr>
          <p:cNvSpPr/>
          <p:nvPr/>
        </p:nvSpPr>
        <p:spPr>
          <a:xfrm flipV="1">
            <a:off x="4402187" y="414426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A7746D3-9405-4138-9B3D-6342C05C6D9F}"/>
              </a:ext>
            </a:extLst>
          </p:cNvPr>
          <p:cNvSpPr/>
          <p:nvPr/>
        </p:nvSpPr>
        <p:spPr>
          <a:xfrm flipV="1">
            <a:off x="4493892" y="405347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791F4B5-006B-49E4-8DE9-193C7DA5F000}"/>
              </a:ext>
            </a:extLst>
          </p:cNvPr>
          <p:cNvSpPr/>
          <p:nvPr/>
        </p:nvSpPr>
        <p:spPr>
          <a:xfrm flipV="1">
            <a:off x="4524100" y="397556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431815F-92B5-4B4C-9A75-330308984D73}"/>
              </a:ext>
            </a:extLst>
          </p:cNvPr>
          <p:cNvSpPr/>
          <p:nvPr/>
        </p:nvSpPr>
        <p:spPr>
          <a:xfrm flipV="1">
            <a:off x="4343538" y="40092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AB6B4BE-28AC-4318-B99C-FD73E76CB7F9}"/>
              </a:ext>
            </a:extLst>
          </p:cNvPr>
          <p:cNvSpPr/>
          <p:nvPr/>
        </p:nvSpPr>
        <p:spPr>
          <a:xfrm flipV="1">
            <a:off x="4394274" y="408576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EFC775AE-751E-4D7A-B4E8-D54CE459D4DB}"/>
              </a:ext>
            </a:extLst>
          </p:cNvPr>
          <p:cNvSpPr/>
          <p:nvPr/>
        </p:nvSpPr>
        <p:spPr>
          <a:xfrm flipV="1">
            <a:off x="4462211" y="36142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03EB31D-9BCE-4AB0-8DAC-185378DE64E0}"/>
              </a:ext>
            </a:extLst>
          </p:cNvPr>
          <p:cNvSpPr/>
          <p:nvPr/>
        </p:nvSpPr>
        <p:spPr>
          <a:xfrm flipV="1">
            <a:off x="6114411" y="41240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BE2C77AC-F000-4C24-A94E-A30BC7A8A8E6}"/>
              </a:ext>
            </a:extLst>
          </p:cNvPr>
          <p:cNvSpPr/>
          <p:nvPr/>
        </p:nvSpPr>
        <p:spPr>
          <a:xfrm flipV="1">
            <a:off x="6443250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20362379-A9E9-4A10-8837-B4A31D4F2B06}"/>
              </a:ext>
            </a:extLst>
          </p:cNvPr>
          <p:cNvSpPr/>
          <p:nvPr/>
        </p:nvSpPr>
        <p:spPr>
          <a:xfrm flipV="1">
            <a:off x="6173338" y="394705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5A6E0455-B48B-466D-8985-77050399A50E}"/>
              </a:ext>
            </a:extLst>
          </p:cNvPr>
          <p:cNvSpPr/>
          <p:nvPr/>
        </p:nvSpPr>
        <p:spPr>
          <a:xfrm flipV="1">
            <a:off x="616906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35562209-53B1-49D9-AA67-54A8FD81E822}"/>
              </a:ext>
            </a:extLst>
          </p:cNvPr>
          <p:cNvSpPr/>
          <p:nvPr/>
        </p:nvSpPr>
        <p:spPr>
          <a:xfrm flipV="1">
            <a:off x="6183009" y="356921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5EAB2537-0BA3-48D2-8048-762E670E4B4E}"/>
              </a:ext>
            </a:extLst>
          </p:cNvPr>
          <p:cNvSpPr/>
          <p:nvPr/>
        </p:nvSpPr>
        <p:spPr>
          <a:xfrm flipV="1">
            <a:off x="6207328" y="349267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8CC89A09-0B4E-42F7-8B66-EA3502F34494}"/>
              </a:ext>
            </a:extLst>
          </p:cNvPr>
          <p:cNvSpPr/>
          <p:nvPr/>
        </p:nvSpPr>
        <p:spPr>
          <a:xfrm flipV="1">
            <a:off x="6526140" y="313415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8284BEB-CA8F-4F00-B672-9CFADAF3B72D}"/>
              </a:ext>
            </a:extLst>
          </p:cNvPr>
          <p:cNvSpPr/>
          <p:nvPr/>
        </p:nvSpPr>
        <p:spPr>
          <a:xfrm flipV="1">
            <a:off x="6881280" y="32906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F3D628FF-10F8-412A-96EE-F2D5AECF4120}"/>
              </a:ext>
            </a:extLst>
          </p:cNvPr>
          <p:cNvSpPr/>
          <p:nvPr/>
        </p:nvSpPr>
        <p:spPr>
          <a:xfrm flipV="1">
            <a:off x="671345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929517A6-5537-4AB1-A1F5-50E70E04F3CE}"/>
              </a:ext>
            </a:extLst>
          </p:cNvPr>
          <p:cNvSpPr/>
          <p:nvPr/>
        </p:nvSpPr>
        <p:spPr>
          <a:xfrm flipV="1">
            <a:off x="6278243" y="373297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47A9EF39-31FE-42DA-BF5D-71034398A4D4}"/>
              </a:ext>
            </a:extLst>
          </p:cNvPr>
          <p:cNvSpPr/>
          <p:nvPr/>
        </p:nvSpPr>
        <p:spPr>
          <a:xfrm flipV="1">
            <a:off x="6356703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6F7201E1-8748-477C-81B9-309C5A7DAC84}"/>
              </a:ext>
            </a:extLst>
          </p:cNvPr>
          <p:cNvSpPr/>
          <p:nvPr/>
        </p:nvSpPr>
        <p:spPr>
          <a:xfrm flipV="1">
            <a:off x="6289914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EC48BE10-3E22-4124-BAA8-AD50D8F065A9}"/>
              </a:ext>
            </a:extLst>
          </p:cNvPr>
          <p:cNvSpPr/>
          <p:nvPr/>
        </p:nvSpPr>
        <p:spPr>
          <a:xfrm flipV="1">
            <a:off x="6362685" y="35762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1" name="Picture 70" descr="Icon&#10;&#10;Description automatically generated">
            <a:extLst>
              <a:ext uri="{FF2B5EF4-FFF2-40B4-BE49-F238E27FC236}">
                <a16:creationId xmlns:a16="http://schemas.microsoft.com/office/drawing/2014/main" id="{E705A56B-6A82-46F1-8B23-7691C8982DF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0830" y="402033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3" name="Oval 72">
            <a:extLst>
              <a:ext uri="{FF2B5EF4-FFF2-40B4-BE49-F238E27FC236}">
                <a16:creationId xmlns:a16="http://schemas.microsoft.com/office/drawing/2014/main" id="{D8208BBF-A508-4800-8164-5DE75F883F4E}"/>
              </a:ext>
            </a:extLst>
          </p:cNvPr>
          <p:cNvSpPr/>
          <p:nvPr/>
        </p:nvSpPr>
        <p:spPr>
          <a:xfrm flipV="1">
            <a:off x="6903105" y="398531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AFD991C3-E034-4959-B4AF-E36D2BF98489}"/>
              </a:ext>
            </a:extLst>
          </p:cNvPr>
          <p:cNvSpPr/>
          <p:nvPr/>
        </p:nvSpPr>
        <p:spPr>
          <a:xfrm flipV="1">
            <a:off x="6989080" y="398993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7B307554-0164-4502-A0AA-79D28BD117CD}"/>
              </a:ext>
            </a:extLst>
          </p:cNvPr>
          <p:cNvSpPr/>
          <p:nvPr/>
        </p:nvSpPr>
        <p:spPr>
          <a:xfrm flipV="1">
            <a:off x="6477374" y="36294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88AD3345-E2F1-4AF0-89AE-629590156814}"/>
              </a:ext>
            </a:extLst>
          </p:cNvPr>
          <p:cNvSpPr/>
          <p:nvPr/>
        </p:nvSpPr>
        <p:spPr>
          <a:xfrm flipV="1">
            <a:off x="6557721" y="35990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Picture 16" descr="Icon&#10;&#10;Description automatically generated">
            <a:extLst>
              <a:ext uri="{FF2B5EF4-FFF2-40B4-BE49-F238E27FC236}">
                <a16:creationId xmlns:a16="http://schemas.microsoft.com/office/drawing/2014/main" id="{000CE418-5D35-462C-A42B-0147CBF4971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2855" y="3307333"/>
            <a:ext cx="214375" cy="38158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7" name="Oval 76">
            <a:extLst>
              <a:ext uri="{FF2B5EF4-FFF2-40B4-BE49-F238E27FC236}">
                <a16:creationId xmlns:a16="http://schemas.microsoft.com/office/drawing/2014/main" id="{1C45C8E7-E2BE-489B-8EEF-9E0FCB964C50}"/>
              </a:ext>
            </a:extLst>
          </p:cNvPr>
          <p:cNvSpPr/>
          <p:nvPr/>
        </p:nvSpPr>
        <p:spPr>
          <a:xfrm flipV="1">
            <a:off x="6580749" y="349267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8" name="Picture 37" descr="Icon&#10;&#10;Description automatically generated">
            <a:extLst>
              <a:ext uri="{FF2B5EF4-FFF2-40B4-BE49-F238E27FC236}">
                <a16:creationId xmlns:a16="http://schemas.microsoft.com/office/drawing/2014/main" id="{04C0D8D2-9A09-4369-8E20-9FD858473FD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3524" y="3717760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8" name="Oval 77">
            <a:extLst>
              <a:ext uri="{FF2B5EF4-FFF2-40B4-BE49-F238E27FC236}">
                <a16:creationId xmlns:a16="http://schemas.microsoft.com/office/drawing/2014/main" id="{9613F19A-82C4-4843-AA41-38AF62B13647}"/>
              </a:ext>
            </a:extLst>
          </p:cNvPr>
          <p:cNvSpPr/>
          <p:nvPr/>
        </p:nvSpPr>
        <p:spPr>
          <a:xfrm flipV="1">
            <a:off x="7915764" y="45279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B4FA4727-8FDB-4A2E-B1B3-1ADAEFD8EA61}"/>
              </a:ext>
            </a:extLst>
          </p:cNvPr>
          <p:cNvSpPr/>
          <p:nvPr/>
        </p:nvSpPr>
        <p:spPr>
          <a:xfrm flipV="1">
            <a:off x="8017590" y="45940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10FE690E-AD25-40DB-BC1D-485DDD019A4F}"/>
              </a:ext>
            </a:extLst>
          </p:cNvPr>
          <p:cNvSpPr/>
          <p:nvPr/>
        </p:nvSpPr>
        <p:spPr>
          <a:xfrm flipV="1">
            <a:off x="8014430" y="437431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1" name="Picture 80" descr="Icon&#10;&#10;Description automatically generated">
            <a:extLst>
              <a:ext uri="{FF2B5EF4-FFF2-40B4-BE49-F238E27FC236}">
                <a16:creationId xmlns:a16="http://schemas.microsoft.com/office/drawing/2014/main" id="{9EBE2FB2-3094-419A-B5A4-0AC4CE625CD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479" y="6480964"/>
            <a:ext cx="190116" cy="33840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A0DF5D5-F825-4591-828D-B2F63ED6A982}"/>
              </a:ext>
            </a:extLst>
          </p:cNvPr>
          <p:cNvSpPr txBox="1"/>
          <p:nvPr/>
        </p:nvSpPr>
        <p:spPr>
          <a:xfrm>
            <a:off x="4319355" y="6524695"/>
            <a:ext cx="152798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HEADQUARTERS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DAE97B75-097F-4AE7-B746-BCC7907BC048}"/>
              </a:ext>
            </a:extLst>
          </p:cNvPr>
          <p:cNvSpPr txBox="1"/>
          <p:nvPr/>
        </p:nvSpPr>
        <p:spPr>
          <a:xfrm>
            <a:off x="6320540" y="6517490"/>
            <a:ext cx="119776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PARTNERS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F2B41393-9AF1-4ADB-B721-A9DC5E9BCC94}"/>
              </a:ext>
            </a:extLst>
          </p:cNvPr>
          <p:cNvSpPr txBox="1"/>
          <p:nvPr/>
        </p:nvSpPr>
        <p:spPr>
          <a:xfrm>
            <a:off x="7845426" y="6520168"/>
            <a:ext cx="128432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CUSTOMERS</a:t>
            </a:r>
          </a:p>
        </p:txBody>
      </p:sp>
      <p:pic>
        <p:nvPicPr>
          <p:cNvPr id="84" name="Picture 83" descr="Icon&#10;&#10;Description automatically generated">
            <a:extLst>
              <a:ext uri="{FF2B5EF4-FFF2-40B4-BE49-F238E27FC236}">
                <a16:creationId xmlns:a16="http://schemas.microsoft.com/office/drawing/2014/main" id="{D84DBC8A-CE08-4551-A363-F83393D4F26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753" y="6564727"/>
            <a:ext cx="190116" cy="20627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5" name="Oval 84">
            <a:extLst>
              <a:ext uri="{FF2B5EF4-FFF2-40B4-BE49-F238E27FC236}">
                <a16:creationId xmlns:a16="http://schemas.microsoft.com/office/drawing/2014/main" id="{D0A2F4E3-C582-43F9-AADD-266E5ED4DB93}"/>
              </a:ext>
            </a:extLst>
          </p:cNvPr>
          <p:cNvSpPr/>
          <p:nvPr/>
        </p:nvSpPr>
        <p:spPr>
          <a:xfrm flipV="1">
            <a:off x="7815218" y="66083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542F4C24-AD88-471A-BF3A-58A14EABEDDA}"/>
              </a:ext>
            </a:extLst>
          </p:cNvPr>
          <p:cNvSpPr/>
          <p:nvPr/>
        </p:nvSpPr>
        <p:spPr>
          <a:xfrm flipV="1">
            <a:off x="8963539" y="415482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364615BE-8FFD-4366-8CB6-DAF3B5A1D71A}"/>
              </a:ext>
            </a:extLst>
          </p:cNvPr>
          <p:cNvSpPr/>
          <p:nvPr/>
        </p:nvSpPr>
        <p:spPr>
          <a:xfrm flipV="1">
            <a:off x="8379402" y="443943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FE975C41-1E9F-4066-80A4-9CFB3485503A}"/>
              </a:ext>
            </a:extLst>
          </p:cNvPr>
          <p:cNvSpPr/>
          <p:nvPr/>
        </p:nvSpPr>
        <p:spPr>
          <a:xfrm flipV="1">
            <a:off x="8475805" y="444709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26E2F568-407D-4D21-948F-806F095EC482}"/>
              </a:ext>
            </a:extLst>
          </p:cNvPr>
          <p:cNvSpPr/>
          <p:nvPr/>
        </p:nvSpPr>
        <p:spPr>
          <a:xfrm flipV="1">
            <a:off x="8498423" y="45687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92CE0285-E3EE-4A82-8669-D785914F4D2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531" y="4457453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0" name="Oval 89">
            <a:extLst>
              <a:ext uri="{FF2B5EF4-FFF2-40B4-BE49-F238E27FC236}">
                <a16:creationId xmlns:a16="http://schemas.microsoft.com/office/drawing/2014/main" id="{B54B527B-015F-4059-802D-361CA67E49E1}"/>
              </a:ext>
            </a:extLst>
          </p:cNvPr>
          <p:cNvSpPr/>
          <p:nvPr/>
        </p:nvSpPr>
        <p:spPr>
          <a:xfrm flipV="1">
            <a:off x="8664481" y="463472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0" name="Picture 69" descr="Icon&#10;&#10;Description automatically generated">
            <a:extLst>
              <a:ext uri="{FF2B5EF4-FFF2-40B4-BE49-F238E27FC236}">
                <a16:creationId xmlns:a16="http://schemas.microsoft.com/office/drawing/2014/main" id="{976FDB22-1E27-44CA-84F0-03F6E159921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055" y="4744434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1" name="Oval 90">
            <a:extLst>
              <a:ext uri="{FF2B5EF4-FFF2-40B4-BE49-F238E27FC236}">
                <a16:creationId xmlns:a16="http://schemas.microsoft.com/office/drawing/2014/main" id="{088A5966-1C55-4682-9F42-2EAB9CDF45F6}"/>
              </a:ext>
            </a:extLst>
          </p:cNvPr>
          <p:cNvSpPr/>
          <p:nvPr/>
        </p:nvSpPr>
        <p:spPr>
          <a:xfrm flipV="1">
            <a:off x="8567013" y="497221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E977A8F3-F1EE-45A5-A882-5462DBFC1045}"/>
              </a:ext>
            </a:extLst>
          </p:cNvPr>
          <p:cNvSpPr/>
          <p:nvPr/>
        </p:nvSpPr>
        <p:spPr>
          <a:xfrm flipV="1">
            <a:off x="8861375" y="392899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750A8089-ABC8-48AF-8304-04FDACB9B2E7}"/>
              </a:ext>
            </a:extLst>
          </p:cNvPr>
          <p:cNvSpPr/>
          <p:nvPr/>
        </p:nvSpPr>
        <p:spPr>
          <a:xfrm flipV="1">
            <a:off x="9086305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2" name="Picture 71" descr="Icon&#10;&#10;Description automatically generated">
            <a:extLst>
              <a:ext uri="{FF2B5EF4-FFF2-40B4-BE49-F238E27FC236}">
                <a16:creationId xmlns:a16="http://schemas.microsoft.com/office/drawing/2014/main" id="{3B8DC6FC-C414-4A21-9735-7AC9853E022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407" y="384381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4" name="Oval 93">
            <a:extLst>
              <a:ext uri="{FF2B5EF4-FFF2-40B4-BE49-F238E27FC236}">
                <a16:creationId xmlns:a16="http://schemas.microsoft.com/office/drawing/2014/main" id="{90C4526A-BB5B-4271-BF90-149DA44DFEAD}"/>
              </a:ext>
            </a:extLst>
          </p:cNvPr>
          <p:cNvSpPr/>
          <p:nvPr/>
        </p:nvSpPr>
        <p:spPr>
          <a:xfrm flipV="1">
            <a:off x="9115756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8304C87A-FFE1-4405-BAC8-AA37F3440FDA}"/>
              </a:ext>
            </a:extLst>
          </p:cNvPr>
          <p:cNvSpPr/>
          <p:nvPr/>
        </p:nvSpPr>
        <p:spPr>
          <a:xfrm flipV="1">
            <a:off x="9124573" y="402358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0D6688F4-D0CF-4573-8A81-33A0C58BA65A}"/>
              </a:ext>
            </a:extLst>
          </p:cNvPr>
          <p:cNvSpPr/>
          <p:nvPr/>
        </p:nvSpPr>
        <p:spPr>
          <a:xfrm flipV="1">
            <a:off x="9264668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E7B6C3C5-DE50-48EB-825D-9FFA6633B983}"/>
              </a:ext>
            </a:extLst>
          </p:cNvPr>
          <p:cNvSpPr/>
          <p:nvPr/>
        </p:nvSpPr>
        <p:spPr>
          <a:xfrm flipV="1">
            <a:off x="9205049" y="411894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2CECD811-D268-4B36-B6DC-F37C38FA6AFE}"/>
              </a:ext>
            </a:extLst>
          </p:cNvPr>
          <p:cNvSpPr/>
          <p:nvPr/>
        </p:nvSpPr>
        <p:spPr>
          <a:xfrm flipV="1">
            <a:off x="9322314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6D495C2F-4F15-4515-995F-24D6656A858C}"/>
              </a:ext>
            </a:extLst>
          </p:cNvPr>
          <p:cNvSpPr/>
          <p:nvPr/>
        </p:nvSpPr>
        <p:spPr>
          <a:xfrm flipV="1">
            <a:off x="9360583" y="40314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20D05C56-E76E-4337-9648-C1A4D83AD0F9}"/>
              </a:ext>
            </a:extLst>
          </p:cNvPr>
          <p:cNvSpPr/>
          <p:nvPr/>
        </p:nvSpPr>
        <p:spPr>
          <a:xfrm flipV="1">
            <a:off x="9392110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31534A16-04AB-454F-8D4E-EB9B41FB0375}"/>
              </a:ext>
            </a:extLst>
          </p:cNvPr>
          <p:cNvSpPr/>
          <p:nvPr/>
        </p:nvSpPr>
        <p:spPr>
          <a:xfrm flipV="1">
            <a:off x="9434714" y="382069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9" name="Picture 68" descr="Icon&#10;&#10;Description automatically generated">
            <a:extLst>
              <a:ext uri="{FF2B5EF4-FFF2-40B4-BE49-F238E27FC236}">
                <a16:creationId xmlns:a16="http://schemas.microsoft.com/office/drawing/2014/main" id="{7CB53E15-BE50-4E89-AE67-58D7A5C3EB4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8353" y="3917759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2" name="Oval 101">
            <a:extLst>
              <a:ext uri="{FF2B5EF4-FFF2-40B4-BE49-F238E27FC236}">
                <a16:creationId xmlns:a16="http://schemas.microsoft.com/office/drawing/2014/main" id="{07214B59-4712-4322-92AA-6CC3389EB5BB}"/>
              </a:ext>
            </a:extLst>
          </p:cNvPr>
          <p:cNvSpPr/>
          <p:nvPr/>
        </p:nvSpPr>
        <p:spPr>
          <a:xfrm flipV="1">
            <a:off x="8711047" y="416095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62555940-197C-452F-8702-BA7E67B077F1}"/>
              </a:ext>
            </a:extLst>
          </p:cNvPr>
          <p:cNvSpPr/>
          <p:nvPr/>
        </p:nvSpPr>
        <p:spPr>
          <a:xfrm flipV="1">
            <a:off x="6735483" y="55912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30C41BDB-5F66-456C-B631-9F1B3A3F77C1}"/>
              </a:ext>
            </a:extLst>
          </p:cNvPr>
          <p:cNvSpPr/>
          <p:nvPr/>
        </p:nvSpPr>
        <p:spPr>
          <a:xfrm flipV="1">
            <a:off x="4007076" y="44777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A0A639A7-DF4D-499F-A2B5-26941EDB5676}"/>
              </a:ext>
            </a:extLst>
          </p:cNvPr>
          <p:cNvSpPr/>
          <p:nvPr/>
        </p:nvSpPr>
        <p:spPr>
          <a:xfrm flipV="1">
            <a:off x="6776472" y="37865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8E255F28-558D-4379-A0E5-4733776FE759}"/>
              </a:ext>
            </a:extLst>
          </p:cNvPr>
          <p:cNvSpPr/>
          <p:nvPr/>
        </p:nvSpPr>
        <p:spPr>
          <a:xfrm flipV="1">
            <a:off x="7308317" y="35309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5944AC90-672A-46E5-9AD9-7A2AD462F0B8}"/>
              </a:ext>
            </a:extLst>
          </p:cNvPr>
          <p:cNvSpPr/>
          <p:nvPr/>
        </p:nvSpPr>
        <p:spPr>
          <a:xfrm flipV="1">
            <a:off x="4612946" y="49722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1C08CB14-8BB0-462C-8376-BCC0E6F2B69F}"/>
              </a:ext>
            </a:extLst>
          </p:cNvPr>
          <p:cNvSpPr/>
          <p:nvPr/>
        </p:nvSpPr>
        <p:spPr>
          <a:xfrm flipV="1">
            <a:off x="4587737" y="515406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32EB3E29-3B73-4F20-92E7-5B8DFF6FC86B}"/>
              </a:ext>
            </a:extLst>
          </p:cNvPr>
          <p:cNvSpPr/>
          <p:nvPr/>
        </p:nvSpPr>
        <p:spPr>
          <a:xfrm flipV="1">
            <a:off x="8058771" y="446323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E2F4492A-27F1-474C-9144-601851422E61}"/>
              </a:ext>
            </a:extLst>
          </p:cNvPr>
          <p:cNvSpPr/>
          <p:nvPr/>
        </p:nvSpPr>
        <p:spPr>
          <a:xfrm flipV="1">
            <a:off x="7931121" y="441918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266B5EF2-E086-4073-AC03-C6DF620815B6}"/>
              </a:ext>
            </a:extLst>
          </p:cNvPr>
          <p:cNvSpPr/>
          <p:nvPr/>
        </p:nvSpPr>
        <p:spPr>
          <a:xfrm flipV="1">
            <a:off x="5190858" y="51318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A8409770-E027-49B0-AA65-848BD56C9237}"/>
              </a:ext>
            </a:extLst>
          </p:cNvPr>
          <p:cNvSpPr/>
          <p:nvPr/>
        </p:nvSpPr>
        <p:spPr>
          <a:xfrm flipV="1">
            <a:off x="5104769" y="506635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EDF57102-1655-4F36-ADC6-FCAB8BF704B9}"/>
              </a:ext>
            </a:extLst>
          </p:cNvPr>
          <p:cNvSpPr/>
          <p:nvPr/>
        </p:nvSpPr>
        <p:spPr>
          <a:xfrm flipV="1">
            <a:off x="4834451" y="57718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AB5904DB-7243-4F4F-888F-6F60F606054D}"/>
              </a:ext>
            </a:extLst>
          </p:cNvPr>
          <p:cNvSpPr/>
          <p:nvPr/>
        </p:nvSpPr>
        <p:spPr>
          <a:xfrm flipV="1">
            <a:off x="4717865" y="591047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6" name="Picture 105" descr="Icon&#10;&#10;Description automatically generated">
            <a:extLst>
              <a:ext uri="{FF2B5EF4-FFF2-40B4-BE49-F238E27FC236}">
                <a16:creationId xmlns:a16="http://schemas.microsoft.com/office/drawing/2014/main" id="{6F546F22-F601-41BD-8848-69F08AE0D4E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648" y="4190405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6" name="Picture 115" descr="Icon&#10;&#10;Description automatically generated">
            <a:extLst>
              <a:ext uri="{FF2B5EF4-FFF2-40B4-BE49-F238E27FC236}">
                <a16:creationId xmlns:a16="http://schemas.microsoft.com/office/drawing/2014/main" id="{93EE421D-4C39-45C0-9E4C-89E9A5ED918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3647" y="3851737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A01DA9-493B-DEA2-CE63-82DD8F889F7A}"/>
              </a:ext>
            </a:extLst>
          </p:cNvPr>
          <p:cNvSpPr txBox="1">
            <a:spLocks/>
          </p:cNvSpPr>
          <p:nvPr/>
        </p:nvSpPr>
        <p:spPr>
          <a:xfrm>
            <a:off x="10667061" y="6502110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7317105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20EF05A-9F2F-48A8-9B1E-1967DCD334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3384" y="2891960"/>
            <a:ext cx="3363481" cy="1325563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C7D82A"/>
                </a:solidFill>
              </a:rPr>
              <a:t>Thank you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C16FB39-6125-4C8C-914C-1E864EA6C603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203200" y="6511346"/>
            <a:ext cx="1690255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4762BF2-90AA-DBB0-3188-DC6344A30885}"/>
              </a:ext>
            </a:extLst>
          </p:cNvPr>
          <p:cNvGrpSpPr/>
          <p:nvPr/>
        </p:nvGrpSpPr>
        <p:grpSpPr>
          <a:xfrm>
            <a:off x="3509627" y="4222924"/>
            <a:ext cx="5755984" cy="1169551"/>
            <a:chOff x="3509627" y="4222924"/>
            <a:chExt cx="5755984" cy="1169551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04E9F438-7A31-27C0-E54A-692BA3301B98}"/>
                </a:ext>
              </a:extLst>
            </p:cNvPr>
            <p:cNvSpPr txBox="1"/>
            <p:nvPr/>
          </p:nvSpPr>
          <p:spPr>
            <a:xfrm>
              <a:off x="3509627" y="4222924"/>
              <a:ext cx="258637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3"/>
                </a:rPr>
                <a:t>info@ezmetrology.com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4"/>
                </a:rPr>
                <a:t>support@ezmetrology.com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3AE3FC0-B0F2-AFC9-9562-9A25E59A3BD9}"/>
                </a:ext>
              </a:extLst>
            </p:cNvPr>
            <p:cNvSpPr txBox="1"/>
            <p:nvPr/>
          </p:nvSpPr>
          <p:spPr>
            <a:xfrm>
              <a:off x="6679238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hlinkClick r:id="rId5"/>
                </a:rPr>
                <a:t>www.ezmetrology.com</a:t>
              </a:r>
              <a:endParaRPr lang="en-US" sz="1400" b="1" dirty="0"/>
            </a:p>
            <a:p>
              <a:endParaRPr lang="en-US" sz="1400" b="1" dirty="0"/>
            </a:p>
            <a:p>
              <a:r>
                <a:rPr lang="en-US" sz="1400" b="1" dirty="0">
                  <a:solidFill>
                    <a:srgbClr val="282828"/>
                  </a:solidFill>
                  <a:hlinkClick r:id="rId6"/>
                </a:rPr>
                <a:t>portal.ezmetrology.com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endParaRPr lang="en-US" sz="1400" b="1" dirty="0">
                <a:solidFill>
                  <a:srgbClr val="282828"/>
                </a:solidFill>
              </a:endParaRPr>
            </a:p>
            <a:p>
              <a:r>
                <a:rPr lang="en-US" sz="1400" b="1" dirty="0">
                  <a:solidFill>
                    <a:srgbClr val="282828"/>
                  </a:solidFill>
                  <a:hlinkClick r:id="rId7"/>
                </a:rPr>
                <a:t>academy.ezmetrology.com</a:t>
              </a:r>
              <a:endParaRPr lang="en-US" sz="1400" b="1" dirty="0">
                <a:solidFill>
                  <a:srgbClr val="282828"/>
                </a:solidFill>
              </a:endParaRPr>
            </a:p>
          </p:txBody>
        </p:sp>
      </p:grp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789B810A-CE64-C75C-C372-B2BFD53CA821}"/>
              </a:ext>
            </a:extLst>
          </p:cNvPr>
          <p:cNvSpPr txBox="1">
            <a:spLocks/>
          </p:cNvSpPr>
          <p:nvPr/>
        </p:nvSpPr>
        <p:spPr>
          <a:xfrm>
            <a:off x="5580605" y="6492875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839C32BE-50E3-085D-1332-8A78374A8AF3}"/>
              </a:ext>
            </a:extLst>
          </p:cNvPr>
          <p:cNvSpPr txBox="1">
            <a:spLocks/>
          </p:cNvSpPr>
          <p:nvPr/>
        </p:nvSpPr>
        <p:spPr>
          <a:xfrm>
            <a:off x="8690482" y="6492874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9330854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F2958F-99CB-4463-81DD-1F066E7C423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>
                <a:spcAft>
                  <a:spcPts val="600"/>
                </a:spcAft>
              </a:pPr>
              <a:t>19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D72E67D-3F8D-4840-A61E-5D49E51C58EB}"/>
              </a:ext>
            </a:extLst>
          </p:cNvPr>
          <p:cNvSpPr txBox="1">
            <a:spLocks/>
          </p:cNvSpPr>
          <p:nvPr/>
        </p:nvSpPr>
        <p:spPr>
          <a:xfrm>
            <a:off x="1552353" y="365126"/>
            <a:ext cx="9801447" cy="667512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rgbClr val="282828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cap="all">
                <a:solidFill>
                  <a:srgbClr val="DDDDDD"/>
                </a:solidFill>
              </a:rPr>
              <a:t>Station integration</a:t>
            </a:r>
            <a:endParaRPr lang="en-US" sz="160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8F48E4F-F7E6-41F8-BA13-5FA274E464BA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>
                <a:latin typeface="+mj-lt"/>
              </a:rPr>
              <a:t>2.4.1 VEHICLE IDENTIFICATION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1E4F5401-EE86-4B57-9A64-AAB17686E6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87979" y="1521084"/>
            <a:ext cx="7217177" cy="4616953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lvl="1">
              <a:lnSpc>
                <a:spcPct val="100000"/>
              </a:lnSpc>
              <a:defRPr/>
            </a:pPr>
            <a:r>
              <a:rPr lang="en-US" altLang="en-US" sz="1200" dirty="0"/>
              <a:t>Identify the vehicle in station for data collection and traceability . </a:t>
            </a:r>
          </a:p>
          <a:p>
            <a:pPr>
              <a:spcBef>
                <a:spcPct val="0"/>
              </a:spcBef>
              <a:defRPr/>
            </a:pPr>
            <a:endParaRPr lang="en-US" altLang="en-US" sz="1400" dirty="0"/>
          </a:p>
          <a:p>
            <a:pPr>
              <a:spcBef>
                <a:spcPct val="0"/>
              </a:spcBef>
              <a:defRPr/>
            </a:pPr>
            <a:endParaRPr lang="en-US" altLang="en-US" sz="1400" dirty="0"/>
          </a:p>
          <a:p>
            <a:pPr>
              <a:lnSpc>
                <a:spcPct val="120000"/>
              </a:lnSpc>
              <a:spcBef>
                <a:spcPts val="0"/>
              </a:spcBef>
              <a:defRPr/>
            </a:pPr>
            <a:r>
              <a:rPr lang="en-US" altLang="en-US" sz="1200" b="1" dirty="0">
                <a:solidFill>
                  <a:srgbClr val="C9D803"/>
                </a:solidFill>
                <a:latin typeface="Bahnschrift"/>
              </a:rPr>
              <a:t>VIN</a:t>
            </a:r>
          </a:p>
          <a:p>
            <a:pPr lvl="1">
              <a:lnSpc>
                <a:spcPct val="100000"/>
              </a:lnSpc>
              <a:defRPr/>
            </a:pPr>
            <a:r>
              <a:rPr lang="en-US" altLang="en-US" sz="1200" dirty="0"/>
              <a:t>The 17- or 18-digit VIN number is recommended because its unique composition and the embedded information can be extracted to identify the vehicle at all times. </a:t>
            </a:r>
          </a:p>
          <a:p>
            <a:pPr>
              <a:spcBef>
                <a:spcPct val="0"/>
              </a:spcBef>
              <a:defRPr/>
            </a:pPr>
            <a:endParaRPr lang="en-US" altLang="en-US" sz="1400" u="sng" dirty="0">
              <a:solidFill>
                <a:srgbClr val="C9D803"/>
              </a:solidFill>
            </a:endParaRPr>
          </a:p>
          <a:p>
            <a:pPr>
              <a:spcBef>
                <a:spcPct val="0"/>
              </a:spcBef>
              <a:defRPr/>
            </a:pPr>
            <a:endParaRPr lang="en-US" altLang="en-US" sz="1400" u="sng" dirty="0">
              <a:solidFill>
                <a:srgbClr val="C9D803"/>
              </a:solidFill>
            </a:endParaRPr>
          </a:p>
          <a:p>
            <a:pPr>
              <a:spcBef>
                <a:spcPct val="0"/>
              </a:spcBef>
              <a:defRPr/>
            </a:pPr>
            <a:endParaRPr lang="en-US" altLang="en-US" sz="1400" u="sng" dirty="0">
              <a:solidFill>
                <a:srgbClr val="C9D803"/>
              </a:solidFill>
            </a:endParaRPr>
          </a:p>
          <a:p>
            <a:pPr marL="0" marR="0" lvl="1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US" altLang="en-US" sz="1200" dirty="0"/>
              <a:t>Obtain the VIN number with standard tools:</a:t>
            </a:r>
          </a:p>
          <a:p>
            <a:pPr>
              <a:spcBef>
                <a:spcPct val="0"/>
              </a:spcBef>
              <a:defRPr/>
            </a:pPr>
            <a:endParaRPr lang="en-US" altLang="en-US" sz="1400" u="sng" dirty="0">
              <a:solidFill>
                <a:srgbClr val="C9D803"/>
              </a:solidFill>
            </a:endParaRPr>
          </a:p>
          <a:p>
            <a:pPr marL="171450" indent="-171450">
              <a:lnSpc>
                <a:spcPct val="120000"/>
              </a:lnSpc>
              <a:spcBef>
                <a:spcPts val="0"/>
              </a:spcBef>
              <a:buClr>
                <a:srgbClr val="333333"/>
              </a:buClr>
              <a:buFont typeface="Arial" panose="020B0604020202020204" pitchFamily="34" charset="0"/>
              <a:buChar char="•"/>
              <a:defRPr/>
            </a:pPr>
            <a:r>
              <a:rPr lang="en-US" altLang="en-US" sz="1200" b="1" dirty="0">
                <a:solidFill>
                  <a:srgbClr val="C9D803"/>
                </a:solidFill>
                <a:latin typeface="Bahnschrift"/>
              </a:rPr>
              <a:t>Via Line Controller</a:t>
            </a:r>
          </a:p>
          <a:p>
            <a:pPr marR="0" lvl="1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US" altLang="en-US" sz="1200" dirty="0"/>
              <a:t>Obtain the VIN via communication with the line controller for the vehicle currently in the station.</a:t>
            </a:r>
            <a:endParaRPr lang="en-US" altLang="en-US" sz="1400" u="sng" dirty="0">
              <a:solidFill>
                <a:srgbClr val="C9D803"/>
              </a:solidFill>
            </a:endParaRPr>
          </a:p>
          <a:p>
            <a:pPr>
              <a:spcBef>
                <a:spcPct val="0"/>
              </a:spcBef>
              <a:defRPr/>
            </a:pPr>
            <a:endParaRPr lang="en-US" altLang="en-US" sz="1400" u="sng" dirty="0">
              <a:solidFill>
                <a:srgbClr val="C9D803"/>
              </a:solidFill>
            </a:endParaRPr>
          </a:p>
          <a:p>
            <a:pPr marL="171450" indent="-171450">
              <a:lnSpc>
                <a:spcPct val="120000"/>
              </a:lnSpc>
              <a:spcBef>
                <a:spcPts val="0"/>
              </a:spcBef>
              <a:buClr>
                <a:srgbClr val="333333"/>
              </a:buClr>
              <a:buFont typeface="Arial" panose="020B0604020202020204" pitchFamily="34" charset="0"/>
              <a:buChar char="•"/>
              <a:defRPr/>
            </a:pPr>
            <a:r>
              <a:rPr lang="en-US" altLang="en-US" sz="1200" b="1" dirty="0">
                <a:solidFill>
                  <a:srgbClr val="C9D803"/>
                </a:solidFill>
                <a:latin typeface="Bahnschrift"/>
              </a:rPr>
              <a:t>Manual Wireless Hand Scanner</a:t>
            </a:r>
          </a:p>
          <a:p>
            <a:pPr marR="0" lvl="1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US" altLang="en-US" sz="1200" dirty="0"/>
              <a:t>Operator scans the barcode or QR code using an industrial grade wireless hand scanner.</a:t>
            </a:r>
          </a:p>
          <a:p>
            <a:pPr>
              <a:lnSpc>
                <a:spcPct val="120000"/>
              </a:lnSpc>
              <a:spcBef>
                <a:spcPts val="0"/>
              </a:spcBef>
              <a:defRPr/>
            </a:pPr>
            <a:endParaRPr lang="en-US" altLang="en-US" sz="1200" b="1" dirty="0">
              <a:solidFill>
                <a:srgbClr val="C9D803"/>
              </a:solidFill>
              <a:latin typeface="Bahnschrift"/>
            </a:endParaRPr>
          </a:p>
          <a:p>
            <a:pPr marL="171450" indent="-171450">
              <a:lnSpc>
                <a:spcPct val="120000"/>
              </a:lnSpc>
              <a:spcBef>
                <a:spcPts val="0"/>
              </a:spcBef>
              <a:buClr>
                <a:srgbClr val="282828"/>
              </a:buClr>
              <a:buFont typeface="Arial" panose="020B0604020202020204" pitchFamily="34" charset="0"/>
              <a:buChar char="•"/>
              <a:defRPr/>
            </a:pPr>
            <a:r>
              <a:rPr lang="en-US" altLang="en-US" sz="1200" b="1" dirty="0">
                <a:solidFill>
                  <a:srgbClr val="C9D803"/>
                </a:solidFill>
                <a:latin typeface="Bahnschrift"/>
              </a:rPr>
              <a:t>Tablet Based Barcode Scanner</a:t>
            </a:r>
          </a:p>
          <a:p>
            <a:pPr lvl="1">
              <a:lnSpc>
                <a:spcPct val="100000"/>
              </a:lnSpc>
              <a:defRPr/>
            </a:pPr>
            <a:r>
              <a:rPr lang="en-US" altLang="en-US" sz="1200" dirty="0"/>
              <a:t>Operator uses a tablet-based barcode scanner to have all functions at hand. 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endParaRPr lang="en-US" altLang="en-US" sz="1400" u="sng" dirty="0">
              <a:solidFill>
                <a:srgbClr val="C9D803"/>
              </a:solidFill>
            </a:endParaRPr>
          </a:p>
          <a:p>
            <a:endParaRPr lang="en-US" sz="1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1579EE5-6AEF-B7A5-A346-9EDED0366E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05156" y="1521084"/>
            <a:ext cx="3421380" cy="19431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4DF892C-8E08-31DC-5B1F-134F9CB4D2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86059" y="3829560"/>
            <a:ext cx="2339340" cy="1744980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519A5D56-8109-BF17-8713-15FA7AE768B0}"/>
              </a:ext>
            </a:extLst>
          </p:cNvPr>
          <p:cNvSpPr txBox="1">
            <a:spLocks/>
          </p:cNvSpPr>
          <p:nvPr/>
        </p:nvSpPr>
        <p:spPr>
          <a:xfrm>
            <a:off x="10667061" y="6502110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D83D8C8-14B7-92E8-177D-EB609C01C6DB}"/>
              </a:ext>
            </a:extLst>
          </p:cNvPr>
          <p:cNvSpPr txBox="1">
            <a:spLocks/>
          </p:cNvSpPr>
          <p:nvPr/>
        </p:nvSpPr>
        <p:spPr>
          <a:xfrm>
            <a:off x="5866932" y="6502110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1377798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F2958F-99CB-4463-81DD-1F066E7C423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>
                <a:spcAft>
                  <a:spcPts val="600"/>
                </a:spcAft>
              </a:pPr>
              <a:t>20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D72E67D-3F8D-4840-A61E-5D49E51C58EB}"/>
              </a:ext>
            </a:extLst>
          </p:cNvPr>
          <p:cNvSpPr txBox="1">
            <a:spLocks/>
          </p:cNvSpPr>
          <p:nvPr/>
        </p:nvSpPr>
        <p:spPr>
          <a:xfrm>
            <a:off x="1552353" y="365126"/>
            <a:ext cx="9801447" cy="667512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rgbClr val="282828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cap="all">
                <a:solidFill>
                  <a:srgbClr val="DDDDDD"/>
                </a:solidFill>
              </a:rPr>
              <a:t>Station integration</a:t>
            </a:r>
            <a:endParaRPr lang="en-US" sz="160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8F48E4F-F7E6-41F8-BA13-5FA274E464BA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>
                <a:latin typeface="+mj-lt"/>
              </a:rPr>
              <a:t>2.4.2 VIN DECODING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1E4F5401-EE86-4B57-9A64-AAB17686E6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1875921"/>
            <a:ext cx="8919269" cy="4616953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indent="-285750">
              <a:lnSpc>
                <a:spcPct val="110000"/>
              </a:lnSpc>
              <a:spcBef>
                <a:spcPts val="0"/>
              </a:spcBef>
              <a:buClr>
                <a:srgbClr val="282828"/>
              </a:buClr>
              <a:buFont typeface="Arial" panose="020B0604020202020204" pitchFamily="34" charset="0"/>
              <a:buChar char="•"/>
              <a:defRPr/>
            </a:pPr>
            <a:r>
              <a:rPr lang="en-US" altLang="en-US" sz="1200" b="1" dirty="0">
                <a:solidFill>
                  <a:srgbClr val="C9D803"/>
                </a:solidFill>
                <a:latin typeface="Bahnschrift"/>
              </a:rPr>
              <a:t>Type of Vehicle</a:t>
            </a:r>
          </a:p>
          <a:p>
            <a:pPr lvl="1">
              <a:defRPr/>
            </a:pPr>
            <a:r>
              <a:rPr lang="en-US" altLang="en-US" sz="1200" dirty="0"/>
              <a:t>For example, Model A, Model B, or Model C</a:t>
            </a:r>
          </a:p>
          <a:p>
            <a:pPr lvl="1">
              <a:defRPr/>
            </a:pPr>
            <a:endParaRPr lang="en-US" altLang="en-US" sz="1400" dirty="0"/>
          </a:p>
          <a:p>
            <a:pPr indent="-285750">
              <a:lnSpc>
                <a:spcPct val="110000"/>
              </a:lnSpc>
              <a:spcBef>
                <a:spcPts val="0"/>
              </a:spcBef>
              <a:buClr>
                <a:srgbClr val="282828"/>
              </a:buClr>
              <a:buFont typeface="Arial" panose="020B0604020202020204" pitchFamily="34" charset="0"/>
              <a:buChar char="•"/>
              <a:defRPr/>
            </a:pPr>
            <a:r>
              <a:rPr lang="en-US" altLang="en-US" sz="1200" b="1" dirty="0">
                <a:solidFill>
                  <a:srgbClr val="C9D803"/>
                </a:solidFill>
                <a:latin typeface="Bahnschrift"/>
              </a:rPr>
              <a:t>Inspection Procedure </a:t>
            </a:r>
          </a:p>
          <a:p>
            <a:pPr lvl="1">
              <a:defRPr/>
            </a:pPr>
            <a:r>
              <a:rPr lang="en-US" altLang="en-US" sz="1200" dirty="0"/>
              <a:t>Provide instructions to the operator for the inspection procedure</a:t>
            </a:r>
          </a:p>
          <a:p>
            <a:pPr lvl="1">
              <a:defRPr/>
            </a:pPr>
            <a:r>
              <a:rPr lang="en-US" altLang="en-US" sz="1200" dirty="0"/>
              <a:t>For example, which doors need to be inspected, for what characteristics,  and what are tolerance levels</a:t>
            </a:r>
          </a:p>
          <a:p>
            <a:pPr lvl="1">
              <a:defRPr/>
            </a:pPr>
            <a:r>
              <a:rPr lang="en-US" altLang="en-US" sz="1200" dirty="0"/>
              <a:t>The process is shown on the computer screen and device display</a:t>
            </a:r>
          </a:p>
          <a:p>
            <a:pPr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altLang="en-US" sz="1200" b="1" dirty="0">
              <a:solidFill>
                <a:srgbClr val="C9D803"/>
              </a:solidFill>
              <a:latin typeface="Bahnschrift"/>
            </a:endParaRPr>
          </a:p>
          <a:p>
            <a:pPr indent="-285750">
              <a:lnSpc>
                <a:spcPct val="110000"/>
              </a:lnSpc>
              <a:spcBef>
                <a:spcPts val="0"/>
              </a:spcBef>
              <a:buClr>
                <a:srgbClr val="282828"/>
              </a:buClr>
              <a:buFont typeface="Arial" panose="020B0604020202020204" pitchFamily="34" charset="0"/>
              <a:buChar char="•"/>
              <a:defRPr/>
            </a:pPr>
            <a:r>
              <a:rPr lang="en-US" altLang="en-US" sz="1200" b="1" dirty="0">
                <a:solidFill>
                  <a:srgbClr val="C9D803"/>
                </a:solidFill>
                <a:latin typeface="Bahnschrift"/>
              </a:rPr>
              <a:t>Number and Type of Doors </a:t>
            </a:r>
          </a:p>
          <a:p>
            <a:pPr lvl="1">
              <a:defRPr/>
            </a:pPr>
            <a:r>
              <a:rPr lang="en-US" altLang="en-US" sz="1200" dirty="0"/>
              <a:t>How many and what type of doors?</a:t>
            </a:r>
          </a:p>
          <a:p>
            <a:pPr lvl="1">
              <a:defRPr/>
            </a:pPr>
            <a:r>
              <a:rPr lang="en-US" altLang="en-US" sz="1200" dirty="0"/>
              <a:t>For example, side swing, sliding, hood, tailgate, and liftgate</a:t>
            </a:r>
          </a:p>
          <a:p>
            <a:pPr>
              <a:spcBef>
                <a:spcPct val="0"/>
              </a:spcBef>
              <a:defRPr/>
            </a:pPr>
            <a:endParaRPr lang="en-US" altLang="en-US" sz="1400" dirty="0"/>
          </a:p>
          <a:p>
            <a:pPr indent="-285750">
              <a:lnSpc>
                <a:spcPct val="110000"/>
              </a:lnSpc>
              <a:spcBef>
                <a:spcPts val="0"/>
              </a:spcBef>
              <a:buClr>
                <a:srgbClr val="282828"/>
              </a:buClr>
              <a:buFont typeface="Arial" panose="020B0604020202020204" pitchFamily="34" charset="0"/>
              <a:buChar char="•"/>
              <a:defRPr/>
            </a:pPr>
            <a:r>
              <a:rPr lang="en-US" altLang="en-US" sz="1200" b="1" dirty="0">
                <a:solidFill>
                  <a:srgbClr val="C9D803"/>
                </a:solidFill>
                <a:latin typeface="Bahnschrift"/>
              </a:rPr>
              <a:t>Tolerances (optional aging curve)</a:t>
            </a:r>
          </a:p>
          <a:p>
            <a:pPr lvl="1">
              <a:defRPr/>
            </a:pPr>
            <a:r>
              <a:rPr lang="en-US" altLang="en-US" sz="1200" dirty="0"/>
              <a:t>Use tolerances and warning levels to provide an objective verdict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endParaRPr lang="en-US" altLang="en-US" sz="1400" dirty="0"/>
          </a:p>
          <a:p>
            <a:pPr indent="-285750">
              <a:lnSpc>
                <a:spcPct val="110000"/>
              </a:lnSpc>
              <a:spcBef>
                <a:spcPts val="0"/>
              </a:spcBef>
              <a:buClr>
                <a:srgbClr val="282828"/>
              </a:buClr>
              <a:buFont typeface="Arial" panose="020B0604020202020204" pitchFamily="34" charset="0"/>
              <a:buChar char="•"/>
              <a:defRPr/>
            </a:pPr>
            <a:r>
              <a:rPr lang="en-US" altLang="en-US" sz="1200" b="1" dirty="0">
                <a:solidFill>
                  <a:srgbClr val="C9D803"/>
                </a:solidFill>
                <a:latin typeface="Bahnschrift"/>
              </a:rPr>
              <a:t>Database Entry</a:t>
            </a:r>
          </a:p>
          <a:p>
            <a:pPr lvl="1">
              <a:defRPr/>
            </a:pPr>
            <a:r>
              <a:rPr lang="en-US" altLang="en-US" sz="1200" dirty="0"/>
              <a:t>Save all relational data to the database under the specific VIN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endParaRPr lang="en-US" altLang="en-US" sz="1400" dirty="0"/>
          </a:p>
          <a:p>
            <a:pPr indent="-285750">
              <a:lnSpc>
                <a:spcPct val="110000"/>
              </a:lnSpc>
              <a:spcBef>
                <a:spcPts val="0"/>
              </a:spcBef>
              <a:buClr>
                <a:srgbClr val="282828"/>
              </a:buClr>
              <a:buFont typeface="Arial" panose="020B0604020202020204" pitchFamily="34" charset="0"/>
              <a:buChar char="•"/>
              <a:defRPr/>
            </a:pPr>
            <a:r>
              <a:rPr lang="en-US" altLang="en-US" sz="1200" b="1" dirty="0">
                <a:solidFill>
                  <a:srgbClr val="C9D803"/>
                </a:solidFill>
                <a:latin typeface="Bahnschrift"/>
              </a:rPr>
              <a:t>Reporting Format</a:t>
            </a:r>
          </a:p>
          <a:p>
            <a:pPr lvl="1">
              <a:defRPr/>
            </a:pPr>
            <a:r>
              <a:rPr lang="en-US" altLang="en-US" sz="1200" dirty="0"/>
              <a:t>Communicate the results to an upstream database with reference to the vehicle</a:t>
            </a:r>
          </a:p>
          <a:p>
            <a:endParaRPr lang="en-US" sz="1400" dirty="0"/>
          </a:p>
        </p:txBody>
      </p:sp>
      <p:sp>
        <p:nvSpPr>
          <p:cNvPr id="60" name="Text Placeholder 3">
            <a:extLst>
              <a:ext uri="{FF2B5EF4-FFF2-40B4-BE49-F238E27FC236}">
                <a16:creationId xmlns:a16="http://schemas.microsoft.com/office/drawing/2014/main" id="{746AFC73-DD42-469E-9C00-070E64D830E0}"/>
              </a:ext>
            </a:extLst>
          </p:cNvPr>
          <p:cNvSpPr txBox="1">
            <a:spLocks/>
          </p:cNvSpPr>
          <p:nvPr/>
        </p:nvSpPr>
        <p:spPr>
          <a:xfrm>
            <a:off x="1330720" y="1326647"/>
            <a:ext cx="7242746" cy="4616953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>
              <a:defRPr/>
            </a:pPr>
            <a:endParaRPr lang="en-US" altLang="en-US" sz="1200" dirty="0"/>
          </a:p>
          <a:p>
            <a:pPr marL="0" lvl="1">
              <a:defRPr/>
            </a:pPr>
            <a:r>
              <a:rPr lang="en-US" altLang="en-US" sz="1200" dirty="0"/>
              <a:t>Based on the VIN number, the software will load the required specifications: 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1996324-29AB-27C0-7217-C405B3C581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8154" y="3635123"/>
            <a:ext cx="3863340" cy="142494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B884AF2-289C-F6FB-2D9B-7DCC05825FA9}"/>
              </a:ext>
            </a:extLst>
          </p:cNvPr>
          <p:cNvSpPr txBox="1">
            <a:spLocks/>
          </p:cNvSpPr>
          <p:nvPr/>
        </p:nvSpPr>
        <p:spPr>
          <a:xfrm>
            <a:off x="10667061" y="6502110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966038-E6E8-48DD-3CE1-F2F763CEC451}"/>
              </a:ext>
            </a:extLst>
          </p:cNvPr>
          <p:cNvSpPr txBox="1">
            <a:spLocks/>
          </p:cNvSpPr>
          <p:nvPr/>
        </p:nvSpPr>
        <p:spPr>
          <a:xfrm>
            <a:off x="5866932" y="6502110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0380874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C876B20-799A-49D3-B399-57AB10680BB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A70C64B-8CFC-44EB-B809-A53557A5B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cap="all" dirty="0">
                <a:solidFill>
                  <a:srgbClr val="DDDDDD"/>
                </a:solidFill>
              </a:rPr>
              <a:t>Station integration</a:t>
            </a:r>
            <a:endParaRPr lang="en-US" sz="16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AF0600-6DCC-4704-90D7-6DC54E74996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2.4.3 OPERATOR INSTRUCTIONS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76A6ECA1-9E15-3DA2-112C-E5803E76D177}"/>
              </a:ext>
            </a:extLst>
          </p:cNvPr>
          <p:cNvSpPr txBox="1">
            <a:spLocks/>
          </p:cNvSpPr>
          <p:nvPr/>
        </p:nvSpPr>
        <p:spPr>
          <a:xfrm>
            <a:off x="1330720" y="1326647"/>
            <a:ext cx="7242746" cy="4616953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>
              <a:defRPr/>
            </a:pPr>
            <a:r>
              <a:rPr lang="en-US" altLang="en-US" sz="1200" dirty="0"/>
              <a:t>The overhead screen provides a clear status of the station and helps as a guide for the operator.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51CA48A-CCA5-A1C6-BD0F-72647CDDCF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01" y="2065563"/>
            <a:ext cx="11125200" cy="4000500"/>
          </a:xfrm>
          <a:prstGeom prst="rect">
            <a:avLst/>
          </a:prstGeom>
        </p:spPr>
      </p:pic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FA8408C9-E277-268D-2EF3-186ECDE3D4E1}"/>
              </a:ext>
            </a:extLst>
          </p:cNvPr>
          <p:cNvSpPr txBox="1">
            <a:spLocks/>
          </p:cNvSpPr>
          <p:nvPr/>
        </p:nvSpPr>
        <p:spPr>
          <a:xfrm>
            <a:off x="5866932" y="6502110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597653F-663A-47A6-8E22-35C24D01A334}"/>
              </a:ext>
            </a:extLst>
          </p:cNvPr>
          <p:cNvSpPr txBox="1">
            <a:spLocks/>
          </p:cNvSpPr>
          <p:nvPr/>
        </p:nvSpPr>
        <p:spPr>
          <a:xfrm>
            <a:off x="10667061" y="6502110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967455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cap="all">
                <a:solidFill>
                  <a:srgbClr val="DDDDDD"/>
                </a:solidFill>
              </a:rPr>
              <a:t>Station integration</a:t>
            </a:r>
            <a:endParaRPr lang="en-US" sz="160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2.4.4 MEASURMENT PROCESS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1DDE3F7F-7582-9989-CE0B-11261493E0AC}"/>
              </a:ext>
            </a:extLst>
          </p:cNvPr>
          <p:cNvSpPr txBox="1">
            <a:spLocks/>
          </p:cNvSpPr>
          <p:nvPr/>
        </p:nvSpPr>
        <p:spPr>
          <a:xfrm>
            <a:off x="1142261" y="1378913"/>
            <a:ext cx="3642010" cy="5498929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sz="1200" b="1" dirty="0">
              <a:latin typeface="Bahnschrift"/>
            </a:endParaRPr>
          </a:p>
          <a:p>
            <a:pPr marL="0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sz="1200" b="1" dirty="0">
              <a:latin typeface="Bahnschrift"/>
            </a:endParaRPr>
          </a:p>
          <a:p>
            <a:pPr marL="0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sz="1200" b="1" dirty="0">
              <a:latin typeface="Bahnschrift"/>
            </a:endParaRPr>
          </a:p>
          <a:p>
            <a:pPr marL="0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sz="1200" b="1" dirty="0">
              <a:latin typeface="Bahnschrift"/>
            </a:endParaRPr>
          </a:p>
          <a:p>
            <a:pPr marL="0" indent="-285750">
              <a:lnSpc>
                <a:spcPct val="110000"/>
              </a:lnSpc>
              <a:spcBef>
                <a:spcPts val="0"/>
              </a:spcBef>
              <a:buClr>
                <a:srgbClr val="282828"/>
              </a:buClr>
              <a:buFont typeface="Arial" panose="020B0604020202020204" pitchFamily="34" charset="0"/>
              <a:buChar char="•"/>
              <a:defRPr/>
            </a:pPr>
            <a:r>
              <a:rPr lang="en-US" sz="1200" b="1" dirty="0">
                <a:latin typeface="Bahnschrift"/>
              </a:rPr>
              <a:t>Mount SpeedPod</a:t>
            </a:r>
          </a:p>
          <a:p>
            <a:pPr lvl="1">
              <a:defRPr/>
            </a:pPr>
            <a:r>
              <a:rPr lang="en-US" sz="1200" dirty="0"/>
              <a:t>Mounting instructions to place the gauge above the handle</a:t>
            </a:r>
          </a:p>
          <a:p>
            <a:pPr lvl="1">
              <a:defRPr/>
            </a:pPr>
            <a:endParaRPr lang="en-US" sz="1200" dirty="0"/>
          </a:p>
          <a:p>
            <a:pPr marL="0" indent="-285750">
              <a:lnSpc>
                <a:spcPct val="110000"/>
              </a:lnSpc>
              <a:spcBef>
                <a:spcPts val="0"/>
              </a:spcBef>
              <a:buClr>
                <a:srgbClr val="282828"/>
              </a:buClr>
              <a:buFont typeface="Arial" panose="020B0604020202020204" pitchFamily="34" charset="0"/>
              <a:buChar char="•"/>
              <a:defRPr/>
            </a:pPr>
            <a:r>
              <a:rPr lang="en-US" sz="1200" b="1" dirty="0">
                <a:latin typeface="Bahnschrift"/>
              </a:rPr>
              <a:t>Maximum of  3 Measurements</a:t>
            </a:r>
          </a:p>
          <a:p>
            <a:pPr lvl="1">
              <a:defRPr/>
            </a:pPr>
            <a:r>
              <a:rPr lang="en-US" sz="1200" dirty="0"/>
              <a:t>Time allows the  operator a maximum of     3 attempts (~20sec)</a:t>
            </a:r>
          </a:p>
          <a:p>
            <a:pPr lvl="1">
              <a:defRPr/>
            </a:pPr>
            <a:endParaRPr lang="en-US" sz="1200" dirty="0"/>
          </a:p>
          <a:p>
            <a:pPr marL="0" indent="-285750">
              <a:lnSpc>
                <a:spcPct val="110000"/>
              </a:lnSpc>
              <a:spcBef>
                <a:spcPts val="0"/>
              </a:spcBef>
              <a:buClr>
                <a:srgbClr val="282828"/>
              </a:buClr>
              <a:buFont typeface="Arial" panose="020B0604020202020204" pitchFamily="34" charset="0"/>
              <a:buChar char="•"/>
              <a:defRPr/>
            </a:pPr>
            <a:r>
              <a:rPr lang="en-US" sz="1200" b="1" dirty="0">
                <a:latin typeface="Bahnschrift"/>
              </a:rPr>
              <a:t>Conclusion</a:t>
            </a:r>
          </a:p>
          <a:p>
            <a:pPr lvl="1">
              <a:defRPr/>
            </a:pPr>
            <a:r>
              <a:rPr lang="en-US" sz="1200" dirty="0"/>
              <a:t>If the data confirms a reading within tolerances, measurement is complete</a:t>
            </a:r>
          </a:p>
          <a:p>
            <a:pPr lvl="1">
              <a:defRPr/>
            </a:pPr>
            <a:endParaRPr lang="en-US" sz="1200" dirty="0"/>
          </a:p>
          <a:p>
            <a:pPr marL="0" indent="-285750">
              <a:lnSpc>
                <a:spcPct val="110000"/>
              </a:lnSpc>
              <a:spcBef>
                <a:spcPts val="0"/>
              </a:spcBef>
              <a:buClr>
                <a:srgbClr val="282828"/>
              </a:buClr>
              <a:buFont typeface="Arial" panose="020B0604020202020204" pitchFamily="34" charset="0"/>
              <a:buChar char="•"/>
              <a:defRPr/>
            </a:pPr>
            <a:r>
              <a:rPr lang="en-US" sz="1200" b="1" dirty="0">
                <a:latin typeface="Bahnschrift"/>
              </a:rPr>
              <a:t>Dismount SpeedPod</a:t>
            </a:r>
          </a:p>
          <a:p>
            <a:pPr lvl="1">
              <a:defRPr/>
            </a:pPr>
            <a:r>
              <a:rPr lang="en-US" sz="1200" dirty="0"/>
              <a:t>Remove SpeedPod</a:t>
            </a:r>
          </a:p>
          <a:p>
            <a:pPr lvl="1">
              <a:defRPr/>
            </a:pPr>
            <a:endParaRPr lang="en-US" dirty="0"/>
          </a:p>
          <a:p>
            <a:pPr lvl="1">
              <a:defRPr/>
            </a:pPr>
            <a:endParaRPr lang="en-US" sz="1200" dirty="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 dirty="0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FECDE4AC-9274-78A2-8932-1D285FBADCCC}"/>
              </a:ext>
            </a:extLst>
          </p:cNvPr>
          <p:cNvSpPr txBox="1">
            <a:spLocks/>
          </p:cNvSpPr>
          <p:nvPr/>
        </p:nvSpPr>
        <p:spPr>
          <a:xfrm>
            <a:off x="1330720" y="1326647"/>
            <a:ext cx="7242746" cy="4616953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>
              <a:defRPr/>
            </a:pPr>
            <a:r>
              <a:rPr lang="en-US" altLang="en-US" sz="1200" dirty="0"/>
              <a:t>Once in station,  the acquisition process can start.</a:t>
            </a:r>
          </a:p>
        </p:txBody>
      </p:sp>
      <p:pic>
        <p:nvPicPr>
          <p:cNvPr id="8" name="MEVD001_SpeedPod_Mount_Truck_Line_200p_AdobeExpress">
            <a:hlinkClick r:id="" action="ppaction://media"/>
            <a:extLst>
              <a:ext uri="{FF2B5EF4-FFF2-40B4-BE49-F238E27FC236}">
                <a16:creationId xmlns:a16="http://schemas.microsoft.com/office/drawing/2014/main" id="{B8B7B4A4-F506-C4DE-0D64-66324F3ACF5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420204" y="2383727"/>
            <a:ext cx="4620863" cy="2243137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5417E1C-7D0A-6FDE-DD82-EE2D1B26F623}"/>
              </a:ext>
            </a:extLst>
          </p:cNvPr>
          <p:cNvSpPr txBox="1">
            <a:spLocks/>
          </p:cNvSpPr>
          <p:nvPr/>
        </p:nvSpPr>
        <p:spPr>
          <a:xfrm>
            <a:off x="5580605" y="6492875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805B994-A2DD-0746-B9A7-82B6CC1B0E55}"/>
              </a:ext>
            </a:extLst>
          </p:cNvPr>
          <p:cNvSpPr txBox="1">
            <a:spLocks/>
          </p:cNvSpPr>
          <p:nvPr/>
        </p:nvSpPr>
        <p:spPr>
          <a:xfrm>
            <a:off x="10667061" y="6502110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641791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96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58D9B1A0-547B-3F42-0FDA-AB62BB4191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8309" y="3956698"/>
            <a:ext cx="4191000" cy="197358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528BA18-5F24-ACB5-CE35-EDCAEC3033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9150" y="2148720"/>
            <a:ext cx="4198620" cy="162306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23501D7-25F2-5243-373B-AF8894F67A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09645" y="838955"/>
            <a:ext cx="4191000" cy="1165860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C876B20-799A-49D3-B399-57AB10680BB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A70C64B-8CFC-44EB-B809-A53557A5B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71174"/>
            <a:ext cx="9801447" cy="667512"/>
          </a:xfrm>
        </p:spPr>
        <p:txBody>
          <a:bodyPr/>
          <a:lstStyle/>
          <a:p>
            <a:r>
              <a:rPr lang="en-US" sz="2800" cap="all">
                <a:solidFill>
                  <a:srgbClr val="DDDDDD"/>
                </a:solidFill>
              </a:rPr>
              <a:t>Station integration</a:t>
            </a:r>
            <a:endParaRPr lang="en-US" sz="160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AF0600-6DCC-4704-90D7-6DC54E74996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2.4.5 Reporting Formats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A7E973F-E9E2-4E59-AC8F-D9E479CE403A}"/>
              </a:ext>
            </a:extLst>
          </p:cNvPr>
          <p:cNvSpPr/>
          <p:nvPr/>
        </p:nvSpPr>
        <p:spPr>
          <a:xfrm>
            <a:off x="926951" y="2404139"/>
            <a:ext cx="1878182" cy="307777"/>
          </a:xfrm>
          <a:prstGeom prst="rect">
            <a:avLst/>
          </a:prstGeom>
          <a:solidFill>
            <a:srgbClr val="C9D803"/>
          </a:solidFill>
          <a:ln w="190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US" sz="1400">
                <a:solidFill>
                  <a:srgbClr val="000000"/>
                </a:solidFill>
              </a:rPr>
              <a:t>SpeedPod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FF8A8E7-BB1F-4386-B0A6-CA5FCE142BFD}"/>
              </a:ext>
            </a:extLst>
          </p:cNvPr>
          <p:cNvSpPr/>
          <p:nvPr/>
        </p:nvSpPr>
        <p:spPr>
          <a:xfrm>
            <a:off x="3166079" y="2089227"/>
            <a:ext cx="1904328" cy="949357"/>
          </a:xfrm>
          <a:prstGeom prst="rect">
            <a:avLst/>
          </a:prstGeom>
          <a:solidFill>
            <a:srgbClr val="C9D803"/>
          </a:solidFill>
          <a:ln w="190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/>
          <a:p>
            <a:pPr algn="ctr"/>
            <a:r>
              <a:rPr lang="en-US" sz="1400">
                <a:solidFill>
                  <a:srgbClr val="000000"/>
                </a:solidFill>
              </a:rPr>
              <a:t>PLS Solution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E434930-E2C7-4D1D-9058-26F6D5E1F365}"/>
              </a:ext>
            </a:extLst>
          </p:cNvPr>
          <p:cNvSpPr/>
          <p:nvPr/>
        </p:nvSpPr>
        <p:spPr>
          <a:xfrm>
            <a:off x="3185598" y="4086828"/>
            <a:ext cx="1878182" cy="307777"/>
          </a:xfrm>
          <a:prstGeom prst="rect">
            <a:avLst/>
          </a:prstGeom>
          <a:solidFill>
            <a:srgbClr val="C9D803"/>
          </a:solidFill>
          <a:ln w="190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US" sz="1400">
                <a:solidFill>
                  <a:srgbClr val="000000"/>
                </a:solidFill>
              </a:rPr>
              <a:t>Live Screen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87C90E92-5CCE-4634-B489-5468B16E8E1D}"/>
              </a:ext>
            </a:extLst>
          </p:cNvPr>
          <p:cNvSpPr/>
          <p:nvPr/>
        </p:nvSpPr>
        <p:spPr>
          <a:xfrm>
            <a:off x="9641959" y="2270162"/>
            <a:ext cx="1975820" cy="319013"/>
          </a:xfrm>
          <a:prstGeom prst="rect">
            <a:avLst/>
          </a:prstGeom>
          <a:solidFill>
            <a:schemeClr val="bg1"/>
          </a:solidFill>
          <a:ln w="28575">
            <a:solidFill>
              <a:srgbClr val="282828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rgbClr val="282828"/>
                </a:solidFill>
              </a:rPr>
              <a:t>Serial Communication</a:t>
            </a:r>
          </a:p>
        </p:txBody>
      </p:sp>
      <p:cxnSp>
        <p:nvCxnSpPr>
          <p:cNvPr id="38" name="Connector: Elbow 37">
            <a:extLst>
              <a:ext uri="{FF2B5EF4-FFF2-40B4-BE49-F238E27FC236}">
                <a16:creationId xmlns:a16="http://schemas.microsoft.com/office/drawing/2014/main" id="{F23A4418-5BA4-491E-A6A3-D4E16B3470A4}"/>
              </a:ext>
            </a:extLst>
          </p:cNvPr>
          <p:cNvCxnSpPr>
            <a:cxnSpLocks/>
          </p:cNvCxnSpPr>
          <p:nvPr/>
        </p:nvCxnSpPr>
        <p:spPr>
          <a:xfrm flipV="1">
            <a:off x="5050902" y="1420261"/>
            <a:ext cx="2637407" cy="1146807"/>
          </a:xfrm>
          <a:prstGeom prst="bentConnector3">
            <a:avLst>
              <a:gd name="adj1" fmla="val 70350"/>
            </a:avLst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39">
            <a:extLst>
              <a:ext uri="{FF2B5EF4-FFF2-40B4-BE49-F238E27FC236}">
                <a16:creationId xmlns:a16="http://schemas.microsoft.com/office/drawing/2014/main" id="{A61BCA45-9EDB-4B8F-8047-7CDE5DE0C769}"/>
              </a:ext>
            </a:extLst>
          </p:cNvPr>
          <p:cNvSpPr/>
          <p:nvPr/>
        </p:nvSpPr>
        <p:spPr>
          <a:xfrm>
            <a:off x="9674263" y="4055764"/>
            <a:ext cx="1860365" cy="289314"/>
          </a:xfrm>
          <a:prstGeom prst="rect">
            <a:avLst/>
          </a:prstGeom>
          <a:solidFill>
            <a:schemeClr val="bg1"/>
          </a:solidFill>
          <a:ln w="28575">
            <a:solidFill>
              <a:srgbClr val="282828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SQL Database</a:t>
            </a:r>
          </a:p>
        </p:txBody>
      </p:sp>
      <p:cxnSp>
        <p:nvCxnSpPr>
          <p:cNvPr id="41" name="Connector: Elbow 40">
            <a:extLst>
              <a:ext uri="{FF2B5EF4-FFF2-40B4-BE49-F238E27FC236}">
                <a16:creationId xmlns:a16="http://schemas.microsoft.com/office/drawing/2014/main" id="{252D7AE8-5868-4C1B-B652-AEC2D931E273}"/>
              </a:ext>
            </a:extLst>
          </p:cNvPr>
          <p:cNvCxnSpPr>
            <a:cxnSpLocks/>
            <a:stCxn id="17" idx="3"/>
          </p:cNvCxnSpPr>
          <p:nvPr/>
        </p:nvCxnSpPr>
        <p:spPr>
          <a:xfrm>
            <a:off x="5070407" y="2563906"/>
            <a:ext cx="2639238" cy="419644"/>
          </a:xfrm>
          <a:prstGeom prst="bentConnector3">
            <a:avLst>
              <a:gd name="adj1" fmla="val 69834"/>
            </a:avLst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2C7319B0-8A5E-4111-9412-7CF2F3CDDAD5}"/>
              </a:ext>
            </a:extLst>
          </p:cNvPr>
          <p:cNvCxnSpPr>
            <a:cxnSpLocks/>
            <a:stCxn id="14" idx="3"/>
            <a:endCxn id="17" idx="1"/>
          </p:cNvCxnSpPr>
          <p:nvPr/>
        </p:nvCxnSpPr>
        <p:spPr>
          <a:xfrm>
            <a:off x="2805133" y="2558028"/>
            <a:ext cx="360946" cy="5878"/>
          </a:xfrm>
          <a:prstGeom prst="straightConnector1">
            <a:avLst/>
          </a:prstGeom>
          <a:ln w="25400">
            <a:solidFill>
              <a:schemeClr val="tx1"/>
            </a:solidFill>
            <a:headEnd type="triangle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E1365210-70C0-484C-BE22-AA162187E090}"/>
              </a:ext>
            </a:extLst>
          </p:cNvPr>
          <p:cNvCxnSpPr>
            <a:cxnSpLocks/>
            <a:stCxn id="17" idx="2"/>
            <a:endCxn id="25" idx="0"/>
          </p:cNvCxnSpPr>
          <p:nvPr/>
        </p:nvCxnSpPr>
        <p:spPr>
          <a:xfrm>
            <a:off x="4118243" y="3038584"/>
            <a:ext cx="6446" cy="1048244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Connector: Elbow 62">
            <a:extLst>
              <a:ext uri="{FF2B5EF4-FFF2-40B4-BE49-F238E27FC236}">
                <a16:creationId xmlns:a16="http://schemas.microsoft.com/office/drawing/2014/main" id="{29E139F4-F6CB-48E6-AACE-9BCB654ACC8D}"/>
              </a:ext>
            </a:extLst>
          </p:cNvPr>
          <p:cNvCxnSpPr>
            <a:cxnSpLocks/>
            <a:stCxn id="17" idx="3"/>
          </p:cNvCxnSpPr>
          <p:nvPr/>
        </p:nvCxnSpPr>
        <p:spPr>
          <a:xfrm>
            <a:off x="5070407" y="2563906"/>
            <a:ext cx="2645012" cy="2373945"/>
          </a:xfrm>
          <a:prstGeom prst="bentConnector3">
            <a:avLst>
              <a:gd name="adj1" fmla="val 69540"/>
            </a:avLst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Rectangle 77">
            <a:extLst>
              <a:ext uri="{FF2B5EF4-FFF2-40B4-BE49-F238E27FC236}">
                <a16:creationId xmlns:a16="http://schemas.microsoft.com/office/drawing/2014/main" id="{D643D3B1-CB18-4106-B8AF-F49C758E6BA4}"/>
              </a:ext>
            </a:extLst>
          </p:cNvPr>
          <p:cNvSpPr/>
          <p:nvPr/>
        </p:nvSpPr>
        <p:spPr>
          <a:xfrm>
            <a:off x="9664568" y="4450790"/>
            <a:ext cx="1878182" cy="407495"/>
          </a:xfrm>
          <a:prstGeom prst="rect">
            <a:avLst/>
          </a:prstGeom>
          <a:solidFill>
            <a:schemeClr val="bg1"/>
          </a:solidFill>
          <a:ln w="28575">
            <a:solidFill>
              <a:srgbClr val="282828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QDA Database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FE712AF9-0EB2-4A3F-8F70-9D1187648097}"/>
              </a:ext>
            </a:extLst>
          </p:cNvPr>
          <p:cNvSpPr/>
          <p:nvPr/>
        </p:nvSpPr>
        <p:spPr>
          <a:xfrm>
            <a:off x="9665490" y="4963997"/>
            <a:ext cx="1878182" cy="375886"/>
          </a:xfrm>
          <a:prstGeom prst="rect">
            <a:avLst/>
          </a:prstGeom>
          <a:solidFill>
            <a:schemeClr val="bg1"/>
          </a:solidFill>
          <a:ln w="28575">
            <a:solidFill>
              <a:srgbClr val="282828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Inspect Database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A3CAF451-AE33-47BC-B9A8-C6255F1F5900}"/>
              </a:ext>
            </a:extLst>
          </p:cNvPr>
          <p:cNvSpPr/>
          <p:nvPr/>
        </p:nvSpPr>
        <p:spPr>
          <a:xfrm>
            <a:off x="9664820" y="5458744"/>
            <a:ext cx="1869808" cy="336883"/>
          </a:xfrm>
          <a:prstGeom prst="rect">
            <a:avLst/>
          </a:prstGeom>
          <a:solidFill>
            <a:schemeClr val="bg1"/>
          </a:solidFill>
          <a:ln w="28575">
            <a:solidFill>
              <a:srgbClr val="282828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FIS-EQS</a:t>
            </a: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D184BCE4-36D3-4E10-9074-016D8657F129}"/>
              </a:ext>
            </a:extLst>
          </p:cNvPr>
          <p:cNvSpPr/>
          <p:nvPr/>
        </p:nvSpPr>
        <p:spPr>
          <a:xfrm>
            <a:off x="9652199" y="1469046"/>
            <a:ext cx="1878182" cy="375886"/>
          </a:xfrm>
          <a:prstGeom prst="rect">
            <a:avLst/>
          </a:prstGeom>
          <a:solidFill>
            <a:schemeClr val="bg1"/>
          </a:solidFill>
          <a:ln w="28575">
            <a:solidFill>
              <a:srgbClr val="282828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Daily Export (Text)</a:t>
            </a: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E2162872-D5BB-40AD-8720-8A21A78B8BF8}"/>
              </a:ext>
            </a:extLst>
          </p:cNvPr>
          <p:cNvSpPr/>
          <p:nvPr/>
        </p:nvSpPr>
        <p:spPr>
          <a:xfrm>
            <a:off x="9649006" y="974893"/>
            <a:ext cx="1878182" cy="375886"/>
          </a:xfrm>
          <a:prstGeom prst="rect">
            <a:avLst/>
          </a:prstGeom>
          <a:solidFill>
            <a:schemeClr val="bg1"/>
          </a:solidFill>
          <a:ln w="28575">
            <a:solidFill>
              <a:srgbClr val="282828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Per Vehicle (Text)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0FE06CB-E600-4071-872C-B6FDAD3CD988}"/>
              </a:ext>
            </a:extLst>
          </p:cNvPr>
          <p:cNvSpPr/>
          <p:nvPr/>
        </p:nvSpPr>
        <p:spPr>
          <a:xfrm>
            <a:off x="9666915" y="3300165"/>
            <a:ext cx="1950864" cy="380460"/>
          </a:xfrm>
          <a:prstGeom prst="rect">
            <a:avLst/>
          </a:prstGeom>
          <a:solidFill>
            <a:schemeClr val="bg1"/>
          </a:solidFill>
          <a:ln w="28575">
            <a:solidFill>
              <a:srgbClr val="282828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File Interface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F57E4C4-B618-4DE9-B9E9-91DBA731EE4D}"/>
              </a:ext>
            </a:extLst>
          </p:cNvPr>
          <p:cNvSpPr/>
          <p:nvPr/>
        </p:nvSpPr>
        <p:spPr>
          <a:xfrm>
            <a:off x="9658793" y="2796233"/>
            <a:ext cx="1958986" cy="319014"/>
          </a:xfrm>
          <a:prstGeom prst="rect">
            <a:avLst/>
          </a:prstGeom>
          <a:solidFill>
            <a:schemeClr val="bg1"/>
          </a:solidFill>
          <a:ln w="28575">
            <a:solidFill>
              <a:srgbClr val="282828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rgbClr val="282828"/>
                </a:solidFill>
              </a:rPr>
              <a:t>TCP/IP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9E5C359-199B-C9FD-FB9B-989D8F309595}"/>
              </a:ext>
            </a:extLst>
          </p:cNvPr>
          <p:cNvSpPr/>
          <p:nvPr/>
        </p:nvSpPr>
        <p:spPr>
          <a:xfrm>
            <a:off x="3178973" y="1529664"/>
            <a:ext cx="1878182" cy="307777"/>
          </a:xfrm>
          <a:prstGeom prst="rect">
            <a:avLst/>
          </a:prstGeom>
          <a:solidFill>
            <a:srgbClr val="C9D803"/>
          </a:solidFill>
          <a:ln w="190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US" sz="1400">
                <a:solidFill>
                  <a:srgbClr val="000000"/>
                </a:solidFill>
              </a:rPr>
              <a:t>VIN Input</a:t>
            </a:r>
          </a:p>
        </p:txBody>
      </p: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EDE637DF-B4F4-8185-8291-CD02AB32A70D}"/>
              </a:ext>
            </a:extLst>
          </p:cNvPr>
          <p:cNvCxnSpPr>
            <a:cxnSpLocks/>
            <a:stCxn id="58" idx="2"/>
            <a:endCxn id="17" idx="0"/>
          </p:cNvCxnSpPr>
          <p:nvPr/>
        </p:nvCxnSpPr>
        <p:spPr>
          <a:xfrm>
            <a:off x="4118064" y="1837441"/>
            <a:ext cx="179" cy="251786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187D2BDF-5224-8722-63A5-09A8C0B771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54151" y="4538048"/>
            <a:ext cx="2133600" cy="116586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494CEBB-2FA9-93C6-F7B2-25108C6B1E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55535" y="4530428"/>
            <a:ext cx="2133600" cy="1173480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6FFE5F-9C58-00E3-48C6-2A3AE48A12E0}"/>
              </a:ext>
            </a:extLst>
          </p:cNvPr>
          <p:cNvSpPr txBox="1">
            <a:spLocks/>
          </p:cNvSpPr>
          <p:nvPr/>
        </p:nvSpPr>
        <p:spPr>
          <a:xfrm>
            <a:off x="5580605" y="6492875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542F9C4-6DD2-A8BD-5EC8-7E22F41357DB}"/>
              </a:ext>
            </a:extLst>
          </p:cNvPr>
          <p:cNvSpPr txBox="1">
            <a:spLocks/>
          </p:cNvSpPr>
          <p:nvPr/>
        </p:nvSpPr>
        <p:spPr>
          <a:xfrm>
            <a:off x="10667061" y="6502110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8713145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F2958F-99CB-4463-81DD-1F066E7C423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>
                <a:spcAft>
                  <a:spcPts val="600"/>
                </a:spcAft>
              </a:pPr>
              <a:t>24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Title 5">
            <a:extLst>
              <a:ext uri="{FF2B5EF4-FFF2-40B4-BE49-F238E27FC236}">
                <a16:creationId xmlns:a16="http://schemas.microsoft.com/office/drawing/2014/main" id="{23173305-530B-4859-84B0-44D687102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Autofit/>
          </a:bodyPr>
          <a:lstStyle/>
          <a:p>
            <a:r>
              <a:rPr lang="en-US" sz="4800">
                <a:ea typeface="+mn-ea"/>
                <a:cs typeface="+mn-cs"/>
              </a:rPr>
              <a:t>SINGLE STATION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598374A-726D-B44B-AE1C-D18A1B5BD3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546" y="2371788"/>
            <a:ext cx="10767060" cy="2766060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6B706CEB-04B1-83EC-34C3-FDD73AF1A656}"/>
              </a:ext>
            </a:extLst>
          </p:cNvPr>
          <p:cNvSpPr txBox="1">
            <a:spLocks/>
          </p:cNvSpPr>
          <p:nvPr/>
        </p:nvSpPr>
        <p:spPr>
          <a:xfrm>
            <a:off x="5580605" y="6492875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4BBEE39-7C23-0F60-CFD5-3F5D7BD07443}"/>
              </a:ext>
            </a:extLst>
          </p:cNvPr>
          <p:cNvSpPr txBox="1">
            <a:spLocks/>
          </p:cNvSpPr>
          <p:nvPr/>
        </p:nvSpPr>
        <p:spPr>
          <a:xfrm>
            <a:off x="10667061" y="6502110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2688365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F2958F-99CB-4463-81DD-1F066E7C423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>
                <a:spcAft>
                  <a:spcPts val="600"/>
                </a:spcAft>
              </a:pPr>
              <a:t>25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Title 5">
            <a:extLst>
              <a:ext uri="{FF2B5EF4-FFF2-40B4-BE49-F238E27FC236}">
                <a16:creationId xmlns:a16="http://schemas.microsoft.com/office/drawing/2014/main" id="{23173305-530B-4859-84B0-44D687102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rmAutofit/>
          </a:bodyPr>
          <a:lstStyle/>
          <a:p>
            <a:r>
              <a:rPr kumimoji="0" lang="en-US" sz="2800" b="0" i="0" u="none" strike="noStrike" kern="1200" cap="all" spc="0" normalizeH="0" baseline="0" noProof="0">
                <a:ln>
                  <a:noFill/>
                </a:ln>
                <a:solidFill>
                  <a:srgbClr val="DDDDDD"/>
                </a:solidFill>
                <a:effectLst/>
                <a:uLnTx/>
                <a:uFillTx/>
                <a:latin typeface="Bahnschrift SemiBold"/>
                <a:ea typeface="+mj-ea"/>
                <a:cs typeface="+mj-cs"/>
              </a:rPr>
              <a:t>3. implementation</a:t>
            </a:r>
            <a:endParaRPr lang="en-US"/>
          </a:p>
        </p:txBody>
      </p:sp>
      <p:sp>
        <p:nvSpPr>
          <p:cNvPr id="13" name="Content Placeholder 6">
            <a:extLst>
              <a:ext uri="{FF2B5EF4-FFF2-40B4-BE49-F238E27FC236}">
                <a16:creationId xmlns:a16="http://schemas.microsoft.com/office/drawing/2014/main" id="{F89598FD-7D99-4228-9C66-1A5A3C5FB9CB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>
                <a:latin typeface="+mj-lt"/>
              </a:rPr>
              <a:t>3.1.1 SINGLE </a:t>
            </a:r>
            <a:r>
              <a:rPr lang="en-US" sz="2400" b="1" cap="all">
                <a:latin typeface="+mj-lt"/>
              </a:rPr>
              <a:t>station LAYOUT</a:t>
            </a:r>
          </a:p>
        </p:txBody>
      </p:sp>
      <p:grpSp>
        <p:nvGrpSpPr>
          <p:cNvPr id="5123" name="Group 5122">
            <a:extLst>
              <a:ext uri="{FF2B5EF4-FFF2-40B4-BE49-F238E27FC236}">
                <a16:creationId xmlns:a16="http://schemas.microsoft.com/office/drawing/2014/main" id="{4252F93D-C709-3D53-F0AD-F725497FEB31}"/>
              </a:ext>
            </a:extLst>
          </p:cNvPr>
          <p:cNvGrpSpPr/>
          <p:nvPr/>
        </p:nvGrpSpPr>
        <p:grpSpPr>
          <a:xfrm>
            <a:off x="1412912" y="2065000"/>
            <a:ext cx="4167059" cy="3370153"/>
            <a:chOff x="1412912" y="2065000"/>
            <a:chExt cx="4167059" cy="3370153"/>
          </a:xfrm>
        </p:grpSpPr>
        <p:pic>
          <p:nvPicPr>
            <p:cNvPr id="27" name="Graphic 26" descr="Stopwatch 33% with solid fill">
              <a:extLst>
                <a:ext uri="{FF2B5EF4-FFF2-40B4-BE49-F238E27FC236}">
                  <a16:creationId xmlns:a16="http://schemas.microsoft.com/office/drawing/2014/main" id="{FD2F5BDA-DBFE-F7A4-778F-11FF36A2F9A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499858" y="2553407"/>
              <a:ext cx="368676" cy="368676"/>
            </a:xfrm>
            <a:prstGeom prst="rect">
              <a:avLst/>
            </a:prstGeom>
          </p:spPr>
        </p:pic>
        <p:pic>
          <p:nvPicPr>
            <p:cNvPr id="37" name="Picture 4" descr="Worker icon male service person pictograph symbol Vector Image">
              <a:extLst>
                <a:ext uri="{FF2B5EF4-FFF2-40B4-BE49-F238E27FC236}">
                  <a16:creationId xmlns:a16="http://schemas.microsoft.com/office/drawing/2014/main" id="{C4010A1B-9C30-A6F1-C2CC-D40D97748F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2912" y="3015442"/>
              <a:ext cx="542568" cy="5852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B7A32F4F-BF93-E0F2-17F2-9F676E668295}"/>
                </a:ext>
              </a:extLst>
            </p:cNvPr>
            <p:cNvSpPr txBox="1"/>
            <p:nvPr/>
          </p:nvSpPr>
          <p:spPr>
            <a:xfrm>
              <a:off x="1998422" y="2065000"/>
              <a:ext cx="3581549" cy="33701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highlight>
                    <a:srgbClr val="C9D803"/>
                  </a:highlight>
                </a:rPr>
                <a:t>All doors on 1 vehicle</a:t>
              </a:r>
            </a:p>
            <a:p>
              <a:endParaRPr lang="en-US" sz="1200" dirty="0"/>
            </a:p>
            <a:p>
              <a:endParaRPr lang="en-US" sz="1200" dirty="0"/>
            </a:p>
            <a:p>
              <a:r>
                <a:rPr lang="en-US" sz="1200" dirty="0">
                  <a:highlight>
                    <a:srgbClr val="C9D803"/>
                  </a:highlight>
                </a:rPr>
                <a:t>Cycle time about 100 seconds</a:t>
              </a:r>
            </a:p>
            <a:p>
              <a:endParaRPr lang="en-US" sz="1200" dirty="0"/>
            </a:p>
            <a:p>
              <a:endParaRPr lang="en-US" sz="1200" dirty="0"/>
            </a:p>
            <a:p>
              <a:r>
                <a:rPr lang="en-US" sz="1200" dirty="0">
                  <a:highlight>
                    <a:srgbClr val="C9D803"/>
                  </a:highlight>
                </a:rPr>
                <a:t>1 operator</a:t>
              </a:r>
            </a:p>
            <a:p>
              <a:endParaRPr lang="en-US" sz="1200" dirty="0"/>
            </a:p>
            <a:p>
              <a:endParaRPr lang="en-US" sz="1200" dirty="0"/>
            </a:p>
            <a:p>
              <a:r>
                <a:rPr lang="en-US" sz="1200" dirty="0">
                  <a:highlight>
                    <a:srgbClr val="C9D803"/>
                  </a:highlight>
                </a:rPr>
                <a:t>1 static station with SpeedPod &amp; PLS software</a:t>
              </a:r>
            </a:p>
            <a:p>
              <a:endParaRPr lang="en-US" sz="1200" dirty="0"/>
            </a:p>
            <a:p>
              <a:endParaRPr lang="en-US" sz="1200" dirty="0"/>
            </a:p>
            <a:p>
              <a:r>
                <a:rPr lang="en-US" sz="1200" dirty="0">
                  <a:highlight>
                    <a:srgbClr val="C9D803"/>
                  </a:highlight>
                </a:rPr>
                <a:t>No time to repair in station</a:t>
              </a:r>
            </a:p>
            <a:p>
              <a:endParaRPr lang="en-US" sz="1200" dirty="0"/>
            </a:p>
            <a:p>
              <a:endParaRPr lang="en-US" sz="1200" dirty="0"/>
            </a:p>
            <a:p>
              <a:r>
                <a:rPr lang="en-US" sz="1200" dirty="0">
                  <a:highlight>
                    <a:srgbClr val="C9D803"/>
                  </a:highlight>
                </a:rPr>
                <a:t>Data upload to cloud</a:t>
              </a:r>
            </a:p>
            <a:p>
              <a:endParaRPr lang="en-US" sz="1050" dirty="0"/>
            </a:p>
            <a:p>
              <a:endParaRPr lang="en-US" sz="1050" dirty="0"/>
            </a:p>
          </p:txBody>
        </p:sp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157B0E41-A7FC-23B4-D751-03EA0C344BA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477557" y="4200038"/>
              <a:ext cx="413279" cy="380363"/>
            </a:xfrm>
            <a:prstGeom prst="rect">
              <a:avLst/>
            </a:prstGeom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E36F8A1F-E6E8-DD56-0084-E58A221550F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437996" y="2115721"/>
              <a:ext cx="492401" cy="208129"/>
            </a:xfrm>
            <a:prstGeom prst="rect">
              <a:avLst/>
            </a:prstGeom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DBD5F01E-DE3C-4393-91B8-C9C591EB8B5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477557" y="3727255"/>
              <a:ext cx="413279" cy="247063"/>
            </a:xfrm>
            <a:prstGeom prst="rect">
              <a:avLst/>
            </a:prstGeom>
          </p:spPr>
        </p:pic>
        <p:pic>
          <p:nvPicPr>
            <p:cNvPr id="5122" name="Picture 6" descr="Testing - Free networking icons">
              <a:extLst>
                <a:ext uri="{FF2B5EF4-FFF2-40B4-BE49-F238E27FC236}">
                  <a16:creationId xmlns:a16="http://schemas.microsoft.com/office/drawing/2014/main" id="{53AFD0DB-C62E-B2A6-336D-C2A377183F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2406" y="4796147"/>
              <a:ext cx="383580" cy="3835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125" name="Rectangle 5124">
            <a:extLst>
              <a:ext uri="{FF2B5EF4-FFF2-40B4-BE49-F238E27FC236}">
                <a16:creationId xmlns:a16="http://schemas.microsoft.com/office/drawing/2014/main" id="{75E300A9-E699-E0A5-5001-2D6DB6CE275A}"/>
              </a:ext>
            </a:extLst>
          </p:cNvPr>
          <p:cNvSpPr/>
          <p:nvPr/>
        </p:nvSpPr>
        <p:spPr>
          <a:xfrm>
            <a:off x="1284798" y="3024746"/>
            <a:ext cx="4114800" cy="56035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29" name="TextBox 5128">
            <a:extLst>
              <a:ext uri="{FF2B5EF4-FFF2-40B4-BE49-F238E27FC236}">
                <a16:creationId xmlns:a16="http://schemas.microsoft.com/office/drawing/2014/main" id="{D849B1D2-0798-C12C-5C24-FE6B8CC77510}"/>
              </a:ext>
            </a:extLst>
          </p:cNvPr>
          <p:cNvSpPr txBox="1"/>
          <p:nvPr/>
        </p:nvSpPr>
        <p:spPr>
          <a:xfrm>
            <a:off x="4532243" y="3165529"/>
            <a:ext cx="86735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i="1">
                <a:solidFill>
                  <a:srgbClr val="FF0000"/>
                </a:solidFill>
              </a:rPr>
              <a:t>Advantage!</a:t>
            </a:r>
            <a:endParaRPr lang="en-US" sz="1000" i="1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9E68781-FAEE-FEFA-F3DD-0D9C04FE5C4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29486" y="2686312"/>
            <a:ext cx="6583680" cy="182880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BA100DE-DB6F-B28D-1F3D-127364FB2C95}"/>
              </a:ext>
            </a:extLst>
          </p:cNvPr>
          <p:cNvSpPr txBox="1">
            <a:spLocks/>
          </p:cNvSpPr>
          <p:nvPr/>
        </p:nvSpPr>
        <p:spPr>
          <a:xfrm>
            <a:off x="5580605" y="6492875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4C3793-2150-1D7E-81CF-3F8FA830AA3E}"/>
              </a:ext>
            </a:extLst>
          </p:cNvPr>
          <p:cNvSpPr txBox="1">
            <a:spLocks/>
          </p:cNvSpPr>
          <p:nvPr/>
        </p:nvSpPr>
        <p:spPr>
          <a:xfrm>
            <a:off x="10667061" y="6502110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031555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F2958F-99CB-4463-81DD-1F066E7C423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>
                <a:spcAft>
                  <a:spcPts val="600"/>
                </a:spcAft>
              </a:pPr>
              <a:t>26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Title 5">
            <a:extLst>
              <a:ext uri="{FF2B5EF4-FFF2-40B4-BE49-F238E27FC236}">
                <a16:creationId xmlns:a16="http://schemas.microsoft.com/office/drawing/2014/main" id="{23173305-530B-4859-84B0-44D687102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rmAutofit fontScale="90000"/>
          </a:bodyPr>
          <a:lstStyle/>
          <a:p>
            <a:r>
              <a:rPr lang="en-US" sz="4800">
                <a:ea typeface="+mn-ea"/>
                <a:cs typeface="+mn-cs"/>
              </a:rPr>
              <a:t>TWO STATION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BDEC4D9-D0EC-2D4E-D9D0-D320ED5DCC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078" y="2468118"/>
            <a:ext cx="10767060" cy="2872740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3FEAC8ED-FEA2-F6F4-8B57-AE89BFD07265}"/>
              </a:ext>
            </a:extLst>
          </p:cNvPr>
          <p:cNvSpPr txBox="1">
            <a:spLocks/>
          </p:cNvSpPr>
          <p:nvPr/>
        </p:nvSpPr>
        <p:spPr>
          <a:xfrm>
            <a:off x="5580605" y="6492875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D37D298-6B8A-12AD-0E6F-D046D4E6D6CA}"/>
              </a:ext>
            </a:extLst>
          </p:cNvPr>
          <p:cNvSpPr txBox="1">
            <a:spLocks/>
          </p:cNvSpPr>
          <p:nvPr/>
        </p:nvSpPr>
        <p:spPr>
          <a:xfrm>
            <a:off x="10667061" y="6502110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4141028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20C5EB9-831E-B8C1-DAC2-672FC4B44E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2243" y="2733520"/>
            <a:ext cx="7338060" cy="1630680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F2958F-99CB-4463-81DD-1F066E7C423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>
                <a:spcAft>
                  <a:spcPts val="600"/>
                </a:spcAft>
              </a:pPr>
              <a:t>27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Title 5">
            <a:extLst>
              <a:ext uri="{FF2B5EF4-FFF2-40B4-BE49-F238E27FC236}">
                <a16:creationId xmlns:a16="http://schemas.microsoft.com/office/drawing/2014/main" id="{23173305-530B-4859-84B0-44D687102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rmAutofit/>
          </a:bodyPr>
          <a:lstStyle/>
          <a:p>
            <a:r>
              <a:rPr kumimoji="0" lang="en-US" sz="2800" b="0" i="0" u="none" strike="noStrike" kern="1200" cap="all" spc="0" normalizeH="0" baseline="0" noProof="0">
                <a:ln>
                  <a:noFill/>
                </a:ln>
                <a:solidFill>
                  <a:srgbClr val="DDDDDD"/>
                </a:solidFill>
                <a:effectLst/>
                <a:uLnTx/>
                <a:uFillTx/>
                <a:latin typeface="Bahnschrift SemiBold"/>
                <a:ea typeface="+mj-ea"/>
                <a:cs typeface="+mj-cs"/>
              </a:rPr>
              <a:t>3. implementation</a:t>
            </a:r>
            <a:endParaRPr lang="en-US"/>
          </a:p>
        </p:txBody>
      </p:sp>
      <p:sp>
        <p:nvSpPr>
          <p:cNvPr id="13" name="Content Placeholder 6">
            <a:extLst>
              <a:ext uri="{FF2B5EF4-FFF2-40B4-BE49-F238E27FC236}">
                <a16:creationId xmlns:a16="http://schemas.microsoft.com/office/drawing/2014/main" id="{F89598FD-7D99-4228-9C66-1A5A3C5FB9CB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>
                <a:latin typeface="+mj-lt"/>
              </a:rPr>
              <a:t>3.1.2 TWO </a:t>
            </a:r>
            <a:r>
              <a:rPr lang="en-US" sz="2400" b="1" cap="all">
                <a:latin typeface="+mj-lt"/>
              </a:rPr>
              <a:t>station layout</a:t>
            </a:r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CA55E8C8-6FCA-DDAF-B838-A8BA3BEDA1B4}"/>
              </a:ext>
            </a:extLst>
          </p:cNvPr>
          <p:cNvGrpSpPr/>
          <p:nvPr/>
        </p:nvGrpSpPr>
        <p:grpSpPr>
          <a:xfrm>
            <a:off x="1412912" y="2065000"/>
            <a:ext cx="4080114" cy="3370153"/>
            <a:chOff x="1412912" y="2065000"/>
            <a:chExt cx="4080114" cy="3370153"/>
          </a:xfrm>
        </p:grpSpPr>
        <p:pic>
          <p:nvPicPr>
            <p:cNvPr id="53" name="Graphic 52" descr="Stopwatch 33% with solid fill">
              <a:extLst>
                <a:ext uri="{FF2B5EF4-FFF2-40B4-BE49-F238E27FC236}">
                  <a16:creationId xmlns:a16="http://schemas.microsoft.com/office/drawing/2014/main" id="{7FA7865A-B754-D9FA-FD90-F1F3D68D3E9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499858" y="2553407"/>
              <a:ext cx="368676" cy="368676"/>
            </a:xfrm>
            <a:prstGeom prst="rect">
              <a:avLst/>
            </a:prstGeom>
          </p:spPr>
        </p:pic>
        <p:pic>
          <p:nvPicPr>
            <p:cNvPr id="54" name="Picture 4" descr="Worker icon male service person pictograph symbol Vector Image">
              <a:extLst>
                <a:ext uri="{FF2B5EF4-FFF2-40B4-BE49-F238E27FC236}">
                  <a16:creationId xmlns:a16="http://schemas.microsoft.com/office/drawing/2014/main" id="{248F317E-FDB6-6630-11A0-CB04CC070AE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2912" y="3015442"/>
              <a:ext cx="542568" cy="5852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75661061-4922-5AE5-7E46-69DC51DE4E88}"/>
                </a:ext>
              </a:extLst>
            </p:cNvPr>
            <p:cNvSpPr txBox="1"/>
            <p:nvPr/>
          </p:nvSpPr>
          <p:spPr>
            <a:xfrm>
              <a:off x="1998422" y="2065000"/>
              <a:ext cx="3494604" cy="33701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highlight>
                    <a:srgbClr val="C9D803"/>
                  </a:highlight>
                </a:rPr>
                <a:t>Station A for left side, Station B for right side</a:t>
              </a:r>
            </a:p>
            <a:p>
              <a:endParaRPr lang="en-US" sz="1200" dirty="0"/>
            </a:p>
            <a:p>
              <a:endParaRPr lang="en-US" sz="1200" dirty="0"/>
            </a:p>
            <a:p>
              <a:r>
                <a:rPr lang="en-US" sz="1200" dirty="0">
                  <a:highlight>
                    <a:srgbClr val="C9D803"/>
                  </a:highlight>
                </a:rPr>
                <a:t>Cycle time about 40 seconds</a:t>
              </a:r>
            </a:p>
            <a:p>
              <a:endParaRPr lang="en-US" sz="1200" dirty="0"/>
            </a:p>
            <a:p>
              <a:endParaRPr lang="en-US" sz="1200" dirty="0"/>
            </a:p>
            <a:p>
              <a:r>
                <a:rPr lang="en-US" sz="1200" dirty="0">
                  <a:highlight>
                    <a:srgbClr val="C9D803"/>
                  </a:highlight>
                </a:rPr>
                <a:t>2 operators</a:t>
              </a:r>
            </a:p>
            <a:p>
              <a:endParaRPr lang="en-US" sz="1200" dirty="0"/>
            </a:p>
            <a:p>
              <a:endParaRPr lang="en-US" sz="1200" dirty="0"/>
            </a:p>
            <a:p>
              <a:r>
                <a:rPr lang="en-US" sz="1200" dirty="0">
                  <a:highlight>
                    <a:srgbClr val="C9D803"/>
                  </a:highlight>
                </a:rPr>
                <a:t>2 static stations : SpeedPod &amp; PLS software</a:t>
              </a:r>
            </a:p>
            <a:p>
              <a:endParaRPr lang="en-US" sz="1200" dirty="0"/>
            </a:p>
            <a:p>
              <a:endParaRPr lang="en-US" sz="1200" dirty="0"/>
            </a:p>
            <a:p>
              <a:r>
                <a:rPr lang="en-US" sz="1200" dirty="0">
                  <a:highlight>
                    <a:srgbClr val="C9D803"/>
                  </a:highlight>
                </a:rPr>
                <a:t>No time to repair in station</a:t>
              </a:r>
            </a:p>
            <a:p>
              <a:endParaRPr lang="en-US" sz="1200" dirty="0"/>
            </a:p>
            <a:p>
              <a:endParaRPr lang="en-US" sz="1200" dirty="0"/>
            </a:p>
            <a:p>
              <a:r>
                <a:rPr lang="en-US" sz="1200" dirty="0">
                  <a:highlight>
                    <a:srgbClr val="C9D803"/>
                  </a:highlight>
                </a:rPr>
                <a:t>Data upload to cloud</a:t>
              </a:r>
            </a:p>
            <a:p>
              <a:endParaRPr lang="en-US" sz="1050" dirty="0"/>
            </a:p>
            <a:p>
              <a:endParaRPr lang="en-US" sz="1050" dirty="0"/>
            </a:p>
          </p:txBody>
        </p:sp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03E6B65F-1EDA-41A7-9C86-8FBED5044AF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477557" y="4200038"/>
              <a:ext cx="413279" cy="380363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7274C5E8-769A-B174-69D5-40543BC5F3D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437996" y="2115721"/>
              <a:ext cx="492401" cy="208129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6BEE77C0-F786-01B0-F3A9-5686CBA737E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477557" y="3727255"/>
              <a:ext cx="413279" cy="247063"/>
            </a:xfrm>
            <a:prstGeom prst="rect">
              <a:avLst/>
            </a:prstGeom>
          </p:spPr>
        </p:pic>
        <p:pic>
          <p:nvPicPr>
            <p:cNvPr id="59" name="Picture 6" descr="Testing - Free networking icons">
              <a:extLst>
                <a:ext uri="{FF2B5EF4-FFF2-40B4-BE49-F238E27FC236}">
                  <a16:creationId xmlns:a16="http://schemas.microsoft.com/office/drawing/2014/main" id="{E37BFEB6-C04C-5B4A-3EBB-126080FE09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2406" y="4796147"/>
              <a:ext cx="383580" cy="3835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3" name="Rectangle 62">
            <a:extLst>
              <a:ext uri="{FF2B5EF4-FFF2-40B4-BE49-F238E27FC236}">
                <a16:creationId xmlns:a16="http://schemas.microsoft.com/office/drawing/2014/main" id="{91B74E5B-6DF5-E3EE-4D58-DC52AEED7E2C}"/>
              </a:ext>
            </a:extLst>
          </p:cNvPr>
          <p:cNvSpPr/>
          <p:nvPr/>
        </p:nvSpPr>
        <p:spPr>
          <a:xfrm>
            <a:off x="1284798" y="2443023"/>
            <a:ext cx="4114800" cy="56035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5" name="TextBox 6144">
            <a:extLst>
              <a:ext uri="{FF2B5EF4-FFF2-40B4-BE49-F238E27FC236}">
                <a16:creationId xmlns:a16="http://schemas.microsoft.com/office/drawing/2014/main" id="{06F17369-EBCB-D54D-8EB9-5A2FB0F8FCB0}"/>
              </a:ext>
            </a:extLst>
          </p:cNvPr>
          <p:cNvSpPr txBox="1"/>
          <p:nvPr/>
        </p:nvSpPr>
        <p:spPr>
          <a:xfrm>
            <a:off x="4532243" y="2591344"/>
            <a:ext cx="86735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i="1">
                <a:solidFill>
                  <a:srgbClr val="FF0000"/>
                </a:solidFill>
              </a:rPr>
              <a:t>Advantage!</a:t>
            </a:r>
            <a:endParaRPr lang="en-US" sz="1000" i="1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EACDFE-696C-6B3A-3BDE-496B7C27D62E}"/>
              </a:ext>
            </a:extLst>
          </p:cNvPr>
          <p:cNvSpPr txBox="1"/>
          <p:nvPr/>
        </p:nvSpPr>
        <p:spPr>
          <a:xfrm>
            <a:off x="6695644" y="2732418"/>
            <a:ext cx="80983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/>
              <a:t>Station 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C89BF56-EA08-D93B-C26C-418F06B71722}"/>
              </a:ext>
            </a:extLst>
          </p:cNvPr>
          <p:cNvSpPr txBox="1"/>
          <p:nvPr/>
        </p:nvSpPr>
        <p:spPr>
          <a:xfrm>
            <a:off x="9139675" y="4028549"/>
            <a:ext cx="80983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/>
              <a:t>Station B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BB020A-CEA2-C104-A8DA-64CBD23C58F7}"/>
              </a:ext>
            </a:extLst>
          </p:cNvPr>
          <p:cNvSpPr txBox="1">
            <a:spLocks/>
          </p:cNvSpPr>
          <p:nvPr/>
        </p:nvSpPr>
        <p:spPr>
          <a:xfrm>
            <a:off x="5580605" y="6492875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D239780-2BD2-CAAA-7C21-F697F36D1365}"/>
              </a:ext>
            </a:extLst>
          </p:cNvPr>
          <p:cNvSpPr txBox="1">
            <a:spLocks/>
          </p:cNvSpPr>
          <p:nvPr/>
        </p:nvSpPr>
        <p:spPr>
          <a:xfrm>
            <a:off x="10667061" y="6502110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8287382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65ADEAD-B311-C9E0-4CDF-7AFF2A577B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2396" y="1425384"/>
            <a:ext cx="10881360" cy="4274820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F2958F-99CB-4463-81DD-1F066E7C423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>
                <a:spcAft>
                  <a:spcPts val="600"/>
                </a:spcAft>
              </a:pPr>
              <a:t>28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Title 5">
            <a:extLst>
              <a:ext uri="{FF2B5EF4-FFF2-40B4-BE49-F238E27FC236}">
                <a16:creationId xmlns:a16="http://schemas.microsoft.com/office/drawing/2014/main" id="{23173305-530B-4859-84B0-44D687102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rmAutofit fontScale="90000"/>
          </a:bodyPr>
          <a:lstStyle/>
          <a:p>
            <a:r>
              <a:rPr lang="en-US" sz="4800">
                <a:ea typeface="+mn-ea"/>
                <a:cs typeface="+mn-cs"/>
              </a:rPr>
              <a:t>ROAMING STATION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39F8212-0E9F-E94E-7AA7-4C664ECC67E7}"/>
              </a:ext>
            </a:extLst>
          </p:cNvPr>
          <p:cNvSpPr txBox="1">
            <a:spLocks/>
          </p:cNvSpPr>
          <p:nvPr/>
        </p:nvSpPr>
        <p:spPr>
          <a:xfrm>
            <a:off x="5580605" y="6492875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60604E-7740-AF4A-8C55-B47775A36F6A}"/>
              </a:ext>
            </a:extLst>
          </p:cNvPr>
          <p:cNvSpPr txBox="1">
            <a:spLocks/>
          </p:cNvSpPr>
          <p:nvPr/>
        </p:nvSpPr>
        <p:spPr>
          <a:xfrm>
            <a:off x="10667061" y="6502110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8108732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A2628CF-3D73-2C42-EE2B-DA2FAC4A45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2594" y="1114139"/>
            <a:ext cx="7185660" cy="2385060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F2958F-99CB-4463-81DD-1F066E7C423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>
                <a:spcAft>
                  <a:spcPts val="600"/>
                </a:spcAft>
              </a:pPr>
              <a:t>29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Title 5">
            <a:extLst>
              <a:ext uri="{FF2B5EF4-FFF2-40B4-BE49-F238E27FC236}">
                <a16:creationId xmlns:a16="http://schemas.microsoft.com/office/drawing/2014/main" id="{23173305-530B-4859-84B0-44D687102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rmAutofit/>
          </a:bodyPr>
          <a:lstStyle/>
          <a:p>
            <a:r>
              <a:rPr kumimoji="0" lang="en-US" sz="2800" b="0" i="0" u="none" strike="noStrike" kern="1200" cap="all" spc="0" normalizeH="0" baseline="0" noProof="0">
                <a:ln>
                  <a:noFill/>
                </a:ln>
                <a:solidFill>
                  <a:srgbClr val="DDDDDD"/>
                </a:solidFill>
                <a:effectLst/>
                <a:uLnTx/>
                <a:uFillTx/>
                <a:latin typeface="Bahnschrift SemiBold"/>
                <a:ea typeface="+mj-ea"/>
                <a:cs typeface="+mj-cs"/>
              </a:rPr>
              <a:t>3. implementation</a:t>
            </a:r>
            <a:endParaRPr lang="en-US"/>
          </a:p>
        </p:txBody>
      </p:sp>
      <p:sp>
        <p:nvSpPr>
          <p:cNvPr id="13" name="Content Placeholder 6">
            <a:extLst>
              <a:ext uri="{FF2B5EF4-FFF2-40B4-BE49-F238E27FC236}">
                <a16:creationId xmlns:a16="http://schemas.microsoft.com/office/drawing/2014/main" id="{F89598FD-7D99-4228-9C66-1A5A3C5FB9CB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>
                <a:latin typeface="+mj-lt"/>
              </a:rPr>
              <a:t>3.1.3 ROAMING </a:t>
            </a:r>
            <a:r>
              <a:rPr lang="en-US" sz="2400" b="1" cap="all">
                <a:latin typeface="+mj-lt"/>
              </a:rPr>
              <a:t>station layout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B1C21C16-502C-656A-E585-FA5E7AA8AAD0}"/>
              </a:ext>
            </a:extLst>
          </p:cNvPr>
          <p:cNvGrpSpPr/>
          <p:nvPr/>
        </p:nvGrpSpPr>
        <p:grpSpPr>
          <a:xfrm>
            <a:off x="1412912" y="2065000"/>
            <a:ext cx="4941651" cy="3370153"/>
            <a:chOff x="1412912" y="2065000"/>
            <a:chExt cx="4941651" cy="3370153"/>
          </a:xfrm>
        </p:grpSpPr>
        <p:pic>
          <p:nvPicPr>
            <p:cNvPr id="45" name="Graphic 44" descr="Stopwatch 33% with solid fill">
              <a:extLst>
                <a:ext uri="{FF2B5EF4-FFF2-40B4-BE49-F238E27FC236}">
                  <a16:creationId xmlns:a16="http://schemas.microsoft.com/office/drawing/2014/main" id="{D0109651-B02E-888C-3ED2-41140FE5BFF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499858" y="2553407"/>
              <a:ext cx="368676" cy="368676"/>
            </a:xfrm>
            <a:prstGeom prst="rect">
              <a:avLst/>
            </a:prstGeom>
          </p:spPr>
        </p:pic>
        <p:pic>
          <p:nvPicPr>
            <p:cNvPr id="46" name="Picture 4" descr="Worker icon male service person pictograph symbol Vector Image">
              <a:extLst>
                <a:ext uri="{FF2B5EF4-FFF2-40B4-BE49-F238E27FC236}">
                  <a16:creationId xmlns:a16="http://schemas.microsoft.com/office/drawing/2014/main" id="{EF0A63D0-794B-F7D6-A83C-A21DB4CC44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2912" y="3015442"/>
              <a:ext cx="542568" cy="5852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530C6DA1-4955-B4F2-4865-596D8D57F460}"/>
                </a:ext>
              </a:extLst>
            </p:cNvPr>
            <p:cNvSpPr txBox="1"/>
            <p:nvPr/>
          </p:nvSpPr>
          <p:spPr>
            <a:xfrm>
              <a:off x="1998423" y="2065000"/>
              <a:ext cx="4356140" cy="33701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highlight>
                    <a:srgbClr val="C9D803"/>
                  </a:highlight>
                </a:rPr>
                <a:t>All doors on 1 vehicle</a:t>
              </a:r>
            </a:p>
            <a:p>
              <a:endParaRPr lang="en-US" sz="1200" dirty="0"/>
            </a:p>
            <a:p>
              <a:endParaRPr lang="en-US" sz="1200" dirty="0"/>
            </a:p>
            <a:p>
              <a:r>
                <a:rPr lang="en-US" sz="1200" dirty="0">
                  <a:highlight>
                    <a:srgbClr val="C9D803"/>
                  </a:highlight>
                </a:rPr>
                <a:t>Unlimited  cycle time</a:t>
              </a:r>
            </a:p>
            <a:p>
              <a:endParaRPr lang="en-US" sz="1200" dirty="0"/>
            </a:p>
            <a:p>
              <a:endParaRPr lang="en-US" sz="1200" dirty="0"/>
            </a:p>
            <a:p>
              <a:r>
                <a:rPr lang="en-US" sz="1200" dirty="0">
                  <a:highlight>
                    <a:srgbClr val="C9D803"/>
                  </a:highlight>
                </a:rPr>
                <a:t>N operators -- easy to adjust based on need</a:t>
              </a:r>
            </a:p>
            <a:p>
              <a:endParaRPr lang="en-US" sz="1200" dirty="0"/>
            </a:p>
            <a:p>
              <a:endParaRPr lang="en-US" sz="1200" dirty="0"/>
            </a:p>
            <a:p>
              <a:r>
                <a:rPr lang="en-US" sz="1200" dirty="0">
                  <a:highlight>
                    <a:srgbClr val="C9D803"/>
                  </a:highlight>
                </a:rPr>
                <a:t>Roaming stations with SpeedPod &amp; PLS software on tablet</a:t>
              </a:r>
            </a:p>
            <a:p>
              <a:endParaRPr lang="en-US" sz="1200" dirty="0"/>
            </a:p>
            <a:p>
              <a:endParaRPr lang="en-US" sz="1200" dirty="0"/>
            </a:p>
            <a:p>
              <a:r>
                <a:rPr lang="en-US" sz="1200" dirty="0">
                  <a:highlight>
                    <a:srgbClr val="C9D803"/>
                  </a:highlight>
                </a:rPr>
                <a:t>Immediate repair possible</a:t>
              </a:r>
            </a:p>
            <a:p>
              <a:endParaRPr lang="en-US" sz="1200" dirty="0"/>
            </a:p>
            <a:p>
              <a:endParaRPr lang="en-US" sz="1200" dirty="0"/>
            </a:p>
            <a:p>
              <a:r>
                <a:rPr lang="en-US" sz="1200" dirty="0">
                  <a:highlight>
                    <a:srgbClr val="C9D803"/>
                  </a:highlight>
                </a:rPr>
                <a:t>Final data (after repair) uploaded to cloud</a:t>
              </a:r>
            </a:p>
            <a:p>
              <a:endParaRPr lang="en-US" sz="1050" dirty="0"/>
            </a:p>
            <a:p>
              <a:endParaRPr lang="en-US" sz="1050" dirty="0"/>
            </a:p>
          </p:txBody>
        </p:sp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FF6F1192-BA41-9DA4-A994-BA13A5FC9EA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477557" y="4200038"/>
              <a:ext cx="413279" cy="380363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62172ED9-78C1-3A92-DD11-FA1882958DD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437996" y="2115721"/>
              <a:ext cx="492401" cy="208129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B95AC761-4379-BD48-CA45-D67D4DABED7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477557" y="3727255"/>
              <a:ext cx="413279" cy="247063"/>
            </a:xfrm>
            <a:prstGeom prst="rect">
              <a:avLst/>
            </a:prstGeom>
          </p:spPr>
        </p:pic>
        <p:pic>
          <p:nvPicPr>
            <p:cNvPr id="51" name="Picture 6" descr="Testing - Free networking icons">
              <a:extLst>
                <a:ext uri="{FF2B5EF4-FFF2-40B4-BE49-F238E27FC236}">
                  <a16:creationId xmlns:a16="http://schemas.microsoft.com/office/drawing/2014/main" id="{82CF4BCA-ACC0-CA09-5651-A5077C37CE5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2406" y="4796147"/>
              <a:ext cx="383580" cy="3835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101" name="Rectangle 4100">
            <a:extLst>
              <a:ext uri="{FF2B5EF4-FFF2-40B4-BE49-F238E27FC236}">
                <a16:creationId xmlns:a16="http://schemas.microsoft.com/office/drawing/2014/main" id="{F9D9EF63-D931-804D-2FE4-184CD2CD217C}"/>
              </a:ext>
            </a:extLst>
          </p:cNvPr>
          <p:cNvSpPr/>
          <p:nvPr/>
        </p:nvSpPr>
        <p:spPr>
          <a:xfrm>
            <a:off x="1284798" y="3024746"/>
            <a:ext cx="4953576" cy="56035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04" name="Rectangle 4103">
            <a:extLst>
              <a:ext uri="{FF2B5EF4-FFF2-40B4-BE49-F238E27FC236}">
                <a16:creationId xmlns:a16="http://schemas.microsoft.com/office/drawing/2014/main" id="{E3243D38-85B5-2C3F-3EA7-277EB9C76D14}"/>
              </a:ext>
            </a:extLst>
          </p:cNvPr>
          <p:cNvSpPr/>
          <p:nvPr/>
        </p:nvSpPr>
        <p:spPr>
          <a:xfrm>
            <a:off x="1284798" y="4127915"/>
            <a:ext cx="4953576" cy="56035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06" name="TextBox 4105">
            <a:extLst>
              <a:ext uri="{FF2B5EF4-FFF2-40B4-BE49-F238E27FC236}">
                <a16:creationId xmlns:a16="http://schemas.microsoft.com/office/drawing/2014/main" id="{03B0BEDF-35A6-4838-2F3F-E8EBDA7600C3}"/>
              </a:ext>
            </a:extLst>
          </p:cNvPr>
          <p:cNvSpPr txBox="1"/>
          <p:nvPr/>
        </p:nvSpPr>
        <p:spPr>
          <a:xfrm>
            <a:off x="5400461" y="3181622"/>
            <a:ext cx="86735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i="1">
                <a:solidFill>
                  <a:srgbClr val="FF0000"/>
                </a:solidFill>
              </a:rPr>
              <a:t>Advantage!</a:t>
            </a:r>
            <a:endParaRPr lang="en-US" sz="1000" i="1"/>
          </a:p>
        </p:txBody>
      </p:sp>
      <p:sp>
        <p:nvSpPr>
          <p:cNvPr id="4108" name="TextBox 4107">
            <a:extLst>
              <a:ext uri="{FF2B5EF4-FFF2-40B4-BE49-F238E27FC236}">
                <a16:creationId xmlns:a16="http://schemas.microsoft.com/office/drawing/2014/main" id="{107BDD0F-954C-8D17-7343-2FA6FA3087F5}"/>
              </a:ext>
            </a:extLst>
          </p:cNvPr>
          <p:cNvSpPr txBox="1"/>
          <p:nvPr/>
        </p:nvSpPr>
        <p:spPr>
          <a:xfrm>
            <a:off x="5400461" y="4256542"/>
            <a:ext cx="86735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i="1">
                <a:solidFill>
                  <a:srgbClr val="FF0000"/>
                </a:solidFill>
              </a:rPr>
              <a:t>Advantage!</a:t>
            </a:r>
            <a:endParaRPr lang="en-US" sz="1000" i="1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C7066A3-E646-F880-0389-5E3C7EA5489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743888" y="3899508"/>
            <a:ext cx="3695700" cy="2141220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DA52B9-3BB4-DFD0-04C2-B0B2EC5B187C}"/>
              </a:ext>
            </a:extLst>
          </p:cNvPr>
          <p:cNvSpPr txBox="1">
            <a:spLocks/>
          </p:cNvSpPr>
          <p:nvPr/>
        </p:nvSpPr>
        <p:spPr>
          <a:xfrm>
            <a:off x="5580605" y="6492875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050FFDD-4D65-1CB7-D8CA-A906EBA1917E}"/>
              </a:ext>
            </a:extLst>
          </p:cNvPr>
          <p:cNvSpPr txBox="1">
            <a:spLocks/>
          </p:cNvSpPr>
          <p:nvPr/>
        </p:nvSpPr>
        <p:spPr>
          <a:xfrm>
            <a:off x="10667061" y="6502110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9684579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486D71E-33BD-5244-0070-6BAC6555B4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8512" y="1797800"/>
            <a:ext cx="10835640" cy="4427220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F2958F-99CB-4463-81DD-1F066E7C423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>
                <a:spcAft>
                  <a:spcPts val="600"/>
                </a:spcAft>
              </a:pPr>
              <a:t>30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Title 5">
            <a:extLst>
              <a:ext uri="{FF2B5EF4-FFF2-40B4-BE49-F238E27FC236}">
                <a16:creationId xmlns:a16="http://schemas.microsoft.com/office/drawing/2014/main" id="{66309582-D669-4B1E-8EEC-C51B65557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rmAutofit fontScale="90000"/>
          </a:bodyPr>
          <a:lstStyle/>
          <a:p>
            <a:r>
              <a:rPr lang="en-US" sz="4800">
                <a:ea typeface="+mn-ea"/>
                <a:cs typeface="+mn-cs"/>
              </a:rPr>
              <a:t>OFFLINE STATION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FAD19FD5-1485-CFBA-DEC9-3E15F188E95F}"/>
              </a:ext>
            </a:extLst>
          </p:cNvPr>
          <p:cNvSpPr txBox="1">
            <a:spLocks/>
          </p:cNvSpPr>
          <p:nvPr/>
        </p:nvSpPr>
        <p:spPr>
          <a:xfrm>
            <a:off x="5580605" y="6492875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8A71BDA-1E42-E8A0-8AB8-E717DF19BE78}"/>
              </a:ext>
            </a:extLst>
          </p:cNvPr>
          <p:cNvSpPr txBox="1">
            <a:spLocks/>
          </p:cNvSpPr>
          <p:nvPr/>
        </p:nvSpPr>
        <p:spPr>
          <a:xfrm>
            <a:off x="10667061" y="6502110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1327182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F2958F-99CB-4463-81DD-1F066E7C423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SEPP015,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>
                <a:spcAft>
                  <a:spcPts val="600"/>
                </a:spcAft>
              </a:pPr>
              <a:t>31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Title 5">
            <a:extLst>
              <a:ext uri="{FF2B5EF4-FFF2-40B4-BE49-F238E27FC236}">
                <a16:creationId xmlns:a16="http://schemas.microsoft.com/office/drawing/2014/main" id="{66309582-D669-4B1E-8EEC-C51B65557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rmAutofit/>
          </a:bodyPr>
          <a:lstStyle/>
          <a:p>
            <a:r>
              <a:rPr kumimoji="0" lang="en-US" sz="2800" b="0" i="0" u="none" strike="noStrike" kern="1200" cap="all" spc="0" normalizeH="0" baseline="0" noProof="0">
                <a:ln>
                  <a:noFill/>
                </a:ln>
                <a:solidFill>
                  <a:srgbClr val="DDDDDD"/>
                </a:solidFill>
                <a:effectLst/>
                <a:uLnTx/>
                <a:uFillTx/>
                <a:latin typeface="Bahnschrift SemiBold"/>
                <a:ea typeface="+mj-ea"/>
                <a:cs typeface="+mj-cs"/>
              </a:rPr>
              <a:t>3. implementation</a:t>
            </a:r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5C97526-EDC6-4CAB-978E-7E882463AF54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>
                <a:latin typeface="+mj-lt"/>
              </a:rPr>
              <a:t>3.1.4 OFFLINE STATION LAYOUT</a:t>
            </a:r>
            <a:endParaRPr lang="en-US" sz="2400" b="1" cap="all">
              <a:latin typeface="+mj-lt"/>
            </a:endParaRP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DB857142-A2C7-45EC-9C76-433BC46C1DA3}"/>
              </a:ext>
            </a:extLst>
          </p:cNvPr>
          <p:cNvGrpSpPr/>
          <p:nvPr/>
        </p:nvGrpSpPr>
        <p:grpSpPr>
          <a:xfrm>
            <a:off x="1412912" y="2065000"/>
            <a:ext cx="4883749" cy="3370153"/>
            <a:chOff x="1412912" y="2065000"/>
            <a:chExt cx="4883749" cy="3370153"/>
          </a:xfrm>
        </p:grpSpPr>
        <p:pic>
          <p:nvPicPr>
            <p:cNvPr id="54" name="Graphic 53" descr="Stopwatch 33% with solid fill">
              <a:extLst>
                <a:ext uri="{FF2B5EF4-FFF2-40B4-BE49-F238E27FC236}">
                  <a16:creationId xmlns:a16="http://schemas.microsoft.com/office/drawing/2014/main" id="{C33DAC18-C2CA-66D4-BB6A-5F4264D49E2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499858" y="2553407"/>
              <a:ext cx="368676" cy="368676"/>
            </a:xfrm>
            <a:prstGeom prst="rect">
              <a:avLst/>
            </a:prstGeom>
          </p:spPr>
        </p:pic>
        <p:pic>
          <p:nvPicPr>
            <p:cNvPr id="55" name="Picture 4" descr="Worker icon male service person pictograph symbol Vector Image">
              <a:extLst>
                <a:ext uri="{FF2B5EF4-FFF2-40B4-BE49-F238E27FC236}">
                  <a16:creationId xmlns:a16="http://schemas.microsoft.com/office/drawing/2014/main" id="{3C9AECE0-AF13-A065-CBA2-8C761AC5C9F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2912" y="3015442"/>
              <a:ext cx="542568" cy="5852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3979C7AB-290E-721B-A757-2BDEA67AB1EB}"/>
                </a:ext>
              </a:extLst>
            </p:cNvPr>
            <p:cNvSpPr txBox="1"/>
            <p:nvPr/>
          </p:nvSpPr>
          <p:spPr>
            <a:xfrm>
              <a:off x="1998422" y="2065000"/>
              <a:ext cx="4298239" cy="33701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highlight>
                    <a:srgbClr val="C9D803"/>
                  </a:highlight>
                </a:rPr>
                <a:t>All doors on 1 vehicle</a:t>
              </a:r>
            </a:p>
            <a:p>
              <a:endParaRPr lang="en-US" sz="1200" dirty="0"/>
            </a:p>
            <a:p>
              <a:endParaRPr lang="en-US" sz="1200" dirty="0"/>
            </a:p>
            <a:p>
              <a:r>
                <a:rPr lang="en-US" sz="1200" dirty="0">
                  <a:highlight>
                    <a:srgbClr val="C9D803"/>
                  </a:highlight>
                </a:rPr>
                <a:t>Unlimited cycle time</a:t>
              </a:r>
            </a:p>
            <a:p>
              <a:endParaRPr lang="en-US" sz="1200" dirty="0"/>
            </a:p>
            <a:p>
              <a:endParaRPr lang="en-US" sz="1200" dirty="0"/>
            </a:p>
            <a:p>
              <a:r>
                <a:rPr lang="en-US" sz="1200" dirty="0">
                  <a:highlight>
                    <a:srgbClr val="C9D803"/>
                  </a:highlight>
                </a:rPr>
                <a:t>1 operator</a:t>
              </a:r>
            </a:p>
            <a:p>
              <a:endParaRPr lang="en-US" sz="1200" dirty="0"/>
            </a:p>
            <a:p>
              <a:endParaRPr lang="en-US" sz="1200" dirty="0"/>
            </a:p>
            <a:p>
              <a:r>
                <a:rPr lang="en-US" sz="1200" dirty="0">
                  <a:highlight>
                    <a:srgbClr val="C9D803"/>
                  </a:highlight>
                </a:rPr>
                <a:t>1 roaming station : SpeedPod &amp; PLS software on tablet</a:t>
              </a:r>
            </a:p>
            <a:p>
              <a:endParaRPr lang="en-US" sz="1200" dirty="0"/>
            </a:p>
            <a:p>
              <a:endParaRPr lang="en-US" sz="1200" dirty="0"/>
            </a:p>
            <a:p>
              <a:r>
                <a:rPr lang="en-US" sz="1200" dirty="0">
                  <a:highlight>
                    <a:srgbClr val="C9D803"/>
                  </a:highlight>
                </a:rPr>
                <a:t>Immediate repair in station</a:t>
              </a:r>
            </a:p>
            <a:p>
              <a:endParaRPr lang="en-US" sz="1200" dirty="0"/>
            </a:p>
            <a:p>
              <a:endParaRPr lang="en-US" sz="1200" dirty="0"/>
            </a:p>
            <a:p>
              <a:r>
                <a:rPr lang="en-US" sz="1200" dirty="0">
                  <a:highlight>
                    <a:srgbClr val="C9D803"/>
                  </a:highlight>
                </a:rPr>
                <a:t>Final data (after repair) uploaded to cloud</a:t>
              </a:r>
            </a:p>
            <a:p>
              <a:endParaRPr lang="en-US" sz="1050" dirty="0"/>
            </a:p>
            <a:p>
              <a:endParaRPr lang="en-US" sz="1050" dirty="0"/>
            </a:p>
          </p:txBody>
        </p:sp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3789762E-B8CF-6FC1-C293-13A06F77EDF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477557" y="4200038"/>
              <a:ext cx="413279" cy="380363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32386113-E6E6-4812-DB6B-A203086B200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437996" y="2115721"/>
              <a:ext cx="492401" cy="208129"/>
            </a:xfrm>
            <a:prstGeom prst="rect">
              <a:avLst/>
            </a:prstGeom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47FFFD88-B36C-1CEA-DA3D-6599B3596E5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477557" y="3727255"/>
              <a:ext cx="413279" cy="247063"/>
            </a:xfrm>
            <a:prstGeom prst="rect">
              <a:avLst/>
            </a:prstGeom>
          </p:spPr>
        </p:pic>
        <p:pic>
          <p:nvPicPr>
            <p:cNvPr id="60" name="Picture 6" descr="Testing - Free networking icons">
              <a:extLst>
                <a:ext uri="{FF2B5EF4-FFF2-40B4-BE49-F238E27FC236}">
                  <a16:creationId xmlns:a16="http://schemas.microsoft.com/office/drawing/2014/main" id="{90C5DA3B-6A1F-8E68-C585-4AE6B15430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2406" y="4796147"/>
              <a:ext cx="383580" cy="3835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2" name="Rectangle 61">
            <a:extLst>
              <a:ext uri="{FF2B5EF4-FFF2-40B4-BE49-F238E27FC236}">
                <a16:creationId xmlns:a16="http://schemas.microsoft.com/office/drawing/2014/main" id="{866FEA59-9DB1-95FA-202E-FF4D911C35A3}"/>
              </a:ext>
            </a:extLst>
          </p:cNvPr>
          <p:cNvSpPr/>
          <p:nvPr/>
        </p:nvSpPr>
        <p:spPr>
          <a:xfrm>
            <a:off x="1284798" y="3024746"/>
            <a:ext cx="4811202" cy="56035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2C6C80A9-AE61-B330-D156-0781BCBB01B0}"/>
              </a:ext>
            </a:extLst>
          </p:cNvPr>
          <p:cNvSpPr/>
          <p:nvPr/>
        </p:nvSpPr>
        <p:spPr>
          <a:xfrm>
            <a:off x="1284798" y="4075794"/>
            <a:ext cx="4811202" cy="56035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58008B4D-6DAA-3B6C-1C66-3DD68E62D310}"/>
              </a:ext>
            </a:extLst>
          </p:cNvPr>
          <p:cNvSpPr txBox="1"/>
          <p:nvPr/>
        </p:nvSpPr>
        <p:spPr>
          <a:xfrm>
            <a:off x="5213324" y="3159340"/>
            <a:ext cx="86735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i="1">
                <a:solidFill>
                  <a:srgbClr val="FF0000"/>
                </a:solidFill>
              </a:rPr>
              <a:t>Advantage!</a:t>
            </a:r>
            <a:endParaRPr lang="en-US" sz="1000" i="1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C4DCD097-714D-74CB-F892-A7513D6E0CC8}"/>
              </a:ext>
            </a:extLst>
          </p:cNvPr>
          <p:cNvSpPr txBox="1"/>
          <p:nvPr/>
        </p:nvSpPr>
        <p:spPr>
          <a:xfrm>
            <a:off x="5222473" y="4226673"/>
            <a:ext cx="86735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i="1">
                <a:solidFill>
                  <a:srgbClr val="FF0000"/>
                </a:solidFill>
              </a:rPr>
              <a:t>Advantage!</a:t>
            </a:r>
            <a:endParaRPr lang="en-US" sz="1000" i="1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9BF8373-7DF7-C6EA-9B3C-DC5B67CEC22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28492" y="3956432"/>
            <a:ext cx="3825240" cy="21717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CAEC758-729B-2E8B-D8AF-5D2DD9A7B3E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198456" y="394162"/>
            <a:ext cx="5829300" cy="2621280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BBD4077-1FA8-D2CA-4F60-5E6E2EE738BF}"/>
              </a:ext>
            </a:extLst>
          </p:cNvPr>
          <p:cNvSpPr txBox="1">
            <a:spLocks/>
          </p:cNvSpPr>
          <p:nvPr/>
        </p:nvSpPr>
        <p:spPr>
          <a:xfrm>
            <a:off x="5580605" y="6492875"/>
            <a:ext cx="9387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20B5CC2-1395-FC4A-3D42-FF9A5C82D108}"/>
              </a:ext>
            </a:extLst>
          </p:cNvPr>
          <p:cNvSpPr txBox="1">
            <a:spLocks/>
          </p:cNvSpPr>
          <p:nvPr/>
        </p:nvSpPr>
        <p:spPr>
          <a:xfrm>
            <a:off x="10667061" y="6502110"/>
            <a:ext cx="151607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algn="l"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167936719"/>
      </p:ext>
    </p:extLst>
  </p:cSld>
  <p:clrMapOvr>
    <a:masterClrMapping/>
  </p:clrMapOvr>
</p:sld>
</file>

<file path=ppt/theme/theme1.xml><?xml version="1.0" encoding="utf-8"?>
<a:theme xmlns:a="http://schemas.openxmlformats.org/drawingml/2006/main" name="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D1017169-8B86-4833-8AB0-9CF7373C9D7C}" vid="{C77193D5-A2F4-48E3-8AAB-B6542F52AA6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77B110160054ABB4C9D2CCC5F3D8B" ma:contentTypeVersion="14" ma:contentTypeDescription="Create a new document." ma:contentTypeScope="" ma:versionID="b9cdaf7cb8ca84c690c1dabea959b8c3">
  <xsd:schema xmlns:xsd="http://www.w3.org/2001/XMLSchema" xmlns:xs="http://www.w3.org/2001/XMLSchema" xmlns:p="http://schemas.microsoft.com/office/2006/metadata/properties" xmlns:ns2="d313afc7-3eb4-405f-897d-f4e2c5d17a1f" xmlns:ns3="eac98e98-ece4-44f5-aca7-f23ceeb65f6f" targetNamespace="http://schemas.microsoft.com/office/2006/metadata/properties" ma:root="true" ma:fieldsID="a618a32af295228d379138c0e837bae8" ns2:_="" ns3:_="">
    <xsd:import namespace="d313afc7-3eb4-405f-897d-f4e2c5d17a1f"/>
    <xsd:import namespace="eac98e98-ece4-44f5-aca7-f23ceeb65f6f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13afc7-3eb4-405f-897d-f4e2c5d17a1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b3d10022-8ef4-49b5-87be-fba42a0ed1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c98e98-ece4-44f5-aca7-f23ceeb65f6f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d3e94fc7-17e5-40b2-a77a-35b3c6e08b13}" ma:internalName="TaxCatchAll" ma:showField="CatchAllData" ma:web="eac98e98-ece4-44f5-aca7-f23ceeb65f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313afc7-3eb4-405f-897d-f4e2c5d17a1f">
      <Terms xmlns="http://schemas.microsoft.com/office/infopath/2007/PartnerControls"/>
    </lcf76f155ced4ddcb4097134ff3c332f>
    <TaxCatchAll xmlns="eac98e98-ece4-44f5-aca7-f23ceeb65f6f" xsi:nil="true"/>
  </documentManagement>
</p:properties>
</file>

<file path=customXml/itemProps1.xml><?xml version="1.0" encoding="utf-8"?>
<ds:datastoreItem xmlns:ds="http://schemas.openxmlformats.org/officeDocument/2006/customXml" ds:itemID="{ED4CAF1A-CA23-4279-AE2C-0C95DCBC1E91}"/>
</file>

<file path=customXml/itemProps2.xml><?xml version="1.0" encoding="utf-8"?>
<ds:datastoreItem xmlns:ds="http://schemas.openxmlformats.org/officeDocument/2006/customXml" ds:itemID="{15EC4FD4-1AA5-428D-9A1A-973A0DAEA1A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A076D67-AFEC-46B1-BA45-07662D777D3F}">
  <ds:schemaRefs>
    <ds:schemaRef ds:uri="19aad6ec-c734-43a9-9135-0e28367fcc05"/>
    <ds:schemaRef ds:uri="b855a5ad-b2f0-47c5-8eb8-17d500768fc6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ca2ec694-8038-4733-8ea4-dd2997da7f59"/>
    <ds:schemaRef ds:uri="a8c7a9ae-c630-44e9-93fe-27b8fa377db4"/>
    <ds:schemaRef ds:uri="d56157b1-8508-4cb7-ba80-ba7addcfcb64"/>
    <ds:schemaRef ds:uri="64bf4ef8-b9cd-4f52-8532-9428b740523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EZM-Template-2</Template>
  <TotalTime>632</TotalTime>
  <Words>2074</Words>
  <Application>Microsoft Office PowerPoint</Application>
  <PresentationFormat>Widescreen</PresentationFormat>
  <Paragraphs>530</Paragraphs>
  <Slides>31</Slides>
  <Notes>12</Notes>
  <HiddenSlides>0</HiddenSlides>
  <MMClips>3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EZM_trainings</vt:lpstr>
      <vt:lpstr>PowerPoint Presentation</vt:lpstr>
      <vt:lpstr>INDEX</vt:lpstr>
      <vt:lpstr>1. Fundamentals</vt:lpstr>
      <vt:lpstr>1. Fundamentals</vt:lpstr>
      <vt:lpstr>1. Fundamentals</vt:lpstr>
      <vt:lpstr>1. Fundamentals</vt:lpstr>
      <vt:lpstr>1. Fundamentals</vt:lpstr>
      <vt:lpstr>2. Technology Platform</vt:lpstr>
      <vt:lpstr>2. Technology platform</vt:lpstr>
      <vt:lpstr>2. Technology platform</vt:lpstr>
      <vt:lpstr>2. Technology platform</vt:lpstr>
      <vt:lpstr>2. Technology platform</vt:lpstr>
      <vt:lpstr>3. Implementation</vt:lpstr>
      <vt:lpstr>3. implementation</vt:lpstr>
      <vt:lpstr>4. Conclusion</vt:lpstr>
      <vt:lpstr>4. Conclusion</vt:lpstr>
      <vt:lpstr>SHARING OUR PASSION WORLDWIDE  WITH CUSTOMERS AT</vt:lpstr>
      <vt:lpstr>Thank you</vt:lpstr>
      <vt:lpstr>PowerPoint Presentation</vt:lpstr>
      <vt:lpstr>PowerPoint Presentation</vt:lpstr>
      <vt:lpstr>Station integration</vt:lpstr>
      <vt:lpstr>Station integration</vt:lpstr>
      <vt:lpstr>Station integration</vt:lpstr>
      <vt:lpstr>SINGLE STATION</vt:lpstr>
      <vt:lpstr>3. implementation</vt:lpstr>
      <vt:lpstr>TWO STATION</vt:lpstr>
      <vt:lpstr>3. implementation</vt:lpstr>
      <vt:lpstr>ROAMING STATION</vt:lpstr>
      <vt:lpstr>3. implementation</vt:lpstr>
      <vt:lpstr>OFFLINE STATION</vt:lpstr>
      <vt:lpstr>3. implementation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Tiffany Warner</dc:creator>
  <cp:lastModifiedBy>Don Kahaian</cp:lastModifiedBy>
  <cp:revision>65</cp:revision>
  <dcterms:created xsi:type="dcterms:W3CDTF">2021-03-19T13:49:46Z</dcterms:created>
  <dcterms:modified xsi:type="dcterms:W3CDTF">2024-03-18T15:50:15Z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0x0101006557D152F0FF64449C85CA3CC9E31DD5</vt:lpwstr>
  </property>
  <property fmtid="{D5CDD505-2E9C-101B-9397-08002B2CF9AE}" pid="3" name="MediaServiceImageTags">
    <vt:lpwstr/>
  </property>
</Properties>
</file>