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58"/>
  </p:notesMasterIdLst>
  <p:handoutMasterIdLst>
    <p:handoutMasterId r:id="rId59"/>
  </p:handoutMasterIdLst>
  <p:sldIdLst>
    <p:sldId id="282" r:id="rId5"/>
    <p:sldId id="463" r:id="rId6"/>
    <p:sldId id="283" r:id="rId7"/>
    <p:sldId id="276" r:id="rId8"/>
    <p:sldId id="278" r:id="rId9"/>
    <p:sldId id="462" r:id="rId10"/>
    <p:sldId id="458" r:id="rId11"/>
    <p:sldId id="459" r:id="rId12"/>
    <p:sldId id="465" r:id="rId13"/>
    <p:sldId id="468" r:id="rId14"/>
    <p:sldId id="471" r:id="rId15"/>
    <p:sldId id="505" r:id="rId16"/>
    <p:sldId id="473" r:id="rId17"/>
    <p:sldId id="475" r:id="rId18"/>
    <p:sldId id="474" r:id="rId19"/>
    <p:sldId id="476" r:id="rId20"/>
    <p:sldId id="486" r:id="rId21"/>
    <p:sldId id="461" r:id="rId22"/>
    <p:sldId id="506" r:id="rId23"/>
    <p:sldId id="478" r:id="rId24"/>
    <p:sldId id="507" r:id="rId25"/>
    <p:sldId id="483" r:id="rId26"/>
    <p:sldId id="485" r:id="rId27"/>
    <p:sldId id="487" r:id="rId28"/>
    <p:sldId id="420" r:id="rId29"/>
    <p:sldId id="488" r:id="rId30"/>
    <p:sldId id="489" r:id="rId31"/>
    <p:sldId id="490" r:id="rId32"/>
    <p:sldId id="491" r:id="rId33"/>
    <p:sldId id="454" r:id="rId34"/>
    <p:sldId id="503" r:id="rId35"/>
    <p:sldId id="496" r:id="rId36"/>
    <p:sldId id="451" r:id="rId37"/>
    <p:sldId id="404" r:id="rId38"/>
    <p:sldId id="492" r:id="rId39"/>
    <p:sldId id="508" r:id="rId40"/>
    <p:sldId id="497" r:id="rId41"/>
    <p:sldId id="498" r:id="rId42"/>
    <p:sldId id="509" r:id="rId43"/>
    <p:sldId id="499" r:id="rId44"/>
    <p:sldId id="500" r:id="rId45"/>
    <p:sldId id="512" r:id="rId46"/>
    <p:sldId id="510" r:id="rId47"/>
    <p:sldId id="501" r:id="rId48"/>
    <p:sldId id="511" r:id="rId49"/>
    <p:sldId id="502" r:id="rId50"/>
    <p:sldId id="464" r:id="rId51"/>
    <p:sldId id="504" r:id="rId52"/>
    <p:sldId id="469" r:id="rId53"/>
    <p:sldId id="470" r:id="rId54"/>
    <p:sldId id="480" r:id="rId55"/>
    <p:sldId id="484" r:id="rId56"/>
    <p:sldId id="51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1CFC3B3-BB16-4BE3-8E69-3D4F1711D2DD}">
          <p14:sldIdLst>
            <p14:sldId id="282"/>
            <p14:sldId id="463"/>
            <p14:sldId id="283"/>
            <p14:sldId id="276"/>
            <p14:sldId id="278"/>
            <p14:sldId id="462"/>
            <p14:sldId id="458"/>
            <p14:sldId id="459"/>
            <p14:sldId id="465"/>
            <p14:sldId id="468"/>
            <p14:sldId id="471"/>
            <p14:sldId id="505"/>
            <p14:sldId id="473"/>
            <p14:sldId id="475"/>
            <p14:sldId id="474"/>
            <p14:sldId id="476"/>
            <p14:sldId id="486"/>
            <p14:sldId id="461"/>
            <p14:sldId id="506"/>
            <p14:sldId id="478"/>
            <p14:sldId id="507"/>
            <p14:sldId id="483"/>
            <p14:sldId id="485"/>
            <p14:sldId id="487"/>
            <p14:sldId id="420"/>
            <p14:sldId id="488"/>
            <p14:sldId id="489"/>
            <p14:sldId id="490"/>
            <p14:sldId id="491"/>
            <p14:sldId id="454"/>
            <p14:sldId id="503"/>
            <p14:sldId id="496"/>
            <p14:sldId id="451"/>
            <p14:sldId id="404"/>
          </p14:sldIdLst>
        </p14:section>
        <p14:section name="6.1 Hood Resonance" id="{2CA34541-A75D-4B76-9F6E-18DC61E8283B}">
          <p14:sldIdLst>
            <p14:sldId id="492"/>
            <p14:sldId id="508"/>
            <p14:sldId id="497"/>
          </p14:sldIdLst>
        </p14:section>
        <p14:section name="Door Deflection" id="{86CB94A6-DFDF-4B8C-99C1-1C0A62EF466F}">
          <p14:sldIdLst>
            <p14:sldId id="498"/>
            <p14:sldId id="509"/>
            <p14:sldId id="499"/>
          </p14:sldIdLst>
        </p14:section>
        <p14:section name="Trip Part Interference" id="{418BDED9-CDC1-4BA5-BA31-8C28367430C5}">
          <p14:sldIdLst>
            <p14:sldId id="500"/>
            <p14:sldId id="512"/>
            <p14:sldId id="510"/>
          </p14:sldIdLst>
        </p14:section>
        <p14:section name="Functional Static or Dynamic Aero Surface" id="{B4C25913-6F71-4880-8E3A-239AE6E3EEEC}">
          <p14:sldIdLst>
            <p14:sldId id="501"/>
            <p14:sldId id="511"/>
            <p14:sldId id="502"/>
          </p14:sldIdLst>
        </p14:section>
        <p14:section name="Camera Calibration" id="{5E1EED90-950C-40E0-A2F7-B773A7243AE6}">
          <p14:sldIdLst>
            <p14:sldId id="464"/>
          </p14:sldIdLst>
        </p14:section>
        <p14:section name="Tracker Design" id="{3D3769EB-4D78-466E-AD6B-CF306E2D1442}">
          <p14:sldIdLst>
            <p14:sldId id="504"/>
            <p14:sldId id="469"/>
            <p14:sldId id="470"/>
          </p14:sldIdLst>
        </p14:section>
        <p14:section name="Relative Measurments" id="{436626B8-BC7A-4AF9-8388-7F203F710D9F}">
          <p14:sldIdLst>
            <p14:sldId id="480"/>
          </p14:sldIdLst>
        </p14:section>
        <p14:section name="Multi camer accuracy" id="{F0A94001-A98D-4867-AD2A-49FBE2BC3BDE}">
          <p14:sldIdLst>
            <p14:sldId id="484"/>
            <p14:sldId id="51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87A8CDC-A364-5FCD-10FB-A3C7906CCAD7}" name="Erol Gunes" initials="EG" userId="S::EGunes@ezmetrology.com::7c980bae-3697-4071-a97b-c735d101b80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6" clrIdx="0">
    <p:extLst>
      <p:ext uri="{19B8F6BF-5375-455C-9EA6-DF929625EA0E}">
        <p15:presenceInfo xmlns:p15="http://schemas.microsoft.com/office/powerpoint/2012/main" userId="S::TWarner@ezmetrology.com::f34d7767-9354-4aab-8aae-15bbfc7d54f5" providerId="AD"/>
      </p:ext>
    </p:extLst>
  </p:cmAuthor>
  <p:cmAuthor id="2" name="Erol Gunes" initials="EG" lastIdx="5" clrIdx="1">
    <p:extLst>
      <p:ext uri="{19B8F6BF-5375-455C-9EA6-DF929625EA0E}">
        <p15:presenceInfo xmlns:p15="http://schemas.microsoft.com/office/powerpoint/2012/main" userId="S::guneser@udmercy.edu::3f9f9739-6312-4ded-b0f9-2ca2bafcc8b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C10F"/>
    <a:srgbClr val="33CCCC"/>
    <a:srgbClr val="282828"/>
    <a:srgbClr val="DAEB03"/>
    <a:srgbClr val="CCFF66"/>
    <a:srgbClr val="C9D803"/>
    <a:srgbClr val="FFFFFF"/>
    <a:srgbClr val="FFC922"/>
    <a:srgbClr val="F3FD77"/>
    <a:srgbClr val="EEFC3E"/>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86026B-2676-4245-9567-5A23ACF43F16}" v="2" dt="2023-03-14T15:28:09.2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00" autoAdjust="0"/>
  </p:normalViewPr>
  <p:slideViewPr>
    <p:cSldViewPr snapToGrid="0">
      <p:cViewPr varScale="1">
        <p:scale>
          <a:sx n="91" d="100"/>
          <a:sy n="91" d="100"/>
        </p:scale>
        <p:origin x="1443" y="5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microsoft.com/office/2018/10/relationships/authors" Target="authors.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commentAuthors" Target="commentAuthor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4B7D6-AE30-4D1B-A4FF-A0A878AE8C28}" type="datetimeFigureOut">
              <a:rPr lang="en-US" smtClean="0"/>
              <a:t>10/13/2023</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F8CA6-C868-4999-A3F8-EBB8012C9E08}" type="datetimeFigureOut">
              <a:rPr lang="en-US" smtClean="0"/>
              <a:t>10/13/2023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3</a:t>
            </a:fld>
            <a:endParaRPr lang="en-US"/>
          </a:p>
        </p:txBody>
      </p:sp>
    </p:spTree>
    <p:extLst>
      <p:ext uri="{BB962C8B-B14F-4D97-AF65-F5344CB8AC3E}">
        <p14:creationId xmlns:p14="http://schemas.microsoft.com/office/powerpoint/2010/main" val="3917559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a:lnSpc>
                <a:spcPct val="107000"/>
              </a:lnSpc>
              <a:spcBef>
                <a:spcPts val="0"/>
              </a:spcBef>
              <a:spcAft>
                <a:spcPts val="800"/>
              </a:spcAft>
              <a:buNone/>
            </a:pPr>
            <a:r>
              <a:rPr lang="en-US" sz="1200" dirty="0">
                <a:solidFill>
                  <a:srgbClr val="000000"/>
                </a:solidFill>
                <a:latin typeface="Bahnschrift"/>
              </a:rPr>
              <a:t>Over the past decade, optical technologies evolved with the new camera chips with higher resolution and increased sensitivity allow to detect micro displacements. </a:t>
            </a:r>
          </a:p>
          <a:p>
            <a:pPr marL="0" marR="0" indent="0" algn="just">
              <a:lnSpc>
                <a:spcPct val="107000"/>
              </a:lnSpc>
              <a:spcBef>
                <a:spcPts val="0"/>
              </a:spcBef>
              <a:spcAft>
                <a:spcPts val="800"/>
              </a:spcAft>
              <a:buNone/>
            </a:pPr>
            <a:r>
              <a:rPr lang="en-US" sz="1200" dirty="0">
                <a:solidFill>
                  <a:srgbClr val="000000"/>
                </a:solidFill>
                <a:latin typeface="Bahnschrift"/>
              </a:rPr>
              <a:t>With this extraordinary sensitivity, these sensors are ideal for applications to detect essential information to quantify for example structural deformations.</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5</a:t>
            </a:fld>
            <a:endParaRPr lang="en-US"/>
          </a:p>
        </p:txBody>
      </p:sp>
    </p:spTree>
    <p:extLst>
      <p:ext uri="{BB962C8B-B14F-4D97-AF65-F5344CB8AC3E}">
        <p14:creationId xmlns:p14="http://schemas.microsoft.com/office/powerpoint/2010/main" val="394824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8</a:t>
            </a:fld>
            <a:endParaRPr lang="en-US"/>
          </a:p>
        </p:txBody>
      </p:sp>
    </p:spTree>
    <p:extLst>
      <p:ext uri="{BB962C8B-B14F-4D97-AF65-F5344CB8AC3E}">
        <p14:creationId xmlns:p14="http://schemas.microsoft.com/office/powerpoint/2010/main" val="1873502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Arial" panose="020B0604020202020204" pitchFamily="34" charset="0"/>
              </a:rPr>
              <a:t>This triangulation calculation can be performed for each acquired image pair. When the camera is capable to records images at 400Hz, the system can calculate the resulting XYZ position of each measurement point for each of the 400-image pair. The collection of consecutive positions make up the trajectory of one or more Target Points</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9</a:t>
            </a:fld>
            <a:endParaRPr lang="en-US"/>
          </a:p>
        </p:txBody>
      </p:sp>
    </p:spTree>
    <p:extLst>
      <p:ext uri="{BB962C8B-B14F-4D97-AF65-F5344CB8AC3E}">
        <p14:creationId xmlns:p14="http://schemas.microsoft.com/office/powerpoint/2010/main" val="2087119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00000"/>
                </a:solidFill>
                <a:latin typeface="Bahnschrift"/>
              </a:rPr>
              <a:t>The high contrast will </a:t>
            </a:r>
            <a:r>
              <a:rPr lang="en-US" sz="1800" dirty="0">
                <a:solidFill>
                  <a:srgbClr val="000000"/>
                </a:solidFill>
                <a:latin typeface="Bahnschrift"/>
              </a:rPr>
              <a:t>enable the algorithm to find the desired point and separate it from any other pattern or image noise in the background of the image.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The physical size of the target will have a direct influence in the capability of the image processing to determine its location. A correctly dimensioned target will appear in the image across multiple pixels. When multiple pixels are representing the round target, a virtual center point of this circular target can be calculated. This virtual center point will achieve positional accuracy and resolution in sub-pixel range. This means the result can be more precise than the actual resolution of the image. </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10</a:t>
            </a:fld>
            <a:endParaRPr lang="en-US"/>
          </a:p>
        </p:txBody>
      </p:sp>
    </p:spTree>
    <p:extLst>
      <p:ext uri="{BB962C8B-B14F-4D97-AF65-F5344CB8AC3E}">
        <p14:creationId xmlns:p14="http://schemas.microsoft.com/office/powerpoint/2010/main" val="338228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00000"/>
                </a:solidFill>
                <a:latin typeface="Bahnschrift"/>
              </a:rPr>
              <a:t>Continue: </a:t>
            </a:r>
            <a:r>
              <a:rPr lang="en-US" sz="1200" dirty="0">
                <a:solidFill>
                  <a:srgbClr val="000000"/>
                </a:solidFill>
                <a:latin typeface="Bahnschrift"/>
              </a:rPr>
              <a:t>The optical targets are easy to recognize by the image processing algorithm. When many targets are being used in a measurement or image, their relative position or pattern can be made unique so that the processing module can make a clear distinction when selecting matching targets between the two images</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11</a:t>
            </a:fld>
            <a:endParaRPr lang="en-US"/>
          </a:p>
        </p:txBody>
      </p:sp>
    </p:spTree>
    <p:extLst>
      <p:ext uri="{BB962C8B-B14F-4D97-AF65-F5344CB8AC3E}">
        <p14:creationId xmlns:p14="http://schemas.microsoft.com/office/powerpoint/2010/main" val="3160214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13</a:t>
            </a:fld>
            <a:endParaRPr lang="en-US"/>
          </a:p>
        </p:txBody>
      </p:sp>
    </p:spTree>
    <p:extLst>
      <p:ext uri="{BB962C8B-B14F-4D97-AF65-F5344CB8AC3E}">
        <p14:creationId xmlns:p14="http://schemas.microsoft.com/office/powerpoint/2010/main" val="2777641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In case the applications would require higher framerate, the systems can be configured at higher speeds, however in these more extreme cases real time might no longer be available. When considering high speed application, cost has potentially being taken into account as not only is the camera hardware exponential for increasing framerates, there are the additional lighting requirements for short exposure times that are typical for the high speed recordings.</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14</a:t>
            </a:fld>
            <a:endParaRPr lang="en-US"/>
          </a:p>
        </p:txBody>
      </p:sp>
    </p:spTree>
    <p:extLst>
      <p:ext uri="{BB962C8B-B14F-4D97-AF65-F5344CB8AC3E}">
        <p14:creationId xmlns:p14="http://schemas.microsoft.com/office/powerpoint/2010/main" val="658749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In case the applications would require higher framerate, the systems can be configured at higher speeds, however in these more extreme cases real time might no longer be available. When considering high speed application, cost has potentially being taken into account as not only is the camera hardware exponential for increasing framerates, there are the additional lighting requirements for short exposure times that are typical for the high speed recordings.</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15</a:t>
            </a:fld>
            <a:endParaRPr lang="en-US"/>
          </a:p>
        </p:txBody>
      </p:sp>
    </p:spTree>
    <p:extLst>
      <p:ext uri="{BB962C8B-B14F-4D97-AF65-F5344CB8AC3E}">
        <p14:creationId xmlns:p14="http://schemas.microsoft.com/office/powerpoint/2010/main" val="3188920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In a wind tunnel, the instrumentation should not interfere with laminar air flow. The camera units are therefore placed outside the air flow, at a safe distance from the part. In order to maintain the right resolution on the part, the camera will be equipped with a narrow angle, zoom lens. This lens configuration will maintain an accurate resolution.</a:t>
            </a:r>
          </a:p>
          <a:p>
            <a:pPr marL="0" marR="0" algn="just">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1AB9E0A-0FEB-4884-B0D7-08502F4BE728}" type="slidenum">
              <a:rPr lang="en-US" smtClean="0"/>
              <a:t>17</a:t>
            </a:fld>
            <a:endParaRPr lang="en-US"/>
          </a:p>
        </p:txBody>
      </p:sp>
    </p:spTree>
    <p:extLst>
      <p:ext uri="{BB962C8B-B14F-4D97-AF65-F5344CB8AC3E}">
        <p14:creationId xmlns:p14="http://schemas.microsoft.com/office/powerpoint/2010/main" val="4041171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latin typeface="Bahnschrift"/>
              </a:rPr>
              <a:t>The collection of all points can help understand the deflection of the whole structure.</a:t>
            </a:r>
            <a:r>
              <a:rPr kumimoji="0" lang="en-US" sz="1200" b="0" i="0" u="none" strike="noStrike" kern="1200" cap="none" spc="0" normalizeH="0" baseline="0" noProof="0" dirty="0">
                <a:ln>
                  <a:noFill/>
                </a:ln>
                <a:solidFill>
                  <a:srgbClr val="000000"/>
                </a:solidFill>
                <a:effectLst/>
                <a:uLnTx/>
                <a:uFillTx/>
                <a:latin typeface="Bahnschrift"/>
                <a:ea typeface="+mn-ea"/>
                <a:cs typeface="+mn-cs"/>
              </a:rPr>
              <a:t> With this information, there is an opportunity that the movement or velocity of virtually any point on that part can be determined.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00000"/>
              </a:solidFill>
              <a:latin typeface="Bahnschrift"/>
            </a:endParaRP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18</a:t>
            </a:fld>
            <a:endParaRPr lang="en-US"/>
          </a:p>
        </p:txBody>
      </p:sp>
    </p:spTree>
    <p:extLst>
      <p:ext uri="{BB962C8B-B14F-4D97-AF65-F5344CB8AC3E}">
        <p14:creationId xmlns:p14="http://schemas.microsoft.com/office/powerpoint/2010/main" val="631799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latin typeface="Bahnschrift"/>
              </a:rPr>
              <a:t>The collection of all points can help understand the deflection of the whole structure.</a:t>
            </a:r>
            <a:r>
              <a:rPr kumimoji="0" lang="en-US" sz="1200" b="0" i="0" u="none" strike="noStrike" kern="1200" cap="none" spc="0" normalizeH="0" baseline="0" noProof="0" dirty="0">
                <a:ln>
                  <a:noFill/>
                </a:ln>
                <a:solidFill>
                  <a:srgbClr val="000000"/>
                </a:solidFill>
                <a:effectLst/>
                <a:uLnTx/>
                <a:uFillTx/>
                <a:latin typeface="Bahnschrift"/>
                <a:ea typeface="+mn-ea"/>
                <a:cs typeface="+mn-cs"/>
              </a:rPr>
              <a:t> With this information, there is an opportunity that the movement or velocity of virtually any point on that part can be determined.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Bahnschrif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Bahnschrift"/>
                <a:ea typeface="+mn-ea"/>
                <a:cs typeface="+mn-cs"/>
              </a:rPr>
              <a:t>6D six degrees of freedom : XYZ position and IJK 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00000"/>
              </a:solidFill>
              <a:latin typeface="Bahnschrift"/>
            </a:endParaRP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19</a:t>
            </a:fld>
            <a:endParaRPr lang="en-US"/>
          </a:p>
        </p:txBody>
      </p:sp>
    </p:spTree>
    <p:extLst>
      <p:ext uri="{BB962C8B-B14F-4D97-AF65-F5344CB8AC3E}">
        <p14:creationId xmlns:p14="http://schemas.microsoft.com/office/powerpoint/2010/main" val="866065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20</a:t>
            </a:fld>
            <a:endParaRPr lang="en-US"/>
          </a:p>
        </p:txBody>
      </p:sp>
    </p:spTree>
    <p:extLst>
      <p:ext uri="{BB962C8B-B14F-4D97-AF65-F5344CB8AC3E}">
        <p14:creationId xmlns:p14="http://schemas.microsoft.com/office/powerpoint/2010/main" val="1186617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21</a:t>
            </a:fld>
            <a:endParaRPr lang="en-US"/>
          </a:p>
        </p:txBody>
      </p:sp>
    </p:spTree>
    <p:extLst>
      <p:ext uri="{BB962C8B-B14F-4D97-AF65-F5344CB8AC3E}">
        <p14:creationId xmlns:p14="http://schemas.microsoft.com/office/powerpoint/2010/main" val="5375005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22</a:t>
            </a:fld>
            <a:endParaRPr lang="en-US"/>
          </a:p>
        </p:txBody>
      </p:sp>
    </p:spTree>
    <p:extLst>
      <p:ext uri="{BB962C8B-B14F-4D97-AF65-F5344CB8AC3E}">
        <p14:creationId xmlns:p14="http://schemas.microsoft.com/office/powerpoint/2010/main" val="1668811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In the complex world of structural engineering, most challenges are not a one-dimensional problem. One sensor or one metric will not be able to describe the full dynamic or even static behavior of a component. The reality is often the combination of temperature, wind speed, load case, pressures, position, and orientation of assemblies… so the instrumentation of a test is a collection of technologies to document and record all inputs.</a:t>
            </a: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The acquisition system that manages the data collection must control time carefully. All sensors must be recording in the same time domain. This includes not only the start trigger (t=0 sec) but also all potentially independent sample rates. </a:t>
            </a: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For this aspect of the data collection, dedicated systems such as </a:t>
            </a:r>
            <a:r>
              <a:rPr lang="en-US" sz="1800" b="1" dirty="0" err="1">
                <a:effectLst/>
                <a:latin typeface="Calibri" panose="020F0502020204030204" pitchFamily="34" charset="0"/>
                <a:ea typeface="Calibri" panose="020F0502020204030204" pitchFamily="34" charset="0"/>
                <a:cs typeface="Arial" panose="020B0604020202020204" pitchFamily="34" charset="0"/>
              </a:rPr>
              <a:t>IOManager</a:t>
            </a:r>
            <a:r>
              <a:rPr lang="en-US" sz="1800" dirty="0">
                <a:effectLst/>
                <a:latin typeface="Calibri" panose="020F0502020204030204" pitchFamily="34" charset="0"/>
                <a:ea typeface="Calibri" panose="020F0502020204030204" pitchFamily="34" charset="0"/>
                <a:cs typeface="Arial" panose="020B0604020202020204" pitchFamily="34" charset="0"/>
              </a:rPr>
              <a:t> are designed for this exact purpose. Recording digital inputs, analog inputs, CAN input, TCPIP input…</a:t>
            </a:r>
          </a:p>
        </p:txBody>
      </p:sp>
      <p:sp>
        <p:nvSpPr>
          <p:cNvPr id="4" name="Slide Number Placeholder 3"/>
          <p:cNvSpPr>
            <a:spLocks noGrp="1"/>
          </p:cNvSpPr>
          <p:nvPr>
            <p:ph type="sldNum" sz="quarter" idx="5"/>
          </p:nvPr>
        </p:nvSpPr>
        <p:spPr/>
        <p:txBody>
          <a:bodyPr/>
          <a:lstStyle/>
          <a:p>
            <a:fld id="{41AB9E0A-0FEB-4884-B0D7-08502F4BE728}" type="slidenum">
              <a:rPr lang="en-US" smtClean="0"/>
              <a:t>23</a:t>
            </a:fld>
            <a:endParaRPr lang="en-US"/>
          </a:p>
        </p:txBody>
      </p:sp>
    </p:spTree>
    <p:extLst>
      <p:ext uri="{BB962C8B-B14F-4D97-AF65-F5344CB8AC3E}">
        <p14:creationId xmlns:p14="http://schemas.microsoft.com/office/powerpoint/2010/main" val="3702285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Porpoise: </a:t>
            </a:r>
            <a:r>
              <a:rPr lang="en-US" sz="1200" dirty="0">
                <a:solidFill>
                  <a:schemeClr val="tx1"/>
                </a:solidFill>
              </a:rPr>
              <a:t>The situation is a clear demonstration of an unbalanced aerodynamic state cause excessive body pitch. (vertical shake)</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25</a:t>
            </a:fld>
            <a:endParaRPr lang="en-US"/>
          </a:p>
        </p:txBody>
      </p:sp>
    </p:spTree>
    <p:extLst>
      <p:ext uri="{BB962C8B-B14F-4D97-AF65-F5344CB8AC3E}">
        <p14:creationId xmlns:p14="http://schemas.microsoft.com/office/powerpoint/2010/main" val="23527891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26</a:t>
            </a:fld>
            <a:endParaRPr lang="en-US"/>
          </a:p>
        </p:txBody>
      </p:sp>
    </p:spTree>
    <p:extLst>
      <p:ext uri="{BB962C8B-B14F-4D97-AF65-F5344CB8AC3E}">
        <p14:creationId xmlns:p14="http://schemas.microsoft.com/office/powerpoint/2010/main" val="983999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Due to the centrifugal force tires will change shape and will displace the axle position. As the vehicle is connected via the axles now the vehicle position will be adjusted versus the rolling road.</a:t>
            </a:r>
            <a:endParaRPr lang="en-US" sz="1050" b="1" dirty="0"/>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27</a:t>
            </a:fld>
            <a:endParaRPr lang="en-US"/>
          </a:p>
        </p:txBody>
      </p:sp>
    </p:spTree>
    <p:extLst>
      <p:ext uri="{BB962C8B-B14F-4D97-AF65-F5344CB8AC3E}">
        <p14:creationId xmlns:p14="http://schemas.microsoft.com/office/powerpoint/2010/main" val="41260452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1- A steady </a:t>
            </a:r>
            <a:r>
              <a:rPr lang="en-US" sz="1200" dirty="0">
                <a:solidFill>
                  <a:schemeClr val="tx1"/>
                </a:solidFill>
              </a:rPr>
              <a:t>state wind load will introduce a force on the body panels.</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These body panels will transfer the force to the chassis and via the suspension system and wheels will transfer the force to the road.</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Seen the steady state aspect, some of these effects could be predictable in simulation. However, the measurement and actual data of all elements will present a great opportunity to improve the model and therefore the outcome.</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Optical system, as they are position based, can accurately measure these semi static displacements. This is of great benefit as classic accelerometers are not designed to measure any type of static or quasi static offset.</a:t>
            </a:r>
          </a:p>
          <a:p>
            <a:pPr marL="0" lvl="0" indent="0">
              <a:lnSpc>
                <a:spcPct val="110000"/>
              </a:lnSpc>
              <a:spcBef>
                <a:spcPts val="0"/>
              </a:spcBef>
              <a:buNone/>
              <a:defRPr/>
            </a:pPr>
            <a:r>
              <a:rPr lang="en-US" sz="1200" b="1" dirty="0">
                <a:solidFill>
                  <a:schemeClr val="tx1"/>
                </a:solidFill>
                <a:highlight>
                  <a:srgbClr val="FFFF00"/>
                </a:highlight>
              </a:rPr>
              <a:t>2 - Seen </a:t>
            </a:r>
            <a:r>
              <a:rPr lang="en-US" sz="1200" dirty="0">
                <a:solidFill>
                  <a:schemeClr val="tx1"/>
                </a:solidFill>
              </a:rPr>
              <a:t>the high-speed, real-time nature of the measurement, any transient effects that occur only during a brief time interval under specific conditions, is captured in detail.</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The focus is to </a:t>
            </a:r>
          </a:p>
          <a:p>
            <a:pPr marL="0" lvl="0" indent="0">
              <a:lnSpc>
                <a:spcPct val="110000"/>
              </a:lnSpc>
              <a:spcBef>
                <a:spcPts val="0"/>
              </a:spcBef>
              <a:buNone/>
              <a:defRPr/>
            </a:pPr>
            <a:endParaRPr lang="en-US" sz="1200" dirty="0">
              <a:solidFill>
                <a:schemeClr val="tx1"/>
              </a:solidFill>
            </a:endParaRPr>
          </a:p>
          <a:p>
            <a:pPr marL="285750" lvl="0" indent="-285750">
              <a:lnSpc>
                <a:spcPct val="110000"/>
              </a:lnSpc>
              <a:spcBef>
                <a:spcPts val="0"/>
              </a:spcBef>
              <a:buFont typeface="Arial" panose="020B0604020202020204" pitchFamily="34" charset="0"/>
              <a:buChar char="•"/>
              <a:defRPr/>
            </a:pPr>
            <a:r>
              <a:rPr lang="en-US" sz="1200" dirty="0">
                <a:solidFill>
                  <a:srgbClr val="B4C10F"/>
                </a:solidFill>
              </a:rPr>
              <a:t>observe,</a:t>
            </a:r>
          </a:p>
          <a:p>
            <a:pPr marL="285750" lvl="0" indent="-285750">
              <a:lnSpc>
                <a:spcPct val="110000"/>
              </a:lnSpc>
              <a:spcBef>
                <a:spcPts val="0"/>
              </a:spcBef>
              <a:buFont typeface="Arial" panose="020B0604020202020204" pitchFamily="34" charset="0"/>
              <a:buChar char="•"/>
              <a:defRPr/>
            </a:pPr>
            <a:r>
              <a:rPr lang="en-US" sz="1200" dirty="0">
                <a:solidFill>
                  <a:srgbClr val="B4C10F"/>
                </a:solidFill>
              </a:rPr>
              <a:t>quantify,</a:t>
            </a:r>
          </a:p>
          <a:p>
            <a:pPr marL="285750" lvl="0" indent="-285750">
              <a:lnSpc>
                <a:spcPct val="110000"/>
              </a:lnSpc>
              <a:spcBef>
                <a:spcPts val="0"/>
              </a:spcBef>
              <a:buFont typeface="Arial" panose="020B0604020202020204" pitchFamily="34" charset="0"/>
              <a:buChar char="•"/>
              <a:defRPr/>
            </a:pPr>
            <a:r>
              <a:rPr lang="en-US" sz="1200" dirty="0">
                <a:solidFill>
                  <a:srgbClr val="B4C10F"/>
                </a:solidFill>
              </a:rPr>
              <a:t>understand </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these effects and the resulting temporary behavior.</a:t>
            </a:r>
            <a:endParaRPr lang="en-US" sz="1050" b="1" dirty="0"/>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b="1" dirty="0">
                <a:solidFill>
                  <a:schemeClr val="tx1"/>
                </a:solidFill>
              </a:rPr>
              <a:t>3.Outside </a:t>
            </a:r>
            <a:r>
              <a:rPr lang="en-US" sz="1200" dirty="0">
                <a:solidFill>
                  <a:schemeClr val="tx1"/>
                </a:solidFill>
              </a:rPr>
              <a:t>the previously mentioned effects, there is a family of permanent resonance situations that cause unstable vibrations.</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Here as well the continuous tracking technology allows to observe, quantify the oscillations, deflections, vibrations of the loaded structure. </a:t>
            </a:r>
          </a:p>
          <a:p>
            <a:pPr marL="0" lvl="0" indent="0">
              <a:lnSpc>
                <a:spcPct val="110000"/>
              </a:lnSpc>
              <a:spcBef>
                <a:spcPts val="0"/>
              </a:spcBef>
              <a:buNone/>
              <a:defRPr/>
            </a:pPr>
            <a:endParaRPr lang="en-US" sz="1200" dirty="0">
              <a:solidFill>
                <a:schemeClr val="tx1"/>
              </a:solidFill>
            </a:endParaRPr>
          </a:p>
          <a:p>
            <a:pPr marL="0" lvl="0" indent="0">
              <a:lnSpc>
                <a:spcPct val="110000"/>
              </a:lnSpc>
              <a:spcBef>
                <a:spcPts val="0"/>
              </a:spcBef>
              <a:buNone/>
              <a:defRPr/>
            </a:pPr>
            <a:r>
              <a:rPr lang="en-US" sz="1200" dirty="0">
                <a:solidFill>
                  <a:schemeClr val="tx1"/>
                </a:solidFill>
              </a:rPr>
              <a:t>When taken into the frequency domain, the natural frequency of the elements and the original excitations can be identified.</a:t>
            </a:r>
            <a:endParaRPr lang="en-US" sz="1050" b="1" dirty="0">
              <a:latin typeface="Bahnschrift"/>
            </a:endParaRP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29</a:t>
            </a:fld>
            <a:endParaRPr lang="en-US"/>
          </a:p>
        </p:txBody>
      </p:sp>
    </p:spTree>
    <p:extLst>
      <p:ext uri="{BB962C8B-B14F-4D97-AF65-F5344CB8AC3E}">
        <p14:creationId xmlns:p14="http://schemas.microsoft.com/office/powerpoint/2010/main" val="339111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Strong air flow</a:t>
            </a:r>
            <a:r>
              <a:rPr lang="en-US" sz="1200" dirty="0">
                <a:solidFill>
                  <a:schemeClr val="tx1"/>
                </a:solidFill>
              </a:rPr>
              <a:t> over the hood and the associated pressure fluctuations can cause oscillations. Depending on the latch location(s), hinges stiffness, hinge mounting points, seal system or over slam bumpers, the part is subject to constant push and pull forces. </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35</a:t>
            </a:fld>
            <a:endParaRPr lang="en-US"/>
          </a:p>
        </p:txBody>
      </p:sp>
    </p:spTree>
    <p:extLst>
      <p:ext uri="{BB962C8B-B14F-4D97-AF65-F5344CB8AC3E}">
        <p14:creationId xmlns:p14="http://schemas.microsoft.com/office/powerpoint/2010/main" val="23454442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Strong air flow</a:t>
            </a:r>
            <a:r>
              <a:rPr lang="en-US" sz="1200" dirty="0">
                <a:solidFill>
                  <a:schemeClr val="tx1"/>
                </a:solidFill>
              </a:rPr>
              <a:t> over the hood and the associated pressure fluctuations can cause oscillations. Depending on the latch location(s), hinges stiffness, hinge mounting points, seal system or over slam bumpers, the part is subject to constant push and pull forces. </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36</a:t>
            </a:fld>
            <a:endParaRPr lang="en-US"/>
          </a:p>
        </p:txBody>
      </p:sp>
    </p:spTree>
    <p:extLst>
      <p:ext uri="{BB962C8B-B14F-4D97-AF65-F5344CB8AC3E}">
        <p14:creationId xmlns:p14="http://schemas.microsoft.com/office/powerpoint/2010/main" val="34923261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37</a:t>
            </a:fld>
            <a:endParaRPr lang="en-US"/>
          </a:p>
        </p:txBody>
      </p:sp>
    </p:spTree>
    <p:extLst>
      <p:ext uri="{BB962C8B-B14F-4D97-AF65-F5344CB8AC3E}">
        <p14:creationId xmlns:p14="http://schemas.microsoft.com/office/powerpoint/2010/main" val="3553263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While</a:t>
            </a:r>
            <a:r>
              <a:rPr lang="en-US" sz="1200" dirty="0">
                <a:solidFill>
                  <a:schemeClr val="tx1"/>
                </a:solidFill>
              </a:rPr>
              <a:t> these effects are known the quest for new, lighter materials combined with the ever-evolving acceptance tolerance of the end user, verifying the design conforms to the specification remains essential.</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38</a:t>
            </a:fld>
            <a:endParaRPr lang="en-US"/>
          </a:p>
        </p:txBody>
      </p:sp>
    </p:spTree>
    <p:extLst>
      <p:ext uri="{BB962C8B-B14F-4D97-AF65-F5344CB8AC3E}">
        <p14:creationId xmlns:p14="http://schemas.microsoft.com/office/powerpoint/2010/main" val="28934566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While</a:t>
            </a:r>
            <a:r>
              <a:rPr lang="en-US" sz="1200" dirty="0">
                <a:solidFill>
                  <a:schemeClr val="tx1"/>
                </a:solidFill>
              </a:rPr>
              <a:t> these effects are known the quest for new, lighter materials combined with the ever-evolving acceptance tolerance of the end user, verifying the design conforms to the specification remains essential.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While driving, the door system is subject to significant pressure difference between the air pressure inside the cabin and the dynamic pressure on the outside of the vehicle. The low pressure will deflect the window frame outwards. This outwards displacement will undermine the capability of the door seal system. Potentially generate excessive wind noise or, in worst case, water leaks.</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39</a:t>
            </a:fld>
            <a:endParaRPr lang="en-US"/>
          </a:p>
        </p:txBody>
      </p:sp>
    </p:spTree>
    <p:extLst>
      <p:ext uri="{BB962C8B-B14F-4D97-AF65-F5344CB8AC3E}">
        <p14:creationId xmlns:p14="http://schemas.microsoft.com/office/powerpoint/2010/main" val="135559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Arial" panose="020B0604020202020204" pitchFamily="34" charset="0"/>
              </a:rPr>
              <a:t>The optical system </a:t>
            </a:r>
            <a:r>
              <a:rPr lang="en-US" sz="1800" dirty="0">
                <a:effectLst/>
                <a:latin typeface="Calibri" panose="020F0502020204030204" pitchFamily="34" charset="0"/>
                <a:ea typeface="Calibri" panose="020F0502020204030204" pitchFamily="34" charset="0"/>
                <a:cs typeface="Arial" panose="020B0604020202020204" pitchFamily="34" charset="0"/>
              </a:rPr>
              <a:t>can observe multiple 3D points on the structure. To enhance the effect and increase the accuracy of the measurement, the relative displacement of the door versus the body can be determined. These results and the identification of the weaker area’s will be the basis for design improvements and control the effect to meet criteria.</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40</a:t>
            </a:fld>
            <a:endParaRPr lang="en-US"/>
          </a:p>
        </p:txBody>
      </p:sp>
    </p:spTree>
    <p:extLst>
      <p:ext uri="{BB962C8B-B14F-4D97-AF65-F5344CB8AC3E}">
        <p14:creationId xmlns:p14="http://schemas.microsoft.com/office/powerpoint/2010/main" val="22846361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The criteria of acceptance </a:t>
            </a:r>
            <a:r>
              <a:rPr lang="en-US" sz="1200" dirty="0">
                <a:solidFill>
                  <a:schemeClr val="tx1"/>
                </a:solidFill>
              </a:rPr>
              <a:t>include general durability but when referring to wind load and dynamic forces and resulting risk of contact, vibration, ticking and resulting vibration noises will come to foreground during the evaluation. The understanding of amplitude and direction of deflection will assist in resolution of the matter.</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41</a:t>
            </a:fld>
            <a:endParaRPr lang="en-US"/>
          </a:p>
        </p:txBody>
      </p:sp>
    </p:spTree>
    <p:extLst>
      <p:ext uri="{BB962C8B-B14F-4D97-AF65-F5344CB8AC3E}">
        <p14:creationId xmlns:p14="http://schemas.microsoft.com/office/powerpoint/2010/main" val="2634174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The criteria of acceptance </a:t>
            </a:r>
            <a:r>
              <a:rPr lang="en-US" sz="1200" dirty="0">
                <a:solidFill>
                  <a:schemeClr val="tx1"/>
                </a:solidFill>
              </a:rPr>
              <a:t>include general durability but when referring to wind load and dynamic forces and resulting risk of contact, vibration, ticking and resulting vibration noises will come to foreground during the evaluation. The understanding of amplitude and direction of deflection will assist in resolution of the matter.</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42</a:t>
            </a:fld>
            <a:endParaRPr lang="en-US"/>
          </a:p>
        </p:txBody>
      </p:sp>
    </p:spTree>
    <p:extLst>
      <p:ext uri="{BB962C8B-B14F-4D97-AF65-F5344CB8AC3E}">
        <p14:creationId xmlns:p14="http://schemas.microsoft.com/office/powerpoint/2010/main" val="1890008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0000"/>
              </a:lnSpc>
              <a:spcBef>
                <a:spcPts val="0"/>
              </a:spcBef>
              <a:buNone/>
              <a:defRPr/>
            </a:pPr>
            <a:r>
              <a:rPr lang="en-US" sz="1200" b="1" dirty="0">
                <a:solidFill>
                  <a:schemeClr val="tx1"/>
                </a:solidFill>
              </a:rPr>
              <a:t>The criteria of acceptance </a:t>
            </a:r>
            <a:r>
              <a:rPr lang="en-US" sz="1200" dirty="0">
                <a:solidFill>
                  <a:schemeClr val="tx1"/>
                </a:solidFill>
              </a:rPr>
              <a:t>include general durability but when referring to wind load and dynamic forces and resulting risk of contact, vibration, ticking and resulting vibration noises will come to foreground during the evaluation. The understanding of amplitude and direction of deflection will assist in resolution of the matter.</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43</a:t>
            </a:fld>
            <a:endParaRPr lang="en-US"/>
          </a:p>
        </p:txBody>
      </p:sp>
    </p:spTree>
    <p:extLst>
      <p:ext uri="{BB962C8B-B14F-4D97-AF65-F5344CB8AC3E}">
        <p14:creationId xmlns:p14="http://schemas.microsoft.com/office/powerpoint/2010/main" val="15577848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a:lnSpc>
                <a:spcPct val="107000"/>
              </a:lnSpc>
              <a:spcBef>
                <a:spcPts val="0"/>
              </a:spcBef>
              <a:spcAft>
                <a:spcPts val="800"/>
              </a:spcAft>
              <a:buNone/>
            </a:pPr>
            <a:r>
              <a:rPr lang="en-US" sz="1200" dirty="0">
                <a:solidFill>
                  <a:schemeClr val="tx1"/>
                </a:solidFill>
              </a:rPr>
              <a:t>Components that have a true function and where the individual performance is key to the overall performance or handling of the vehicle, will require the extra level of engineering and understanding. </a:t>
            </a:r>
          </a:p>
          <a:p>
            <a:pPr marL="0" marR="0" indent="0" algn="just">
              <a:lnSpc>
                <a:spcPct val="107000"/>
              </a:lnSpc>
              <a:spcBef>
                <a:spcPts val="0"/>
              </a:spcBef>
              <a:spcAft>
                <a:spcPts val="800"/>
              </a:spcAft>
              <a:buNone/>
            </a:pPr>
            <a:r>
              <a:rPr lang="en-US" sz="1200" dirty="0">
                <a:solidFill>
                  <a:schemeClr val="tx1"/>
                </a:solidFill>
              </a:rPr>
              <a:t>It is a well-known fact that the shape of these elements, is part of the key how they achieve the right balance between drag and downforce. Especially combined with lightweight structures, it comes as no surprise that these elements, when exposed to the acting force, will deform.</a:t>
            </a:r>
          </a:p>
          <a:p>
            <a:pPr marL="0" marR="0" indent="0" algn="just">
              <a:lnSpc>
                <a:spcPct val="107000"/>
              </a:lnSpc>
              <a:spcBef>
                <a:spcPts val="0"/>
              </a:spcBef>
              <a:spcAft>
                <a:spcPts val="800"/>
              </a:spcAft>
              <a:buNone/>
            </a:pPr>
            <a:r>
              <a:rPr lang="en-US" sz="1200" dirty="0">
                <a:solidFill>
                  <a:schemeClr val="tx1"/>
                </a:solidFill>
              </a:rPr>
              <a:t>The question the optical system will answer is that how these parts are displaced or deformed. When these measurements are combined with the resulting forces on the whole vehicle, relations can be established, and engineering can be redirected. The conclusions can identify opportunities to improve the shape, the stiffness, the displacement, or rotation of the structure.</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44</a:t>
            </a:fld>
            <a:endParaRPr lang="en-US"/>
          </a:p>
        </p:txBody>
      </p:sp>
    </p:spTree>
    <p:extLst>
      <p:ext uri="{BB962C8B-B14F-4D97-AF65-F5344CB8AC3E}">
        <p14:creationId xmlns:p14="http://schemas.microsoft.com/office/powerpoint/2010/main" val="23722717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a:lnSpc>
                <a:spcPct val="107000"/>
              </a:lnSpc>
              <a:spcBef>
                <a:spcPts val="0"/>
              </a:spcBef>
              <a:spcAft>
                <a:spcPts val="800"/>
              </a:spcAft>
              <a:buNone/>
            </a:pPr>
            <a:r>
              <a:rPr lang="en-US" sz="1200" dirty="0">
                <a:solidFill>
                  <a:schemeClr val="tx1"/>
                </a:solidFill>
              </a:rPr>
              <a:t>Components that have a true function and where the individual performance is key to the overall performance or handling of the vehicle, will require the extra level of engineering and understanding. </a:t>
            </a:r>
          </a:p>
          <a:p>
            <a:pPr marL="0" marR="0" indent="0" algn="just">
              <a:lnSpc>
                <a:spcPct val="107000"/>
              </a:lnSpc>
              <a:spcBef>
                <a:spcPts val="0"/>
              </a:spcBef>
              <a:spcAft>
                <a:spcPts val="800"/>
              </a:spcAft>
              <a:buNone/>
            </a:pPr>
            <a:r>
              <a:rPr lang="en-US" sz="1200" dirty="0">
                <a:solidFill>
                  <a:schemeClr val="tx1"/>
                </a:solidFill>
              </a:rPr>
              <a:t>It is a well-known fact that the shape of these elements, is part of the key how they achieve the right balance between drag and downforce. Especially combined with lightweight structures, it comes as no surprise that these elements, when exposed to the acting force, will deform.</a:t>
            </a:r>
          </a:p>
          <a:p>
            <a:pPr marL="0" marR="0" indent="0" algn="just">
              <a:lnSpc>
                <a:spcPct val="107000"/>
              </a:lnSpc>
              <a:spcBef>
                <a:spcPts val="0"/>
              </a:spcBef>
              <a:spcAft>
                <a:spcPts val="800"/>
              </a:spcAft>
              <a:buNone/>
            </a:pPr>
            <a:r>
              <a:rPr lang="en-US" sz="1200" dirty="0">
                <a:solidFill>
                  <a:schemeClr val="tx1"/>
                </a:solidFill>
              </a:rPr>
              <a:t>The question the optical system will answer is that how these parts are displaced or deformed. When these measurements are combined with the resulting forces on the whole vehicle, relations can be established, and engineering can be redirected. The conclusions can identify opportunities to improve the shape, the stiffness, the displacement, or rotation of the structure.</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45</a:t>
            </a:fld>
            <a:endParaRPr lang="en-US"/>
          </a:p>
        </p:txBody>
      </p:sp>
    </p:spTree>
    <p:extLst>
      <p:ext uri="{BB962C8B-B14F-4D97-AF65-F5344CB8AC3E}">
        <p14:creationId xmlns:p14="http://schemas.microsoft.com/office/powerpoint/2010/main" val="2042236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latin typeface="Calibri" panose="020F0502020204030204" pitchFamily="34" charset="0"/>
                <a:ea typeface="Calibri" panose="020F0502020204030204" pitchFamily="34" charset="0"/>
                <a:cs typeface="Arial" panose="020B0604020202020204" pitchFamily="34" charset="0"/>
              </a:rPr>
              <a:t>In line with the other applications, </a:t>
            </a:r>
            <a:r>
              <a:rPr lang="en-US" sz="1800" dirty="0">
                <a:effectLst/>
                <a:latin typeface="Calibri" panose="020F0502020204030204" pitchFamily="34" charset="0"/>
                <a:ea typeface="Calibri" panose="020F0502020204030204" pitchFamily="34" charset="0"/>
                <a:cs typeface="Arial" panose="020B0604020202020204" pitchFamily="34" charset="0"/>
              </a:rPr>
              <a:t>the technology captures all dimensional effects in a semi-static, transitional, or full dynamic state. The measurements can therefor quantify not only deflection but also the active control system to position the key surfaces in the right angle and position.</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46</a:t>
            </a:fld>
            <a:endParaRPr lang="en-US"/>
          </a:p>
        </p:txBody>
      </p:sp>
    </p:spTree>
    <p:extLst>
      <p:ext uri="{BB962C8B-B14F-4D97-AF65-F5344CB8AC3E}">
        <p14:creationId xmlns:p14="http://schemas.microsoft.com/office/powerpoint/2010/main" val="21925816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Image Notes: </a:t>
            </a:r>
            <a:r>
              <a:rPr kumimoji="0" lang="en-US"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The system registers the viewing angle from Position A towards the Target Point. In this figure it corresponds to 60 degrees. That same Target Point is observed from Position B at a viewing angle of 80 degrees. </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47</a:t>
            </a:fld>
            <a:endParaRPr lang="en-US"/>
          </a:p>
        </p:txBody>
      </p:sp>
    </p:spTree>
    <p:extLst>
      <p:ext uri="{BB962C8B-B14F-4D97-AF65-F5344CB8AC3E}">
        <p14:creationId xmlns:p14="http://schemas.microsoft.com/office/powerpoint/2010/main" val="2116206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00000"/>
                </a:solidFill>
                <a:latin typeface="Bahnschrift"/>
              </a:rPr>
              <a:t>The high contrast will </a:t>
            </a:r>
            <a:r>
              <a:rPr lang="en-US" sz="1800" dirty="0">
                <a:solidFill>
                  <a:srgbClr val="000000"/>
                </a:solidFill>
                <a:latin typeface="Bahnschrift"/>
              </a:rPr>
              <a:t>enable the algorithm to find the desired point and separate it from any other pattern or image noise in the background of the image.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The physical size of the target will have a direct influence in the capability of the image processing to determine its location. A correctly dimensioned target will appear in the image across multiple pixels. When multiple pixels are representing the round target, a virtual center point of this circular target can be calculated. This virtual center point will achieve positional accuracy and resolution in sub-pixel range. This means the result can be more precise than the actual resolution of the image. </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48</a:t>
            </a:fld>
            <a:endParaRPr lang="en-US"/>
          </a:p>
        </p:txBody>
      </p:sp>
    </p:spTree>
    <p:extLst>
      <p:ext uri="{BB962C8B-B14F-4D97-AF65-F5344CB8AC3E}">
        <p14:creationId xmlns:p14="http://schemas.microsoft.com/office/powerpoint/2010/main" val="2964911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A target that would be too small will only appear as a single pixel, or 3 or 4 pixels in the image. In this situation, the circular shape cannot be reconstructed, nor can a center be calculated. This leads to the fact that measurement accuracy is limited to the resolution of the image. The simple image resolution is often insufficient for the desired measurement accuracy.</a:t>
            </a: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49</a:t>
            </a:fld>
            <a:endParaRPr lang="en-US"/>
          </a:p>
        </p:txBody>
      </p:sp>
    </p:spTree>
    <p:extLst>
      <p:ext uri="{BB962C8B-B14F-4D97-AF65-F5344CB8AC3E}">
        <p14:creationId xmlns:p14="http://schemas.microsoft.com/office/powerpoint/2010/main" val="4076980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As illustrated in </a:t>
            </a:r>
            <a:r>
              <a:rPr lang="en-US" sz="1800" b="1" i="1" spc="25" dirty="0">
                <a:effectLst/>
                <a:latin typeface="Calibri" panose="020F0502020204030204" pitchFamily="34" charset="0"/>
                <a:ea typeface="Calibri" panose="020F0502020204030204" pitchFamily="34" charset="0"/>
                <a:cs typeface="Arial" panose="020B0604020202020204" pitchFamily="34" charset="0"/>
              </a:rPr>
              <a:t>left</a:t>
            </a:r>
            <a:r>
              <a:rPr lang="en-US" sz="1800" dirty="0">
                <a:effectLst/>
                <a:latin typeface="Calibri" panose="020F0502020204030204" pitchFamily="34" charset="0"/>
                <a:ea typeface="Calibri" panose="020F0502020204030204" pitchFamily="34" charset="0"/>
                <a:cs typeface="Arial" panose="020B0604020202020204" pitchFamily="34" charset="0"/>
              </a:rPr>
              <a:t>, when the observed target is small or less than 1mm. The size is now such that the projected image on the camera will only fall on one single pixel. The image can in this case only determine if the target is one this specific pixel or the next pixel over. This will result in a 1 mm resolution. In other words, the system can hardly determine any displacement inferior to 1 mm.</a:t>
            </a:r>
          </a:p>
          <a:p>
            <a:endParaRPr lang="en-US" dirty="0"/>
          </a:p>
          <a:p>
            <a:r>
              <a:rPr lang="en-US" sz="1800" dirty="0">
                <a:effectLst/>
                <a:latin typeface="Calibri" panose="020F0502020204030204" pitchFamily="34" charset="0"/>
                <a:ea typeface="Calibri" panose="020F0502020204030204" pitchFamily="34" charset="0"/>
                <a:cs typeface="Arial" panose="020B0604020202020204" pitchFamily="34" charset="0"/>
              </a:rPr>
              <a:t>In an optimized situation, as illustrated in </a:t>
            </a:r>
            <a:r>
              <a:rPr lang="en-US" sz="1800" b="1" i="1" spc="25" dirty="0">
                <a:effectLst/>
                <a:latin typeface="Calibri" panose="020F0502020204030204" pitchFamily="34" charset="0"/>
                <a:ea typeface="Calibri" panose="020F0502020204030204" pitchFamily="34" charset="0"/>
                <a:cs typeface="Arial" panose="020B0604020202020204" pitchFamily="34" charset="0"/>
              </a:rPr>
              <a:t>right</a:t>
            </a:r>
            <a:r>
              <a:rPr lang="en-US" sz="1800" dirty="0">
                <a:effectLst/>
                <a:latin typeface="Calibri" panose="020F0502020204030204" pitchFamily="34" charset="0"/>
                <a:ea typeface="Calibri" panose="020F0502020204030204" pitchFamily="34" charset="0"/>
                <a:cs typeface="Arial" panose="020B0604020202020204" pitchFamily="34" charset="0"/>
              </a:rPr>
              <a:t>, the target with the size of maybe 7mm will covers more pixels when projected. With the information spread over multiple pixels, the algorithm can reliably determine a virtual center point of the gaussian distribution. This virtual center point will respond to displacements smaller than the actual pixel size. This is what is called a pixel-interpolation or sub-pixel resolution and can be provide up to 100 times higher or improvement of the resolution.</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50</a:t>
            </a:fld>
            <a:endParaRPr lang="en-US"/>
          </a:p>
        </p:txBody>
      </p:sp>
    </p:spTree>
    <p:extLst>
      <p:ext uri="{BB962C8B-B14F-4D97-AF65-F5344CB8AC3E}">
        <p14:creationId xmlns:p14="http://schemas.microsoft.com/office/powerpoint/2010/main" val="14710859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rgbClr val="000000"/>
                </a:solidFill>
                <a:latin typeface="Bahnschrift"/>
              </a:rPr>
              <a:t>Top Right picture </a:t>
            </a:r>
            <a:r>
              <a:rPr lang="en-US" sz="1200" dirty="0">
                <a:solidFill>
                  <a:srgbClr val="000000"/>
                </a:solidFill>
                <a:latin typeface="Bahnschrift"/>
              </a:rPr>
              <a:t>shows application to study the kinematic behavior of a suspension system, the movement of the wheel should be expressed with respect to the movement of the car body</a:t>
            </a:r>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51</a:t>
            </a:fld>
            <a:endParaRPr lang="en-US"/>
          </a:p>
        </p:txBody>
      </p:sp>
    </p:spTree>
    <p:extLst>
      <p:ext uri="{BB962C8B-B14F-4D97-AF65-F5344CB8AC3E}">
        <p14:creationId xmlns:p14="http://schemas.microsoft.com/office/powerpoint/2010/main" val="17147038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The optical noise from a single camera will become more pronounced when the target is further away from that sensor. This can be represented visually by a cone shape. The pixel noise combined with the opening angle of the lens represents the noise band. When combining the cone from each camera, the uncertainty on the triangulation is represented by the intersection of both cones. Visually, a target point at larger distance from the camera will be subject to more noise.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latin typeface="Calibri" panose="020F0502020204030204" pitchFamily="34" charset="0"/>
                <a:ea typeface="Calibri" panose="020F0502020204030204" pitchFamily="34" charset="0"/>
                <a:cs typeface="Arial" panose="020B0604020202020204" pitchFamily="34" charset="0"/>
              </a:rPr>
              <a:t>When adding </a:t>
            </a:r>
            <a:r>
              <a:rPr lang="en-US" sz="1800" dirty="0">
                <a:effectLst/>
                <a:latin typeface="Calibri" panose="020F0502020204030204" pitchFamily="34" charset="0"/>
                <a:ea typeface="Calibri" panose="020F0502020204030204" pitchFamily="34" charset="0"/>
                <a:cs typeface="Arial" panose="020B0604020202020204" pitchFamily="34" charset="0"/>
              </a:rPr>
              <a:t>another camera unit, the target can be in close proximity and therefore located in a narrow part of the cone, resulting in better resolution and accuracy of the data.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b="1" i="1" dirty="0">
                <a:effectLst/>
                <a:latin typeface="Calibri" panose="020F0502020204030204" pitchFamily="34" charset="0"/>
                <a:ea typeface="Calibri" panose="020F0502020204030204" pitchFamily="34" charset="0"/>
                <a:cs typeface="Arial" panose="020B0604020202020204" pitchFamily="34" charset="0"/>
              </a:rPr>
              <a:t>Example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The uncertainty using a single camera pair is a function of the distance between the actual camera unit and the actual optical target. A single camera unit might be optimal in the near range and achieve measurement accuracies of 0.05mm at 1.5m offset. If the points are moved back to 4m from that same camera unit uncertainty could go up to 0.2mm.</a:t>
            </a:r>
          </a:p>
          <a:p>
            <a:pPr marL="45720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So, by adding another camera unit for which the second point is closer to its base, will reduce the uncertainty of this point from 0.2mm to the equal accuracy of 0.05mm. In advanced applications, the images of any camera pair can be combined to optimize the optimal positions for the entire volume. In this configuration, more weight is assigned to the optimal dimensions.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52</a:t>
            </a:fld>
            <a:endParaRPr lang="en-US"/>
          </a:p>
        </p:txBody>
      </p:sp>
    </p:spTree>
    <p:extLst>
      <p:ext uri="{BB962C8B-B14F-4D97-AF65-F5344CB8AC3E}">
        <p14:creationId xmlns:p14="http://schemas.microsoft.com/office/powerpoint/2010/main" val="31431199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Arial" panose="020B0604020202020204" pitchFamily="34" charset="0"/>
              </a:rPr>
              <a:t>The optical noise from a single camera will become more pronounced when the target is further away from that sensor. This can be represented visually by a cone shape. The pixel noise combined with the opening angle of the lens represents the noise band. When combining the cone from each camera, the uncertainty on the triangulation is represented by the intersection of both cones. Visually, a target point at larger distance from the camera will be subject to more noise.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latin typeface="Calibri" panose="020F0502020204030204" pitchFamily="34" charset="0"/>
                <a:ea typeface="Calibri" panose="020F0502020204030204" pitchFamily="34" charset="0"/>
                <a:cs typeface="Arial" panose="020B0604020202020204" pitchFamily="34" charset="0"/>
              </a:rPr>
              <a:t>When adding </a:t>
            </a:r>
            <a:r>
              <a:rPr lang="en-US" sz="1800" dirty="0">
                <a:effectLst/>
                <a:latin typeface="Calibri" panose="020F0502020204030204" pitchFamily="34" charset="0"/>
                <a:ea typeface="Calibri" panose="020F0502020204030204" pitchFamily="34" charset="0"/>
                <a:cs typeface="Arial" panose="020B0604020202020204" pitchFamily="34" charset="0"/>
              </a:rPr>
              <a:t>another camera unit, the target can be in close proximity and therefore located in a narrow part of the cone, resulting in better resolution and accuracy of the data.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b="1" i="1" dirty="0">
                <a:effectLst/>
                <a:latin typeface="Calibri" panose="020F0502020204030204" pitchFamily="34" charset="0"/>
                <a:ea typeface="Calibri" panose="020F0502020204030204" pitchFamily="34" charset="0"/>
                <a:cs typeface="Arial" panose="020B0604020202020204" pitchFamily="34" charset="0"/>
              </a:rPr>
              <a:t>Example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The uncertainty using a single camera pair is a function of the distance between the actual camera unit and the actual optical target. A single camera unit might be optimal in the near range and achieve measurement accuracies of 0.05mm at 1.5m offset. If the points are moved back to 4m from that same camera unit uncertainty could go up to 0.2mm.</a:t>
            </a:r>
          </a:p>
          <a:p>
            <a:pPr marL="45720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So, by adding another camera unit for which the second point is closer to its base, will reduce the uncertainty of this point from 0.2mm to the equal accuracy of 0.05mm. In advanced applications, the images of any camera pair can be combined to optimize the optimal positions for the entire volume. In this configuration, more weight is assigned to the optimal dimensions.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41AB9E0A-0FEB-4884-B0D7-08502F4BE728}" type="slidenum">
              <a:rPr lang="en-US" smtClean="0"/>
              <a:t>53</a:t>
            </a:fld>
            <a:endParaRPr lang="en-US"/>
          </a:p>
        </p:txBody>
      </p:sp>
    </p:spTree>
    <p:extLst>
      <p:ext uri="{BB962C8B-B14F-4D97-AF65-F5344CB8AC3E}">
        <p14:creationId xmlns:p14="http://schemas.microsoft.com/office/powerpoint/2010/main" val="20906652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Last P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a:lvl1pPr>
          </a:lstStyle>
          <a:p>
            <a:r>
              <a:rPr lang="en-US"/>
              <a:t>Click to edit Master title style</a:t>
            </a:r>
          </a:p>
        </p:txBody>
      </p:sp>
    </p:spTree>
    <p:extLst>
      <p:ext uri="{BB962C8B-B14F-4D97-AF65-F5344CB8AC3E}">
        <p14:creationId xmlns:p14="http://schemas.microsoft.com/office/powerpoint/2010/main" val="1852416502"/>
      </p:ext>
    </p:extLst>
  </p:cSld>
  <p:clrMapOvr>
    <a:masterClrMapping/>
  </p:clrMapOvr>
  <p:extLst>
    <p:ext uri="{DCECCB84-F9BA-43D5-87BE-67443E8EF086}">
      <p15:sldGuideLst xmlns:p15="http://schemas.microsoft.com/office/powerpoint/2012/main">
        <p15:guide id="1" pos="3840" userDrawn="1">
          <p15:clr>
            <a:srgbClr val="FBAE40"/>
          </p15:clr>
        </p15:guide>
        <p15:guide id="2" pos="39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endParaRPr lang="en-US"/>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a:t>INDEX</a:t>
            </a:r>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Introduction</a:t>
            </a:r>
          </a:p>
          <a:p>
            <a:r>
              <a:rPr lang="en-US"/>
              <a:t>Software</a:t>
            </a:r>
          </a:p>
          <a:p>
            <a:r>
              <a:rPr lang="en-US"/>
              <a:t>Technology</a:t>
            </a:r>
          </a:p>
          <a:p>
            <a:r>
              <a:rPr lang="en-US"/>
              <a:t>Application</a:t>
            </a:r>
          </a:p>
          <a:p>
            <a:r>
              <a:rPr lang="en-US"/>
              <a:t>Conclusion</a:t>
            </a:r>
          </a:p>
          <a:p>
            <a:endParaRPr lang="en-US"/>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Title P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51AE-2B3D-40D8-8861-F20A000102F4}"/>
              </a:ext>
            </a:extLst>
          </p:cNvPr>
          <p:cNvSpPr>
            <a:spLocks noGrp="1"/>
          </p:cNvSpPr>
          <p:nvPr>
            <p:ph type="title"/>
          </p:nvPr>
        </p:nvSpPr>
        <p:spPr>
          <a:xfrm>
            <a:off x="1592223" y="2564480"/>
            <a:ext cx="9692148" cy="1325563"/>
          </a:xfrm>
        </p:spPr>
        <p:txBody>
          <a:bodyPr/>
          <a:lstStyle>
            <a:lvl1pPr>
              <a:defRPr sz="5400">
                <a:solidFill>
                  <a:srgbClr val="282828"/>
                </a:solidFill>
              </a:defRPr>
            </a:lvl1pPr>
          </a:lstStyle>
          <a:p>
            <a:r>
              <a:rPr lang="en-US"/>
              <a:t>Click to edit Master title style</a:t>
            </a:r>
          </a:p>
        </p:txBody>
      </p:sp>
    </p:spTree>
    <p:extLst>
      <p:ext uri="{BB962C8B-B14F-4D97-AF65-F5344CB8AC3E}">
        <p14:creationId xmlns:p14="http://schemas.microsoft.com/office/powerpoint/2010/main" val="1788158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able Chart Layout P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733CC-7571-4999-8F20-B9663FD5B15F}"/>
              </a:ext>
            </a:extLst>
          </p:cNvPr>
          <p:cNvSpPr>
            <a:spLocks noGrp="1"/>
          </p:cNvSpPr>
          <p:nvPr>
            <p:ph type="title"/>
          </p:nvPr>
        </p:nvSpPr>
        <p:spPr>
          <a:xfrm>
            <a:off x="1661652" y="365126"/>
            <a:ext cx="9692148" cy="676866"/>
          </a:xfrm>
        </p:spPr>
        <p:txBody>
          <a:bodyPr/>
          <a:lstStyle>
            <a:lvl1pPr>
              <a:defRPr sz="3600"/>
            </a:lvl1pPr>
          </a:lstStyle>
          <a:p>
            <a:r>
              <a:rPr lang="en-US"/>
              <a:t>Click to edit Master title style</a:t>
            </a:r>
          </a:p>
        </p:txBody>
      </p:sp>
      <p:sp>
        <p:nvSpPr>
          <p:cNvPr id="12" name="Content Placeholder 3">
            <a:extLst>
              <a:ext uri="{FF2B5EF4-FFF2-40B4-BE49-F238E27FC236}">
                <a16:creationId xmlns:a16="http://schemas.microsoft.com/office/drawing/2014/main" id="{8AA474A5-805E-4A24-AF7C-5C38CCA95FD5}"/>
              </a:ext>
            </a:extLst>
          </p:cNvPr>
          <p:cNvSpPr>
            <a:spLocks noGrp="1"/>
          </p:cNvSpPr>
          <p:nvPr>
            <p:ph sz="half" idx="2"/>
          </p:nvPr>
        </p:nvSpPr>
        <p:spPr>
          <a:xfrm>
            <a:off x="1661652" y="1856096"/>
            <a:ext cx="3966314" cy="4292467"/>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3">
            <a:extLst>
              <a:ext uri="{FF2B5EF4-FFF2-40B4-BE49-F238E27FC236}">
                <a16:creationId xmlns:a16="http://schemas.microsoft.com/office/drawing/2014/main" id="{BCBF93B8-2588-4454-A571-EDC436CC3106}"/>
              </a:ext>
            </a:extLst>
          </p:cNvPr>
          <p:cNvSpPr>
            <a:spLocks noGrp="1"/>
          </p:cNvSpPr>
          <p:nvPr>
            <p:ph sz="half" idx="11"/>
          </p:nvPr>
        </p:nvSpPr>
        <p:spPr>
          <a:xfrm>
            <a:off x="6143767" y="2027372"/>
            <a:ext cx="2473372" cy="1854611"/>
          </a:xfrm>
          <a:ln>
            <a:solidFill>
              <a:srgbClr val="C9D803"/>
            </a:solidFill>
          </a:ln>
        </p:spPr>
        <p:txBody>
          <a:bodyPr numCol="1"/>
          <a:lstStyle>
            <a:lvl2pPr>
              <a:buNone/>
              <a:defRPr/>
            </a:lvl2pPr>
          </a:lstStyle>
          <a:p>
            <a:pPr lvl="1"/>
            <a:endParaRPr lang="en-US"/>
          </a:p>
        </p:txBody>
      </p:sp>
      <p:sp>
        <p:nvSpPr>
          <p:cNvPr id="14" name="Content Placeholder 3">
            <a:extLst>
              <a:ext uri="{FF2B5EF4-FFF2-40B4-BE49-F238E27FC236}">
                <a16:creationId xmlns:a16="http://schemas.microsoft.com/office/drawing/2014/main" id="{E1E0180A-5C4F-4262-B97A-561851BAFD24}"/>
              </a:ext>
            </a:extLst>
          </p:cNvPr>
          <p:cNvSpPr>
            <a:spLocks noGrp="1"/>
          </p:cNvSpPr>
          <p:nvPr>
            <p:ph sz="half" idx="12"/>
          </p:nvPr>
        </p:nvSpPr>
        <p:spPr>
          <a:xfrm>
            <a:off x="9132940" y="2940286"/>
            <a:ext cx="2473372" cy="1854611"/>
          </a:xfrm>
          <a:ln>
            <a:solidFill>
              <a:srgbClr val="B4C10F"/>
            </a:solidFill>
          </a:ln>
        </p:spPr>
        <p:txBody>
          <a:bodyPr numCol="1"/>
          <a:lstStyle>
            <a:lvl2pPr>
              <a:buNone/>
              <a:defRPr>
                <a:solidFill>
                  <a:srgbClr val="282828"/>
                </a:solidFill>
              </a:defRPr>
            </a:lvl2pPr>
          </a:lstStyle>
          <a:p>
            <a:pPr lvl="1"/>
            <a:endParaRPr lang="en-US"/>
          </a:p>
        </p:txBody>
      </p:sp>
      <p:sp>
        <p:nvSpPr>
          <p:cNvPr id="15" name="Content Placeholder 3">
            <a:extLst>
              <a:ext uri="{FF2B5EF4-FFF2-40B4-BE49-F238E27FC236}">
                <a16:creationId xmlns:a16="http://schemas.microsoft.com/office/drawing/2014/main" id="{7DC7AFB5-E20A-4A4F-AF29-4D9075C4C603}"/>
              </a:ext>
            </a:extLst>
          </p:cNvPr>
          <p:cNvSpPr>
            <a:spLocks noGrp="1"/>
          </p:cNvSpPr>
          <p:nvPr>
            <p:ph sz="half" idx="13"/>
          </p:nvPr>
        </p:nvSpPr>
        <p:spPr>
          <a:xfrm>
            <a:off x="6360710" y="4461361"/>
            <a:ext cx="2473372" cy="1854611"/>
          </a:xfrm>
          <a:ln>
            <a:solidFill>
              <a:srgbClr val="98A30D"/>
            </a:solidFill>
          </a:ln>
        </p:spPr>
        <p:txBody>
          <a:bodyPr numCol="1"/>
          <a:lstStyle>
            <a:lvl2pPr>
              <a:buNone/>
              <a:defRPr/>
            </a:lvl2pPr>
          </a:lstStyle>
          <a:p>
            <a:pPr lvl="1"/>
            <a:endParaRPr lang="en-US"/>
          </a:p>
        </p:txBody>
      </p:sp>
    </p:spTree>
    <p:extLst>
      <p:ext uri="{BB962C8B-B14F-4D97-AF65-F5344CB8AC3E}">
        <p14:creationId xmlns:p14="http://schemas.microsoft.com/office/powerpoint/2010/main" val="2348109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Left Text - 3 pic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8AA474A5-805E-4A24-AF7C-5C38CCA95FD5}"/>
              </a:ext>
            </a:extLst>
          </p:cNvPr>
          <p:cNvSpPr>
            <a:spLocks noGrp="1"/>
          </p:cNvSpPr>
          <p:nvPr>
            <p:ph sz="half" idx="2"/>
          </p:nvPr>
        </p:nvSpPr>
        <p:spPr>
          <a:xfrm>
            <a:off x="1371600" y="1581912"/>
            <a:ext cx="3966314" cy="4556125"/>
          </a:xfrm>
        </p:spPr>
        <p:txBody>
          <a:bodyPr numCol="1"/>
          <a:lstStyle>
            <a:lvl1pPr marL="457200" indent="-457200">
              <a:buFont typeface="+mj-lt"/>
              <a:buAutoNum type="alphaUcPeriod"/>
              <a:defRPr lang="en-US" sz="2000" kern="1200" dirty="0">
                <a:solidFill>
                  <a:srgbClr val="C9D803"/>
                </a:solidFill>
                <a:latin typeface="+mn-lt"/>
                <a:ea typeface="+mn-ea"/>
                <a:cs typeface="+mn-cs"/>
              </a:defRPr>
            </a:lvl1pPr>
            <a:lvl2pPr marL="457200" indent="0">
              <a:buFontTx/>
              <a:buNone/>
              <a:defRPr lang="en-US" sz="1800" kern="1200" dirty="0">
                <a:solidFill>
                  <a:srgbClr val="282828"/>
                </a:solidFill>
                <a:latin typeface="+mn-lt"/>
                <a:ea typeface="+mn-ea"/>
                <a:cs typeface="+mn-cs"/>
              </a:defRPr>
            </a:lvl2pPr>
            <a:lvl3pPr>
              <a:defRPr lang="en-US" sz="1600" kern="1200" dirty="0">
                <a:solidFill>
                  <a:srgbClr val="282828"/>
                </a:solidFill>
                <a:latin typeface="+mn-lt"/>
                <a:ea typeface="+mn-ea"/>
                <a:cs typeface="+mn-cs"/>
              </a:defRPr>
            </a:lvl3pPr>
            <a:lvl4pPr>
              <a:defRPr lang="en-US" sz="1400" kern="1200" dirty="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BCBF93B8-2588-4454-A571-EDC436CC3106}"/>
              </a:ext>
            </a:extLst>
          </p:cNvPr>
          <p:cNvSpPr>
            <a:spLocks noGrp="1"/>
          </p:cNvSpPr>
          <p:nvPr>
            <p:ph sz="half" idx="11"/>
          </p:nvPr>
        </p:nvSpPr>
        <p:spPr>
          <a:xfrm>
            <a:off x="6137198" y="1695192"/>
            <a:ext cx="2473372" cy="1854611"/>
          </a:xfrm>
          <a:ln>
            <a:solidFill>
              <a:srgbClr val="C9D803"/>
            </a:solidFill>
          </a:ln>
        </p:spPr>
        <p:txBody>
          <a:bodyPr numCol="1"/>
          <a:lstStyle>
            <a:lvl2pPr>
              <a:buNone/>
              <a:defRPr/>
            </a:lvl2pPr>
          </a:lstStyle>
          <a:p>
            <a:pPr lvl="0"/>
            <a:r>
              <a:rPr lang="en-US"/>
              <a:t>Click to edit Master text styles</a:t>
            </a:r>
          </a:p>
        </p:txBody>
      </p:sp>
      <p:sp>
        <p:nvSpPr>
          <p:cNvPr id="14" name="Content Placeholder 3">
            <a:extLst>
              <a:ext uri="{FF2B5EF4-FFF2-40B4-BE49-F238E27FC236}">
                <a16:creationId xmlns:a16="http://schemas.microsoft.com/office/drawing/2014/main" id="{E1E0180A-5C4F-4262-B97A-561851BAFD24}"/>
              </a:ext>
            </a:extLst>
          </p:cNvPr>
          <p:cNvSpPr>
            <a:spLocks noGrp="1"/>
          </p:cNvSpPr>
          <p:nvPr>
            <p:ph sz="half" idx="12"/>
          </p:nvPr>
        </p:nvSpPr>
        <p:spPr>
          <a:xfrm>
            <a:off x="9126371" y="2608106"/>
            <a:ext cx="2473372" cy="1854611"/>
          </a:xfrm>
          <a:ln>
            <a:solidFill>
              <a:srgbClr val="C9D803"/>
            </a:solidFill>
          </a:ln>
        </p:spPr>
        <p:txBody>
          <a:bodyPr numCol="1"/>
          <a:lstStyle>
            <a:lvl2pPr>
              <a:buNone/>
              <a:defRPr>
                <a:solidFill>
                  <a:srgbClr val="282828"/>
                </a:solidFill>
              </a:defRPr>
            </a:lvl2pPr>
          </a:lstStyle>
          <a:p>
            <a:pPr lvl="0"/>
            <a:r>
              <a:rPr lang="en-US"/>
              <a:t>Click to edit Master text styles</a:t>
            </a:r>
          </a:p>
        </p:txBody>
      </p:sp>
      <p:sp>
        <p:nvSpPr>
          <p:cNvPr id="15" name="Content Placeholder 3">
            <a:extLst>
              <a:ext uri="{FF2B5EF4-FFF2-40B4-BE49-F238E27FC236}">
                <a16:creationId xmlns:a16="http://schemas.microsoft.com/office/drawing/2014/main" id="{7DC7AFB5-E20A-4A4F-AF29-4D9075C4C603}"/>
              </a:ext>
            </a:extLst>
          </p:cNvPr>
          <p:cNvSpPr>
            <a:spLocks noGrp="1"/>
          </p:cNvSpPr>
          <p:nvPr>
            <p:ph sz="half" idx="13"/>
          </p:nvPr>
        </p:nvSpPr>
        <p:spPr>
          <a:xfrm>
            <a:off x="6354141" y="4088989"/>
            <a:ext cx="2473372" cy="1854611"/>
          </a:xfrm>
          <a:ln>
            <a:solidFill>
              <a:srgbClr val="C9D803"/>
            </a:solidFill>
          </a:ln>
        </p:spPr>
        <p:txBody>
          <a:bodyPr numCol="1"/>
          <a:lstStyle>
            <a:lvl2pPr>
              <a:buNone/>
              <a:defRPr/>
            </a:lvl2pPr>
          </a:lstStyle>
          <a:p>
            <a:pPr lvl="0"/>
            <a:r>
              <a:rPr lang="en-US"/>
              <a:t>Click to edit Master text styles</a:t>
            </a:r>
          </a:p>
        </p:txBody>
      </p:sp>
      <p:sp>
        <p:nvSpPr>
          <p:cNvPr id="10" name="Title 1">
            <a:extLst>
              <a:ext uri="{FF2B5EF4-FFF2-40B4-BE49-F238E27FC236}">
                <a16:creationId xmlns:a16="http://schemas.microsoft.com/office/drawing/2014/main" id="{7C4D2082-9FD3-4F81-AFB1-95087BE3B19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14CB3EAA-C87C-4BBA-8008-7D06C5BB7216}"/>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42667563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684" r:id="rId1"/>
    <p:sldLayoutId id="2147483688" r:id="rId2"/>
    <p:sldLayoutId id="2147483685" r:id="rId3"/>
    <p:sldLayoutId id="2147483686" r:id="rId4"/>
    <p:sldLayoutId id="2147483711" r:id="rId5"/>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g"/><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jpg"/><Relationship Id="rId7" Type="http://schemas.openxmlformats.org/officeDocument/2006/relationships/slide" Target="slide47.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200.png"/><Relationship Id="rId5" Type="http://schemas.openxmlformats.org/officeDocument/2006/relationships/slide" Target="slide48.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6.jpg"/><Relationship Id="rId7" Type="http://schemas.openxmlformats.org/officeDocument/2006/relationships/image" Target="../media/image340.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slide" Target="slide51.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8" Type="http://schemas.openxmlformats.org/officeDocument/2006/relationships/image" Target="../media/image380.png"/><Relationship Id="rId3" Type="http://schemas.openxmlformats.org/officeDocument/2006/relationships/image" Target="../media/image6.jpg"/><Relationship Id="rId7" Type="http://schemas.openxmlformats.org/officeDocument/2006/relationships/slide" Target="slide52.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34.png"/><Relationship Id="rId9"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38.jpeg"/><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39.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2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3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slide" Target="slide44.xml"/><Relationship Id="rId3" Type="http://schemas.openxmlformats.org/officeDocument/2006/relationships/image" Target="../media/image44.png"/><Relationship Id="rId7" Type="http://schemas.openxmlformats.org/officeDocument/2006/relationships/slide" Target="slide38.xml"/><Relationship Id="rId12" Type="http://schemas.openxmlformats.org/officeDocument/2006/relationships/image" Target="../media/image47.png"/><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image" Target="../media/image45.png"/><Relationship Id="rId11" Type="http://schemas.openxmlformats.org/officeDocument/2006/relationships/image" Target="../media/image62.png"/><Relationship Id="rId5" Type="http://schemas.openxmlformats.org/officeDocument/2006/relationships/image" Target="../media/image60.png"/><Relationship Id="rId10" Type="http://schemas.openxmlformats.org/officeDocument/2006/relationships/slide" Target="slide41.xml"/><Relationship Id="rId4" Type="http://schemas.openxmlformats.org/officeDocument/2006/relationships/slide" Target="slide35.xml"/><Relationship Id="rId9" Type="http://schemas.openxmlformats.org/officeDocument/2006/relationships/image" Target="../media/image46.png"/><Relationship Id="rId14" Type="http://schemas.openxmlformats.org/officeDocument/2006/relationships/image" Target="../media/image63.png"/></Relationships>
</file>

<file path=ppt/slides/_rels/slide3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51.jpeg"/><Relationship Id="rId4" Type="http://schemas.openxmlformats.org/officeDocument/2006/relationships/image" Target="../media/image50.jpeg"/></Relationships>
</file>

<file path=ppt/slides/_rels/slide3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53.jpeg"/><Relationship Id="rId4" Type="http://schemas.openxmlformats.org/officeDocument/2006/relationships/image" Target="../media/image52.jpeg"/></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54.jpeg"/></Relationships>
</file>

<file path=ppt/slides/_rels/slide3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56.jpeg"/><Relationship Id="rId4" Type="http://schemas.openxmlformats.org/officeDocument/2006/relationships/image" Target="../media/image55.jpeg"/></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57.jpeg"/></Relationships>
</file>

<file path=ppt/slides/_rels/slide4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58.jpeg"/></Relationships>
</file>

<file path=ppt/slides/_rels/slide4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59.jpeg"/></Relationships>
</file>

<file path=ppt/slides/_rels/slide4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60.jpeg"/></Relationships>
</file>

<file path=ppt/slides/_rels/slide4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61.jpe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4.png"/><Relationship Id="rId5" Type="http://schemas.openxmlformats.org/officeDocument/2006/relationships/image" Target="../media/image6.jpg"/><Relationship Id="rId4" Type="http://schemas.openxmlformats.org/officeDocument/2006/relationships/notesSlide" Target="../notesSlides/notesSlide31.xml"/></Relationships>
</file>

<file path=ppt/slides/_rels/slide4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image" Target="../media/image65.jpeg"/></Relationships>
</file>

<file path=ppt/slides/_rels/slide4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66.jpeg"/></Relationships>
</file>

<file path=ppt/slides/_rels/slide4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4.xml"/><Relationship Id="rId1" Type="http://schemas.openxmlformats.org/officeDocument/2006/relationships/slideLayout" Target="../slideLayouts/slideLayout5.xml"/><Relationship Id="rId5" Type="http://schemas.openxmlformats.org/officeDocument/2006/relationships/image" Target="../media/image68.jpeg"/><Relationship Id="rId4" Type="http://schemas.openxmlformats.org/officeDocument/2006/relationships/image" Target="../media/image67.jpeg"/></Relationships>
</file>

<file path=ppt/slides/_rels/slide4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69.jpeg"/></Relationships>
</file>

<file path=ppt/slides/_rels/slide5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71.jpeg"/><Relationship Id="rId4" Type="http://schemas.openxmlformats.org/officeDocument/2006/relationships/image" Target="../media/image70.jpeg"/></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5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image" Target="../media/image75.jpeg"/></Relationships>
</file>

<file path=ppt/slides/_rels/slide5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9.xml"/><Relationship Id="rId1" Type="http://schemas.openxmlformats.org/officeDocument/2006/relationships/slideLayout" Target="../slideLayouts/slideLayout5.xml"/><Relationship Id="rId5" Type="http://schemas.openxmlformats.org/officeDocument/2006/relationships/image" Target="../media/image77.jpeg"/><Relationship Id="rId4"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3886195" y="1538517"/>
            <a:ext cx="4419608" cy="2438873"/>
          </a:xfrm>
          <a:prstGeom prst="rect">
            <a:avLst/>
          </a:prstGeom>
          <a:noFill/>
        </p:spPr>
        <p:txBody>
          <a:bodyPr wrap="square" lIns="91440" tIns="45720" rIns="91440" bIns="45720" rtlCol="0" anchor="t">
            <a:spAutoFit/>
          </a:bodyPr>
          <a:lstStyle/>
          <a:p>
            <a:pPr marL="228600" marR="0" indent="-228600" algn="ctr">
              <a:lnSpc>
                <a:spcPct val="107000"/>
              </a:lnSpc>
              <a:spcBef>
                <a:spcPts val="0"/>
              </a:spcBef>
              <a:spcAft>
                <a:spcPts val="800"/>
              </a:spcAft>
            </a:pPr>
            <a:r>
              <a:rPr lang="en-US" sz="4400" b="1" dirty="0">
                <a:effectLst/>
                <a:latin typeface="Calibri" panose="020F0502020204030204" pitchFamily="34" charset="0"/>
                <a:ea typeface="Calibri" panose="020F0502020204030204" pitchFamily="34" charset="0"/>
                <a:cs typeface="Arial" panose="020B0604020202020204" pitchFamily="34" charset="0"/>
              </a:rPr>
              <a:t>Optical Metrology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indent="-228600" algn="ctr">
              <a:lnSpc>
                <a:spcPct val="107000"/>
              </a:lnSpc>
              <a:spcBef>
                <a:spcPts val="0"/>
              </a:spcBef>
              <a:spcAft>
                <a:spcPts val="800"/>
              </a:spcAft>
            </a:pPr>
            <a:r>
              <a:rPr lang="en-US" sz="4400" b="1" dirty="0">
                <a:effectLst/>
                <a:latin typeface="Calibri" panose="020F0502020204030204" pitchFamily="34" charset="0"/>
                <a:ea typeface="Calibri" panose="020F0502020204030204" pitchFamily="34" charset="0"/>
                <a:cs typeface="Arial" panose="020B0604020202020204" pitchFamily="34" charset="0"/>
              </a:rPr>
              <a:t>for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indent="-228600" algn="ctr">
              <a:lnSpc>
                <a:spcPct val="107000"/>
              </a:lnSpc>
              <a:spcBef>
                <a:spcPts val="0"/>
              </a:spcBef>
              <a:spcAft>
                <a:spcPts val="800"/>
              </a:spcAft>
            </a:pPr>
            <a:r>
              <a:rPr lang="en-US" sz="4400" b="1" dirty="0">
                <a:effectLst/>
                <a:latin typeface="Calibri" panose="020F0502020204030204" pitchFamily="34" charset="0"/>
                <a:ea typeface="Calibri" panose="020F0502020204030204" pitchFamily="34" charset="0"/>
                <a:cs typeface="Arial" panose="020B0604020202020204" pitchFamily="34" charset="0"/>
              </a:rPr>
              <a:t>Aerostructures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4A0A5D9E-1FE2-40D5-8DCF-7E771E93BC07}"/>
              </a:ext>
            </a:extLst>
          </p:cNvPr>
          <p:cNvSpPr txBox="1"/>
          <p:nvPr/>
        </p:nvSpPr>
        <p:spPr>
          <a:xfrm>
            <a:off x="3208420" y="4224990"/>
            <a:ext cx="5775158" cy="738664"/>
          </a:xfrm>
          <a:prstGeom prst="rect">
            <a:avLst/>
          </a:prstGeom>
          <a:noFill/>
        </p:spPr>
        <p:txBody>
          <a:bodyPr wrap="square" rtlCol="0">
            <a:spAutoFit/>
          </a:bodyPr>
          <a:lstStyle/>
          <a:p>
            <a:pPr algn="ctr"/>
            <a:r>
              <a:rPr lang="en-US" sz="1400" dirty="0"/>
              <a:t>Methodology and advantages of </a:t>
            </a:r>
          </a:p>
          <a:p>
            <a:pPr algn="ctr"/>
            <a:r>
              <a:rPr lang="en-US" sz="1400" dirty="0"/>
              <a:t>optical measurement technology </a:t>
            </a:r>
          </a:p>
          <a:p>
            <a:pPr algn="ctr"/>
            <a:r>
              <a:rPr lang="en-US" sz="1400" dirty="0"/>
              <a:t>for aerostructures</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3" name="Footer Placeholder 4">
            <a:extLst>
              <a:ext uri="{FF2B5EF4-FFF2-40B4-BE49-F238E27FC236}">
                <a16:creationId xmlns:a16="http://schemas.microsoft.com/office/drawing/2014/main" id="{3AC1F86B-6280-B13D-5281-1995AE1F773D}"/>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1749892" y="1080218"/>
            <a:ext cx="5161484" cy="741613"/>
          </a:xfrm>
          <a:prstGeom prst="rect">
            <a:avLst/>
          </a:prstGeom>
          <a:noFill/>
        </p:spPr>
        <p:txBody>
          <a:bodyPr wrap="square" lIns="91440" tIns="45720" rIns="91440" bIns="45720" rtlCol="0" anchor="t">
            <a:spAutoFit/>
          </a:bodyPr>
          <a:lstStyle/>
          <a:p>
            <a:pPr marL="228600" marR="0" indent="-228600">
              <a:lnSpc>
                <a:spcPct val="107000"/>
              </a:lnSpc>
              <a:spcBef>
                <a:spcPts val="0"/>
              </a:spcBef>
              <a:spcAft>
                <a:spcPts val="800"/>
              </a:spcAft>
            </a:pPr>
            <a:r>
              <a:rPr lang="en-US" sz="1600" b="1" dirty="0">
                <a:latin typeface="Calibri" panose="020F0502020204030204" pitchFamily="34" charset="0"/>
                <a:ea typeface="Calibri" panose="020F0502020204030204" pitchFamily="34" charset="0"/>
                <a:cs typeface="Arial" panose="020B0604020202020204" pitchFamily="34" charset="0"/>
              </a:rPr>
              <a:t>Author: Tom Van Esch, EZMetrology</a:t>
            </a:r>
          </a:p>
          <a:p>
            <a:pPr marL="228600" marR="0" indent="-22860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6298995" y="0"/>
            <a:ext cx="0" cy="7022592"/>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F6ADFF5-512C-5504-9373-BF1F417247CF}"/>
              </a:ext>
            </a:extLst>
          </p:cNvPr>
          <p:cNvSpPr txBox="1"/>
          <p:nvPr/>
        </p:nvSpPr>
        <p:spPr>
          <a:xfrm>
            <a:off x="878959" y="2353314"/>
            <a:ext cx="5420031" cy="2246769"/>
          </a:xfrm>
          <a:prstGeom prst="rect">
            <a:avLst/>
          </a:prstGeom>
          <a:noFill/>
        </p:spPr>
        <p:txBody>
          <a:bodyPr wrap="square">
            <a:spAutoFit/>
          </a:bodyPr>
          <a:lstStyle/>
          <a:p>
            <a:r>
              <a:rPr lang="en-US" sz="1400" dirty="0"/>
              <a:t>Electromechanical Engineer from DeNayer Institute in Belgium  and INSA of Toulouse in France.</a:t>
            </a:r>
          </a:p>
          <a:p>
            <a:endParaRPr lang="en-US" sz="1400" dirty="0"/>
          </a:p>
          <a:p>
            <a:r>
              <a:rPr lang="en-US" sz="1400" dirty="0"/>
              <a:t>Three decades of experience in optical metrology. </a:t>
            </a:r>
          </a:p>
          <a:p>
            <a:endParaRPr lang="en-US" sz="1400" dirty="0"/>
          </a:p>
          <a:p>
            <a:r>
              <a:rPr lang="en-US" sz="1400" dirty="0"/>
              <a:t>Specialized in dimensional dynamic measurements of structures. </a:t>
            </a:r>
          </a:p>
          <a:p>
            <a:endParaRPr lang="en-US" sz="1400" dirty="0"/>
          </a:p>
          <a:p>
            <a:r>
              <a:rPr lang="en-US" sz="1400" dirty="0"/>
              <a:t>Holder of multiple patents and innovations.</a:t>
            </a:r>
          </a:p>
          <a:p>
            <a:endParaRPr lang="en-US" sz="1400" dirty="0"/>
          </a:p>
          <a:p>
            <a:r>
              <a:rPr lang="en-US" sz="1400" dirty="0"/>
              <a:t>Owner and Founder of EZMetrology.</a:t>
            </a:r>
          </a:p>
        </p:txBody>
      </p:sp>
      <p:pic>
        <p:nvPicPr>
          <p:cNvPr id="2" name="Picture 1">
            <a:extLst>
              <a:ext uri="{FF2B5EF4-FFF2-40B4-BE49-F238E27FC236}">
                <a16:creationId xmlns:a16="http://schemas.microsoft.com/office/drawing/2014/main" id="{DDBE78BB-D194-44B1-25CA-E950FC172EDB}"/>
              </a:ext>
            </a:extLst>
          </p:cNvPr>
          <p:cNvPicPr>
            <a:picLocks noChangeAspect="1"/>
          </p:cNvPicPr>
          <p:nvPr/>
        </p:nvPicPr>
        <p:blipFill>
          <a:blip r:embed="rId3"/>
          <a:stretch>
            <a:fillRect/>
          </a:stretch>
        </p:blipFill>
        <p:spPr>
          <a:xfrm>
            <a:off x="7613887" y="2329323"/>
            <a:ext cx="2308860" cy="2270760"/>
          </a:xfrm>
          <a:prstGeom prst="rect">
            <a:avLst/>
          </a:prstGeom>
        </p:spPr>
      </p:pic>
      <p:sp>
        <p:nvSpPr>
          <p:cNvPr id="3" name="Footer Placeholder 4">
            <a:extLst>
              <a:ext uri="{FF2B5EF4-FFF2-40B4-BE49-F238E27FC236}">
                <a16:creationId xmlns:a16="http://schemas.microsoft.com/office/drawing/2014/main" id="{7F980283-5DA6-CB61-D6F7-A095B528462E}"/>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a:t>
            </a:fld>
            <a:endParaRPr lang="en-US" dirty="0"/>
          </a:p>
        </p:txBody>
      </p:sp>
      <p:sp>
        <p:nvSpPr>
          <p:cNvPr id="4" name="Footer Placeholder 4">
            <a:extLst>
              <a:ext uri="{FF2B5EF4-FFF2-40B4-BE49-F238E27FC236}">
                <a16:creationId xmlns:a16="http://schemas.microsoft.com/office/drawing/2014/main" id="{9773A3E2-D70E-276F-AA50-819560D39707}"/>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470343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97BA83-8BF6-4534-BB93-65F76BCEFB0C}"/>
              </a:ext>
            </a:extLst>
          </p:cNvPr>
          <p:cNvSpPr>
            <a:spLocks noGrp="1"/>
          </p:cNvSpPr>
          <p:nvPr>
            <p:ph type="title"/>
          </p:nvPr>
        </p:nvSpPr>
        <p:spPr>
          <a:xfrm>
            <a:off x="2194675" y="562895"/>
            <a:ext cx="4318043" cy="1229560"/>
          </a:xfrm>
        </p:spPr>
        <p:txBody>
          <a:bodyPr/>
          <a:lstStyle/>
          <a:p>
            <a:r>
              <a:rPr lang="en-US" dirty="0"/>
              <a:t>INDEX</a:t>
            </a:r>
          </a:p>
        </p:txBody>
      </p:sp>
      <p:sp>
        <p:nvSpPr>
          <p:cNvPr id="9" name="Subtitle 5">
            <a:extLst>
              <a:ext uri="{FF2B5EF4-FFF2-40B4-BE49-F238E27FC236}">
                <a16:creationId xmlns:a16="http://schemas.microsoft.com/office/drawing/2014/main" id="{18764880-1ADE-4363-A33F-205E963670FA}"/>
              </a:ext>
            </a:extLst>
          </p:cNvPr>
          <p:cNvSpPr>
            <a:spLocks noGrp="1"/>
          </p:cNvSpPr>
          <p:nvPr>
            <p:ph type="subTitle" idx="1"/>
          </p:nvPr>
        </p:nvSpPr>
        <p:spPr>
          <a:xfrm>
            <a:off x="2078831" y="1792456"/>
            <a:ext cx="4433887" cy="3849888"/>
          </a:xfrm>
        </p:spPr>
        <p:txBody>
          <a:bodyPr>
            <a:noAutofit/>
          </a:bodyPr>
          <a:lstStyle/>
          <a:p>
            <a:pPr>
              <a:lnSpc>
                <a:spcPct val="200000"/>
              </a:lnSpc>
            </a:pPr>
            <a:r>
              <a:rPr lang="en-US" sz="1400" dirty="0"/>
              <a:t>Introduction</a:t>
            </a:r>
          </a:p>
          <a:p>
            <a:pPr>
              <a:lnSpc>
                <a:spcPct val="200000"/>
              </a:lnSpc>
            </a:pPr>
            <a:r>
              <a:rPr lang="en-US" sz="1400" dirty="0"/>
              <a:t>Principles</a:t>
            </a:r>
          </a:p>
          <a:p>
            <a:pPr>
              <a:lnSpc>
                <a:spcPct val="200000"/>
              </a:lnSpc>
            </a:pPr>
            <a:r>
              <a:rPr lang="en-US" sz="1400" dirty="0"/>
              <a:t>System Design</a:t>
            </a:r>
          </a:p>
          <a:p>
            <a:pPr>
              <a:lnSpc>
                <a:spcPct val="200000"/>
              </a:lnSpc>
            </a:pPr>
            <a:r>
              <a:rPr lang="en-US" sz="1400" dirty="0"/>
              <a:t>Remarkable Advantages</a:t>
            </a:r>
          </a:p>
          <a:p>
            <a:r>
              <a:rPr lang="en-US" sz="1400" dirty="0"/>
              <a:t>Elementary Building Blocks</a:t>
            </a:r>
          </a:p>
          <a:p>
            <a:pPr>
              <a:lnSpc>
                <a:spcPct val="200000"/>
              </a:lnSpc>
            </a:pPr>
            <a:r>
              <a:rPr lang="en-US" sz="1400" dirty="0"/>
              <a:t>Deflection Types</a:t>
            </a:r>
          </a:p>
          <a:p>
            <a:pPr>
              <a:lnSpc>
                <a:spcPct val="200000"/>
              </a:lnSpc>
            </a:pPr>
            <a:r>
              <a:rPr lang="en-US" sz="1400" dirty="0"/>
              <a:t>Applications</a:t>
            </a:r>
          </a:p>
          <a:p>
            <a:pPr>
              <a:lnSpc>
                <a:spcPct val="200000"/>
              </a:lnSpc>
            </a:pPr>
            <a:r>
              <a:rPr lang="en-US" sz="1400" dirty="0"/>
              <a:t>Conclusion</a:t>
            </a:r>
          </a:p>
          <a:p>
            <a:endParaRPr lang="en-US" sz="1400" dirty="0"/>
          </a:p>
          <a:p>
            <a:endParaRPr lang="en-US" sz="1400" dirty="0"/>
          </a:p>
          <a:p>
            <a:endParaRPr lang="en-US" sz="1400" dirty="0"/>
          </a:p>
          <a:p>
            <a:endParaRPr lang="en-US" sz="1400" dirty="0"/>
          </a:p>
          <a:p>
            <a:endParaRPr lang="en-US" sz="1400" dirty="0"/>
          </a:p>
          <a:p>
            <a:endParaRPr lang="en-US" sz="1400" dirty="0"/>
          </a:p>
        </p:txBody>
      </p:sp>
      <p:pic>
        <p:nvPicPr>
          <p:cNvPr id="3" name="Picture 2">
            <a:extLst>
              <a:ext uri="{FF2B5EF4-FFF2-40B4-BE49-F238E27FC236}">
                <a16:creationId xmlns:a16="http://schemas.microsoft.com/office/drawing/2014/main" id="{7C33AB87-E8E7-6C90-8531-31EBD904EFEC}"/>
              </a:ext>
            </a:extLst>
          </p:cNvPr>
          <p:cNvPicPr>
            <a:picLocks noChangeAspect="1"/>
          </p:cNvPicPr>
          <p:nvPr/>
        </p:nvPicPr>
        <p:blipFill>
          <a:blip r:embed="rId4"/>
          <a:stretch>
            <a:fillRect/>
          </a:stretch>
        </p:blipFill>
        <p:spPr>
          <a:xfrm>
            <a:off x="6512718" y="220980"/>
            <a:ext cx="5139070" cy="6208173"/>
          </a:xfrm>
          <a:prstGeom prst="rect">
            <a:avLst/>
          </a:prstGeom>
        </p:spPr>
      </p:pic>
      <p:sp>
        <p:nvSpPr>
          <p:cNvPr id="2" name="Footer Placeholder 4">
            <a:extLst>
              <a:ext uri="{FF2B5EF4-FFF2-40B4-BE49-F238E27FC236}">
                <a16:creationId xmlns:a16="http://schemas.microsoft.com/office/drawing/2014/main" id="{1B43C3FD-2F00-C609-DE64-62E69876C56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a:t>
            </a:fld>
            <a:endParaRPr lang="en-US" dirty="0"/>
          </a:p>
        </p:txBody>
      </p:sp>
      <p:sp>
        <p:nvSpPr>
          <p:cNvPr id="4" name="Footer Placeholder 4">
            <a:extLst>
              <a:ext uri="{FF2B5EF4-FFF2-40B4-BE49-F238E27FC236}">
                <a16:creationId xmlns:a16="http://schemas.microsoft.com/office/drawing/2014/main" id="{AC3AA2F6-D388-3324-FA6B-2508861644B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944044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4143595" y="2482683"/>
            <a:ext cx="3904809" cy="1325563"/>
          </a:xfrm>
        </p:spPr>
        <p:txBody>
          <a:bodyPr>
            <a:normAutofit/>
          </a:bodyPr>
          <a:lstStyle/>
          <a:p>
            <a:r>
              <a:rPr lang="en-US" sz="4400" dirty="0"/>
              <a:t>1. Introduction</a:t>
            </a:r>
          </a:p>
        </p:txBody>
      </p:sp>
      <p:sp>
        <p:nvSpPr>
          <p:cNvPr id="2" name="Footer Placeholder 4">
            <a:extLst>
              <a:ext uri="{FF2B5EF4-FFF2-40B4-BE49-F238E27FC236}">
                <a16:creationId xmlns:a16="http://schemas.microsoft.com/office/drawing/2014/main" id="{5E85BC0F-A11C-2C85-4C21-C75B6FBAED7F}"/>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a:t>
            </a:fld>
            <a:endParaRPr lang="en-US" dirty="0"/>
          </a:p>
        </p:txBody>
      </p:sp>
      <p:sp>
        <p:nvSpPr>
          <p:cNvPr id="3" name="Footer Placeholder 4">
            <a:extLst>
              <a:ext uri="{FF2B5EF4-FFF2-40B4-BE49-F238E27FC236}">
                <a16:creationId xmlns:a16="http://schemas.microsoft.com/office/drawing/2014/main" id="{BE453020-8E2F-BDC0-EDF4-7FC4A492097D}"/>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357763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Title 5">
            <a:extLst>
              <a:ext uri="{FF2B5EF4-FFF2-40B4-BE49-F238E27FC236}">
                <a16:creationId xmlns:a16="http://schemas.microsoft.com/office/drawing/2014/main" id="{D87C90A3-56AA-498D-B616-1C2F87DF6AA3}"/>
              </a:ext>
            </a:extLst>
          </p:cNvPr>
          <p:cNvSpPr>
            <a:spLocks noGrp="1"/>
          </p:cNvSpPr>
          <p:nvPr>
            <p:ph type="title"/>
          </p:nvPr>
        </p:nvSpPr>
        <p:spPr>
          <a:xfrm>
            <a:off x="1552353" y="365126"/>
            <a:ext cx="9801447" cy="667512"/>
          </a:xfrm>
        </p:spPr>
        <p:txBody>
          <a:bodyPr>
            <a:normAutofit/>
          </a:bodyPr>
          <a:lstStyle/>
          <a:p>
            <a:r>
              <a:rPr lang="en-US" sz="2800" cap="all" dirty="0">
                <a:solidFill>
                  <a:srgbClr val="DDDDDD"/>
                </a:solidFill>
              </a:rPr>
              <a:t>1. introduction</a:t>
            </a:r>
            <a:endParaRPr lang="en-US" dirty="0"/>
          </a:p>
        </p:txBody>
      </p:sp>
      <p:sp>
        <p:nvSpPr>
          <p:cNvPr id="13" name="Content Placeholder 6">
            <a:extLst>
              <a:ext uri="{FF2B5EF4-FFF2-40B4-BE49-F238E27FC236}">
                <a16:creationId xmlns:a16="http://schemas.microsoft.com/office/drawing/2014/main" id="{7E3D1E07-2272-4AD8-B4FB-4003BB78DF3F}"/>
              </a:ext>
            </a:extLst>
          </p:cNvPr>
          <p:cNvSpPr txBox="1">
            <a:spLocks/>
          </p:cNvSpPr>
          <p:nvPr/>
        </p:nvSpPr>
        <p:spPr>
          <a:xfrm>
            <a:off x="1371600" y="914400"/>
            <a:ext cx="9692640" cy="457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mj-lt"/>
              </a:rPr>
              <a:t>1.1 </a:t>
            </a:r>
            <a:r>
              <a:rPr lang="en-US" sz="2400" b="1" cap="all" dirty="0">
                <a:latin typeface="+mj-lt"/>
              </a:rPr>
              <a:t>Technology</a:t>
            </a:r>
          </a:p>
        </p:txBody>
      </p:sp>
      <p:sp>
        <p:nvSpPr>
          <p:cNvPr id="6" name="Text Placeholder 5">
            <a:extLst>
              <a:ext uri="{FF2B5EF4-FFF2-40B4-BE49-F238E27FC236}">
                <a16:creationId xmlns:a16="http://schemas.microsoft.com/office/drawing/2014/main" id="{D25D1934-B8F3-4B89-84CA-839E0F3FB600}"/>
              </a:ext>
            </a:extLst>
          </p:cNvPr>
          <p:cNvSpPr>
            <a:spLocks noGrp="1"/>
          </p:cNvSpPr>
          <p:nvPr>
            <p:ph sz="half" idx="2"/>
          </p:nvPr>
        </p:nvSpPr>
        <p:spPr>
          <a:xfrm>
            <a:off x="1552353" y="1540756"/>
            <a:ext cx="6131442" cy="4089163"/>
          </a:xfrm>
        </p:spPr>
        <p:txBody>
          <a:bodyPr vert="horz" lIns="91440" tIns="45720" rIns="91440" bIns="45720" numCol="1" rtlCol="0" anchor="t">
            <a:normAutofit/>
          </a:bodyPr>
          <a:lstStyle/>
          <a:p>
            <a:pPr marL="0" lvl="1" indent="0" algn="just">
              <a:lnSpc>
                <a:spcPct val="100000"/>
              </a:lnSpc>
              <a:spcBef>
                <a:spcPts val="0"/>
              </a:spcBef>
              <a:spcAft>
                <a:spcPts val="800"/>
              </a:spcAft>
              <a:buNone/>
            </a:pPr>
            <a:r>
              <a:rPr lang="en-US" sz="1400" dirty="0">
                <a:solidFill>
                  <a:schemeClr val="tx1"/>
                </a:solidFill>
              </a:rPr>
              <a:t>Recent Camera Evolutions: </a:t>
            </a:r>
          </a:p>
          <a:p>
            <a:pPr marR="0" lvl="1" algn="just">
              <a:lnSpc>
                <a:spcPct val="107000"/>
              </a:lnSpc>
              <a:spcBef>
                <a:spcPts val="0"/>
              </a:spcBef>
              <a:spcAft>
                <a:spcPts val="800"/>
              </a:spcAft>
            </a:pPr>
            <a:r>
              <a:rPr lang="en-US" sz="1400" dirty="0">
                <a:solidFill>
                  <a:srgbClr val="B4C10F"/>
                </a:solidFill>
              </a:rPr>
              <a:t>Higher Resolution </a:t>
            </a:r>
          </a:p>
          <a:p>
            <a:pPr marR="0" lvl="1" algn="just">
              <a:lnSpc>
                <a:spcPct val="107000"/>
              </a:lnSpc>
              <a:spcBef>
                <a:spcPts val="0"/>
              </a:spcBef>
              <a:spcAft>
                <a:spcPts val="800"/>
              </a:spcAft>
            </a:pPr>
            <a:r>
              <a:rPr lang="en-US" sz="1400" dirty="0">
                <a:solidFill>
                  <a:srgbClr val="B4C10F"/>
                </a:solidFill>
              </a:rPr>
              <a:t>Increased Sensitivity </a:t>
            </a:r>
          </a:p>
          <a:p>
            <a:pPr marR="0" lvl="1" algn="just">
              <a:lnSpc>
                <a:spcPct val="107000"/>
              </a:lnSpc>
              <a:spcBef>
                <a:spcPts val="0"/>
              </a:spcBef>
              <a:spcAft>
                <a:spcPts val="800"/>
              </a:spcAft>
            </a:pPr>
            <a:r>
              <a:rPr lang="en-US" sz="1400" dirty="0">
                <a:solidFill>
                  <a:srgbClr val="B4C10F"/>
                </a:solidFill>
              </a:rPr>
              <a:t>Higher Frame Rates </a:t>
            </a:r>
          </a:p>
          <a:p>
            <a:pPr marL="0" lvl="1" indent="0" algn="just">
              <a:lnSpc>
                <a:spcPct val="100000"/>
              </a:lnSpc>
              <a:spcBef>
                <a:spcPts val="0"/>
              </a:spcBef>
              <a:spcAft>
                <a:spcPts val="800"/>
              </a:spcAft>
              <a:buNone/>
            </a:pPr>
            <a:r>
              <a:rPr lang="en-US" sz="1400" dirty="0">
                <a:solidFill>
                  <a:schemeClr val="tx1"/>
                </a:solidFill>
              </a:rPr>
              <a:t>These enhanced sensors are ideal for applications to detect and quantify spatial deformations: </a:t>
            </a:r>
          </a:p>
          <a:p>
            <a:pPr lvl="1" algn="just">
              <a:lnSpc>
                <a:spcPct val="107000"/>
              </a:lnSpc>
              <a:spcBef>
                <a:spcPts val="0"/>
              </a:spcBef>
              <a:spcAft>
                <a:spcPts val="800"/>
              </a:spcAft>
            </a:pPr>
            <a:r>
              <a:rPr lang="en-US" sz="1400" dirty="0">
                <a:solidFill>
                  <a:srgbClr val="B4C10F"/>
                </a:solidFill>
              </a:rPr>
              <a:t>Accurate Measurements</a:t>
            </a:r>
          </a:p>
          <a:p>
            <a:pPr lvl="1" algn="just">
              <a:lnSpc>
                <a:spcPct val="107000"/>
              </a:lnSpc>
              <a:spcBef>
                <a:spcPts val="0"/>
              </a:spcBef>
              <a:spcAft>
                <a:spcPts val="800"/>
              </a:spcAft>
            </a:pPr>
            <a:r>
              <a:rPr lang="en-US" sz="1400" dirty="0">
                <a:solidFill>
                  <a:srgbClr val="B4C10F"/>
                </a:solidFill>
              </a:rPr>
              <a:t>Faster Tracking </a:t>
            </a:r>
          </a:p>
          <a:p>
            <a:pPr lvl="1" algn="just">
              <a:lnSpc>
                <a:spcPct val="107000"/>
              </a:lnSpc>
              <a:spcBef>
                <a:spcPts val="0"/>
              </a:spcBef>
              <a:spcAft>
                <a:spcPts val="800"/>
              </a:spcAft>
            </a:pPr>
            <a:r>
              <a:rPr lang="en-US" sz="1400" dirty="0">
                <a:solidFill>
                  <a:srgbClr val="B4C10F"/>
                </a:solidFill>
              </a:rPr>
              <a:t>Easy Installation  with No Added Weight or Structural Influence</a:t>
            </a:r>
          </a:p>
          <a:p>
            <a:pPr marL="0" lvl="1" indent="0" algn="just">
              <a:lnSpc>
                <a:spcPct val="100000"/>
              </a:lnSpc>
              <a:spcBef>
                <a:spcPts val="0"/>
              </a:spcBef>
              <a:spcAft>
                <a:spcPts val="800"/>
              </a:spcAft>
              <a:buNone/>
            </a:pPr>
            <a:r>
              <a:rPr lang="en-US" sz="1400" dirty="0">
                <a:solidFill>
                  <a:schemeClr val="tx1"/>
                </a:solidFill>
              </a:rPr>
              <a:t>Establishes an excellent new platform for quasi-static measurements or measurements with frequencies from 0 to 1000Hz where conventional accelerometers generally underperform. </a:t>
            </a:r>
          </a:p>
        </p:txBody>
      </p:sp>
      <p:sp>
        <p:nvSpPr>
          <p:cNvPr id="9" name="TextBox 8">
            <a:extLst>
              <a:ext uri="{FF2B5EF4-FFF2-40B4-BE49-F238E27FC236}">
                <a16:creationId xmlns:a16="http://schemas.microsoft.com/office/drawing/2014/main" id="{1EF5B8EC-F3C7-026C-FCB2-3DAA7EB307F1}"/>
              </a:ext>
            </a:extLst>
          </p:cNvPr>
          <p:cNvSpPr txBox="1"/>
          <p:nvPr/>
        </p:nvSpPr>
        <p:spPr>
          <a:xfrm>
            <a:off x="9050906" y="3121053"/>
            <a:ext cx="1757212" cy="246221"/>
          </a:xfrm>
          <a:prstGeom prst="rect">
            <a:avLst/>
          </a:prstGeom>
          <a:noFill/>
        </p:spPr>
        <p:txBody>
          <a:bodyPr wrap="none" rtlCol="0">
            <a:spAutoFit/>
          </a:bodyPr>
          <a:lstStyle/>
          <a:p>
            <a:r>
              <a:rPr lang="en-US" sz="1000" i="1" dirty="0"/>
              <a:t>Optical lenses and trackers</a:t>
            </a:r>
          </a:p>
        </p:txBody>
      </p:sp>
      <p:sp>
        <p:nvSpPr>
          <p:cNvPr id="10" name="TextBox 9">
            <a:extLst>
              <a:ext uri="{FF2B5EF4-FFF2-40B4-BE49-F238E27FC236}">
                <a16:creationId xmlns:a16="http://schemas.microsoft.com/office/drawing/2014/main" id="{26C6880B-5A8B-853F-8A0B-CAE1492E2880}"/>
              </a:ext>
            </a:extLst>
          </p:cNvPr>
          <p:cNvSpPr txBox="1"/>
          <p:nvPr/>
        </p:nvSpPr>
        <p:spPr>
          <a:xfrm>
            <a:off x="9025258" y="6042147"/>
            <a:ext cx="1782860" cy="246221"/>
          </a:xfrm>
          <a:prstGeom prst="rect">
            <a:avLst/>
          </a:prstGeom>
          <a:noFill/>
        </p:spPr>
        <p:txBody>
          <a:bodyPr wrap="none" rtlCol="0">
            <a:spAutoFit/>
          </a:bodyPr>
          <a:lstStyle/>
          <a:p>
            <a:r>
              <a:rPr lang="en-US" sz="1000" i="1" dirty="0"/>
              <a:t>Accelerometers application</a:t>
            </a:r>
          </a:p>
        </p:txBody>
      </p:sp>
      <p:sp>
        <p:nvSpPr>
          <p:cNvPr id="2" name="TextBox 1">
            <a:extLst>
              <a:ext uri="{FF2B5EF4-FFF2-40B4-BE49-F238E27FC236}">
                <a16:creationId xmlns:a16="http://schemas.microsoft.com/office/drawing/2014/main" id="{3DA9FF91-7D30-F47F-53B8-00A2A3CB5D20}"/>
              </a:ext>
            </a:extLst>
          </p:cNvPr>
          <p:cNvSpPr txBox="1"/>
          <p:nvPr/>
        </p:nvSpPr>
        <p:spPr>
          <a:xfrm>
            <a:off x="7370850" y="0"/>
            <a:ext cx="4821150"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Why are optical systems gaining importance ?</a:t>
            </a:r>
          </a:p>
        </p:txBody>
      </p:sp>
      <p:pic>
        <p:nvPicPr>
          <p:cNvPr id="3" name="Picture 2">
            <a:extLst>
              <a:ext uri="{FF2B5EF4-FFF2-40B4-BE49-F238E27FC236}">
                <a16:creationId xmlns:a16="http://schemas.microsoft.com/office/drawing/2014/main" id="{4EDF23EE-4929-3980-E258-349BF16469BA}"/>
              </a:ext>
            </a:extLst>
          </p:cNvPr>
          <p:cNvPicPr>
            <a:picLocks noChangeAspect="1"/>
          </p:cNvPicPr>
          <p:nvPr/>
        </p:nvPicPr>
        <p:blipFill>
          <a:blip r:embed="rId4"/>
          <a:stretch>
            <a:fillRect/>
          </a:stretch>
        </p:blipFill>
        <p:spPr>
          <a:xfrm>
            <a:off x="8391480" y="504163"/>
            <a:ext cx="3589020" cy="2567940"/>
          </a:xfrm>
          <a:prstGeom prst="rect">
            <a:avLst/>
          </a:prstGeom>
        </p:spPr>
      </p:pic>
      <p:pic>
        <p:nvPicPr>
          <p:cNvPr id="4" name="Picture 3">
            <a:extLst>
              <a:ext uri="{FF2B5EF4-FFF2-40B4-BE49-F238E27FC236}">
                <a16:creationId xmlns:a16="http://schemas.microsoft.com/office/drawing/2014/main" id="{364EAD57-E909-A40D-C32E-419968926066}"/>
              </a:ext>
            </a:extLst>
          </p:cNvPr>
          <p:cNvPicPr>
            <a:picLocks noChangeAspect="1"/>
          </p:cNvPicPr>
          <p:nvPr/>
        </p:nvPicPr>
        <p:blipFill>
          <a:blip r:embed="rId5"/>
          <a:stretch>
            <a:fillRect/>
          </a:stretch>
        </p:blipFill>
        <p:spPr>
          <a:xfrm>
            <a:off x="8663940" y="3617395"/>
            <a:ext cx="2689860" cy="2407920"/>
          </a:xfrm>
          <a:prstGeom prst="rect">
            <a:avLst/>
          </a:prstGeom>
        </p:spPr>
      </p:pic>
      <p:sp>
        <p:nvSpPr>
          <p:cNvPr id="5" name="Footer Placeholder 4">
            <a:extLst>
              <a:ext uri="{FF2B5EF4-FFF2-40B4-BE49-F238E27FC236}">
                <a16:creationId xmlns:a16="http://schemas.microsoft.com/office/drawing/2014/main" id="{0DF5AD73-342B-997C-948B-BABC9B3852A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5</a:t>
            </a:fld>
            <a:endParaRPr lang="en-US" dirty="0"/>
          </a:p>
        </p:txBody>
      </p:sp>
      <p:sp>
        <p:nvSpPr>
          <p:cNvPr id="7" name="Footer Placeholder 4">
            <a:extLst>
              <a:ext uri="{FF2B5EF4-FFF2-40B4-BE49-F238E27FC236}">
                <a16:creationId xmlns:a16="http://schemas.microsoft.com/office/drawing/2014/main" id="{0FDB78D0-A021-E3E1-8135-1FF235248DA3}"/>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960115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5">
            <a:extLst>
              <a:ext uri="{FF2B5EF4-FFF2-40B4-BE49-F238E27FC236}">
                <a16:creationId xmlns:a16="http://schemas.microsoft.com/office/drawing/2014/main" id="{D87C90A3-56AA-498D-B616-1C2F87DF6AA3}"/>
              </a:ext>
            </a:extLst>
          </p:cNvPr>
          <p:cNvSpPr>
            <a:spLocks noGrp="1"/>
          </p:cNvSpPr>
          <p:nvPr>
            <p:ph type="title"/>
          </p:nvPr>
        </p:nvSpPr>
        <p:spPr>
          <a:xfrm>
            <a:off x="1552353" y="365126"/>
            <a:ext cx="9801447" cy="667512"/>
          </a:xfrm>
        </p:spPr>
        <p:txBody>
          <a:bodyPr>
            <a:normAutofit/>
          </a:bodyPr>
          <a:lstStyle/>
          <a:p>
            <a:r>
              <a:rPr lang="en-US" sz="2800" cap="all" dirty="0">
                <a:solidFill>
                  <a:srgbClr val="DDDDDD"/>
                </a:solidFill>
              </a:rPr>
              <a:t>1. introduction</a:t>
            </a:r>
            <a:endParaRPr lang="en-US" dirty="0"/>
          </a:p>
        </p:txBody>
      </p:sp>
      <p:sp>
        <p:nvSpPr>
          <p:cNvPr id="13" name="Content Placeholder 6">
            <a:extLst>
              <a:ext uri="{FF2B5EF4-FFF2-40B4-BE49-F238E27FC236}">
                <a16:creationId xmlns:a16="http://schemas.microsoft.com/office/drawing/2014/main" id="{7E3D1E07-2272-4AD8-B4FB-4003BB78DF3F}"/>
              </a:ext>
            </a:extLst>
          </p:cNvPr>
          <p:cNvSpPr txBox="1">
            <a:spLocks/>
          </p:cNvSpPr>
          <p:nvPr/>
        </p:nvSpPr>
        <p:spPr>
          <a:xfrm>
            <a:off x="1371600" y="914400"/>
            <a:ext cx="9692640" cy="457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mj-lt"/>
              </a:rPr>
              <a:t>1.2 ADVANTAGES</a:t>
            </a:r>
            <a:endParaRPr lang="en-US" sz="2400" b="1" cap="all" dirty="0">
              <a:latin typeface="+mj-lt"/>
            </a:endParaRPr>
          </a:p>
        </p:txBody>
      </p:sp>
      <p:sp>
        <p:nvSpPr>
          <p:cNvPr id="6" name="Text Placeholder 5">
            <a:extLst>
              <a:ext uri="{FF2B5EF4-FFF2-40B4-BE49-F238E27FC236}">
                <a16:creationId xmlns:a16="http://schemas.microsoft.com/office/drawing/2014/main" id="{D25D1934-B8F3-4B89-84CA-839E0F3FB600}"/>
              </a:ext>
            </a:extLst>
          </p:cNvPr>
          <p:cNvSpPr>
            <a:spLocks noGrp="1"/>
          </p:cNvSpPr>
          <p:nvPr>
            <p:ph sz="half" idx="2"/>
          </p:nvPr>
        </p:nvSpPr>
        <p:spPr>
          <a:xfrm>
            <a:off x="1552353" y="1581912"/>
            <a:ext cx="5921343" cy="4572001"/>
          </a:xfrm>
        </p:spPr>
        <p:txBody>
          <a:bodyPr vert="horz" lIns="91440" tIns="45720" rIns="91440" bIns="45720" numCol="1" rtlCol="0" anchor="t">
            <a:normAutofit/>
          </a:bodyPr>
          <a:lstStyle/>
          <a:p>
            <a:pPr marL="0" marR="0" lvl="1" indent="0" algn="just">
              <a:lnSpc>
                <a:spcPct val="100000"/>
              </a:lnSpc>
              <a:spcBef>
                <a:spcPts val="0"/>
              </a:spcBef>
              <a:spcAft>
                <a:spcPts val="800"/>
              </a:spcAft>
              <a:buNone/>
            </a:pPr>
            <a:r>
              <a:rPr lang="en-US" sz="1400" dirty="0">
                <a:solidFill>
                  <a:schemeClr val="tx1"/>
                </a:solidFill>
              </a:rPr>
              <a:t>In aerodynamics, the objectives of optical technologies are to observe the detailed structural displacements, surface deflection, or shape deformation under wind load. </a:t>
            </a:r>
          </a:p>
          <a:p>
            <a:pPr marL="0" marR="0" indent="0" algn="just">
              <a:lnSpc>
                <a:spcPct val="107000"/>
              </a:lnSpc>
              <a:spcBef>
                <a:spcPts val="0"/>
              </a:spcBef>
              <a:spcAft>
                <a:spcPts val="800"/>
              </a:spcAft>
              <a:buNone/>
            </a:pPr>
            <a:endParaRPr lang="en-US" sz="1400" dirty="0">
              <a:solidFill>
                <a:schemeClr val="tx1"/>
              </a:solidFill>
            </a:endParaRPr>
          </a:p>
          <a:p>
            <a:pPr marL="0" lvl="1" indent="0" algn="just">
              <a:lnSpc>
                <a:spcPct val="100000"/>
              </a:lnSpc>
              <a:spcBef>
                <a:spcPts val="0"/>
              </a:spcBef>
              <a:spcAft>
                <a:spcPts val="800"/>
              </a:spcAft>
              <a:buNone/>
            </a:pPr>
            <a:r>
              <a:rPr lang="en-US" sz="1400" dirty="0">
                <a:solidFill>
                  <a:schemeClr val="tx1"/>
                </a:solidFill>
              </a:rPr>
              <a:t>The obtained trajectory data contributes to </a:t>
            </a:r>
          </a:p>
          <a:p>
            <a:pPr marL="0" marR="0" indent="0" algn="just">
              <a:lnSpc>
                <a:spcPct val="107000"/>
              </a:lnSpc>
              <a:spcBef>
                <a:spcPts val="0"/>
              </a:spcBef>
              <a:spcAft>
                <a:spcPts val="800"/>
              </a:spcAft>
              <a:buNone/>
            </a:pPr>
            <a:endParaRPr lang="en-US" sz="1400" dirty="0">
              <a:solidFill>
                <a:srgbClr val="000000"/>
              </a:solidFill>
            </a:endParaRPr>
          </a:p>
          <a:p>
            <a:pPr marL="342900" marR="0" lvl="0" indent="-342900" algn="just">
              <a:lnSpc>
                <a:spcPct val="107000"/>
              </a:lnSpc>
              <a:spcBef>
                <a:spcPts val="0"/>
              </a:spcBef>
              <a:spcAft>
                <a:spcPts val="0"/>
              </a:spcAft>
              <a:buFont typeface="Symbol" panose="05050102010706020507" pitchFamily="18" charset="2"/>
              <a:buChar char=""/>
            </a:pPr>
            <a:r>
              <a:rPr lang="en-US" sz="1400" dirty="0">
                <a:solidFill>
                  <a:srgbClr val="B4C10F"/>
                </a:solidFill>
              </a:rPr>
              <a:t>Product Simulations</a:t>
            </a:r>
          </a:p>
          <a:p>
            <a:pPr marL="0" lvl="1" indent="0" algn="just">
              <a:lnSpc>
                <a:spcPct val="100000"/>
              </a:lnSpc>
              <a:spcBef>
                <a:spcPts val="0"/>
              </a:spcBef>
              <a:spcAft>
                <a:spcPts val="800"/>
              </a:spcAft>
              <a:buNone/>
            </a:pPr>
            <a:r>
              <a:rPr lang="en-US" sz="1400" dirty="0">
                <a:solidFill>
                  <a:srgbClr val="B4C10F"/>
                </a:solidFill>
              </a:rPr>
              <a:t>	</a:t>
            </a:r>
            <a:r>
              <a:rPr lang="en-US" sz="1400" dirty="0">
                <a:solidFill>
                  <a:schemeClr val="tx1"/>
                </a:solidFill>
              </a:rPr>
              <a:t> Input refinement  or model validation </a:t>
            </a:r>
          </a:p>
          <a:p>
            <a:pPr marL="0" lvl="1" indent="0" algn="just">
              <a:lnSpc>
                <a:spcPct val="100000"/>
              </a:lnSpc>
              <a:spcBef>
                <a:spcPts val="0"/>
              </a:spcBef>
              <a:spcAft>
                <a:spcPts val="800"/>
              </a:spcAft>
              <a:buNone/>
            </a:pPr>
            <a:endParaRPr lang="en-US" sz="1400" dirty="0">
              <a:solidFill>
                <a:schemeClr val="tx1"/>
              </a:solidFill>
            </a:endParaRPr>
          </a:p>
          <a:p>
            <a:pPr marL="342900" marR="0" lvl="0" indent="-342900" algn="just">
              <a:lnSpc>
                <a:spcPct val="107000"/>
              </a:lnSpc>
              <a:spcBef>
                <a:spcPts val="0"/>
              </a:spcBef>
              <a:spcAft>
                <a:spcPts val="0"/>
              </a:spcAft>
              <a:buFont typeface="Symbol" panose="05050102010706020507" pitchFamily="18" charset="2"/>
              <a:buChar char=""/>
            </a:pPr>
            <a:r>
              <a:rPr lang="en-US" sz="1400" dirty="0">
                <a:solidFill>
                  <a:srgbClr val="B4C10F"/>
                </a:solidFill>
              </a:rPr>
              <a:t>Structural Evaluations</a:t>
            </a:r>
          </a:p>
          <a:p>
            <a:pPr marL="0" lvl="1" indent="0" algn="just">
              <a:lnSpc>
                <a:spcPct val="100000"/>
              </a:lnSpc>
              <a:spcBef>
                <a:spcPts val="0"/>
              </a:spcBef>
              <a:spcAft>
                <a:spcPts val="800"/>
              </a:spcAft>
              <a:buNone/>
            </a:pPr>
            <a:r>
              <a:rPr lang="en-US" sz="1400" dirty="0">
                <a:solidFill>
                  <a:schemeClr val="tx1"/>
                </a:solidFill>
              </a:rPr>
              <a:t>	Quantify current and future performance for dynamic or 	static behavior of the test structure</a:t>
            </a:r>
          </a:p>
          <a:p>
            <a:pPr marL="0" lvl="1" indent="0" algn="just">
              <a:lnSpc>
                <a:spcPct val="100000"/>
              </a:lnSpc>
              <a:spcBef>
                <a:spcPts val="0"/>
              </a:spcBef>
              <a:spcAft>
                <a:spcPts val="800"/>
              </a:spcAft>
              <a:buNone/>
            </a:pPr>
            <a:endParaRPr lang="en-US" sz="1400" dirty="0">
              <a:solidFill>
                <a:schemeClr val="tx1"/>
              </a:solidFill>
            </a:endParaRPr>
          </a:p>
          <a:p>
            <a:pPr marL="342900" marR="0" lvl="0" indent="-342900" algn="just">
              <a:lnSpc>
                <a:spcPct val="107000"/>
              </a:lnSpc>
              <a:spcBef>
                <a:spcPts val="0"/>
              </a:spcBef>
              <a:spcAft>
                <a:spcPts val="0"/>
              </a:spcAft>
              <a:buFont typeface="Symbol" panose="05050102010706020507" pitchFamily="18" charset="2"/>
              <a:buChar char=""/>
            </a:pPr>
            <a:r>
              <a:rPr lang="en-US" sz="1400" dirty="0">
                <a:solidFill>
                  <a:srgbClr val="B4C10F"/>
                </a:solidFill>
              </a:rPr>
              <a:t>Design Optimization</a:t>
            </a:r>
          </a:p>
          <a:p>
            <a:pPr marL="0" marR="0" lvl="0" indent="0" algn="just">
              <a:lnSpc>
                <a:spcPct val="107000"/>
              </a:lnSpc>
              <a:spcBef>
                <a:spcPts val="0"/>
              </a:spcBef>
              <a:spcAft>
                <a:spcPts val="0"/>
              </a:spcAft>
              <a:buNone/>
            </a:pPr>
            <a:r>
              <a:rPr lang="en-US" sz="1400" dirty="0">
                <a:solidFill>
                  <a:schemeClr val="tx1"/>
                </a:solidFill>
              </a:rPr>
              <a:t>	Understand and identify opportunities to improve structures  </a:t>
            </a:r>
          </a:p>
        </p:txBody>
      </p:sp>
      <p:sp>
        <p:nvSpPr>
          <p:cNvPr id="2" name="TextBox 1">
            <a:extLst>
              <a:ext uri="{FF2B5EF4-FFF2-40B4-BE49-F238E27FC236}">
                <a16:creationId xmlns:a16="http://schemas.microsoft.com/office/drawing/2014/main" id="{282C4CA7-843F-31FB-FD95-33EF302F28A6}"/>
              </a:ext>
            </a:extLst>
          </p:cNvPr>
          <p:cNvSpPr txBox="1"/>
          <p:nvPr/>
        </p:nvSpPr>
        <p:spPr>
          <a:xfrm>
            <a:off x="7581331" y="0"/>
            <a:ext cx="4610669"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Why use 3-dimensional data ?</a:t>
            </a:r>
          </a:p>
        </p:txBody>
      </p:sp>
      <p:sp>
        <p:nvSpPr>
          <p:cNvPr id="5" name="TextBox 4">
            <a:extLst>
              <a:ext uri="{FF2B5EF4-FFF2-40B4-BE49-F238E27FC236}">
                <a16:creationId xmlns:a16="http://schemas.microsoft.com/office/drawing/2014/main" id="{544D4984-F370-13B3-18F6-FA1032E24B64}"/>
              </a:ext>
            </a:extLst>
          </p:cNvPr>
          <p:cNvSpPr txBox="1"/>
          <p:nvPr/>
        </p:nvSpPr>
        <p:spPr>
          <a:xfrm>
            <a:off x="8309222" y="3286720"/>
            <a:ext cx="2494594" cy="246221"/>
          </a:xfrm>
          <a:prstGeom prst="rect">
            <a:avLst/>
          </a:prstGeom>
          <a:noFill/>
        </p:spPr>
        <p:txBody>
          <a:bodyPr wrap="none" rtlCol="0">
            <a:spAutoFit/>
          </a:bodyPr>
          <a:lstStyle/>
          <a:p>
            <a:r>
              <a:rPr lang="en-US" sz="1000" i="1" dirty="0"/>
              <a:t>Camera network simulation for scale 1:1</a:t>
            </a:r>
          </a:p>
        </p:txBody>
      </p:sp>
      <p:sp>
        <p:nvSpPr>
          <p:cNvPr id="7" name="TextBox 6">
            <a:extLst>
              <a:ext uri="{FF2B5EF4-FFF2-40B4-BE49-F238E27FC236}">
                <a16:creationId xmlns:a16="http://schemas.microsoft.com/office/drawing/2014/main" id="{99951829-BD56-FDB0-5956-F5307641AA93}"/>
              </a:ext>
            </a:extLst>
          </p:cNvPr>
          <p:cNvSpPr txBox="1"/>
          <p:nvPr/>
        </p:nvSpPr>
        <p:spPr>
          <a:xfrm>
            <a:off x="8368518" y="6003047"/>
            <a:ext cx="1949573" cy="246221"/>
          </a:xfrm>
          <a:prstGeom prst="rect">
            <a:avLst/>
          </a:prstGeom>
          <a:noFill/>
        </p:spPr>
        <p:txBody>
          <a:bodyPr wrap="none" rtlCol="0">
            <a:spAutoFit/>
          </a:bodyPr>
          <a:lstStyle/>
          <a:p>
            <a:r>
              <a:rPr lang="en-US" sz="1000" i="1" dirty="0"/>
              <a:t>Example 1:1  scale wind tunnel</a:t>
            </a:r>
          </a:p>
        </p:txBody>
      </p:sp>
      <p:pic>
        <p:nvPicPr>
          <p:cNvPr id="3" name="Picture 2">
            <a:extLst>
              <a:ext uri="{FF2B5EF4-FFF2-40B4-BE49-F238E27FC236}">
                <a16:creationId xmlns:a16="http://schemas.microsoft.com/office/drawing/2014/main" id="{EC4D1E95-FD05-A9D9-B9A9-4C15F46F25FB}"/>
              </a:ext>
            </a:extLst>
          </p:cNvPr>
          <p:cNvPicPr>
            <a:picLocks noChangeAspect="1"/>
          </p:cNvPicPr>
          <p:nvPr/>
        </p:nvPicPr>
        <p:blipFill>
          <a:blip r:embed="rId3"/>
          <a:stretch>
            <a:fillRect/>
          </a:stretch>
        </p:blipFill>
        <p:spPr>
          <a:xfrm>
            <a:off x="8100060" y="989740"/>
            <a:ext cx="3916680" cy="2263140"/>
          </a:xfrm>
          <a:prstGeom prst="rect">
            <a:avLst/>
          </a:prstGeom>
        </p:spPr>
      </p:pic>
      <p:pic>
        <p:nvPicPr>
          <p:cNvPr id="8" name="Picture 7">
            <a:extLst>
              <a:ext uri="{FF2B5EF4-FFF2-40B4-BE49-F238E27FC236}">
                <a16:creationId xmlns:a16="http://schemas.microsoft.com/office/drawing/2014/main" id="{64424CE1-E98E-7B20-A98E-54DA1C9EF0D0}"/>
              </a:ext>
            </a:extLst>
          </p:cNvPr>
          <p:cNvPicPr>
            <a:picLocks noChangeAspect="1"/>
          </p:cNvPicPr>
          <p:nvPr/>
        </p:nvPicPr>
        <p:blipFill>
          <a:blip r:embed="rId4"/>
          <a:stretch>
            <a:fillRect/>
          </a:stretch>
        </p:blipFill>
        <p:spPr>
          <a:xfrm>
            <a:off x="8100060" y="3695700"/>
            <a:ext cx="3916680" cy="2247900"/>
          </a:xfrm>
          <a:prstGeom prst="rect">
            <a:avLst/>
          </a:prstGeom>
        </p:spPr>
      </p:pic>
      <p:sp>
        <p:nvSpPr>
          <p:cNvPr id="4" name="Footer Placeholder 4">
            <a:extLst>
              <a:ext uri="{FF2B5EF4-FFF2-40B4-BE49-F238E27FC236}">
                <a16:creationId xmlns:a16="http://schemas.microsoft.com/office/drawing/2014/main" id="{1C642CCE-ABB6-5A04-4844-EC501AF56B7C}"/>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6</a:t>
            </a:fld>
            <a:endParaRPr lang="en-US" dirty="0"/>
          </a:p>
        </p:txBody>
      </p:sp>
      <p:sp>
        <p:nvSpPr>
          <p:cNvPr id="9" name="Footer Placeholder 4">
            <a:extLst>
              <a:ext uri="{FF2B5EF4-FFF2-40B4-BE49-F238E27FC236}">
                <a16:creationId xmlns:a16="http://schemas.microsoft.com/office/drawing/2014/main" id="{C81D8F1D-BD5C-5517-9CF8-44DDFC3D676E}"/>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89363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4388586" y="2511037"/>
            <a:ext cx="3621274" cy="1325563"/>
          </a:xfrm>
        </p:spPr>
        <p:txBody>
          <a:bodyPr>
            <a:normAutofit/>
          </a:bodyPr>
          <a:lstStyle/>
          <a:p>
            <a:r>
              <a:rPr lang="en-US" sz="4400" dirty="0"/>
              <a:t>2. Principles</a:t>
            </a:r>
          </a:p>
        </p:txBody>
      </p:sp>
      <p:sp>
        <p:nvSpPr>
          <p:cNvPr id="2" name="Footer Placeholder 4">
            <a:extLst>
              <a:ext uri="{FF2B5EF4-FFF2-40B4-BE49-F238E27FC236}">
                <a16:creationId xmlns:a16="http://schemas.microsoft.com/office/drawing/2014/main" id="{33A31043-D275-C853-5649-BDA1D6893CD6}"/>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7</a:t>
            </a:fld>
            <a:endParaRPr lang="en-US" dirty="0"/>
          </a:p>
        </p:txBody>
      </p:sp>
      <p:sp>
        <p:nvSpPr>
          <p:cNvPr id="3" name="Footer Placeholder 4">
            <a:extLst>
              <a:ext uri="{FF2B5EF4-FFF2-40B4-BE49-F238E27FC236}">
                <a16:creationId xmlns:a16="http://schemas.microsoft.com/office/drawing/2014/main" id="{B10740AA-54B3-8AE1-4CCF-DBF4C8FE09D1}"/>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067051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552353" y="1410439"/>
            <a:ext cx="5614416" cy="4759124"/>
          </a:xfrm>
        </p:spPr>
        <p:txBody>
          <a:bodyPr vert="horz" lIns="91440" tIns="45720" rIns="91440" bIns="45720" numCol="1" rtlCol="0" anchor="t">
            <a:normAutofit/>
          </a:bodyPr>
          <a:lstStyle/>
          <a:p>
            <a:pPr marL="0" lvl="1" algn="just">
              <a:lnSpc>
                <a:spcPct val="100000"/>
              </a:lnSpc>
              <a:spcBef>
                <a:spcPts val="0"/>
              </a:spcBef>
            </a:pPr>
            <a:r>
              <a:rPr lang="en-US" sz="1400" dirty="0">
                <a:solidFill>
                  <a:schemeClr val="tx1"/>
                </a:solidFill>
              </a:rPr>
              <a:t>The basic principle of triangulation is that the system can observe a common point from two distinct locations. If the relative location from the two observation points is known, the method can determine the missing dimension.</a:t>
            </a:r>
          </a:p>
          <a:p>
            <a:pPr marL="0" lvl="1" algn="just">
              <a:lnSpc>
                <a:spcPct val="100000"/>
              </a:lnSpc>
              <a:spcBef>
                <a:spcPts val="0"/>
              </a:spcBef>
              <a:buFont typeface="Arial" panose="020B0604020202020204" pitchFamily="34" charset="0"/>
            </a:pPr>
            <a:endParaRPr lang="en-US" sz="1400" dirty="0"/>
          </a:p>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endParaRPr lang="en-US" sz="1400" dirty="0">
              <a:solidFill>
                <a:srgbClr val="000000"/>
              </a:solidFill>
            </a:endParaRP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indent="-285750" algn="just">
              <a:lnSpc>
                <a:spcPct val="110000"/>
              </a:lnSpc>
              <a:spcBef>
                <a:spcPts val="0"/>
              </a:spcBef>
              <a:buFont typeface="Arial" panose="020B0604020202020204" pitchFamily="34" charset="0"/>
              <a:buChar char="•"/>
            </a:pPr>
            <a:endParaRPr lang="en-US" sz="1400" b="1" dirty="0"/>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2. principles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2.1 2D Triangulation</a:t>
            </a:r>
          </a:p>
        </p:txBody>
      </p:sp>
      <p:sp>
        <p:nvSpPr>
          <p:cNvPr id="8" name="TextBox 7">
            <a:extLst>
              <a:ext uri="{FF2B5EF4-FFF2-40B4-BE49-F238E27FC236}">
                <a16:creationId xmlns:a16="http://schemas.microsoft.com/office/drawing/2014/main" id="{61908DC1-DCD3-48DA-EE26-B3CD037DBE73}"/>
              </a:ext>
            </a:extLst>
          </p:cNvPr>
          <p:cNvSpPr txBox="1"/>
          <p:nvPr/>
        </p:nvSpPr>
        <p:spPr>
          <a:xfrm>
            <a:off x="8228646" y="3076390"/>
            <a:ext cx="3406702" cy="246221"/>
          </a:xfrm>
          <a:prstGeom prst="rect">
            <a:avLst/>
          </a:prstGeom>
          <a:noFill/>
        </p:spPr>
        <p:txBody>
          <a:bodyPr wrap="none" rtlCol="0">
            <a:spAutoFit/>
          </a:bodyPr>
          <a:lstStyle/>
          <a:p>
            <a:r>
              <a:rPr lang="en-US" sz="1000" i="1" dirty="0"/>
              <a:t>Triangulation using theodolite system for land surveying</a:t>
            </a:r>
          </a:p>
        </p:txBody>
      </p:sp>
      <mc:AlternateContent xmlns:mc="http://schemas.openxmlformats.org/markup-compatibility/2006" xmlns:psez="http://schemas.microsoft.com/office/powerpoint/2016/sectionzoom">
        <mc:Choice Requires="psez">
          <p:graphicFrame>
            <p:nvGraphicFramePr>
              <p:cNvPr id="10" name="Section Zoom 9">
                <a:extLst>
                  <a:ext uri="{FF2B5EF4-FFF2-40B4-BE49-F238E27FC236}">
                    <a16:creationId xmlns:a16="http://schemas.microsoft.com/office/drawing/2014/main" id="{3B8D61A2-63B3-0D0A-C340-DC7A8E07BDA6}"/>
                  </a:ext>
                </a:extLst>
              </p:cNvPr>
              <p:cNvGraphicFramePr>
                <a:graphicFrameLocks noChangeAspect="1"/>
              </p:cNvGraphicFramePr>
              <p:nvPr>
                <p:extLst>
                  <p:ext uri="{D42A27DB-BD31-4B8C-83A1-F6EECF244321}">
                    <p14:modId xmlns:p14="http://schemas.microsoft.com/office/powerpoint/2010/main" val="4105998616"/>
                  </p:ext>
                </p:extLst>
              </p:nvPr>
            </p:nvGraphicFramePr>
            <p:xfrm>
              <a:off x="8228647" y="4063770"/>
              <a:ext cx="3305906" cy="1859572"/>
            </p:xfrm>
            <a:graphic>
              <a:graphicData uri="http://schemas.microsoft.com/office/powerpoint/2016/sectionzoom">
                <psez:sectionZm>
                  <psez:sectionZmObj sectionId="{5E1EED90-950C-40E0-A2F7-B773A7243AE6}">
                    <psez:zmPr id="{C129987D-C655-48D5-8DEC-8E43290E3C45}" transitionDur="1000">
                      <p166:blipFill xmlns:p166="http://schemas.microsoft.com/office/powerpoint/2016/6/main">
                        <a:blip r:embed="rId4"/>
                        <a:stretch>
                          <a:fillRect/>
                        </a:stretch>
                      </p166:blipFill>
                      <p166:spPr xmlns:p166="http://schemas.microsoft.com/office/powerpoint/2016/6/main">
                        <a:xfrm>
                          <a:off x="0" y="0"/>
                          <a:ext cx="3305906" cy="1859572"/>
                        </a:xfrm>
                        <a:prstGeom prst="rect">
                          <a:avLst/>
                        </a:prstGeom>
                        <a:ln w="3175">
                          <a:solidFill>
                            <a:prstClr val="ltGray"/>
                          </a:solidFill>
                        </a:ln>
                      </p166:spPr>
                    </psez:zmPr>
                  </psez:sectionZmObj>
                </psez:sectionZm>
              </a:graphicData>
            </a:graphic>
          </p:graphicFrame>
        </mc:Choice>
        <mc:Fallback xmlns="">
          <p:pic>
            <p:nvPicPr>
              <p:cNvPr id="10" name="Section Zoom 9">
                <a:hlinkClick r:id="rId7" action="ppaction://hlinksldjump"/>
                <a:extLst>
                  <a:ext uri="{FF2B5EF4-FFF2-40B4-BE49-F238E27FC236}">
                    <a16:creationId xmlns:a16="http://schemas.microsoft.com/office/drawing/2014/main" id="{3B8D61A2-63B3-0D0A-C340-DC7A8E07BDA6}"/>
                  </a:ext>
                </a:extLst>
              </p:cNvPr>
              <p:cNvPicPr>
                <a:picLocks noGrp="1" noRot="1" noChangeAspect="1" noMove="1" noResize="1" noEditPoints="1" noAdjustHandles="1" noChangeArrowheads="1" noChangeShapeType="1"/>
              </p:cNvPicPr>
              <p:nvPr/>
            </p:nvPicPr>
            <p:blipFill>
              <a:blip r:embed="rId6"/>
              <a:stretch>
                <a:fillRect/>
              </a:stretch>
            </p:blipFill>
            <p:spPr>
              <a:xfrm>
                <a:off x="8228647" y="4063770"/>
                <a:ext cx="3305906" cy="1859572"/>
              </a:xfrm>
              <a:prstGeom prst="rect">
                <a:avLst/>
              </a:prstGeom>
              <a:ln w="3175">
                <a:solidFill>
                  <a:prstClr val="ltGray"/>
                </a:solidFill>
              </a:ln>
            </p:spPr>
          </p:pic>
        </mc:Fallback>
      </mc:AlternateContent>
      <p:sp>
        <p:nvSpPr>
          <p:cNvPr id="11" name="TextBox 10">
            <a:extLst>
              <a:ext uri="{FF2B5EF4-FFF2-40B4-BE49-F238E27FC236}">
                <a16:creationId xmlns:a16="http://schemas.microsoft.com/office/drawing/2014/main" id="{A08B5C05-A999-CE7F-5DE8-F700F73A12EE}"/>
              </a:ext>
            </a:extLst>
          </p:cNvPr>
          <p:cNvSpPr txBox="1"/>
          <p:nvPr/>
        </p:nvSpPr>
        <p:spPr>
          <a:xfrm>
            <a:off x="8869680" y="5923342"/>
            <a:ext cx="2334293" cy="246221"/>
          </a:xfrm>
          <a:prstGeom prst="rect">
            <a:avLst/>
          </a:prstGeom>
          <a:noFill/>
        </p:spPr>
        <p:txBody>
          <a:bodyPr wrap="none" rtlCol="0">
            <a:spAutoFit/>
          </a:bodyPr>
          <a:lstStyle/>
          <a:p>
            <a:r>
              <a:rPr lang="en-US" sz="1000" i="1" dirty="0">
                <a:solidFill>
                  <a:srgbClr val="FF0000"/>
                </a:solidFill>
              </a:rPr>
              <a:t>Extra Tech Detail:</a:t>
            </a:r>
            <a:r>
              <a:rPr lang="en-US" sz="1000" i="1" dirty="0"/>
              <a:t> Camera Calibration</a:t>
            </a:r>
          </a:p>
        </p:txBody>
      </p:sp>
      <p:pic>
        <p:nvPicPr>
          <p:cNvPr id="3" name="Picture 2">
            <a:extLst>
              <a:ext uri="{FF2B5EF4-FFF2-40B4-BE49-F238E27FC236}">
                <a16:creationId xmlns:a16="http://schemas.microsoft.com/office/drawing/2014/main" id="{D6D2E480-C187-DBA5-014A-0D42137F51D9}"/>
              </a:ext>
            </a:extLst>
          </p:cNvPr>
          <p:cNvPicPr>
            <a:picLocks noChangeAspect="1"/>
          </p:cNvPicPr>
          <p:nvPr/>
        </p:nvPicPr>
        <p:blipFill>
          <a:blip r:embed="rId8"/>
          <a:stretch>
            <a:fillRect/>
          </a:stretch>
        </p:blipFill>
        <p:spPr>
          <a:xfrm>
            <a:off x="8263217" y="836605"/>
            <a:ext cx="3337560" cy="2179320"/>
          </a:xfrm>
          <a:prstGeom prst="rect">
            <a:avLst/>
          </a:prstGeom>
        </p:spPr>
      </p:pic>
      <p:pic>
        <p:nvPicPr>
          <p:cNvPr id="9" name="Picture 8">
            <a:extLst>
              <a:ext uri="{FF2B5EF4-FFF2-40B4-BE49-F238E27FC236}">
                <a16:creationId xmlns:a16="http://schemas.microsoft.com/office/drawing/2014/main" id="{0B8354F9-649C-CA41-E9A8-E41FF15CFCFE}"/>
              </a:ext>
            </a:extLst>
          </p:cNvPr>
          <p:cNvPicPr>
            <a:picLocks noChangeAspect="1"/>
          </p:cNvPicPr>
          <p:nvPr/>
        </p:nvPicPr>
        <p:blipFill>
          <a:blip r:embed="rId9"/>
          <a:stretch>
            <a:fillRect/>
          </a:stretch>
        </p:blipFill>
        <p:spPr>
          <a:xfrm>
            <a:off x="1891379" y="2609655"/>
            <a:ext cx="5440680" cy="3413760"/>
          </a:xfrm>
          <a:prstGeom prst="rect">
            <a:avLst/>
          </a:prstGeom>
        </p:spPr>
      </p:pic>
      <p:sp>
        <p:nvSpPr>
          <p:cNvPr id="4" name="Footer Placeholder 4">
            <a:extLst>
              <a:ext uri="{FF2B5EF4-FFF2-40B4-BE49-F238E27FC236}">
                <a16:creationId xmlns:a16="http://schemas.microsoft.com/office/drawing/2014/main" id="{ACF05DC6-71B4-3F03-18E0-753DBF63FB60}"/>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8</a:t>
            </a:fld>
            <a:endParaRPr lang="en-US" dirty="0"/>
          </a:p>
        </p:txBody>
      </p:sp>
      <p:sp>
        <p:nvSpPr>
          <p:cNvPr id="6" name="Footer Placeholder 4">
            <a:extLst>
              <a:ext uri="{FF2B5EF4-FFF2-40B4-BE49-F238E27FC236}">
                <a16:creationId xmlns:a16="http://schemas.microsoft.com/office/drawing/2014/main" id="{29A2F223-4090-328D-C1AA-F78AB584A721}"/>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951454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0" y="1378913"/>
            <a:ext cx="5843756" cy="4759124"/>
          </a:xfrm>
        </p:spPr>
        <p:txBody>
          <a:bodyPr vert="horz" lIns="91440" tIns="45720" rIns="91440" bIns="45720" numCol="1" rtlCol="0" anchor="t">
            <a:normAutofit/>
          </a:bodyPr>
          <a:lstStyle/>
          <a:p>
            <a:pPr marL="0"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indent="0">
              <a:lnSpc>
                <a:spcPct val="110000"/>
              </a:lnSpc>
              <a:spcBef>
                <a:spcPts val="0"/>
              </a:spcBef>
              <a:buNone/>
              <a:defRPr/>
            </a:pPr>
            <a:endParaRPr lang="en-US" sz="1200" dirty="0">
              <a:solidFill>
                <a:srgbClr val="000000"/>
              </a:solidFill>
              <a:latin typeface="Bahnschrift"/>
            </a:endParaRPr>
          </a:p>
          <a:p>
            <a:pPr marL="0" indent="0">
              <a:lnSpc>
                <a:spcPct val="110000"/>
              </a:lnSpc>
              <a:spcBef>
                <a:spcPts val="0"/>
              </a:spcBef>
              <a:buNone/>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indent="-285750">
              <a:lnSpc>
                <a:spcPct val="110000"/>
              </a:lnSpc>
              <a:spcBef>
                <a:spcPts val="0"/>
              </a:spcBef>
              <a:buFont typeface="Arial" panose="020B0604020202020204" pitchFamily="34" charset="0"/>
              <a:buChar char="•"/>
            </a:pPr>
            <a:endParaRPr lang="en-US" sz="1200" b="1" dirty="0">
              <a:latin typeface="Bahnschrift"/>
            </a:endParaRPr>
          </a:p>
          <a:p>
            <a:pPr marL="0" lvl="1">
              <a:lnSpc>
                <a:spcPct val="100000"/>
              </a:lnSpc>
              <a:spcBef>
                <a:spcPts val="0"/>
              </a:spcBef>
              <a:buFont typeface="Arial" panose="020B0604020202020204" pitchFamily="34" charset="0"/>
            </a:pPr>
            <a:endParaRPr lang="en-US" sz="12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2. principles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2.2 3D Triangulation</a:t>
            </a:r>
          </a:p>
        </p:txBody>
      </p:sp>
      <p:sp>
        <p:nvSpPr>
          <p:cNvPr id="8" name="Rectangle 2">
            <a:extLst>
              <a:ext uri="{FF2B5EF4-FFF2-40B4-BE49-F238E27FC236}">
                <a16:creationId xmlns:a16="http://schemas.microsoft.com/office/drawing/2014/main" id="{50D4356C-0F60-0A37-E9CE-605FB7ACEE46}"/>
              </a:ext>
            </a:extLst>
          </p:cNvPr>
          <p:cNvSpPr>
            <a:spLocks noChangeArrowheads="1"/>
          </p:cNvSpPr>
          <p:nvPr/>
        </p:nvSpPr>
        <p:spPr bwMode="auto">
          <a:xfrm>
            <a:off x="1029231" y="1559886"/>
            <a:ext cx="5279419" cy="4048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lvl="1">
              <a:spcAft>
                <a:spcPts val="800"/>
              </a:spcAft>
            </a:pPr>
            <a:r>
              <a:rPr lang="en-US" sz="1400" dirty="0"/>
              <a:t>2D principles can be expanded to 3D camera triangulation. </a:t>
            </a:r>
          </a:p>
          <a:p>
            <a:pPr marL="0" lvl="1" algn="just">
              <a:spcAft>
                <a:spcPts val="800"/>
              </a:spcAft>
            </a:pPr>
            <a:endParaRPr lang="en-US" sz="1400" dirty="0"/>
          </a:p>
          <a:p>
            <a:pPr marL="0" lvl="1">
              <a:spcAft>
                <a:spcPts val="800"/>
              </a:spcAft>
            </a:pPr>
            <a:r>
              <a:rPr lang="en-US" sz="1400" dirty="0"/>
              <a:t>The measurement from each position will, in this case, provide two angles:</a:t>
            </a:r>
          </a:p>
          <a:p>
            <a:pPr marL="0" lvl="1" algn="just">
              <a:spcAft>
                <a:spcPts val="800"/>
              </a:spcAft>
            </a:pPr>
            <a:endParaRPr lang="en-US" sz="1400" dirty="0"/>
          </a:p>
          <a:p>
            <a:pPr marL="685800" lvl="1" indent="-228600" algn="just">
              <a:lnSpc>
                <a:spcPct val="107000"/>
              </a:lnSpc>
              <a:spcAft>
                <a:spcPts val="800"/>
              </a:spcAft>
              <a:buFont typeface="Arial" panose="020B0604020202020204" pitchFamily="34" charset="0"/>
              <a:buChar char="•"/>
            </a:pPr>
            <a:r>
              <a:rPr lang="en-US" sz="1400" dirty="0">
                <a:solidFill>
                  <a:srgbClr val="B4C10F"/>
                </a:solidFill>
              </a:rPr>
              <a:t>Longitude  </a:t>
            </a:r>
          </a:p>
          <a:p>
            <a:pPr marL="0" lvl="1" algn="just">
              <a:lnSpc>
                <a:spcPct val="107000"/>
              </a:lnSpc>
              <a:spcAft>
                <a:spcPts val="800"/>
              </a:spcAft>
            </a:pPr>
            <a:r>
              <a:rPr lang="en-US" sz="1400" dirty="0"/>
              <a:t>	 Angle in the horizontal plane </a:t>
            </a:r>
          </a:p>
          <a:p>
            <a:pPr marL="685800" lvl="1" indent="-228600" algn="just">
              <a:lnSpc>
                <a:spcPct val="107000"/>
              </a:lnSpc>
              <a:spcAft>
                <a:spcPts val="800"/>
              </a:spcAft>
              <a:buFont typeface="Arial" panose="020B0604020202020204" pitchFamily="34" charset="0"/>
              <a:buChar char="•"/>
            </a:pPr>
            <a:r>
              <a:rPr lang="en-US" sz="1400" dirty="0">
                <a:solidFill>
                  <a:srgbClr val="B4C10F"/>
                </a:solidFill>
              </a:rPr>
              <a:t>Latitude     </a:t>
            </a:r>
          </a:p>
          <a:p>
            <a:pPr marL="0" lvl="1" algn="just">
              <a:lnSpc>
                <a:spcPct val="107000"/>
              </a:lnSpc>
              <a:spcAft>
                <a:spcPts val="800"/>
              </a:spcAft>
            </a:pPr>
            <a:r>
              <a:rPr lang="en-US" sz="1400" dirty="0"/>
              <a:t>	Angle in the vertical plane</a:t>
            </a:r>
          </a:p>
          <a:p>
            <a:pPr marL="0" lvl="1" algn="just">
              <a:lnSpc>
                <a:spcPct val="107000"/>
              </a:lnSpc>
              <a:spcAft>
                <a:spcPts val="800"/>
              </a:spcAft>
            </a:pPr>
            <a:endParaRPr lang="en-US" sz="1400" dirty="0"/>
          </a:p>
          <a:p>
            <a:pPr marL="0" lvl="1">
              <a:spcAft>
                <a:spcPts val="800"/>
              </a:spcAft>
            </a:pPr>
            <a:r>
              <a:rPr lang="en-US" sz="1400" dirty="0"/>
              <a:t>The combination of both angles can now be used to reconstruct the 3-dimensional XYZ position of the Target Point.</a:t>
            </a:r>
          </a:p>
          <a:p>
            <a:pPr marL="0" marR="0" algn="just">
              <a:lnSpc>
                <a:spcPct val="107000"/>
              </a:lnSpc>
              <a:spcBef>
                <a:spcPts val="0"/>
              </a:spcBef>
              <a:spcAft>
                <a:spcPts val="800"/>
              </a:spcAft>
            </a:pPr>
            <a:endParaRPr lang="en-US" sz="1800" dirty="0">
              <a:effectLst/>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66C2502A-50A2-1D2A-414F-95379872BE22}"/>
              </a:ext>
            </a:extLst>
          </p:cNvPr>
          <p:cNvSpPr txBox="1"/>
          <p:nvPr/>
        </p:nvSpPr>
        <p:spPr>
          <a:xfrm>
            <a:off x="6545499" y="5479087"/>
            <a:ext cx="2254143" cy="246221"/>
          </a:xfrm>
          <a:prstGeom prst="rect">
            <a:avLst/>
          </a:prstGeom>
          <a:noFill/>
        </p:spPr>
        <p:txBody>
          <a:bodyPr wrap="none" rtlCol="0">
            <a:spAutoFit/>
          </a:bodyPr>
          <a:lstStyle/>
          <a:p>
            <a:r>
              <a:rPr lang="en-US" sz="1000" i="1" dirty="0"/>
              <a:t>Triangulation using camera imaging</a:t>
            </a:r>
          </a:p>
        </p:txBody>
      </p:sp>
      <p:pic>
        <p:nvPicPr>
          <p:cNvPr id="3" name="Picture 2">
            <a:extLst>
              <a:ext uri="{FF2B5EF4-FFF2-40B4-BE49-F238E27FC236}">
                <a16:creationId xmlns:a16="http://schemas.microsoft.com/office/drawing/2014/main" id="{67C75477-D8AB-9242-FF15-87FACB24A69B}"/>
              </a:ext>
            </a:extLst>
          </p:cNvPr>
          <p:cNvPicPr>
            <a:picLocks noChangeAspect="1"/>
          </p:cNvPicPr>
          <p:nvPr/>
        </p:nvPicPr>
        <p:blipFill>
          <a:blip r:embed="rId4"/>
          <a:stretch>
            <a:fillRect/>
          </a:stretch>
        </p:blipFill>
        <p:spPr>
          <a:xfrm>
            <a:off x="6545499" y="1233825"/>
            <a:ext cx="5495164" cy="4103805"/>
          </a:xfrm>
          <a:prstGeom prst="rect">
            <a:avLst/>
          </a:prstGeom>
        </p:spPr>
      </p:pic>
      <p:sp>
        <p:nvSpPr>
          <p:cNvPr id="6" name="Footer Placeholder 4">
            <a:extLst>
              <a:ext uri="{FF2B5EF4-FFF2-40B4-BE49-F238E27FC236}">
                <a16:creationId xmlns:a16="http://schemas.microsoft.com/office/drawing/2014/main" id="{F20BB0FD-77DA-1CD8-79C0-C66D53D9BE7B}"/>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9</a:t>
            </a:fld>
            <a:endParaRPr lang="en-US" dirty="0"/>
          </a:p>
        </p:txBody>
      </p:sp>
      <p:sp>
        <p:nvSpPr>
          <p:cNvPr id="9" name="Footer Placeholder 4">
            <a:extLst>
              <a:ext uri="{FF2B5EF4-FFF2-40B4-BE49-F238E27FC236}">
                <a16:creationId xmlns:a16="http://schemas.microsoft.com/office/drawing/2014/main" id="{62977D33-0BA3-1EA1-893B-4717E089354F}"/>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728059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247552" y="1439108"/>
            <a:ext cx="6478773" cy="4759124"/>
          </a:xfrm>
        </p:spPr>
        <p:txBody>
          <a:bodyPr vert="horz" lIns="91440" tIns="45720" rIns="91440" bIns="45720" numCol="1" rtlCol="0" anchor="t">
            <a:normAutofit/>
          </a:bodyPr>
          <a:lstStyle/>
          <a:p>
            <a:pPr marL="0" indent="0" algn="just">
              <a:lnSpc>
                <a:spcPct val="110000"/>
              </a:lnSpc>
              <a:spcBef>
                <a:spcPts val="0"/>
              </a:spcBef>
              <a:buNone/>
              <a:defRPr/>
            </a:pPr>
            <a:r>
              <a:rPr lang="en-US" sz="1400" dirty="0">
                <a:solidFill>
                  <a:schemeClr val="tx1"/>
                </a:solidFill>
              </a:rPr>
              <a:t>The points that are measured with a camera-based system have the following criteria:</a:t>
            </a:r>
          </a:p>
          <a:p>
            <a:pPr marL="0" indent="0" algn="just">
              <a:lnSpc>
                <a:spcPct val="110000"/>
              </a:lnSpc>
              <a:spcBef>
                <a:spcPts val="0"/>
              </a:spcBef>
              <a:buNone/>
              <a:defRPr/>
            </a:pPr>
            <a:endParaRPr lang="en-US" sz="1400" dirty="0">
              <a:solidFill>
                <a:srgbClr val="000000"/>
              </a:solidFill>
            </a:endParaRPr>
          </a:p>
          <a:p>
            <a:pPr marL="685800" lvl="1" indent="-228600" algn="just">
              <a:lnSpc>
                <a:spcPct val="107000"/>
              </a:lnSpc>
              <a:spcAft>
                <a:spcPts val="800"/>
              </a:spcAft>
              <a:buFont typeface="Arial" panose="020B0604020202020204" pitchFamily="34" charset="0"/>
              <a:buChar char="•"/>
            </a:pPr>
            <a:r>
              <a:rPr lang="en-US" sz="1400" dirty="0">
                <a:solidFill>
                  <a:srgbClr val="B4C10F"/>
                </a:solidFill>
              </a:rPr>
              <a:t>Color perspective</a:t>
            </a:r>
          </a:p>
          <a:p>
            <a:pPr marL="0" lvl="1">
              <a:spcAft>
                <a:spcPts val="800"/>
              </a:spcAft>
            </a:pPr>
            <a:r>
              <a:rPr lang="en-US" sz="1400" dirty="0">
                <a:solidFill>
                  <a:schemeClr val="tx1"/>
                </a:solidFill>
              </a:rPr>
              <a:t>	High contrast black and white target patterns for edge detection </a:t>
            </a:r>
          </a:p>
          <a:p>
            <a:pPr marL="685800" lvl="1" indent="-228600" algn="just">
              <a:lnSpc>
                <a:spcPct val="107000"/>
              </a:lnSpc>
              <a:spcAft>
                <a:spcPts val="800"/>
              </a:spcAft>
              <a:buFont typeface="Arial" panose="020B0604020202020204" pitchFamily="34" charset="0"/>
              <a:buChar char="•"/>
            </a:pPr>
            <a:r>
              <a:rPr lang="en-US" sz="1400" dirty="0">
                <a:solidFill>
                  <a:srgbClr val="B4C10F"/>
                </a:solidFill>
              </a:rPr>
              <a:t>Shape </a:t>
            </a:r>
          </a:p>
          <a:p>
            <a:pPr marL="0" lvl="1">
              <a:spcAft>
                <a:spcPts val="800"/>
              </a:spcAft>
            </a:pPr>
            <a:r>
              <a:rPr lang="en-US" sz="1400" dirty="0">
                <a:solidFill>
                  <a:schemeClr val="tx1"/>
                </a:solidFill>
              </a:rPr>
              <a:t>	Round targets will enable the determination of the virtual 	center point</a:t>
            </a:r>
          </a:p>
          <a:p>
            <a:pPr marL="685800" lvl="1" indent="-228600" algn="just">
              <a:lnSpc>
                <a:spcPct val="107000"/>
              </a:lnSpc>
              <a:spcAft>
                <a:spcPts val="800"/>
              </a:spcAft>
              <a:buFont typeface="Arial" panose="020B0604020202020204" pitchFamily="34" charset="0"/>
              <a:buChar char="•"/>
            </a:pPr>
            <a:r>
              <a:rPr lang="en-US" sz="1400" dirty="0">
                <a:solidFill>
                  <a:srgbClr val="B4C10F"/>
                </a:solidFill>
              </a:rPr>
              <a:t>Size</a:t>
            </a:r>
          </a:p>
          <a:p>
            <a:pPr marL="0" lvl="1">
              <a:spcAft>
                <a:spcPts val="800"/>
              </a:spcAft>
            </a:pPr>
            <a:r>
              <a:rPr lang="en-US" sz="1400" dirty="0">
                <a:solidFill>
                  <a:schemeClr val="tx1"/>
                </a:solidFill>
              </a:rPr>
              <a:t>	For shape reconstruction (circle),  the projected image needs to 	cover multiple pixels</a:t>
            </a:r>
          </a:p>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r>
              <a:rPr lang="en-US" sz="1400" dirty="0">
                <a:solidFill>
                  <a:schemeClr val="tx1"/>
                </a:solidFill>
              </a:rPr>
              <a:t>The optimal target will be a function of the installation requirements.</a:t>
            </a: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indent="-285750" algn="just">
              <a:lnSpc>
                <a:spcPct val="110000"/>
              </a:lnSpc>
              <a:spcBef>
                <a:spcPts val="0"/>
              </a:spcBef>
              <a:buFont typeface="Arial" panose="020B0604020202020204" pitchFamily="34" charset="0"/>
              <a:buChar char="•"/>
            </a:pPr>
            <a:endParaRPr lang="en-US" sz="1400" b="1" dirty="0"/>
          </a:p>
          <a:p>
            <a:pPr marL="0" lvl="1" algn="just">
              <a:lnSpc>
                <a:spcPct val="100000"/>
              </a:lnSpc>
              <a:spcBef>
                <a:spcPts val="0"/>
              </a:spcBef>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2. principles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2.3 optical target points</a:t>
            </a:r>
          </a:p>
        </p:txBody>
      </p:sp>
      <p:sp>
        <p:nvSpPr>
          <p:cNvPr id="10" name="TextBox 9">
            <a:extLst>
              <a:ext uri="{FF2B5EF4-FFF2-40B4-BE49-F238E27FC236}">
                <a16:creationId xmlns:a16="http://schemas.microsoft.com/office/drawing/2014/main" id="{24C8D82B-CEFE-E610-84E7-850EB21730E3}"/>
              </a:ext>
            </a:extLst>
          </p:cNvPr>
          <p:cNvSpPr txBox="1"/>
          <p:nvPr/>
        </p:nvSpPr>
        <p:spPr>
          <a:xfrm>
            <a:off x="7560860" y="0"/>
            <a:ext cx="4631140"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What can the camera system track  </a:t>
            </a:r>
            <a:r>
              <a:rPr lang="en-US" sz="1400" dirty="0">
                <a:solidFill>
                  <a:schemeClr val="bg1">
                    <a:lumMod val="50000"/>
                  </a:schemeClr>
                </a:solidFill>
              </a:rPr>
              <a:t>?</a:t>
            </a:r>
          </a:p>
        </p:txBody>
      </p:sp>
      <p:sp>
        <p:nvSpPr>
          <p:cNvPr id="11" name="TextBox 10">
            <a:extLst>
              <a:ext uri="{FF2B5EF4-FFF2-40B4-BE49-F238E27FC236}">
                <a16:creationId xmlns:a16="http://schemas.microsoft.com/office/drawing/2014/main" id="{F1917C7E-F198-C99E-A6B5-F0E436682086}"/>
              </a:ext>
            </a:extLst>
          </p:cNvPr>
          <p:cNvSpPr txBox="1"/>
          <p:nvPr/>
        </p:nvSpPr>
        <p:spPr>
          <a:xfrm>
            <a:off x="8869680" y="5923342"/>
            <a:ext cx="2404826" cy="246221"/>
          </a:xfrm>
          <a:prstGeom prst="rect">
            <a:avLst/>
          </a:prstGeom>
          <a:noFill/>
        </p:spPr>
        <p:txBody>
          <a:bodyPr wrap="none" rtlCol="0">
            <a:spAutoFit/>
          </a:bodyPr>
          <a:lstStyle/>
          <a:p>
            <a:r>
              <a:rPr lang="en-US" sz="1000" i="1" dirty="0">
                <a:solidFill>
                  <a:srgbClr val="FF0000"/>
                </a:solidFill>
              </a:rPr>
              <a:t>Extra Tech Detail:</a:t>
            </a:r>
            <a:r>
              <a:rPr lang="en-US" sz="1000" i="1" dirty="0"/>
              <a:t> Target Dimensioning</a:t>
            </a:r>
          </a:p>
        </p:txBody>
      </p:sp>
      <mc:AlternateContent xmlns:mc="http://schemas.openxmlformats.org/markup-compatibility/2006" xmlns:psez="http://schemas.microsoft.com/office/powerpoint/2016/sectionzoom">
        <mc:Choice Requires="psez">
          <p:graphicFrame>
            <p:nvGraphicFramePr>
              <p:cNvPr id="13" name="Section Zoom 12">
                <a:extLst>
                  <a:ext uri="{FF2B5EF4-FFF2-40B4-BE49-F238E27FC236}">
                    <a16:creationId xmlns:a16="http://schemas.microsoft.com/office/drawing/2014/main" id="{E9B8F1A6-DE8C-5442-BB78-39003C03F8CA}"/>
                  </a:ext>
                </a:extLst>
              </p:cNvPr>
              <p:cNvGraphicFramePr>
                <a:graphicFrameLocks noChangeAspect="1"/>
              </p:cNvGraphicFramePr>
              <p:nvPr>
                <p:extLst>
                  <p:ext uri="{D42A27DB-BD31-4B8C-83A1-F6EECF244321}">
                    <p14:modId xmlns:p14="http://schemas.microsoft.com/office/powerpoint/2010/main" val="483064790"/>
                  </p:ext>
                </p:extLst>
              </p:nvPr>
            </p:nvGraphicFramePr>
            <p:xfrm>
              <a:off x="8994759" y="4124894"/>
              <a:ext cx="3197241" cy="1798448"/>
            </p:xfrm>
            <a:graphic>
              <a:graphicData uri="http://schemas.microsoft.com/office/powerpoint/2016/sectionzoom">
                <psez:sectionZm>
                  <psez:sectionZmObj sectionId="{3D3769EB-4D78-466E-AD6B-CF306E2D1442}">
                    <psez:zmPr id="{A92DE1C2-B557-43E5-AA38-C2984EA28648}" transitionDur="1000">
                      <p166:blipFill xmlns:p166="http://schemas.microsoft.com/office/powerpoint/2016/6/main">
                        <a:blip r:embed="rId4"/>
                        <a:stretch>
                          <a:fillRect/>
                        </a:stretch>
                      </p166:blipFill>
                      <p166:spPr xmlns:p166="http://schemas.microsoft.com/office/powerpoint/2016/6/main">
                        <a:xfrm>
                          <a:off x="0" y="0"/>
                          <a:ext cx="3197241" cy="1798448"/>
                        </a:xfrm>
                        <a:prstGeom prst="rect">
                          <a:avLst/>
                        </a:prstGeom>
                        <a:ln w="3175">
                          <a:solidFill>
                            <a:prstClr val="ltGray"/>
                          </a:solidFill>
                        </a:ln>
                      </p166:spPr>
                    </psez:zmPr>
                  </psez:sectionZmObj>
                </psez:sectionZm>
              </a:graphicData>
            </a:graphic>
          </p:graphicFrame>
        </mc:Choice>
        <mc:Fallback xmlns="">
          <p:pic>
            <p:nvPicPr>
              <p:cNvPr id="13" name="Section Zoom 12">
                <a:hlinkClick r:id="rId5" action="ppaction://hlinksldjump"/>
                <a:extLst>
                  <a:ext uri="{FF2B5EF4-FFF2-40B4-BE49-F238E27FC236}">
                    <a16:creationId xmlns:a16="http://schemas.microsoft.com/office/drawing/2014/main" id="{E9B8F1A6-DE8C-5442-BB78-39003C03F8CA}"/>
                  </a:ext>
                </a:extLst>
              </p:cNvPr>
              <p:cNvPicPr>
                <a:picLocks noGrp="1" noRot="1" noChangeAspect="1" noMove="1" noResize="1" noEditPoints="1" noAdjustHandles="1" noChangeArrowheads="1" noChangeShapeType="1"/>
              </p:cNvPicPr>
              <p:nvPr/>
            </p:nvPicPr>
            <p:blipFill>
              <a:blip r:embed="rId6"/>
              <a:stretch>
                <a:fillRect/>
              </a:stretch>
            </p:blipFill>
            <p:spPr>
              <a:xfrm>
                <a:off x="8994759" y="4124894"/>
                <a:ext cx="3197241" cy="1798448"/>
              </a:xfrm>
              <a:prstGeom prst="rect">
                <a:avLst/>
              </a:prstGeom>
              <a:ln w="3175">
                <a:solidFill>
                  <a:prstClr val="ltGray"/>
                </a:solidFill>
              </a:ln>
            </p:spPr>
          </p:pic>
        </mc:Fallback>
      </mc:AlternateContent>
      <p:sp>
        <p:nvSpPr>
          <p:cNvPr id="14" name="TextBox 13">
            <a:extLst>
              <a:ext uri="{FF2B5EF4-FFF2-40B4-BE49-F238E27FC236}">
                <a16:creationId xmlns:a16="http://schemas.microsoft.com/office/drawing/2014/main" id="{CA79F283-6ADA-7281-E2A5-10033DFEBBEC}"/>
              </a:ext>
            </a:extLst>
          </p:cNvPr>
          <p:cNvSpPr txBox="1"/>
          <p:nvPr/>
        </p:nvSpPr>
        <p:spPr>
          <a:xfrm>
            <a:off x="8182900" y="3324024"/>
            <a:ext cx="3510898" cy="246221"/>
          </a:xfrm>
          <a:prstGeom prst="rect">
            <a:avLst/>
          </a:prstGeom>
          <a:noFill/>
        </p:spPr>
        <p:txBody>
          <a:bodyPr wrap="none" rtlCol="0">
            <a:spAutoFit/>
          </a:bodyPr>
          <a:lstStyle/>
          <a:p>
            <a:r>
              <a:rPr lang="en-US" sz="1000" i="1" dirty="0"/>
              <a:t>Visible optical targets to monitor dynamic flush and gap</a:t>
            </a:r>
          </a:p>
        </p:txBody>
      </p:sp>
      <p:pic>
        <p:nvPicPr>
          <p:cNvPr id="3" name="Picture 2">
            <a:extLst>
              <a:ext uri="{FF2B5EF4-FFF2-40B4-BE49-F238E27FC236}">
                <a16:creationId xmlns:a16="http://schemas.microsoft.com/office/drawing/2014/main" id="{5A37C888-7E19-4B48-397C-4E057C3F9D14}"/>
              </a:ext>
            </a:extLst>
          </p:cNvPr>
          <p:cNvPicPr>
            <a:picLocks noChangeAspect="1"/>
          </p:cNvPicPr>
          <p:nvPr/>
        </p:nvPicPr>
        <p:blipFill>
          <a:blip r:embed="rId7"/>
          <a:stretch>
            <a:fillRect/>
          </a:stretch>
        </p:blipFill>
        <p:spPr>
          <a:xfrm>
            <a:off x="8052793" y="970927"/>
            <a:ext cx="4038600" cy="2278380"/>
          </a:xfrm>
          <a:prstGeom prst="rect">
            <a:avLst/>
          </a:prstGeom>
        </p:spPr>
      </p:pic>
      <p:sp>
        <p:nvSpPr>
          <p:cNvPr id="4" name="Footer Placeholder 4">
            <a:extLst>
              <a:ext uri="{FF2B5EF4-FFF2-40B4-BE49-F238E27FC236}">
                <a16:creationId xmlns:a16="http://schemas.microsoft.com/office/drawing/2014/main" id="{3C4F653E-7051-AB6B-B841-5B53EB11704C}"/>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10</a:t>
            </a:fld>
            <a:endParaRPr lang="en-US" dirty="0"/>
          </a:p>
        </p:txBody>
      </p:sp>
      <p:sp>
        <p:nvSpPr>
          <p:cNvPr id="6" name="Footer Placeholder 4">
            <a:extLst>
              <a:ext uri="{FF2B5EF4-FFF2-40B4-BE49-F238E27FC236}">
                <a16:creationId xmlns:a16="http://schemas.microsoft.com/office/drawing/2014/main" id="{C5D2098A-E9E4-EE23-BE44-A37617107232}"/>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078406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A405FA3-A94E-2ACE-09E4-85CE21138574}"/>
              </a:ext>
            </a:extLst>
          </p:cNvPr>
          <p:cNvPicPr>
            <a:picLocks noChangeAspect="1"/>
          </p:cNvPicPr>
          <p:nvPr/>
        </p:nvPicPr>
        <p:blipFill>
          <a:blip r:embed="rId4"/>
          <a:stretch>
            <a:fillRect/>
          </a:stretch>
        </p:blipFill>
        <p:spPr>
          <a:xfrm>
            <a:off x="6741573" y="2777947"/>
            <a:ext cx="5189220" cy="2537460"/>
          </a:xfrm>
          <a:prstGeom prst="rect">
            <a:avLst/>
          </a:prstGeom>
        </p:spPr>
      </p:pic>
      <p:pic>
        <p:nvPicPr>
          <p:cNvPr id="3" name="Picture 2">
            <a:extLst>
              <a:ext uri="{FF2B5EF4-FFF2-40B4-BE49-F238E27FC236}">
                <a16:creationId xmlns:a16="http://schemas.microsoft.com/office/drawing/2014/main" id="{E716F44B-D057-E363-D606-1E6C0F5D3E73}"/>
              </a:ext>
            </a:extLst>
          </p:cNvPr>
          <p:cNvPicPr>
            <a:picLocks noChangeAspect="1"/>
          </p:cNvPicPr>
          <p:nvPr/>
        </p:nvPicPr>
        <p:blipFill>
          <a:blip r:embed="rId5"/>
          <a:stretch>
            <a:fillRect/>
          </a:stretch>
        </p:blipFill>
        <p:spPr>
          <a:xfrm>
            <a:off x="1156220" y="2738628"/>
            <a:ext cx="5189220" cy="2537460"/>
          </a:xfrm>
          <a:prstGeom prst="rect">
            <a:avLst/>
          </a:prstGeom>
        </p:spPr>
      </p:pic>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2. principles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2.4 POINT matching</a:t>
            </a:r>
          </a:p>
        </p:txBody>
      </p:sp>
      <p:sp>
        <p:nvSpPr>
          <p:cNvPr id="5" name="TextBox 4">
            <a:extLst>
              <a:ext uri="{FF2B5EF4-FFF2-40B4-BE49-F238E27FC236}">
                <a16:creationId xmlns:a16="http://schemas.microsoft.com/office/drawing/2014/main" id="{5A049F47-FDE9-D962-8653-9C521836D024}"/>
              </a:ext>
            </a:extLst>
          </p:cNvPr>
          <p:cNvSpPr txBox="1"/>
          <p:nvPr/>
        </p:nvSpPr>
        <p:spPr>
          <a:xfrm>
            <a:off x="4902868" y="0"/>
            <a:ext cx="7289133"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can we do triangulation if there are multiple points in the same image ?</a:t>
            </a:r>
          </a:p>
        </p:txBody>
      </p:sp>
      <p:sp>
        <p:nvSpPr>
          <p:cNvPr id="6" name="Rectangle 2">
            <a:extLst>
              <a:ext uri="{FF2B5EF4-FFF2-40B4-BE49-F238E27FC236}">
                <a16:creationId xmlns:a16="http://schemas.microsoft.com/office/drawing/2014/main" id="{3A74CA5F-77E6-0A82-E9CA-3AEAD1F9EF23}"/>
              </a:ext>
            </a:extLst>
          </p:cNvPr>
          <p:cNvSpPr>
            <a:spLocks noChangeArrowheads="1"/>
          </p:cNvSpPr>
          <p:nvPr/>
        </p:nvSpPr>
        <p:spPr bwMode="auto">
          <a:xfrm>
            <a:off x="1552353" y="1581912"/>
            <a:ext cx="7634177" cy="1863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lvl="1">
              <a:spcAft>
                <a:spcPts val="800"/>
              </a:spcAft>
            </a:pPr>
            <a:r>
              <a:rPr lang="en-US" sz="1400" dirty="0">
                <a:solidFill>
                  <a:srgbClr val="000000"/>
                </a:solidFill>
              </a:rPr>
              <a:t>When multiple points are present in the image, the algorithm has to match each point in the image from the left to a point in the image of the right camera.</a:t>
            </a:r>
          </a:p>
          <a:p>
            <a:pPr marL="0" lvl="1" algn="just">
              <a:spcAft>
                <a:spcPts val="800"/>
              </a:spcAft>
            </a:pPr>
            <a:r>
              <a:rPr lang="en-US" sz="1400" dirty="0">
                <a:solidFill>
                  <a:srgbClr val="000000"/>
                </a:solidFill>
              </a:rPr>
              <a:t>A technique of pattern recognition is used to identify each individual point in both images.</a:t>
            </a:r>
          </a:p>
          <a:p>
            <a:pPr marL="0" lvl="1" algn="just">
              <a:spcAft>
                <a:spcPts val="800"/>
              </a:spcAft>
            </a:pPr>
            <a:endParaRPr lang="en-US" sz="1400" dirty="0">
              <a:solidFill>
                <a:srgbClr val="000000"/>
              </a:solidFill>
            </a:endParaRPr>
          </a:p>
          <a:p>
            <a:pPr marL="0" lvl="1" algn="just">
              <a:spcAft>
                <a:spcPts val="800"/>
              </a:spcAft>
            </a:pPr>
            <a:endParaRPr lang="en-US" sz="1400" dirty="0">
              <a:solidFill>
                <a:srgbClr val="000000"/>
              </a:solidFill>
            </a:endParaRPr>
          </a:p>
          <a:p>
            <a:pPr marL="0" marR="0" algn="just">
              <a:lnSpc>
                <a:spcPct val="107000"/>
              </a:lnSpc>
              <a:spcBef>
                <a:spcPts val="0"/>
              </a:spcBef>
              <a:spcAft>
                <a:spcPts val="800"/>
              </a:spcAft>
            </a:pPr>
            <a:endParaRPr lang="en-US" sz="1800" dirty="0">
              <a:effectLst/>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FCB8094-1AE1-5552-0E4D-CE2CB968B135}"/>
              </a:ext>
            </a:extLst>
          </p:cNvPr>
          <p:cNvSpPr txBox="1"/>
          <p:nvPr/>
        </p:nvSpPr>
        <p:spPr>
          <a:xfrm>
            <a:off x="1156220" y="5315407"/>
            <a:ext cx="2661306" cy="246221"/>
          </a:xfrm>
          <a:prstGeom prst="rect">
            <a:avLst/>
          </a:prstGeom>
          <a:noFill/>
        </p:spPr>
        <p:txBody>
          <a:bodyPr wrap="none" rtlCol="0">
            <a:spAutoFit/>
          </a:bodyPr>
          <a:lstStyle/>
          <a:p>
            <a:r>
              <a:rPr lang="en-US" sz="1000" i="1" dirty="0"/>
              <a:t>Left camera and established  point pattern</a:t>
            </a:r>
          </a:p>
        </p:txBody>
      </p:sp>
      <p:sp>
        <p:nvSpPr>
          <p:cNvPr id="12" name="TextBox 11">
            <a:extLst>
              <a:ext uri="{FF2B5EF4-FFF2-40B4-BE49-F238E27FC236}">
                <a16:creationId xmlns:a16="http://schemas.microsoft.com/office/drawing/2014/main" id="{96439B46-BBE2-9A7B-9185-3DA39813A04D}"/>
              </a:ext>
            </a:extLst>
          </p:cNvPr>
          <p:cNvSpPr txBox="1"/>
          <p:nvPr/>
        </p:nvSpPr>
        <p:spPr>
          <a:xfrm>
            <a:off x="6722786" y="5315407"/>
            <a:ext cx="4682692" cy="246221"/>
          </a:xfrm>
          <a:prstGeom prst="rect">
            <a:avLst/>
          </a:prstGeom>
          <a:noFill/>
        </p:spPr>
        <p:txBody>
          <a:bodyPr wrap="none" rtlCol="0">
            <a:spAutoFit/>
          </a:bodyPr>
          <a:lstStyle/>
          <a:p>
            <a:r>
              <a:rPr lang="en-US" sz="1000" i="1" dirty="0"/>
              <a:t>Right camera following the same pattern to match the established point pair</a:t>
            </a:r>
          </a:p>
        </p:txBody>
      </p:sp>
      <p:cxnSp>
        <p:nvCxnSpPr>
          <p:cNvPr id="8" name="Straight Arrow Connector 7">
            <a:extLst>
              <a:ext uri="{FF2B5EF4-FFF2-40B4-BE49-F238E27FC236}">
                <a16:creationId xmlns:a16="http://schemas.microsoft.com/office/drawing/2014/main" id="{65DC178F-580A-5973-CA5D-5CB78F722330}"/>
              </a:ext>
            </a:extLst>
          </p:cNvPr>
          <p:cNvCxnSpPr>
            <a:cxnSpLocks/>
          </p:cNvCxnSpPr>
          <p:nvPr/>
        </p:nvCxnSpPr>
        <p:spPr>
          <a:xfrm flipV="1">
            <a:off x="3179928" y="3746310"/>
            <a:ext cx="5622878" cy="407506"/>
          </a:xfrm>
          <a:prstGeom prst="straightConnector1">
            <a:avLst/>
          </a:prstGeom>
          <a:ln w="34925">
            <a:solidFill>
              <a:srgbClr val="FF0000"/>
            </a:solidFill>
            <a:headEnd type="triangle" w="lg" len="lg"/>
            <a:tailEnd type="triangle" w="lg" len="lg"/>
          </a:ln>
        </p:spPr>
        <p:style>
          <a:lnRef idx="3">
            <a:schemeClr val="dk1"/>
          </a:lnRef>
          <a:fillRef idx="0">
            <a:schemeClr val="dk1"/>
          </a:fillRef>
          <a:effectRef idx="2">
            <a:schemeClr val="dk1"/>
          </a:effectRef>
          <a:fontRef idx="minor">
            <a:schemeClr val="tx1"/>
          </a:fontRef>
        </p:style>
      </p:cxnSp>
      <p:sp>
        <p:nvSpPr>
          <p:cNvPr id="9" name="Footer Placeholder 4">
            <a:extLst>
              <a:ext uri="{FF2B5EF4-FFF2-40B4-BE49-F238E27FC236}">
                <a16:creationId xmlns:a16="http://schemas.microsoft.com/office/drawing/2014/main" id="{4BF07944-3C1A-3D63-7A46-681D3A009A32}"/>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11</a:t>
            </a:fld>
            <a:endParaRPr lang="en-US" dirty="0"/>
          </a:p>
        </p:txBody>
      </p:sp>
      <p:sp>
        <p:nvSpPr>
          <p:cNvPr id="10" name="Footer Placeholder 4">
            <a:extLst>
              <a:ext uri="{FF2B5EF4-FFF2-40B4-BE49-F238E27FC236}">
                <a16:creationId xmlns:a16="http://schemas.microsoft.com/office/drawing/2014/main" id="{7D299D0F-D5CD-6171-261F-56404ABC82D9}"/>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519800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3701014" y="2447242"/>
            <a:ext cx="4939712" cy="1325563"/>
          </a:xfrm>
        </p:spPr>
        <p:txBody>
          <a:bodyPr>
            <a:normAutofit/>
          </a:bodyPr>
          <a:lstStyle/>
          <a:p>
            <a:r>
              <a:rPr lang="en-US" sz="4400" dirty="0"/>
              <a:t>3. System Design</a:t>
            </a:r>
          </a:p>
        </p:txBody>
      </p:sp>
      <p:sp>
        <p:nvSpPr>
          <p:cNvPr id="2" name="Footer Placeholder 4">
            <a:extLst>
              <a:ext uri="{FF2B5EF4-FFF2-40B4-BE49-F238E27FC236}">
                <a16:creationId xmlns:a16="http://schemas.microsoft.com/office/drawing/2014/main" id="{14C8DEF5-E3A9-EBC8-BEE4-6A8464D73DFB}"/>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12</a:t>
            </a:fld>
            <a:endParaRPr lang="en-US" dirty="0"/>
          </a:p>
        </p:txBody>
      </p:sp>
      <p:sp>
        <p:nvSpPr>
          <p:cNvPr id="3" name="Footer Placeholder 4">
            <a:extLst>
              <a:ext uri="{FF2B5EF4-FFF2-40B4-BE49-F238E27FC236}">
                <a16:creationId xmlns:a16="http://schemas.microsoft.com/office/drawing/2014/main" id="{9E5F440D-107A-21F0-942B-48F084D4CC3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172508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3. System design</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3.1 performance</a:t>
            </a:r>
          </a:p>
        </p:txBody>
      </p:sp>
      <p:sp>
        <p:nvSpPr>
          <p:cNvPr id="8" name="Rectangle 2">
            <a:extLst>
              <a:ext uri="{FF2B5EF4-FFF2-40B4-BE49-F238E27FC236}">
                <a16:creationId xmlns:a16="http://schemas.microsoft.com/office/drawing/2014/main" id="{50D4356C-0F60-0A37-E9CE-605FB7ACEE46}"/>
              </a:ext>
            </a:extLst>
          </p:cNvPr>
          <p:cNvSpPr>
            <a:spLocks noChangeArrowheads="1"/>
          </p:cNvSpPr>
          <p:nvPr/>
        </p:nvSpPr>
        <p:spPr bwMode="auto">
          <a:xfrm>
            <a:off x="1135464" y="1689822"/>
            <a:ext cx="6481488" cy="3966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lgn="just">
              <a:lnSpc>
                <a:spcPct val="107000"/>
              </a:lnSpc>
              <a:spcBef>
                <a:spcPts val="0"/>
              </a:spcBef>
              <a:spcAft>
                <a:spcPts val="800"/>
              </a:spcAft>
            </a:pPr>
            <a:r>
              <a:rPr lang="en-US" sz="1400" dirty="0">
                <a:solidFill>
                  <a:srgbClr val="000000"/>
                </a:solidFill>
                <a:latin typeface="Bahnschrift"/>
              </a:rPr>
              <a:t>A system design takes 3 main criteria into account:</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Measurement Volume </a:t>
            </a:r>
          </a:p>
          <a:p>
            <a:pPr marL="0" lvl="1" algn="just">
              <a:lnSpc>
                <a:spcPct val="107000"/>
              </a:lnSpc>
              <a:spcAft>
                <a:spcPts val="800"/>
              </a:spcAft>
            </a:pPr>
            <a:r>
              <a:rPr lang="en-US" sz="1400" dirty="0">
                <a:solidFill>
                  <a:srgbClr val="000000"/>
                </a:solidFill>
                <a:latin typeface="Bahnschrift"/>
              </a:rPr>
              <a:t>	Example: 	(1x2x1)m, (4x2x3)m, …?</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Desired Accuracy</a:t>
            </a:r>
          </a:p>
          <a:p>
            <a:pPr marL="0" lvl="1" algn="just">
              <a:lnSpc>
                <a:spcPct val="107000"/>
              </a:lnSpc>
              <a:spcAft>
                <a:spcPts val="800"/>
              </a:spcAft>
            </a:pPr>
            <a:r>
              <a:rPr lang="en-US" sz="1400" dirty="0">
                <a:solidFill>
                  <a:srgbClr val="000000"/>
                </a:solidFill>
                <a:latin typeface="Bahnschrift"/>
              </a:rPr>
              <a:t>	Example:  	0.1mm, 0.5mm, …?</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Acquisition Speed </a:t>
            </a:r>
          </a:p>
          <a:p>
            <a:pPr marL="0" lvl="1" algn="just">
              <a:lnSpc>
                <a:spcPct val="107000"/>
              </a:lnSpc>
              <a:spcAft>
                <a:spcPts val="800"/>
              </a:spcAft>
            </a:pPr>
            <a:r>
              <a:rPr lang="en-US" sz="1400" dirty="0">
                <a:solidFill>
                  <a:srgbClr val="000000"/>
                </a:solidFill>
                <a:latin typeface="Bahnschrift"/>
              </a:rPr>
              <a:t>	Example: 	50Hz, 500Hz ,…?</a:t>
            </a:r>
          </a:p>
          <a:p>
            <a:pPr marL="0" lvl="1" algn="just">
              <a:lnSpc>
                <a:spcPct val="107000"/>
              </a:lnSpc>
              <a:spcAft>
                <a:spcPts val="800"/>
              </a:spcAft>
            </a:pPr>
            <a:endParaRPr lang="en-US" sz="1400" dirty="0">
              <a:solidFill>
                <a:srgbClr val="000000"/>
              </a:solidFill>
              <a:latin typeface="Bahnschrift"/>
            </a:endParaRPr>
          </a:p>
          <a:p>
            <a:pPr marR="0" algn="just">
              <a:lnSpc>
                <a:spcPct val="107000"/>
              </a:lnSpc>
              <a:spcBef>
                <a:spcPts val="0"/>
              </a:spcBef>
              <a:spcAft>
                <a:spcPts val="800"/>
              </a:spcAft>
            </a:pPr>
            <a:r>
              <a:rPr lang="en-US" sz="1400" dirty="0">
                <a:solidFill>
                  <a:srgbClr val="000000"/>
                </a:solidFill>
                <a:latin typeface="Bahnschrift"/>
              </a:rPr>
              <a:t>Secondary aspects will further drive the choice of architecture:</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Real-Time Requirement</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Recording Time</a:t>
            </a:r>
          </a:p>
          <a:p>
            <a:pPr marL="742950" lvl="1" indent="-285750" algn="just">
              <a:lnSpc>
                <a:spcPct val="107000"/>
              </a:lnSpc>
              <a:spcAft>
                <a:spcPts val="800"/>
              </a:spcAft>
              <a:buFont typeface="Arial" panose="020B0604020202020204" pitchFamily="34" charset="0"/>
              <a:buChar char="•"/>
            </a:pPr>
            <a:r>
              <a:rPr lang="en-US" sz="1400" dirty="0">
                <a:solidFill>
                  <a:srgbClr val="B4C10F"/>
                </a:solidFill>
                <a:latin typeface="Bahnschrift"/>
              </a:rPr>
              <a:t>Environmental ( temperature, humidity, dust )</a:t>
            </a:r>
          </a:p>
        </p:txBody>
      </p:sp>
      <p:sp>
        <p:nvSpPr>
          <p:cNvPr id="9" name="TextBox 8">
            <a:extLst>
              <a:ext uri="{FF2B5EF4-FFF2-40B4-BE49-F238E27FC236}">
                <a16:creationId xmlns:a16="http://schemas.microsoft.com/office/drawing/2014/main" id="{13A741B8-628F-D49A-0249-ADC9ED5F06FA}"/>
              </a:ext>
            </a:extLst>
          </p:cNvPr>
          <p:cNvSpPr txBox="1"/>
          <p:nvPr/>
        </p:nvSpPr>
        <p:spPr>
          <a:xfrm>
            <a:off x="5991726" y="0"/>
            <a:ext cx="6200275"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What are the main criteria to design optimal optical systems ?</a:t>
            </a:r>
          </a:p>
        </p:txBody>
      </p:sp>
      <p:sp>
        <p:nvSpPr>
          <p:cNvPr id="5" name="TextBox 4">
            <a:extLst>
              <a:ext uri="{FF2B5EF4-FFF2-40B4-BE49-F238E27FC236}">
                <a16:creationId xmlns:a16="http://schemas.microsoft.com/office/drawing/2014/main" id="{241040DB-B64E-3DAE-C4EA-B1F3C39818CD}"/>
              </a:ext>
            </a:extLst>
          </p:cNvPr>
          <p:cNvSpPr txBox="1"/>
          <p:nvPr/>
        </p:nvSpPr>
        <p:spPr>
          <a:xfrm>
            <a:off x="7924077" y="3632047"/>
            <a:ext cx="3672800" cy="246221"/>
          </a:xfrm>
          <a:prstGeom prst="rect">
            <a:avLst/>
          </a:prstGeom>
          <a:noFill/>
        </p:spPr>
        <p:txBody>
          <a:bodyPr wrap="none" rtlCol="0">
            <a:spAutoFit/>
          </a:bodyPr>
          <a:lstStyle/>
          <a:p>
            <a:r>
              <a:rPr lang="en-US" sz="1000" i="1" dirty="0"/>
              <a:t>Crash test installation with excess light for high frame rates</a:t>
            </a:r>
          </a:p>
        </p:txBody>
      </p:sp>
      <p:sp>
        <p:nvSpPr>
          <p:cNvPr id="10" name="TextBox 9">
            <a:extLst>
              <a:ext uri="{FF2B5EF4-FFF2-40B4-BE49-F238E27FC236}">
                <a16:creationId xmlns:a16="http://schemas.microsoft.com/office/drawing/2014/main" id="{037711E0-740F-9910-77AE-745E3A2C3037}"/>
              </a:ext>
            </a:extLst>
          </p:cNvPr>
          <p:cNvSpPr txBox="1"/>
          <p:nvPr/>
        </p:nvSpPr>
        <p:spPr>
          <a:xfrm>
            <a:off x="8028272" y="6138715"/>
            <a:ext cx="3464410" cy="246221"/>
          </a:xfrm>
          <a:prstGeom prst="rect">
            <a:avLst/>
          </a:prstGeom>
          <a:noFill/>
        </p:spPr>
        <p:txBody>
          <a:bodyPr wrap="none" rtlCol="0">
            <a:spAutoFit/>
          </a:bodyPr>
          <a:lstStyle/>
          <a:p>
            <a:r>
              <a:rPr lang="en-US" sz="1000" i="1" dirty="0"/>
              <a:t>EZMotion optical measurement system in rugged housing</a:t>
            </a:r>
          </a:p>
        </p:txBody>
      </p:sp>
      <p:pic>
        <p:nvPicPr>
          <p:cNvPr id="3" name="Picture 2">
            <a:extLst>
              <a:ext uri="{FF2B5EF4-FFF2-40B4-BE49-F238E27FC236}">
                <a16:creationId xmlns:a16="http://schemas.microsoft.com/office/drawing/2014/main" id="{73FED52A-EA89-983F-4624-BD7007E29016}"/>
              </a:ext>
            </a:extLst>
          </p:cNvPr>
          <p:cNvPicPr>
            <a:picLocks noChangeAspect="1"/>
          </p:cNvPicPr>
          <p:nvPr/>
        </p:nvPicPr>
        <p:blipFill>
          <a:blip r:embed="rId4"/>
          <a:stretch>
            <a:fillRect/>
          </a:stretch>
        </p:blipFill>
        <p:spPr>
          <a:xfrm>
            <a:off x="7924077" y="1143000"/>
            <a:ext cx="3688080" cy="2476500"/>
          </a:xfrm>
          <a:prstGeom prst="rect">
            <a:avLst/>
          </a:prstGeom>
        </p:spPr>
      </p:pic>
      <p:pic>
        <p:nvPicPr>
          <p:cNvPr id="11" name="Picture 10">
            <a:extLst>
              <a:ext uri="{FF2B5EF4-FFF2-40B4-BE49-F238E27FC236}">
                <a16:creationId xmlns:a16="http://schemas.microsoft.com/office/drawing/2014/main" id="{A22CB043-C911-88E1-C010-E63C6B47D8DB}"/>
              </a:ext>
            </a:extLst>
          </p:cNvPr>
          <p:cNvPicPr>
            <a:picLocks noChangeAspect="1"/>
          </p:cNvPicPr>
          <p:nvPr/>
        </p:nvPicPr>
        <p:blipFill>
          <a:blip r:embed="rId5"/>
          <a:stretch>
            <a:fillRect/>
          </a:stretch>
        </p:blipFill>
        <p:spPr>
          <a:xfrm>
            <a:off x="7924077" y="4073695"/>
            <a:ext cx="3688080" cy="2065020"/>
          </a:xfrm>
          <a:prstGeom prst="rect">
            <a:avLst/>
          </a:prstGeom>
        </p:spPr>
      </p:pic>
      <p:sp>
        <p:nvSpPr>
          <p:cNvPr id="4" name="Footer Placeholder 4">
            <a:extLst>
              <a:ext uri="{FF2B5EF4-FFF2-40B4-BE49-F238E27FC236}">
                <a16:creationId xmlns:a16="http://schemas.microsoft.com/office/drawing/2014/main" id="{401A709A-C77F-2827-28DE-C0F3D1D9CB94}"/>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13</a:t>
            </a:fld>
            <a:endParaRPr lang="en-US" dirty="0"/>
          </a:p>
        </p:txBody>
      </p:sp>
      <p:sp>
        <p:nvSpPr>
          <p:cNvPr id="6" name="Footer Placeholder 4">
            <a:extLst>
              <a:ext uri="{FF2B5EF4-FFF2-40B4-BE49-F238E27FC236}">
                <a16:creationId xmlns:a16="http://schemas.microsoft.com/office/drawing/2014/main" id="{15D62EF6-0DC5-1C4A-2EC4-47636565A627}"/>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242843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3. System design</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3.2 Mismatched performance = Mismatched Cost</a:t>
            </a:r>
          </a:p>
        </p:txBody>
      </p:sp>
      <p:sp>
        <p:nvSpPr>
          <p:cNvPr id="4" name="Text Placeholder 4">
            <a:extLst>
              <a:ext uri="{FF2B5EF4-FFF2-40B4-BE49-F238E27FC236}">
                <a16:creationId xmlns:a16="http://schemas.microsoft.com/office/drawing/2014/main" id="{54EF3D6A-C904-144A-130A-281420473AD7}"/>
              </a:ext>
            </a:extLst>
          </p:cNvPr>
          <p:cNvSpPr txBox="1">
            <a:spLocks/>
          </p:cNvSpPr>
          <p:nvPr/>
        </p:nvSpPr>
        <p:spPr>
          <a:xfrm>
            <a:off x="1299311" y="1637802"/>
            <a:ext cx="5049815" cy="4501771"/>
          </a:xfrm>
          <a:prstGeom prst="rect">
            <a:avLst/>
          </a:prstGeom>
          <a:solidFill>
            <a:schemeClr val="bg1"/>
          </a:solidFill>
          <a:ln w="12700">
            <a:solidFill>
              <a:srgbClr val="C9D803"/>
            </a:solidFill>
          </a:ln>
        </p:spPr>
        <p:txBody>
          <a:bodyPr vert="horz" lIns="91440" tIns="45720" rIns="91440" bIns="45720" numCol="1" rtlCol="0">
            <a:normAutofit/>
          </a:bodyPr>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kern="1200" dirty="0" smtClean="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rgbClr val="282828"/>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solidFill>
                  <a:srgbClr val="FF0000"/>
                </a:solidFill>
              </a:rPr>
              <a:t>Solution that over-performs: </a:t>
            </a: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r>
              <a:rPr lang="en-US" sz="1400" dirty="0">
                <a:solidFill>
                  <a:srgbClr val="282828"/>
                </a:solidFill>
              </a:rPr>
              <a:t>System performs better than specifications</a:t>
            </a:r>
          </a:p>
          <a:p>
            <a:pPr marL="285750" indent="-285750">
              <a:buFont typeface="Arial" panose="020B0604020202020204" pitchFamily="34" charset="0"/>
              <a:buChar char="•"/>
            </a:pPr>
            <a:r>
              <a:rPr lang="en-US" sz="1400" dirty="0">
                <a:solidFill>
                  <a:srgbClr val="282828"/>
                </a:solidFill>
              </a:rPr>
              <a:t>Risk of adding overhead costs</a:t>
            </a:r>
          </a:p>
          <a:p>
            <a:pPr marL="285750" indent="-285750">
              <a:buFont typeface="Arial" panose="020B0604020202020204" pitchFamily="34" charset="0"/>
              <a:buChar char="•"/>
            </a:pPr>
            <a:r>
              <a:rPr lang="en-US" sz="1400" dirty="0">
                <a:solidFill>
                  <a:srgbClr val="282828"/>
                </a:solidFill>
              </a:rPr>
              <a:t>Risk of increased complexity for training and normal operations</a:t>
            </a:r>
          </a:p>
          <a:p>
            <a:pPr marL="285750" indent="-285750">
              <a:buFont typeface="Arial" panose="020B0604020202020204" pitchFamily="34" charset="0"/>
              <a:buChar char="•"/>
            </a:pPr>
            <a:r>
              <a:rPr lang="en-US" sz="1400" dirty="0">
                <a:solidFill>
                  <a:srgbClr val="282828"/>
                </a:solidFill>
              </a:rPr>
              <a:t>Price will be excessive</a:t>
            </a:r>
          </a:p>
          <a:p>
            <a:pPr marL="0" indent="0">
              <a:buFont typeface="+mj-lt"/>
              <a:buNone/>
            </a:pPr>
            <a:endParaRPr lang="en-US" dirty="0"/>
          </a:p>
        </p:txBody>
      </p:sp>
      <p:sp>
        <p:nvSpPr>
          <p:cNvPr id="5" name="Text Placeholder 4">
            <a:extLst>
              <a:ext uri="{FF2B5EF4-FFF2-40B4-BE49-F238E27FC236}">
                <a16:creationId xmlns:a16="http://schemas.microsoft.com/office/drawing/2014/main" id="{2551F256-346D-EFC5-2863-A5A9F5C2DFCB}"/>
              </a:ext>
            </a:extLst>
          </p:cNvPr>
          <p:cNvSpPr txBox="1">
            <a:spLocks/>
          </p:cNvSpPr>
          <p:nvPr/>
        </p:nvSpPr>
        <p:spPr>
          <a:xfrm>
            <a:off x="6499272" y="1637802"/>
            <a:ext cx="5049815" cy="4501771"/>
          </a:xfrm>
          <a:prstGeom prst="rect">
            <a:avLst/>
          </a:prstGeom>
          <a:solidFill>
            <a:schemeClr val="bg1"/>
          </a:solidFill>
          <a:ln w="12700">
            <a:solidFill>
              <a:srgbClr val="C9D803"/>
            </a:solidFill>
          </a:ln>
        </p:spPr>
        <p:txBody>
          <a:bodyPr vert="horz" lIns="91440" tIns="45720" rIns="91440" bIns="45720" numCol="1" rtlCol="0">
            <a:normAutofit/>
          </a:bodyPr>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kern="1200" dirty="0" smtClean="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rgbClr val="282828"/>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solidFill>
                  <a:srgbClr val="FF0000"/>
                </a:solidFill>
              </a:rPr>
              <a:t>Solution that under-performs: </a:t>
            </a: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r>
              <a:rPr lang="en-US" sz="1400" dirty="0">
                <a:solidFill>
                  <a:srgbClr val="282828"/>
                </a:solidFill>
              </a:rPr>
              <a:t>System that performs worse than specifications</a:t>
            </a:r>
          </a:p>
          <a:p>
            <a:pPr marL="285750" indent="-285750">
              <a:buFont typeface="Arial" panose="020B0604020202020204" pitchFamily="34" charset="0"/>
              <a:buChar char="•"/>
            </a:pPr>
            <a:r>
              <a:rPr lang="en-US" sz="1400" dirty="0">
                <a:solidFill>
                  <a:srgbClr val="282828"/>
                </a:solidFill>
              </a:rPr>
              <a:t>Risk of not reaching objectives (certainty)</a:t>
            </a:r>
          </a:p>
          <a:p>
            <a:pPr marL="285750" indent="-285750">
              <a:buFont typeface="Arial" panose="020B0604020202020204" pitchFamily="34" charset="0"/>
              <a:buChar char="•"/>
            </a:pPr>
            <a:r>
              <a:rPr lang="en-US" sz="1400" dirty="0">
                <a:solidFill>
                  <a:srgbClr val="282828"/>
                </a:solidFill>
              </a:rPr>
              <a:t>Potentially less expensive</a:t>
            </a:r>
          </a:p>
          <a:p>
            <a:pPr marL="0" indent="0">
              <a:buFont typeface="+mj-lt"/>
              <a:buNone/>
            </a:pPr>
            <a:endParaRPr lang="en-US" dirty="0"/>
          </a:p>
        </p:txBody>
      </p:sp>
      <p:pic>
        <p:nvPicPr>
          <p:cNvPr id="3" name="Picture 2">
            <a:extLst>
              <a:ext uri="{FF2B5EF4-FFF2-40B4-BE49-F238E27FC236}">
                <a16:creationId xmlns:a16="http://schemas.microsoft.com/office/drawing/2014/main" id="{F25A11D8-CEEB-344A-BE6F-3A8100A231F3}"/>
              </a:ext>
            </a:extLst>
          </p:cNvPr>
          <p:cNvPicPr>
            <a:picLocks noChangeAspect="1"/>
          </p:cNvPicPr>
          <p:nvPr/>
        </p:nvPicPr>
        <p:blipFill>
          <a:blip r:embed="rId4"/>
          <a:stretch>
            <a:fillRect/>
          </a:stretch>
        </p:blipFill>
        <p:spPr>
          <a:xfrm>
            <a:off x="1602361" y="2104615"/>
            <a:ext cx="4450080" cy="2385060"/>
          </a:xfrm>
          <a:prstGeom prst="rect">
            <a:avLst/>
          </a:prstGeom>
        </p:spPr>
      </p:pic>
      <p:pic>
        <p:nvPicPr>
          <p:cNvPr id="8" name="Picture 7">
            <a:extLst>
              <a:ext uri="{FF2B5EF4-FFF2-40B4-BE49-F238E27FC236}">
                <a16:creationId xmlns:a16="http://schemas.microsoft.com/office/drawing/2014/main" id="{645908DA-B427-D3D3-0478-BD2F4C99EB18}"/>
              </a:ext>
            </a:extLst>
          </p:cNvPr>
          <p:cNvPicPr>
            <a:picLocks noChangeAspect="1"/>
          </p:cNvPicPr>
          <p:nvPr/>
        </p:nvPicPr>
        <p:blipFill>
          <a:blip r:embed="rId5"/>
          <a:stretch>
            <a:fillRect/>
          </a:stretch>
        </p:blipFill>
        <p:spPr>
          <a:xfrm>
            <a:off x="6799139" y="2096995"/>
            <a:ext cx="4450080" cy="2392680"/>
          </a:xfrm>
          <a:prstGeom prst="rect">
            <a:avLst/>
          </a:prstGeom>
        </p:spPr>
      </p:pic>
      <p:sp>
        <p:nvSpPr>
          <p:cNvPr id="6" name="Footer Placeholder 4">
            <a:extLst>
              <a:ext uri="{FF2B5EF4-FFF2-40B4-BE49-F238E27FC236}">
                <a16:creationId xmlns:a16="http://schemas.microsoft.com/office/drawing/2014/main" id="{D0255BC1-BCD0-8BF9-83FD-5786726859D4}"/>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14</a:t>
            </a:fld>
            <a:endParaRPr lang="en-US" dirty="0"/>
          </a:p>
        </p:txBody>
      </p:sp>
      <p:sp>
        <p:nvSpPr>
          <p:cNvPr id="9" name="Footer Placeholder 4">
            <a:extLst>
              <a:ext uri="{FF2B5EF4-FFF2-40B4-BE49-F238E27FC236}">
                <a16:creationId xmlns:a16="http://schemas.microsoft.com/office/drawing/2014/main" id="{6AEBD4FB-2074-0516-FB51-EFB623EC1702}"/>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316462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3. System design</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2.4 MATCHED PERFORMANCE</a:t>
            </a:r>
          </a:p>
        </p:txBody>
      </p:sp>
      <p:sp>
        <p:nvSpPr>
          <p:cNvPr id="8" name="Rectangle 2">
            <a:extLst>
              <a:ext uri="{FF2B5EF4-FFF2-40B4-BE49-F238E27FC236}">
                <a16:creationId xmlns:a16="http://schemas.microsoft.com/office/drawing/2014/main" id="{50D4356C-0F60-0A37-E9CE-605FB7ACEE46}"/>
              </a:ext>
            </a:extLst>
          </p:cNvPr>
          <p:cNvSpPr>
            <a:spLocks noChangeArrowheads="1"/>
          </p:cNvSpPr>
          <p:nvPr/>
        </p:nvSpPr>
        <p:spPr bwMode="auto">
          <a:xfrm>
            <a:off x="1135464" y="1958969"/>
            <a:ext cx="5274480" cy="3428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lgn="just">
              <a:lnSpc>
                <a:spcPct val="107000"/>
              </a:lnSpc>
              <a:spcBef>
                <a:spcPts val="0"/>
              </a:spcBef>
              <a:spcAft>
                <a:spcPts val="800"/>
              </a:spcAft>
            </a:pPr>
            <a:r>
              <a:rPr lang="en-US" sz="1400" dirty="0">
                <a:solidFill>
                  <a:srgbClr val="000000"/>
                </a:solidFill>
                <a:latin typeface="Bahnschrift"/>
              </a:rPr>
              <a:t>The system provider needs experience in the application and a detailed understanding of both the objectives as well as the options  available for optical solutions:</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Lens Design </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Sensor Choice </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Target Choice </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Calibration Method </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Processing Capacity</a:t>
            </a:r>
          </a:p>
          <a:p>
            <a:pPr marL="685800" marR="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Lighting Condition</a:t>
            </a:r>
          </a:p>
          <a:p>
            <a:pPr marR="0" lvl="1" algn="just">
              <a:lnSpc>
                <a:spcPct val="107000"/>
              </a:lnSpc>
              <a:spcBef>
                <a:spcPts val="0"/>
              </a:spcBef>
              <a:spcAft>
                <a:spcPts val="800"/>
              </a:spcAft>
            </a:pPr>
            <a:endParaRPr lang="en-US" sz="1400" dirty="0">
              <a:solidFill>
                <a:srgbClr val="B4C10F"/>
              </a:solidFill>
              <a:latin typeface="Bahnschrift"/>
            </a:endParaRPr>
          </a:p>
          <a:p>
            <a:pPr marL="0" marR="0" algn="just">
              <a:lnSpc>
                <a:spcPct val="107000"/>
              </a:lnSpc>
              <a:spcBef>
                <a:spcPts val="0"/>
              </a:spcBef>
              <a:spcAft>
                <a:spcPts val="800"/>
              </a:spcAft>
            </a:pPr>
            <a:endParaRPr lang="en-US" sz="1400" dirty="0">
              <a:solidFill>
                <a:srgbClr val="000000"/>
              </a:solidFill>
              <a:latin typeface="Bahnschrift"/>
            </a:endParaRPr>
          </a:p>
        </p:txBody>
      </p:sp>
      <p:sp>
        <p:nvSpPr>
          <p:cNvPr id="9" name="Text Placeholder 4">
            <a:extLst>
              <a:ext uri="{FF2B5EF4-FFF2-40B4-BE49-F238E27FC236}">
                <a16:creationId xmlns:a16="http://schemas.microsoft.com/office/drawing/2014/main" id="{C11E9FE4-92AB-5CE9-6C5A-4CB9D9A37C07}"/>
              </a:ext>
            </a:extLst>
          </p:cNvPr>
          <p:cNvSpPr txBox="1">
            <a:spLocks/>
          </p:cNvSpPr>
          <p:nvPr/>
        </p:nvSpPr>
        <p:spPr>
          <a:xfrm>
            <a:off x="6931629" y="1441829"/>
            <a:ext cx="5049815" cy="4501771"/>
          </a:xfrm>
          <a:prstGeom prst="rect">
            <a:avLst/>
          </a:prstGeom>
          <a:solidFill>
            <a:schemeClr val="bg1"/>
          </a:solidFill>
          <a:ln w="12700">
            <a:solidFill>
              <a:srgbClr val="C9D803"/>
            </a:solidFill>
          </a:ln>
        </p:spPr>
        <p:txBody>
          <a:bodyPr vert="horz" lIns="91440" tIns="45720" rIns="91440" bIns="45720" numCol="1" rtlCol="0">
            <a:normAutofit/>
          </a:bodyPr>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kern="1200" dirty="0" smtClean="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rgbClr val="282828"/>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err="1">
                <a:solidFill>
                  <a:srgbClr val="282828"/>
                </a:solidFill>
              </a:rPr>
              <a:t>EZMotion</a:t>
            </a:r>
            <a:r>
              <a:rPr lang="en-US" sz="1400" dirty="0">
                <a:solidFill>
                  <a:srgbClr val="282828"/>
                </a:solidFill>
              </a:rPr>
              <a:t> is engineered to match specifications</a:t>
            </a:r>
            <a:r>
              <a:rPr lang="en-US" sz="1400" dirty="0"/>
              <a:t>: </a:t>
            </a: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endParaRPr lang="en-US" sz="1400" dirty="0">
              <a:solidFill>
                <a:srgbClr val="282828"/>
              </a:solidFill>
            </a:endParaRPr>
          </a:p>
          <a:p>
            <a:pPr marL="0" indent="0">
              <a:buNone/>
            </a:pPr>
            <a:r>
              <a:rPr lang="en-US" sz="1400" dirty="0">
                <a:solidFill>
                  <a:srgbClr val="282828"/>
                </a:solidFill>
              </a:rPr>
              <a:t>Best fit to requirements:</a:t>
            </a:r>
          </a:p>
          <a:p>
            <a:pPr marL="285750" indent="-285750">
              <a:buFont typeface="Arial" panose="020B0604020202020204" pitchFamily="34" charset="0"/>
              <a:buChar char="•"/>
            </a:pPr>
            <a:r>
              <a:rPr lang="en-US" sz="1400" dirty="0">
                <a:solidFill>
                  <a:srgbClr val="282828"/>
                </a:solidFill>
              </a:rPr>
              <a:t>Meets technical performance </a:t>
            </a:r>
          </a:p>
          <a:p>
            <a:pPr marL="285750" indent="-285750">
              <a:buFont typeface="Arial" panose="020B0604020202020204" pitchFamily="34" charset="0"/>
              <a:buChar char="•"/>
            </a:pPr>
            <a:r>
              <a:rPr lang="en-US" sz="1400" dirty="0">
                <a:solidFill>
                  <a:srgbClr val="282828"/>
                </a:solidFill>
              </a:rPr>
              <a:t>Minimum complexity to meet objectives</a:t>
            </a:r>
          </a:p>
          <a:p>
            <a:pPr marL="285750" indent="-285750">
              <a:buFont typeface="Arial" panose="020B0604020202020204" pitchFamily="34" charset="0"/>
              <a:buChar char="•"/>
            </a:pPr>
            <a:r>
              <a:rPr lang="en-US" sz="1400" dirty="0">
                <a:solidFill>
                  <a:srgbClr val="282828"/>
                </a:solidFill>
              </a:rPr>
              <a:t>Optimal cost</a:t>
            </a:r>
          </a:p>
          <a:p>
            <a:pPr marL="0" indent="0">
              <a:buFont typeface="+mj-lt"/>
              <a:buNone/>
            </a:pPr>
            <a:endParaRPr lang="en-US" dirty="0"/>
          </a:p>
        </p:txBody>
      </p:sp>
      <p:sp>
        <p:nvSpPr>
          <p:cNvPr id="5" name="TextBox 4">
            <a:extLst>
              <a:ext uri="{FF2B5EF4-FFF2-40B4-BE49-F238E27FC236}">
                <a16:creationId xmlns:a16="http://schemas.microsoft.com/office/drawing/2014/main" id="{C3A1FAA1-66B2-BCDE-0FFE-A4492AFCBA06}"/>
              </a:ext>
            </a:extLst>
          </p:cNvPr>
          <p:cNvSpPr txBox="1"/>
          <p:nvPr/>
        </p:nvSpPr>
        <p:spPr>
          <a:xfrm>
            <a:off x="6663070" y="90443"/>
            <a:ext cx="5528930"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to get the best performance for your investment ?</a:t>
            </a:r>
          </a:p>
        </p:txBody>
      </p:sp>
      <p:pic>
        <p:nvPicPr>
          <p:cNvPr id="3" name="Picture 2">
            <a:extLst>
              <a:ext uri="{FF2B5EF4-FFF2-40B4-BE49-F238E27FC236}">
                <a16:creationId xmlns:a16="http://schemas.microsoft.com/office/drawing/2014/main" id="{E295779B-7133-69B2-5D35-59BFA0E836F3}"/>
              </a:ext>
            </a:extLst>
          </p:cNvPr>
          <p:cNvPicPr>
            <a:picLocks noChangeAspect="1"/>
          </p:cNvPicPr>
          <p:nvPr/>
        </p:nvPicPr>
        <p:blipFill>
          <a:blip r:embed="rId4"/>
          <a:stretch>
            <a:fillRect/>
          </a:stretch>
        </p:blipFill>
        <p:spPr>
          <a:xfrm>
            <a:off x="7117196" y="1969155"/>
            <a:ext cx="4678680" cy="2385060"/>
          </a:xfrm>
          <a:prstGeom prst="rect">
            <a:avLst/>
          </a:prstGeom>
        </p:spPr>
      </p:pic>
      <p:sp>
        <p:nvSpPr>
          <p:cNvPr id="4" name="Footer Placeholder 4">
            <a:extLst>
              <a:ext uri="{FF2B5EF4-FFF2-40B4-BE49-F238E27FC236}">
                <a16:creationId xmlns:a16="http://schemas.microsoft.com/office/drawing/2014/main" id="{011A88DF-98E9-9B19-EEA8-34A46FE9FEAD}"/>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15</a:t>
            </a:fld>
            <a:endParaRPr lang="en-US" dirty="0"/>
          </a:p>
        </p:txBody>
      </p:sp>
      <p:sp>
        <p:nvSpPr>
          <p:cNvPr id="6" name="Footer Placeholder 4">
            <a:extLst>
              <a:ext uri="{FF2B5EF4-FFF2-40B4-BE49-F238E27FC236}">
                <a16:creationId xmlns:a16="http://schemas.microsoft.com/office/drawing/2014/main" id="{04F1CFF8-F8D7-9240-99D2-5A9BE4071E8D}"/>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242921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2829144" y="2319650"/>
            <a:ext cx="7158372" cy="1325563"/>
          </a:xfrm>
        </p:spPr>
        <p:txBody>
          <a:bodyPr>
            <a:normAutofit/>
          </a:bodyPr>
          <a:lstStyle/>
          <a:p>
            <a:r>
              <a:rPr lang="en-US" sz="4400" dirty="0"/>
              <a:t>4. Remarkable Advantages</a:t>
            </a:r>
          </a:p>
        </p:txBody>
      </p:sp>
      <p:sp>
        <p:nvSpPr>
          <p:cNvPr id="2" name="Footer Placeholder 4">
            <a:extLst>
              <a:ext uri="{FF2B5EF4-FFF2-40B4-BE49-F238E27FC236}">
                <a16:creationId xmlns:a16="http://schemas.microsoft.com/office/drawing/2014/main" id="{FE1F3764-C9EA-14A0-A645-80A436397E35}"/>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16</a:t>
            </a:fld>
            <a:endParaRPr lang="en-US" dirty="0"/>
          </a:p>
        </p:txBody>
      </p:sp>
      <p:sp>
        <p:nvSpPr>
          <p:cNvPr id="3" name="Footer Placeholder 4">
            <a:extLst>
              <a:ext uri="{FF2B5EF4-FFF2-40B4-BE49-F238E27FC236}">
                <a16:creationId xmlns:a16="http://schemas.microsoft.com/office/drawing/2014/main" id="{0BFFEEB1-4E89-AD03-5653-BD4D81C59C5E}"/>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9728076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4.1 Standoff and Laminar Flow</a:t>
            </a:r>
          </a:p>
        </p:txBody>
      </p:sp>
      <p:sp>
        <p:nvSpPr>
          <p:cNvPr id="6" name="TextBox 5">
            <a:extLst>
              <a:ext uri="{FF2B5EF4-FFF2-40B4-BE49-F238E27FC236}">
                <a16:creationId xmlns:a16="http://schemas.microsoft.com/office/drawing/2014/main" id="{034C2053-EDDE-61C3-EE3F-4F5A238D423A}"/>
              </a:ext>
            </a:extLst>
          </p:cNvPr>
          <p:cNvSpPr txBox="1"/>
          <p:nvPr/>
        </p:nvSpPr>
        <p:spPr>
          <a:xfrm>
            <a:off x="6918251" y="-6506"/>
            <a:ext cx="5273749"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Does air flow in a wind tunnel affect visibility ?</a:t>
            </a:r>
          </a:p>
        </p:txBody>
      </p:sp>
      <p:sp>
        <p:nvSpPr>
          <p:cNvPr id="8" name="Content Placeholder 4">
            <a:extLst>
              <a:ext uri="{FF2B5EF4-FFF2-40B4-BE49-F238E27FC236}">
                <a16:creationId xmlns:a16="http://schemas.microsoft.com/office/drawing/2014/main" id="{882ACF89-398B-2AC4-D7D9-C71BB02DEBB1}"/>
              </a:ext>
            </a:extLst>
          </p:cNvPr>
          <p:cNvSpPr>
            <a:spLocks noGrp="1"/>
          </p:cNvSpPr>
          <p:nvPr>
            <p:ph sz="half" idx="2"/>
          </p:nvPr>
        </p:nvSpPr>
        <p:spPr>
          <a:xfrm>
            <a:off x="1286649" y="2246342"/>
            <a:ext cx="5050569" cy="1964831"/>
          </a:xfrm>
        </p:spPr>
        <p:txBody>
          <a:bodyPr vert="horz" lIns="91440" tIns="45720" rIns="91440" bIns="45720" numCol="1" rtlCol="0" anchor="t">
            <a:normAutofit/>
          </a:bodyPr>
          <a:lstStyle/>
          <a:p>
            <a:pPr marL="0" lvl="1" algn="just">
              <a:lnSpc>
                <a:spcPct val="100000"/>
              </a:lnSpc>
              <a:spcBef>
                <a:spcPts val="0"/>
              </a:spcBef>
            </a:pPr>
            <a:r>
              <a:rPr lang="en-US" sz="1400" dirty="0">
                <a:solidFill>
                  <a:srgbClr val="000000"/>
                </a:solidFill>
              </a:rPr>
              <a:t>Based on the physical size and layout of the wind tunnel, the optical measurement system can be designed to be installed outside the laminar flow around the object.</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The increased stand off distance or distance between object and camera sensor can be compensated using zoom lenses to maintain sufficient resolution on the target. </a:t>
            </a:r>
          </a:p>
          <a:p>
            <a:pPr marL="0" lvl="1" algn="just">
              <a:lnSpc>
                <a:spcPct val="100000"/>
              </a:lnSpc>
              <a:spcBef>
                <a:spcPts val="0"/>
              </a:spcBef>
            </a:pPr>
            <a:r>
              <a:rPr lang="en-US" sz="1400" dirty="0">
                <a:solidFill>
                  <a:srgbClr val="000000"/>
                </a:solidFill>
              </a:rPr>
              <a:t> </a:t>
            </a: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p:txBody>
      </p:sp>
      <p:sp>
        <p:nvSpPr>
          <p:cNvPr id="5" name="TextBox 4">
            <a:extLst>
              <a:ext uri="{FF2B5EF4-FFF2-40B4-BE49-F238E27FC236}">
                <a16:creationId xmlns:a16="http://schemas.microsoft.com/office/drawing/2014/main" id="{9F58C209-7787-A11B-079D-116F8175C42D}"/>
              </a:ext>
            </a:extLst>
          </p:cNvPr>
          <p:cNvSpPr txBox="1"/>
          <p:nvPr/>
        </p:nvSpPr>
        <p:spPr>
          <a:xfrm>
            <a:off x="6781340" y="4804881"/>
            <a:ext cx="5051383" cy="246221"/>
          </a:xfrm>
          <a:prstGeom prst="rect">
            <a:avLst/>
          </a:prstGeom>
          <a:noFill/>
        </p:spPr>
        <p:txBody>
          <a:bodyPr wrap="none" rtlCol="0">
            <a:spAutoFit/>
          </a:bodyPr>
          <a:lstStyle/>
          <a:p>
            <a:r>
              <a:rPr lang="en-US" sz="1000" i="1" dirty="0"/>
              <a:t>Illustration to simulate identical resolution at different distances using adapted lens</a:t>
            </a:r>
          </a:p>
        </p:txBody>
      </p:sp>
      <p:pic>
        <p:nvPicPr>
          <p:cNvPr id="3" name="Picture 2">
            <a:extLst>
              <a:ext uri="{FF2B5EF4-FFF2-40B4-BE49-F238E27FC236}">
                <a16:creationId xmlns:a16="http://schemas.microsoft.com/office/drawing/2014/main" id="{351A8878-7A93-F75B-1856-8A785E5BA732}"/>
              </a:ext>
            </a:extLst>
          </p:cNvPr>
          <p:cNvPicPr>
            <a:picLocks noChangeAspect="1"/>
          </p:cNvPicPr>
          <p:nvPr/>
        </p:nvPicPr>
        <p:blipFill>
          <a:blip r:embed="rId4"/>
          <a:stretch>
            <a:fillRect/>
          </a:stretch>
        </p:blipFill>
        <p:spPr>
          <a:xfrm>
            <a:off x="6548592" y="1769286"/>
            <a:ext cx="5516880" cy="2971800"/>
          </a:xfrm>
          <a:prstGeom prst="rect">
            <a:avLst/>
          </a:prstGeom>
        </p:spPr>
      </p:pic>
      <p:sp>
        <p:nvSpPr>
          <p:cNvPr id="4" name="Footer Placeholder 4">
            <a:extLst>
              <a:ext uri="{FF2B5EF4-FFF2-40B4-BE49-F238E27FC236}">
                <a16:creationId xmlns:a16="http://schemas.microsoft.com/office/drawing/2014/main" id="{53077715-A678-2CC3-D7CF-19DE752C9928}"/>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17</a:t>
            </a:fld>
            <a:endParaRPr lang="en-US" dirty="0"/>
          </a:p>
        </p:txBody>
      </p:sp>
      <p:sp>
        <p:nvSpPr>
          <p:cNvPr id="9" name="Footer Placeholder 4">
            <a:extLst>
              <a:ext uri="{FF2B5EF4-FFF2-40B4-BE49-F238E27FC236}">
                <a16:creationId xmlns:a16="http://schemas.microsoft.com/office/drawing/2014/main" id="{7FF5F338-98FB-91C3-38D0-53227C8818B0}"/>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698985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414239" y="2011746"/>
            <a:ext cx="5050569" cy="3310062"/>
          </a:xfrm>
        </p:spPr>
        <p:txBody>
          <a:bodyPr vert="horz" lIns="91440" tIns="45720" rIns="91440" bIns="45720" numCol="1" rtlCol="0" anchor="t">
            <a:normAutofit lnSpcReduction="10000"/>
          </a:bodyPr>
          <a:lstStyle/>
          <a:p>
            <a:pPr marL="0" lvl="1" algn="just">
              <a:lnSpc>
                <a:spcPct val="100000"/>
              </a:lnSpc>
              <a:spcBef>
                <a:spcPts val="0"/>
              </a:spcBef>
            </a:pPr>
            <a:r>
              <a:rPr lang="en-US" sz="1400" dirty="0">
                <a:solidFill>
                  <a:srgbClr val="000000"/>
                </a:solidFill>
              </a:rPr>
              <a:t>If the objective of the measurement is to establish the movement of individual points in space, there is no theoretical limit to the number of measurement points.</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Each point in the field of view will be tracked and can provide </a:t>
            </a:r>
          </a:p>
          <a:p>
            <a:pPr marL="0" lvl="1" algn="just">
              <a:lnSpc>
                <a:spcPct val="100000"/>
              </a:lnSpc>
              <a:spcBef>
                <a:spcPts val="0"/>
              </a:spcBef>
            </a:pPr>
            <a:r>
              <a:rPr lang="en-US" sz="1400" dirty="0">
                <a:solidFill>
                  <a:srgbClr val="000000"/>
                </a:solidFill>
              </a:rPr>
              <a:t> </a:t>
            </a:r>
          </a:p>
          <a:p>
            <a:pPr marL="68580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Position</a:t>
            </a:r>
          </a:p>
          <a:p>
            <a:pPr marL="0" lvl="1" algn="just">
              <a:lnSpc>
                <a:spcPct val="100000"/>
              </a:lnSpc>
              <a:spcBef>
                <a:spcPts val="0"/>
              </a:spcBef>
            </a:pPr>
            <a:r>
              <a:rPr lang="en-US" sz="1400" dirty="0">
                <a:solidFill>
                  <a:srgbClr val="B4C10F"/>
                </a:solidFill>
              </a:rPr>
              <a:t>	</a:t>
            </a:r>
            <a:r>
              <a:rPr lang="en-US" sz="1400" dirty="0">
                <a:solidFill>
                  <a:srgbClr val="000000"/>
                </a:solidFill>
              </a:rPr>
              <a:t>X, Y and Z</a:t>
            </a:r>
          </a:p>
          <a:p>
            <a:pPr marL="685800" lvl="1" indent="-228600" algn="just">
              <a:lnSpc>
                <a:spcPct val="107000"/>
              </a:lnSpc>
              <a:spcBef>
                <a:spcPts val="0"/>
              </a:spcBef>
              <a:spcAft>
                <a:spcPts val="800"/>
              </a:spcAft>
              <a:buFont typeface="Arial" panose="020B0604020202020204" pitchFamily="34" charset="0"/>
              <a:buChar char="•"/>
            </a:pPr>
            <a:r>
              <a:rPr lang="en-US" sz="1400" dirty="0">
                <a:solidFill>
                  <a:srgbClr val="B4C10F"/>
                </a:solidFill>
                <a:latin typeface="Bahnschrift"/>
              </a:rPr>
              <a:t>Displacement</a:t>
            </a:r>
          </a:p>
          <a:p>
            <a:pPr marL="0" lvl="1" algn="just">
              <a:lnSpc>
                <a:spcPct val="100000"/>
              </a:lnSpc>
              <a:spcBef>
                <a:spcPts val="0"/>
              </a:spcBef>
            </a:pPr>
            <a:r>
              <a:rPr lang="en-US" sz="1400" dirty="0">
                <a:solidFill>
                  <a:srgbClr val="B4C10F"/>
                </a:solidFill>
              </a:rPr>
              <a:t>	</a:t>
            </a:r>
            <a:r>
              <a:rPr lang="en-US" sz="1400" dirty="0" err="1">
                <a:solidFill>
                  <a:srgbClr val="000000"/>
                </a:solidFill>
              </a:rPr>
              <a:t>dX</a:t>
            </a:r>
            <a:r>
              <a:rPr lang="en-US" sz="1400" dirty="0">
                <a:solidFill>
                  <a:srgbClr val="000000"/>
                </a:solidFill>
              </a:rPr>
              <a:t>, </a:t>
            </a:r>
            <a:r>
              <a:rPr lang="en-US" sz="1400" dirty="0" err="1">
                <a:solidFill>
                  <a:srgbClr val="000000"/>
                </a:solidFill>
              </a:rPr>
              <a:t>dY</a:t>
            </a:r>
            <a:r>
              <a:rPr lang="en-US" sz="1400" dirty="0">
                <a:solidFill>
                  <a:srgbClr val="000000"/>
                </a:solidFill>
              </a:rPr>
              <a:t>, </a:t>
            </a:r>
            <a:r>
              <a:rPr lang="en-US" sz="1400" dirty="0" err="1">
                <a:solidFill>
                  <a:srgbClr val="000000"/>
                </a:solidFill>
              </a:rPr>
              <a:t>dZ</a:t>
            </a:r>
            <a:r>
              <a:rPr lang="en-US" sz="1400" dirty="0">
                <a:solidFill>
                  <a:srgbClr val="000000"/>
                </a:solidFill>
              </a:rPr>
              <a:t> and </a:t>
            </a:r>
            <a:r>
              <a:rPr lang="en-US" sz="1400" dirty="0" err="1">
                <a:solidFill>
                  <a:srgbClr val="000000"/>
                </a:solidFill>
              </a:rPr>
              <a:t>dV</a:t>
            </a:r>
            <a:r>
              <a:rPr lang="en-US" sz="1400" dirty="0">
                <a:solidFill>
                  <a:srgbClr val="000000"/>
                </a:solidFill>
              </a:rPr>
              <a:t> </a:t>
            </a:r>
          </a:p>
          <a:p>
            <a:pPr marL="685800" lvl="1" indent="-228600" algn="just">
              <a:lnSpc>
                <a:spcPct val="117000"/>
              </a:lnSpc>
              <a:spcBef>
                <a:spcPts val="0"/>
              </a:spcBef>
              <a:spcAft>
                <a:spcPts val="800"/>
              </a:spcAft>
              <a:buFont typeface="Arial" panose="020B0604020202020204" pitchFamily="34" charset="0"/>
              <a:buChar char="•"/>
            </a:pPr>
            <a:r>
              <a:rPr lang="en-US" sz="1400" dirty="0">
                <a:solidFill>
                  <a:srgbClr val="B4C10F"/>
                </a:solidFill>
                <a:latin typeface="Bahnschrift"/>
              </a:rPr>
              <a:t>Velocity</a:t>
            </a:r>
          </a:p>
          <a:p>
            <a:pPr marL="0" lvl="1" algn="just">
              <a:lnSpc>
                <a:spcPct val="100000"/>
              </a:lnSpc>
              <a:spcBef>
                <a:spcPts val="0"/>
              </a:spcBef>
            </a:pPr>
            <a:r>
              <a:rPr lang="en-US" sz="1400" dirty="0">
                <a:solidFill>
                  <a:srgbClr val="B4C10F"/>
                </a:solidFill>
              </a:rPr>
              <a:t>	</a:t>
            </a:r>
            <a:r>
              <a:rPr lang="en-US" sz="1400" dirty="0" err="1">
                <a:solidFill>
                  <a:srgbClr val="000000"/>
                </a:solidFill>
              </a:rPr>
              <a:t>dX</a:t>
            </a:r>
            <a:r>
              <a:rPr lang="en-US" sz="1400" dirty="0">
                <a:solidFill>
                  <a:srgbClr val="000000"/>
                </a:solidFill>
              </a:rPr>
              <a:t>/dt, </a:t>
            </a:r>
            <a:r>
              <a:rPr lang="en-US" sz="1400" dirty="0" err="1">
                <a:solidFill>
                  <a:srgbClr val="000000"/>
                </a:solidFill>
              </a:rPr>
              <a:t>dY</a:t>
            </a:r>
            <a:r>
              <a:rPr lang="en-US" sz="1400" dirty="0">
                <a:solidFill>
                  <a:srgbClr val="000000"/>
                </a:solidFill>
              </a:rPr>
              <a:t>/dt, </a:t>
            </a:r>
            <a:r>
              <a:rPr lang="en-US" sz="1400" dirty="0" err="1">
                <a:solidFill>
                  <a:srgbClr val="000000"/>
                </a:solidFill>
              </a:rPr>
              <a:t>dZ</a:t>
            </a:r>
            <a:r>
              <a:rPr lang="en-US" sz="1400" dirty="0">
                <a:solidFill>
                  <a:srgbClr val="000000"/>
                </a:solidFill>
              </a:rPr>
              <a:t>/dt, </a:t>
            </a:r>
            <a:r>
              <a:rPr lang="en-US" sz="1400" dirty="0" err="1">
                <a:solidFill>
                  <a:srgbClr val="000000"/>
                </a:solidFill>
              </a:rPr>
              <a:t>dV</a:t>
            </a:r>
            <a:r>
              <a:rPr lang="en-US" sz="1400" dirty="0">
                <a:solidFill>
                  <a:srgbClr val="000000"/>
                </a:solidFill>
              </a:rPr>
              <a:t>/dt</a:t>
            </a:r>
            <a:endParaRPr lang="en-US" sz="1400" dirty="0">
              <a:solidFill>
                <a:srgbClr val="B4C10F"/>
              </a:solidFill>
            </a:endParaRPr>
          </a:p>
          <a:p>
            <a:pPr marL="685800" lvl="1" indent="-228600" algn="just">
              <a:lnSpc>
                <a:spcPct val="117000"/>
              </a:lnSpc>
              <a:spcBef>
                <a:spcPts val="0"/>
              </a:spcBef>
              <a:spcAft>
                <a:spcPts val="800"/>
              </a:spcAft>
              <a:buFont typeface="Arial" panose="020B0604020202020204" pitchFamily="34" charset="0"/>
              <a:buChar char="•"/>
            </a:pPr>
            <a:r>
              <a:rPr lang="en-US" sz="1400" dirty="0">
                <a:solidFill>
                  <a:srgbClr val="B4C10F"/>
                </a:solidFill>
                <a:latin typeface="Bahnschrift"/>
              </a:rPr>
              <a:t>Acceleration </a:t>
            </a:r>
          </a:p>
          <a:p>
            <a:pPr marL="0" lvl="1" algn="just">
              <a:lnSpc>
                <a:spcPct val="100000"/>
              </a:lnSpc>
              <a:spcBef>
                <a:spcPts val="0"/>
              </a:spcBef>
            </a:pPr>
            <a:r>
              <a:rPr lang="en-US" sz="1400" dirty="0">
                <a:solidFill>
                  <a:srgbClr val="B4C10F"/>
                </a:solidFill>
              </a:rPr>
              <a:t>	</a:t>
            </a:r>
            <a:r>
              <a:rPr lang="en-US" sz="1400" dirty="0" err="1">
                <a:solidFill>
                  <a:srgbClr val="000000"/>
                </a:solidFill>
              </a:rPr>
              <a:t>dX</a:t>
            </a:r>
            <a:r>
              <a:rPr lang="en-US" sz="1400" dirty="0">
                <a:solidFill>
                  <a:srgbClr val="000000"/>
                </a:solidFill>
              </a:rPr>
              <a:t>/dt</a:t>
            </a:r>
            <a:r>
              <a:rPr lang="en-US" sz="1400" baseline="30000" dirty="0">
                <a:solidFill>
                  <a:srgbClr val="000000"/>
                </a:solidFill>
              </a:rPr>
              <a:t>2</a:t>
            </a:r>
            <a:r>
              <a:rPr lang="en-US" sz="1400" dirty="0">
                <a:solidFill>
                  <a:srgbClr val="000000"/>
                </a:solidFill>
              </a:rPr>
              <a:t>, </a:t>
            </a:r>
            <a:r>
              <a:rPr lang="en-US" sz="1400" dirty="0" err="1">
                <a:solidFill>
                  <a:srgbClr val="000000"/>
                </a:solidFill>
              </a:rPr>
              <a:t>dY</a:t>
            </a:r>
            <a:r>
              <a:rPr lang="en-US" sz="1400" dirty="0">
                <a:solidFill>
                  <a:srgbClr val="000000"/>
                </a:solidFill>
              </a:rPr>
              <a:t>/dt</a:t>
            </a:r>
            <a:r>
              <a:rPr lang="en-US" sz="1400" baseline="30000" dirty="0">
                <a:solidFill>
                  <a:srgbClr val="000000"/>
                </a:solidFill>
              </a:rPr>
              <a:t>2</a:t>
            </a:r>
            <a:r>
              <a:rPr lang="en-US" sz="1400" dirty="0">
                <a:solidFill>
                  <a:srgbClr val="000000"/>
                </a:solidFill>
              </a:rPr>
              <a:t>, </a:t>
            </a:r>
            <a:r>
              <a:rPr lang="en-US" sz="1400" dirty="0" err="1">
                <a:solidFill>
                  <a:srgbClr val="000000"/>
                </a:solidFill>
              </a:rPr>
              <a:t>dZ</a:t>
            </a:r>
            <a:r>
              <a:rPr lang="en-US" sz="1400" dirty="0">
                <a:solidFill>
                  <a:srgbClr val="000000"/>
                </a:solidFill>
              </a:rPr>
              <a:t>/dt</a:t>
            </a:r>
            <a:r>
              <a:rPr lang="en-US" sz="1400" baseline="30000" dirty="0">
                <a:solidFill>
                  <a:srgbClr val="000000"/>
                </a:solidFill>
              </a:rPr>
              <a:t>2</a:t>
            </a:r>
            <a:r>
              <a:rPr lang="en-US" sz="1400" dirty="0">
                <a:solidFill>
                  <a:srgbClr val="000000"/>
                </a:solidFill>
              </a:rPr>
              <a:t>, </a:t>
            </a:r>
            <a:r>
              <a:rPr lang="en-US" sz="1400" dirty="0" err="1">
                <a:solidFill>
                  <a:srgbClr val="000000"/>
                </a:solidFill>
              </a:rPr>
              <a:t>dV</a:t>
            </a:r>
            <a:r>
              <a:rPr lang="en-US" sz="1400" dirty="0">
                <a:solidFill>
                  <a:srgbClr val="000000"/>
                </a:solidFill>
              </a:rPr>
              <a:t>/dt</a:t>
            </a:r>
            <a:r>
              <a:rPr lang="en-US" sz="1400" baseline="30000" dirty="0">
                <a:solidFill>
                  <a:srgbClr val="000000"/>
                </a:solidFill>
              </a:rPr>
              <a:t>2</a:t>
            </a:r>
          </a:p>
          <a:p>
            <a:pPr marL="0" lvl="1" algn="just">
              <a:lnSpc>
                <a:spcPct val="100000"/>
              </a:lnSpc>
              <a:spcBef>
                <a:spcPts val="0"/>
              </a:spcBef>
            </a:pPr>
            <a:endParaRPr lang="en-US" sz="1400" baseline="30000" dirty="0">
              <a:solidFill>
                <a:srgbClr val="000000"/>
              </a:solidFill>
            </a:endParaRPr>
          </a:p>
          <a:p>
            <a:pPr marL="0" lvl="1" algn="just">
              <a:lnSpc>
                <a:spcPct val="100000"/>
              </a:lnSpc>
              <a:spcBef>
                <a:spcPts val="0"/>
              </a:spcBef>
            </a:pPr>
            <a:endParaRPr lang="en-US" sz="1400" baseline="30000" dirty="0">
              <a:solidFill>
                <a:srgbClr val="000000"/>
              </a:solidFill>
            </a:endParaRPr>
          </a:p>
          <a:p>
            <a:pPr marL="0" lvl="1" algn="just">
              <a:lnSpc>
                <a:spcPct val="100000"/>
              </a:lnSpc>
              <a:spcBef>
                <a:spcPts val="0"/>
              </a:spcBef>
            </a:pPr>
            <a:endParaRPr lang="en-US" sz="1400" baseline="30000" dirty="0">
              <a:solidFill>
                <a:srgbClr val="000000"/>
              </a:solidFill>
            </a:endParaRPr>
          </a:p>
          <a:p>
            <a:pPr marL="971550" lvl="2" indent="-285750" algn="just">
              <a:lnSpc>
                <a:spcPct val="100000"/>
              </a:lnSpc>
              <a:spcBef>
                <a:spcPts val="0"/>
              </a:spcBef>
            </a:pPr>
            <a:endParaRPr lang="en-US" sz="1400" dirty="0">
              <a:solidFill>
                <a:srgbClr val="B4C10F"/>
              </a:solidFill>
            </a:endParaRP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kumimoji="0" lang="en-US" sz="1400" b="0" i="0" u="none" strike="noStrike" kern="1200" cap="none" spc="0" normalizeH="0" baseline="0" noProof="0" dirty="0">
              <a:ln>
                <a:noFill/>
              </a:ln>
              <a:solidFill>
                <a:srgbClr val="000000"/>
              </a:solidFill>
              <a:effectLst/>
              <a:uLnTx/>
              <a:uFillTx/>
              <a:ea typeface="+mn-ea"/>
              <a:cs typeface="+mn-cs"/>
            </a:endParaRP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indent="-285750" algn="just">
              <a:lnSpc>
                <a:spcPct val="110000"/>
              </a:lnSpc>
              <a:spcBef>
                <a:spcPts val="0"/>
              </a:spcBef>
              <a:buFont typeface="Arial" panose="020B0604020202020204" pitchFamily="34" charset="0"/>
              <a:buChar char="•"/>
            </a:pPr>
            <a:endParaRPr lang="en-US" sz="1400" b="1" dirty="0"/>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4.2 Point CLOUD</a:t>
            </a:r>
          </a:p>
        </p:txBody>
      </p:sp>
      <p:sp>
        <p:nvSpPr>
          <p:cNvPr id="8" name="TextBox 7">
            <a:extLst>
              <a:ext uri="{FF2B5EF4-FFF2-40B4-BE49-F238E27FC236}">
                <a16:creationId xmlns:a16="http://schemas.microsoft.com/office/drawing/2014/main" id="{3CAD6B19-45BB-7683-148C-BC86C1B34273}"/>
              </a:ext>
            </a:extLst>
          </p:cNvPr>
          <p:cNvSpPr txBox="1"/>
          <p:nvPr/>
        </p:nvSpPr>
        <p:spPr>
          <a:xfrm>
            <a:off x="7601803" y="-7158"/>
            <a:ext cx="4590197"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many points can be measured ?</a:t>
            </a:r>
          </a:p>
        </p:txBody>
      </p:sp>
      <p:sp>
        <p:nvSpPr>
          <p:cNvPr id="6" name="TextBox 5">
            <a:extLst>
              <a:ext uri="{FF2B5EF4-FFF2-40B4-BE49-F238E27FC236}">
                <a16:creationId xmlns:a16="http://schemas.microsoft.com/office/drawing/2014/main" id="{3F70799C-38DB-4E0D-6F43-83E3548CA3AD}"/>
              </a:ext>
            </a:extLst>
          </p:cNvPr>
          <p:cNvSpPr txBox="1"/>
          <p:nvPr/>
        </p:nvSpPr>
        <p:spPr>
          <a:xfrm>
            <a:off x="8650224" y="5198697"/>
            <a:ext cx="2225289" cy="246221"/>
          </a:xfrm>
          <a:prstGeom prst="rect">
            <a:avLst/>
          </a:prstGeom>
          <a:noFill/>
        </p:spPr>
        <p:txBody>
          <a:bodyPr wrap="none" rtlCol="0">
            <a:spAutoFit/>
          </a:bodyPr>
          <a:lstStyle/>
          <a:p>
            <a:r>
              <a:rPr lang="en-US" sz="1000" i="1" dirty="0"/>
              <a:t>Cloud: multiple  individual 3D points</a:t>
            </a:r>
          </a:p>
        </p:txBody>
      </p:sp>
      <p:pic>
        <p:nvPicPr>
          <p:cNvPr id="3" name="Picture 2">
            <a:extLst>
              <a:ext uri="{FF2B5EF4-FFF2-40B4-BE49-F238E27FC236}">
                <a16:creationId xmlns:a16="http://schemas.microsoft.com/office/drawing/2014/main" id="{10F165F0-B1D7-52F1-4901-1395E3531F56}"/>
              </a:ext>
            </a:extLst>
          </p:cNvPr>
          <p:cNvPicPr>
            <a:picLocks noChangeAspect="1"/>
          </p:cNvPicPr>
          <p:nvPr/>
        </p:nvPicPr>
        <p:blipFill>
          <a:blip r:embed="rId4"/>
          <a:stretch>
            <a:fillRect/>
          </a:stretch>
        </p:blipFill>
        <p:spPr>
          <a:xfrm>
            <a:off x="8320863" y="2215167"/>
            <a:ext cx="3276600" cy="2903220"/>
          </a:xfrm>
          <a:prstGeom prst="rect">
            <a:avLst/>
          </a:prstGeom>
        </p:spPr>
      </p:pic>
      <p:sp>
        <p:nvSpPr>
          <p:cNvPr id="4" name="Footer Placeholder 4">
            <a:extLst>
              <a:ext uri="{FF2B5EF4-FFF2-40B4-BE49-F238E27FC236}">
                <a16:creationId xmlns:a16="http://schemas.microsoft.com/office/drawing/2014/main" id="{6386415E-E566-68BB-4644-D57BF51C17FA}"/>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18</a:t>
            </a:fld>
            <a:endParaRPr lang="en-US" dirty="0"/>
          </a:p>
        </p:txBody>
      </p:sp>
      <p:sp>
        <p:nvSpPr>
          <p:cNvPr id="9" name="Footer Placeholder 4">
            <a:extLst>
              <a:ext uri="{FF2B5EF4-FFF2-40B4-BE49-F238E27FC236}">
                <a16:creationId xmlns:a16="http://schemas.microsoft.com/office/drawing/2014/main" id="{B6B55A8F-2A9C-90A2-E24B-1C6E89DB66E2}"/>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922328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4.3 Rigid Bodies</a:t>
            </a:r>
          </a:p>
        </p:txBody>
      </p:sp>
      <p:sp>
        <p:nvSpPr>
          <p:cNvPr id="9" name="TextBox 8">
            <a:extLst>
              <a:ext uri="{FF2B5EF4-FFF2-40B4-BE49-F238E27FC236}">
                <a16:creationId xmlns:a16="http://schemas.microsoft.com/office/drawing/2014/main" id="{23EEAC14-F1A3-F2AC-BC66-7F936205E32D}"/>
              </a:ext>
            </a:extLst>
          </p:cNvPr>
          <p:cNvSpPr txBox="1"/>
          <p:nvPr/>
        </p:nvSpPr>
        <p:spPr>
          <a:xfrm>
            <a:off x="1371599" y="1742044"/>
            <a:ext cx="6616996" cy="3991862"/>
          </a:xfrm>
          <a:prstGeom prst="rect">
            <a:avLst/>
          </a:prstGeom>
          <a:noFill/>
        </p:spPr>
        <p:txBody>
          <a:bodyPr wrap="square">
            <a:spAutoFit/>
          </a:bodyPr>
          <a:lstStyle/>
          <a:p>
            <a:pPr marL="0" lvl="1">
              <a:lnSpc>
                <a:spcPct val="100000"/>
              </a:lnSpc>
              <a:spcBef>
                <a:spcPts val="0"/>
              </a:spcBef>
              <a:buFont typeface="Arial" panose="020B0604020202020204" pitchFamily="34" charset="0"/>
            </a:pPr>
            <a:r>
              <a:rPr kumimoji="0" lang="en-US" sz="1400" b="0" i="0" u="none" strike="noStrike" kern="1200" cap="none" spc="0" normalizeH="0" baseline="0" noProof="0" dirty="0">
                <a:ln>
                  <a:noFill/>
                </a:ln>
                <a:solidFill>
                  <a:srgbClr val="000000"/>
                </a:solidFill>
                <a:effectLst/>
                <a:uLnTx/>
                <a:uFillTx/>
                <a:ea typeface="+mn-ea"/>
                <a:cs typeface="+mn-cs"/>
              </a:rPr>
              <a:t>A rigid body is a non-deformable structure that will move as a body in the spatial measurement volume.</a:t>
            </a:r>
          </a:p>
          <a:p>
            <a:pPr marL="0" lvl="1">
              <a:lnSpc>
                <a:spcPct val="100000"/>
              </a:lnSpc>
              <a:spcBef>
                <a:spcPts val="0"/>
              </a:spcBef>
              <a:buFont typeface="Arial" panose="020B0604020202020204" pitchFamily="34" charset="0"/>
            </a:pPr>
            <a:endParaRPr kumimoji="0" lang="en-US" sz="1400" b="0" i="0" u="none" strike="noStrike" kern="1200" cap="none" spc="0" normalizeH="0" baseline="0" noProof="0" dirty="0">
              <a:ln>
                <a:noFill/>
              </a:ln>
              <a:solidFill>
                <a:srgbClr val="000000"/>
              </a:solidFill>
              <a:effectLst/>
              <a:uLnTx/>
              <a:uFillTx/>
              <a:ea typeface="+mn-ea"/>
              <a:cs typeface="+mn-cs"/>
            </a:endParaRPr>
          </a:p>
          <a:p>
            <a:pPr marL="0" lvl="1">
              <a:lnSpc>
                <a:spcPct val="100000"/>
              </a:lnSpc>
              <a:spcBef>
                <a:spcPts val="0"/>
              </a:spcBef>
              <a:buFont typeface="Arial" panose="020B0604020202020204" pitchFamily="34" charset="0"/>
            </a:pPr>
            <a:r>
              <a:rPr lang="en-US" sz="1400" dirty="0">
                <a:solidFill>
                  <a:srgbClr val="000000"/>
                </a:solidFill>
              </a:rPr>
              <a:t>To achieve this goal, it is sufficient to attach 3 or more points on the structure. The movement of the 3 individual points will allow the mathematics to determine the full 6D position of the body. </a:t>
            </a:r>
            <a:endParaRPr kumimoji="0" lang="en-US" sz="1400" b="0" i="0" u="none" strike="noStrike" kern="1200" cap="none" spc="0" normalizeH="0" baseline="0" noProof="0" dirty="0">
              <a:ln>
                <a:noFill/>
              </a:ln>
              <a:solidFill>
                <a:srgbClr val="000000"/>
              </a:solidFill>
              <a:effectLst/>
              <a:uLnTx/>
              <a:uFillTx/>
              <a:ea typeface="+mn-ea"/>
              <a:cs typeface="+mn-cs"/>
            </a:endParaRPr>
          </a:p>
          <a:p>
            <a:pPr marL="0" lvl="1" algn="just">
              <a:lnSpc>
                <a:spcPct val="100000"/>
              </a:lnSpc>
              <a:spcBef>
                <a:spcPts val="0"/>
              </a:spcBef>
              <a:buFont typeface="Arial" panose="020B0604020202020204" pitchFamily="34" charset="0"/>
            </a:pPr>
            <a:endParaRPr kumimoji="0" lang="en-US" sz="1400" b="0" i="0" u="none" strike="noStrike" kern="1200" cap="none" spc="0" normalizeH="0" baseline="0" noProof="0" dirty="0">
              <a:ln>
                <a:noFill/>
              </a:ln>
              <a:solidFill>
                <a:srgbClr val="000000"/>
              </a:solidFill>
              <a:effectLst/>
              <a:uLnTx/>
              <a:uFillTx/>
              <a:ea typeface="+mn-ea"/>
              <a:cs typeface="+mn-cs"/>
            </a:endParaRPr>
          </a:p>
          <a:p>
            <a:pPr marL="0" lvl="1" algn="just">
              <a:lnSpc>
                <a:spcPct val="100000"/>
              </a:lnSpc>
              <a:spcBef>
                <a:spcPts val="0"/>
              </a:spcBef>
              <a:buFont typeface="Arial" panose="020B0604020202020204" pitchFamily="34" charset="0"/>
            </a:pPr>
            <a:r>
              <a:rPr kumimoji="0" lang="en-US" sz="1400" b="0" i="0" u="none" strike="noStrike" kern="1200" cap="none" spc="0" normalizeH="0" baseline="0" noProof="0" dirty="0">
                <a:ln>
                  <a:noFill/>
                </a:ln>
                <a:solidFill>
                  <a:srgbClr val="000000"/>
                </a:solidFill>
                <a:effectLst/>
                <a:uLnTx/>
                <a:uFillTx/>
                <a:ea typeface="+mn-ea"/>
                <a:cs typeface="+mn-cs"/>
              </a:rPr>
              <a:t>A rigid body movement can provide</a:t>
            </a:r>
            <a:r>
              <a:rPr lang="en-US" sz="1400" dirty="0">
                <a:solidFill>
                  <a:srgbClr val="000000"/>
                </a:solidFill>
              </a:rPr>
              <a:t>	</a:t>
            </a:r>
            <a:endParaRPr kumimoji="0" lang="en-US" sz="1400" b="0" i="0" u="none" strike="noStrike" kern="1200" cap="none" spc="0" normalizeH="0" baseline="0" noProof="0" dirty="0">
              <a:ln>
                <a:noFill/>
              </a:ln>
              <a:solidFill>
                <a:srgbClr val="000000"/>
              </a:solidFill>
              <a:effectLst/>
              <a:uLnTx/>
              <a:uFillTx/>
              <a:ea typeface="+mn-ea"/>
              <a:cs typeface="+mn-cs"/>
            </a:endParaRPr>
          </a:p>
          <a:p>
            <a:pPr marL="0" marR="0" lvl="0" indent="0" algn="just" defTabSz="914400" rtl="0" eaLnBrk="1" fontAlgn="auto" latinLnBrk="0" hangingPunct="1">
              <a:lnSpc>
                <a:spcPct val="110000"/>
              </a:lnSpc>
              <a:spcBef>
                <a:spcPts val="0"/>
              </a:spcBef>
              <a:spcAft>
                <a:spcPts val="0"/>
              </a:spcAft>
              <a:buClrTx/>
              <a:buSzTx/>
              <a:buFont typeface="+mj-lt"/>
              <a:buNone/>
              <a:tabLst/>
              <a:defRPr/>
            </a:pPr>
            <a:endParaRPr kumimoji="0" lang="en-US" sz="1400" b="0" i="0" u="none" strike="noStrike" kern="1200" cap="none" spc="0" normalizeH="0" baseline="0" noProof="0" dirty="0">
              <a:ln>
                <a:noFill/>
              </a:ln>
              <a:solidFill>
                <a:srgbClr val="000000"/>
              </a:solidFill>
              <a:effectLst/>
              <a:uLnTx/>
              <a:uFillTx/>
              <a:ea typeface="+mn-ea"/>
              <a:cs typeface="+mn-cs"/>
            </a:endParaRPr>
          </a:p>
          <a:p>
            <a:pPr marL="742950" lvl="2" indent="-285750" algn="just">
              <a:buFont typeface="Arial" panose="020B0604020202020204" pitchFamily="34" charset="0"/>
              <a:buChar char="•"/>
            </a:pPr>
            <a:r>
              <a:rPr lang="en-US" sz="1400" dirty="0">
                <a:solidFill>
                  <a:srgbClr val="B4C10F"/>
                </a:solidFill>
              </a:rPr>
              <a:t>Position and Orientation</a:t>
            </a:r>
          </a:p>
          <a:p>
            <a:pPr marL="742950" lvl="2" indent="-285750" algn="just">
              <a:buFont typeface="Arial" panose="020B0604020202020204" pitchFamily="34" charset="0"/>
              <a:buChar char="•"/>
            </a:pPr>
            <a:r>
              <a:rPr lang="en-US" sz="1400" dirty="0">
                <a:solidFill>
                  <a:srgbClr val="B4C10F"/>
                </a:solidFill>
              </a:rPr>
              <a:t>Displacement; Linear or Angular</a:t>
            </a:r>
          </a:p>
          <a:p>
            <a:pPr marL="742950" lvl="2" indent="-285750" algn="just">
              <a:buFont typeface="Arial" panose="020B0604020202020204" pitchFamily="34" charset="0"/>
              <a:buChar char="•"/>
            </a:pPr>
            <a:r>
              <a:rPr lang="en-US" sz="1400" dirty="0">
                <a:solidFill>
                  <a:srgbClr val="B4C10F"/>
                </a:solidFill>
              </a:rPr>
              <a:t>Velocity; Linear or Angular</a:t>
            </a:r>
          </a:p>
          <a:p>
            <a:pPr marL="742950" lvl="2" indent="-285750" algn="just">
              <a:buFont typeface="Arial" panose="020B0604020202020204" pitchFamily="34" charset="0"/>
              <a:buChar char="•"/>
            </a:pPr>
            <a:r>
              <a:rPr lang="en-US" sz="1400" dirty="0">
                <a:solidFill>
                  <a:srgbClr val="B4C10F"/>
                </a:solidFill>
              </a:rPr>
              <a:t>Acceleration; Linear or Angular</a:t>
            </a: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r>
              <a:rPr lang="en-US" sz="1400" dirty="0"/>
              <a:t>The next slide will illustrate the numerous advantages that rigid body objects have versus classic independent gauges such as accelerometers or string pods. The capabilities are difficult or almost impossible to achieve with the classic gauges.</a:t>
            </a:r>
          </a:p>
        </p:txBody>
      </p:sp>
      <p:sp>
        <p:nvSpPr>
          <p:cNvPr id="15" name="TextBox 14">
            <a:extLst>
              <a:ext uri="{FF2B5EF4-FFF2-40B4-BE49-F238E27FC236}">
                <a16:creationId xmlns:a16="http://schemas.microsoft.com/office/drawing/2014/main" id="{F3034F9E-9FD8-0016-27AC-65BEF049B99F}"/>
              </a:ext>
            </a:extLst>
          </p:cNvPr>
          <p:cNvSpPr txBox="1"/>
          <p:nvPr/>
        </p:nvSpPr>
        <p:spPr>
          <a:xfrm>
            <a:off x="6466974" y="10627"/>
            <a:ext cx="5725027"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can an optical system monitor full 6D movements ?</a:t>
            </a:r>
          </a:p>
        </p:txBody>
      </p:sp>
      <p:sp>
        <p:nvSpPr>
          <p:cNvPr id="4" name="TextBox 3">
            <a:extLst>
              <a:ext uri="{FF2B5EF4-FFF2-40B4-BE49-F238E27FC236}">
                <a16:creationId xmlns:a16="http://schemas.microsoft.com/office/drawing/2014/main" id="{9BC599D9-D3E8-1378-5C26-C339D23EC0BA}"/>
              </a:ext>
            </a:extLst>
          </p:cNvPr>
          <p:cNvSpPr txBox="1"/>
          <p:nvPr/>
        </p:nvSpPr>
        <p:spPr>
          <a:xfrm>
            <a:off x="9290011" y="3321235"/>
            <a:ext cx="2020105" cy="246221"/>
          </a:xfrm>
          <a:prstGeom prst="rect">
            <a:avLst/>
          </a:prstGeom>
          <a:noFill/>
        </p:spPr>
        <p:txBody>
          <a:bodyPr wrap="none" rtlCol="0">
            <a:spAutoFit/>
          </a:bodyPr>
          <a:lstStyle/>
          <a:p>
            <a:r>
              <a:rPr lang="en-US" sz="1000" i="1" dirty="0"/>
              <a:t>Single rigid body using 3 points</a:t>
            </a:r>
          </a:p>
        </p:txBody>
      </p:sp>
      <p:sp>
        <p:nvSpPr>
          <p:cNvPr id="5" name="TextBox 4">
            <a:extLst>
              <a:ext uri="{FF2B5EF4-FFF2-40B4-BE49-F238E27FC236}">
                <a16:creationId xmlns:a16="http://schemas.microsoft.com/office/drawing/2014/main" id="{B749EBFE-B597-7BDC-68EF-85733D816E70}"/>
              </a:ext>
            </a:extLst>
          </p:cNvPr>
          <p:cNvSpPr txBox="1"/>
          <p:nvPr/>
        </p:nvSpPr>
        <p:spPr>
          <a:xfrm>
            <a:off x="9290011" y="6107373"/>
            <a:ext cx="2379177" cy="246221"/>
          </a:xfrm>
          <a:prstGeom prst="rect">
            <a:avLst/>
          </a:prstGeom>
          <a:noFill/>
        </p:spPr>
        <p:txBody>
          <a:bodyPr wrap="none" rtlCol="0">
            <a:spAutoFit/>
          </a:bodyPr>
          <a:lstStyle/>
          <a:p>
            <a:r>
              <a:rPr lang="en-US" sz="1000" i="1" dirty="0"/>
              <a:t>Double rigid body using 3 points each</a:t>
            </a:r>
          </a:p>
        </p:txBody>
      </p:sp>
      <p:pic>
        <p:nvPicPr>
          <p:cNvPr id="3" name="Picture 2">
            <a:extLst>
              <a:ext uri="{FF2B5EF4-FFF2-40B4-BE49-F238E27FC236}">
                <a16:creationId xmlns:a16="http://schemas.microsoft.com/office/drawing/2014/main" id="{0CB0D521-A6E4-3AA4-1389-63B9DC53340A}"/>
              </a:ext>
            </a:extLst>
          </p:cNvPr>
          <p:cNvPicPr>
            <a:picLocks noChangeAspect="1"/>
          </p:cNvPicPr>
          <p:nvPr/>
        </p:nvPicPr>
        <p:blipFill>
          <a:blip r:embed="rId4"/>
          <a:stretch>
            <a:fillRect/>
          </a:stretch>
        </p:blipFill>
        <p:spPr>
          <a:xfrm>
            <a:off x="9260144" y="669475"/>
            <a:ext cx="2606040" cy="2651760"/>
          </a:xfrm>
          <a:prstGeom prst="rect">
            <a:avLst/>
          </a:prstGeom>
        </p:spPr>
      </p:pic>
      <p:pic>
        <p:nvPicPr>
          <p:cNvPr id="8" name="Picture 7">
            <a:extLst>
              <a:ext uri="{FF2B5EF4-FFF2-40B4-BE49-F238E27FC236}">
                <a16:creationId xmlns:a16="http://schemas.microsoft.com/office/drawing/2014/main" id="{93CCD914-FC09-4778-C677-E30D2ADD6426}"/>
              </a:ext>
            </a:extLst>
          </p:cNvPr>
          <p:cNvPicPr>
            <a:picLocks noChangeAspect="1"/>
          </p:cNvPicPr>
          <p:nvPr/>
        </p:nvPicPr>
        <p:blipFill>
          <a:blip r:embed="rId5"/>
          <a:stretch>
            <a:fillRect/>
          </a:stretch>
        </p:blipFill>
        <p:spPr>
          <a:xfrm>
            <a:off x="9260144" y="3577533"/>
            <a:ext cx="2575560" cy="2529840"/>
          </a:xfrm>
          <a:prstGeom prst="rect">
            <a:avLst/>
          </a:prstGeom>
        </p:spPr>
      </p:pic>
      <p:sp>
        <p:nvSpPr>
          <p:cNvPr id="6" name="Footer Placeholder 4">
            <a:extLst>
              <a:ext uri="{FF2B5EF4-FFF2-40B4-BE49-F238E27FC236}">
                <a16:creationId xmlns:a16="http://schemas.microsoft.com/office/drawing/2014/main" id="{C6858943-7268-1E84-780D-0D9C524A645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19</a:t>
            </a:fld>
            <a:endParaRPr lang="en-US" dirty="0"/>
          </a:p>
        </p:txBody>
      </p:sp>
      <p:sp>
        <p:nvSpPr>
          <p:cNvPr id="10" name="Footer Placeholder 4">
            <a:extLst>
              <a:ext uri="{FF2B5EF4-FFF2-40B4-BE49-F238E27FC236}">
                <a16:creationId xmlns:a16="http://schemas.microsoft.com/office/drawing/2014/main" id="{DC32E239-1E97-EBD0-A6E5-8D834F820DE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884882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200340" y="1911730"/>
            <a:ext cx="6611046" cy="5498929"/>
          </a:xfrm>
        </p:spPr>
        <p:txBody>
          <a:bodyPr vert="horz" lIns="91440" tIns="45720" rIns="91440" bIns="45720" numCol="1" rtlCol="0" anchor="t">
            <a:normAutofit/>
          </a:bodyPr>
          <a:lstStyle/>
          <a:p>
            <a:pPr marL="0" lvl="1" algn="just">
              <a:lnSpc>
                <a:spcPct val="100000"/>
              </a:lnSpc>
              <a:spcBef>
                <a:spcPts val="0"/>
              </a:spcBef>
              <a:buFont typeface="Arial" panose="020B0604020202020204" pitchFamily="34" charset="0"/>
            </a:pPr>
            <a:r>
              <a:rPr lang="en-US" sz="1400" dirty="0">
                <a:solidFill>
                  <a:srgbClr val="000000"/>
                </a:solidFill>
              </a:rPr>
              <a:t>Rigid bodies can be used to determine accurate relative movements.</a:t>
            </a:r>
          </a:p>
          <a:p>
            <a:pPr marL="0" lvl="1" algn="just">
              <a:lnSpc>
                <a:spcPct val="100000"/>
              </a:lnSpc>
              <a:spcBef>
                <a:spcPts val="0"/>
              </a:spcBef>
              <a:buFont typeface="Arial" panose="020B0604020202020204" pitchFamily="34" charset="0"/>
            </a:pPr>
            <a:endParaRPr lang="en-US" sz="1400" dirty="0">
              <a:solidFill>
                <a:srgbClr val="000000"/>
              </a:solidFill>
            </a:endParaRPr>
          </a:p>
          <a:p>
            <a:pPr marL="0" lvl="1" algn="just">
              <a:lnSpc>
                <a:spcPct val="100000"/>
              </a:lnSpc>
              <a:spcBef>
                <a:spcPts val="0"/>
              </a:spcBef>
              <a:buFont typeface="Arial" panose="020B0604020202020204" pitchFamily="34" charset="0"/>
            </a:pPr>
            <a:endParaRPr lang="en-US" sz="1400" dirty="0">
              <a:solidFill>
                <a:srgbClr val="000000"/>
              </a:solidFill>
            </a:endParaRPr>
          </a:p>
          <a:p>
            <a:pPr marL="0" lvl="1">
              <a:lnSpc>
                <a:spcPct val="100000"/>
              </a:lnSpc>
              <a:spcBef>
                <a:spcPts val="0"/>
              </a:spcBef>
              <a:buFont typeface="Arial" panose="020B0604020202020204" pitchFamily="34" charset="0"/>
            </a:pPr>
            <a:r>
              <a:rPr lang="en-US" sz="1400" dirty="0">
                <a:solidFill>
                  <a:srgbClr val="000000"/>
                </a:solidFill>
              </a:rPr>
              <a:t>In stead of reporting on the absolute position of a particular measurement tracker or point, its movement can be expressed relative to the reference body.</a:t>
            </a:r>
          </a:p>
          <a:p>
            <a:pPr marL="0" lvl="1" algn="just">
              <a:lnSpc>
                <a:spcPct val="100000"/>
              </a:lnSpc>
              <a:spcBef>
                <a:spcPts val="0"/>
              </a:spcBef>
              <a:buFont typeface="Arial" panose="020B0604020202020204" pitchFamily="34" charset="0"/>
            </a:pPr>
            <a:endParaRPr lang="en-US" sz="1400" dirty="0">
              <a:solidFill>
                <a:srgbClr val="000000"/>
              </a:solidFill>
            </a:endParaRPr>
          </a:p>
          <a:p>
            <a:pPr marL="0" lvl="1" algn="just">
              <a:lnSpc>
                <a:spcPct val="100000"/>
              </a:lnSpc>
              <a:spcBef>
                <a:spcPts val="0"/>
              </a:spcBef>
              <a:buFont typeface="Arial" panose="020B0604020202020204" pitchFamily="34" charset="0"/>
            </a:pPr>
            <a:r>
              <a:rPr lang="en-US" sz="1400" dirty="0">
                <a:solidFill>
                  <a:srgbClr val="000000"/>
                </a:solidFill>
              </a:rPr>
              <a:t>Typical examples </a:t>
            </a:r>
          </a:p>
          <a:p>
            <a:pPr marL="0" lvl="1" algn="just">
              <a:lnSpc>
                <a:spcPct val="100000"/>
              </a:lnSpc>
              <a:spcBef>
                <a:spcPts val="0"/>
              </a:spcBef>
              <a:buFont typeface="Arial" panose="020B0604020202020204" pitchFamily="34" charset="0"/>
            </a:pPr>
            <a:endParaRPr lang="en-US" sz="1400" dirty="0">
              <a:solidFill>
                <a:srgbClr val="000000"/>
              </a:solidFill>
            </a:endParaRPr>
          </a:p>
          <a:p>
            <a:pPr marL="971550" lvl="2" indent="-285750">
              <a:lnSpc>
                <a:spcPct val="100000"/>
              </a:lnSpc>
              <a:spcBef>
                <a:spcPts val="0"/>
              </a:spcBef>
            </a:pPr>
            <a:r>
              <a:rPr lang="en-US" sz="1400" dirty="0">
                <a:solidFill>
                  <a:srgbClr val="B4C10F"/>
                </a:solidFill>
              </a:rPr>
              <a:t>Movement of wheel versus the body</a:t>
            </a:r>
          </a:p>
          <a:p>
            <a:pPr marL="971550" lvl="2" indent="-285750">
              <a:lnSpc>
                <a:spcPct val="100000"/>
              </a:lnSpc>
              <a:spcBef>
                <a:spcPts val="0"/>
              </a:spcBef>
            </a:pPr>
            <a:r>
              <a:rPr lang="en-US" sz="1400" dirty="0">
                <a:solidFill>
                  <a:srgbClr val="B4C10F"/>
                </a:solidFill>
              </a:rPr>
              <a:t>Movement of body panels with respect to the body.</a:t>
            </a:r>
          </a:p>
          <a:p>
            <a:pPr marL="971550" lvl="2" indent="-285750">
              <a:lnSpc>
                <a:spcPct val="100000"/>
              </a:lnSpc>
              <a:spcBef>
                <a:spcPts val="0"/>
              </a:spcBef>
            </a:pPr>
            <a:r>
              <a:rPr lang="en-US" sz="1400" dirty="0">
                <a:solidFill>
                  <a:srgbClr val="B4C10F"/>
                </a:solidFill>
              </a:rPr>
              <a:t>Movement between two adjacent parts and observe, for example, flush and gap change</a:t>
            </a:r>
          </a:p>
          <a:p>
            <a:pPr marL="0" lvl="1" algn="just">
              <a:lnSpc>
                <a:spcPct val="100000"/>
              </a:lnSpc>
              <a:spcBef>
                <a:spcPts val="0"/>
              </a:spcBef>
              <a:buFont typeface="Arial" panose="020B0604020202020204" pitchFamily="34" charset="0"/>
            </a:pPr>
            <a:endParaRPr lang="en-US" sz="1400" dirty="0">
              <a:solidFill>
                <a:srgbClr val="000000"/>
              </a:solidFill>
            </a:endParaRPr>
          </a:p>
          <a:p>
            <a:pPr marL="0" marR="0" lvl="0" indent="0" algn="just" defTabSz="914400" rtl="0" eaLnBrk="1" fontAlgn="auto" latinLnBrk="0" hangingPunct="1">
              <a:lnSpc>
                <a:spcPct val="110000"/>
              </a:lnSpc>
              <a:spcBef>
                <a:spcPts val="0"/>
              </a:spcBef>
              <a:spcAft>
                <a:spcPts val="0"/>
              </a:spcAft>
              <a:buClrTx/>
              <a:buSzTx/>
              <a:buFont typeface="+mj-lt"/>
              <a:buNone/>
              <a:tabLst/>
              <a:defRPr/>
            </a:pPr>
            <a:r>
              <a:rPr lang="en-US" sz="1400" dirty="0">
                <a:solidFill>
                  <a:srgbClr val="000000"/>
                </a:solidFill>
              </a:rPr>
              <a:t>This technology is also used to filter out any movement from the camera system caused by vibration in its support or building structure.</a:t>
            </a:r>
            <a:endParaRPr kumimoji="0" lang="en-US" sz="1400" b="0" i="0" u="none" strike="noStrike" kern="1200" cap="none" spc="0" normalizeH="0" baseline="0" noProof="0" dirty="0">
              <a:ln>
                <a:noFill/>
              </a:ln>
              <a:solidFill>
                <a:srgbClr val="000000"/>
              </a:solidFill>
              <a:effectLst/>
              <a:uLnTx/>
              <a:uFillTx/>
              <a:ea typeface="+mn-ea"/>
              <a:cs typeface="+mn-cs"/>
            </a:endParaRPr>
          </a:p>
          <a:p>
            <a:pPr marL="0" marR="0" lvl="0" indent="0" algn="just" defTabSz="914400" rtl="0" eaLnBrk="1" fontAlgn="auto" latinLnBrk="0" hangingPunct="1">
              <a:lnSpc>
                <a:spcPct val="110000"/>
              </a:lnSpc>
              <a:spcBef>
                <a:spcPts val="0"/>
              </a:spcBef>
              <a:spcAft>
                <a:spcPts val="0"/>
              </a:spcAft>
              <a:buClrTx/>
              <a:buSzTx/>
              <a:buFont typeface="+mj-lt"/>
              <a:buNone/>
              <a:tabLst/>
              <a:defRPr/>
            </a:pPr>
            <a:endParaRPr kumimoji="0" lang="en-US" sz="1400" b="0" i="0" u="none" strike="noStrike" kern="1200" cap="none" spc="0" normalizeH="0" baseline="0" noProof="0" dirty="0">
              <a:ln>
                <a:noFill/>
              </a:ln>
              <a:solidFill>
                <a:srgbClr val="000000"/>
              </a:solidFill>
              <a:effectLst/>
              <a:uLnTx/>
              <a:uFillTx/>
              <a:ea typeface="+mn-ea"/>
              <a:cs typeface="+mn-cs"/>
            </a:endParaRPr>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lvl="1" algn="just">
              <a:lnSpc>
                <a:spcPct val="100000"/>
              </a:lnSpc>
              <a:spcBef>
                <a:spcPts val="0"/>
              </a:spcBef>
              <a:buFont typeface="Arial" panose="020B0604020202020204" pitchFamily="34" charset="0"/>
            </a:pPr>
            <a:endParaRPr lang="en-US" sz="1400" dirty="0"/>
          </a:p>
          <a:p>
            <a:pPr marL="0" indent="-285750" algn="just">
              <a:lnSpc>
                <a:spcPct val="110000"/>
              </a:lnSpc>
              <a:spcBef>
                <a:spcPts val="0"/>
              </a:spcBef>
              <a:buFont typeface="Arial" panose="020B0604020202020204" pitchFamily="34" charset="0"/>
              <a:buChar char="•"/>
            </a:pPr>
            <a:endParaRPr lang="en-US" sz="1400" b="1" dirty="0"/>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4.3.1 </a:t>
            </a:r>
            <a:r>
              <a:rPr lang="en-US" dirty="0" err="1"/>
              <a:t>RiGid</a:t>
            </a:r>
            <a:r>
              <a:rPr lang="en-US" dirty="0"/>
              <a:t> BODY : relative position</a:t>
            </a:r>
          </a:p>
        </p:txBody>
      </p:sp>
      <p:sp>
        <p:nvSpPr>
          <p:cNvPr id="9" name="TextBox 8">
            <a:extLst>
              <a:ext uri="{FF2B5EF4-FFF2-40B4-BE49-F238E27FC236}">
                <a16:creationId xmlns:a16="http://schemas.microsoft.com/office/drawing/2014/main" id="{E41A06D1-BC74-3EF4-BF5D-30C14D15B466}"/>
              </a:ext>
            </a:extLst>
          </p:cNvPr>
          <p:cNvSpPr txBox="1"/>
          <p:nvPr/>
        </p:nvSpPr>
        <p:spPr>
          <a:xfrm>
            <a:off x="8002772" y="-5247"/>
            <a:ext cx="4189228"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to obtain relative movements ?</a:t>
            </a:r>
          </a:p>
        </p:txBody>
      </p:sp>
      <mc:AlternateContent xmlns:mc="http://schemas.openxmlformats.org/markup-compatibility/2006" xmlns:psez="http://schemas.microsoft.com/office/powerpoint/2016/sectionzoom">
        <mc:Choice Requires="psez">
          <p:graphicFrame>
            <p:nvGraphicFramePr>
              <p:cNvPr id="11" name="Section Zoom 10">
                <a:extLst>
                  <a:ext uri="{FF2B5EF4-FFF2-40B4-BE49-F238E27FC236}">
                    <a16:creationId xmlns:a16="http://schemas.microsoft.com/office/drawing/2014/main" id="{D981298B-F340-A694-09C0-ADDCFFC8BD35}"/>
                  </a:ext>
                </a:extLst>
              </p:cNvPr>
              <p:cNvGraphicFramePr>
                <a:graphicFrameLocks noChangeAspect="1"/>
              </p:cNvGraphicFramePr>
              <p:nvPr>
                <p:extLst>
                  <p:ext uri="{D42A27DB-BD31-4B8C-83A1-F6EECF244321}">
                    <p14:modId xmlns:p14="http://schemas.microsoft.com/office/powerpoint/2010/main" val="378602377"/>
                  </p:ext>
                </p:extLst>
              </p:nvPr>
            </p:nvGraphicFramePr>
            <p:xfrm>
              <a:off x="8749792" y="3759562"/>
              <a:ext cx="3442208" cy="1936242"/>
            </p:xfrm>
            <a:graphic>
              <a:graphicData uri="http://schemas.microsoft.com/office/powerpoint/2016/sectionzoom">
                <psez:sectionZm>
                  <psez:sectionZmObj sectionId="{436626B8-BC7A-4AF9-8388-7F203F710D9F}">
                    <psez:zmPr id="{AF1460C6-54DA-45D0-983F-1543760474FA}" transitionDur="1000">
                      <p166:blipFill xmlns:p166="http://schemas.microsoft.com/office/powerpoint/2016/6/main">
                        <a:blip r:embed="rId4"/>
                        <a:stretch>
                          <a:fillRect/>
                        </a:stretch>
                      </p166:blipFill>
                      <p166:spPr xmlns:p166="http://schemas.microsoft.com/office/powerpoint/2016/6/main">
                        <a:xfrm>
                          <a:off x="0" y="0"/>
                          <a:ext cx="3442208" cy="1936242"/>
                        </a:xfrm>
                        <a:prstGeom prst="rect">
                          <a:avLst/>
                        </a:prstGeom>
                        <a:ln w="3175">
                          <a:solidFill>
                            <a:prstClr val="ltGray"/>
                          </a:solidFill>
                        </a:ln>
                      </p166:spPr>
                    </psez:zmPr>
                  </psez:sectionZmObj>
                </psez:sectionZm>
              </a:graphicData>
            </a:graphic>
          </p:graphicFrame>
        </mc:Choice>
        <mc:Fallback xmlns="">
          <p:pic>
            <p:nvPicPr>
              <p:cNvPr id="11" name="Section Zoom 10">
                <a:hlinkClick r:id="rId6" action="ppaction://hlinksldjump"/>
                <a:extLst>
                  <a:ext uri="{FF2B5EF4-FFF2-40B4-BE49-F238E27FC236}">
                    <a16:creationId xmlns:a16="http://schemas.microsoft.com/office/drawing/2014/main" id="{D981298B-F340-A694-09C0-ADDCFFC8BD35}"/>
                  </a:ext>
                </a:extLst>
              </p:cNvPr>
              <p:cNvPicPr>
                <a:picLocks noGrp="1" noRot="1" noChangeAspect="1" noMove="1" noResize="1" noEditPoints="1" noAdjustHandles="1" noChangeArrowheads="1" noChangeShapeType="1"/>
              </p:cNvPicPr>
              <p:nvPr/>
            </p:nvPicPr>
            <p:blipFill>
              <a:blip r:embed="rId7"/>
              <a:stretch>
                <a:fillRect/>
              </a:stretch>
            </p:blipFill>
            <p:spPr>
              <a:xfrm>
                <a:off x="8749792" y="3759562"/>
                <a:ext cx="3442208" cy="1936242"/>
              </a:xfrm>
              <a:prstGeom prst="rect">
                <a:avLst/>
              </a:prstGeom>
              <a:ln w="3175">
                <a:solidFill>
                  <a:prstClr val="ltGray"/>
                </a:solidFill>
              </a:ln>
            </p:spPr>
          </p:pic>
        </mc:Fallback>
      </mc:AlternateContent>
      <p:sp>
        <p:nvSpPr>
          <p:cNvPr id="6" name="TextBox 5">
            <a:extLst>
              <a:ext uri="{FF2B5EF4-FFF2-40B4-BE49-F238E27FC236}">
                <a16:creationId xmlns:a16="http://schemas.microsoft.com/office/drawing/2014/main" id="{8078A1C0-04CC-D9A0-A13B-4E9C4D66488B}"/>
              </a:ext>
            </a:extLst>
          </p:cNvPr>
          <p:cNvSpPr txBox="1"/>
          <p:nvPr/>
        </p:nvSpPr>
        <p:spPr>
          <a:xfrm>
            <a:off x="8749792" y="5697379"/>
            <a:ext cx="2577950" cy="246221"/>
          </a:xfrm>
          <a:prstGeom prst="rect">
            <a:avLst/>
          </a:prstGeom>
          <a:noFill/>
        </p:spPr>
        <p:txBody>
          <a:bodyPr wrap="none" rtlCol="0">
            <a:spAutoFit/>
          </a:bodyPr>
          <a:lstStyle/>
          <a:p>
            <a:r>
              <a:rPr lang="en-US" sz="1000" i="1" dirty="0">
                <a:solidFill>
                  <a:srgbClr val="FF0000"/>
                </a:solidFill>
              </a:rPr>
              <a:t>Extra Tech Detail:</a:t>
            </a:r>
            <a:r>
              <a:rPr lang="en-US" sz="1000" i="1" dirty="0"/>
              <a:t> Relative Measurements</a:t>
            </a:r>
          </a:p>
        </p:txBody>
      </p:sp>
      <p:sp>
        <p:nvSpPr>
          <p:cNvPr id="8" name="TextBox 7">
            <a:extLst>
              <a:ext uri="{FF2B5EF4-FFF2-40B4-BE49-F238E27FC236}">
                <a16:creationId xmlns:a16="http://schemas.microsoft.com/office/drawing/2014/main" id="{C4485D5B-CC0C-FB3E-2F0F-9CE0790192D7}"/>
              </a:ext>
            </a:extLst>
          </p:cNvPr>
          <p:cNvSpPr txBox="1"/>
          <p:nvPr/>
        </p:nvSpPr>
        <p:spPr>
          <a:xfrm>
            <a:off x="9140689" y="3297489"/>
            <a:ext cx="2654894" cy="246221"/>
          </a:xfrm>
          <a:prstGeom prst="rect">
            <a:avLst/>
          </a:prstGeom>
          <a:noFill/>
        </p:spPr>
        <p:txBody>
          <a:bodyPr wrap="none" rtlCol="0">
            <a:spAutoFit/>
          </a:bodyPr>
          <a:lstStyle/>
          <a:p>
            <a:r>
              <a:rPr lang="en-US" sz="1000" i="1" dirty="0"/>
              <a:t>Relative position from points vs rigid body</a:t>
            </a:r>
          </a:p>
        </p:txBody>
      </p:sp>
      <p:pic>
        <p:nvPicPr>
          <p:cNvPr id="3" name="Picture 2">
            <a:extLst>
              <a:ext uri="{FF2B5EF4-FFF2-40B4-BE49-F238E27FC236}">
                <a16:creationId xmlns:a16="http://schemas.microsoft.com/office/drawing/2014/main" id="{7387311D-1E36-EE76-33BB-5BBB14044059}"/>
              </a:ext>
            </a:extLst>
          </p:cNvPr>
          <p:cNvPicPr>
            <a:picLocks noChangeAspect="1"/>
          </p:cNvPicPr>
          <p:nvPr/>
        </p:nvPicPr>
        <p:blipFill>
          <a:blip r:embed="rId8"/>
          <a:stretch>
            <a:fillRect/>
          </a:stretch>
        </p:blipFill>
        <p:spPr>
          <a:xfrm>
            <a:off x="9031766" y="698882"/>
            <a:ext cx="2872740" cy="2560320"/>
          </a:xfrm>
          <a:prstGeom prst="rect">
            <a:avLst/>
          </a:prstGeom>
        </p:spPr>
      </p:pic>
      <p:sp>
        <p:nvSpPr>
          <p:cNvPr id="4" name="Footer Placeholder 4">
            <a:extLst>
              <a:ext uri="{FF2B5EF4-FFF2-40B4-BE49-F238E27FC236}">
                <a16:creationId xmlns:a16="http://schemas.microsoft.com/office/drawing/2014/main" id="{5E3308CE-8B4F-DFF5-173A-808DFDF6341F}"/>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20</a:t>
            </a:fld>
            <a:endParaRPr lang="en-US" dirty="0"/>
          </a:p>
        </p:txBody>
      </p:sp>
      <p:sp>
        <p:nvSpPr>
          <p:cNvPr id="10" name="Footer Placeholder 4">
            <a:extLst>
              <a:ext uri="{FF2B5EF4-FFF2-40B4-BE49-F238E27FC236}">
                <a16:creationId xmlns:a16="http://schemas.microsoft.com/office/drawing/2014/main" id="{25AFB865-3842-7324-7414-E50B2441B90D}"/>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094119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200340" y="1920874"/>
            <a:ext cx="5813108" cy="4155073"/>
          </a:xfrm>
        </p:spPr>
        <p:txBody>
          <a:bodyPr vert="horz" lIns="91440" tIns="45720" rIns="91440" bIns="45720" numCol="1" rtlCol="0" anchor="t">
            <a:normAutofit/>
          </a:bodyPr>
          <a:lstStyle/>
          <a:p>
            <a:pPr marL="0" lvl="1" algn="just">
              <a:lnSpc>
                <a:spcPct val="100000"/>
              </a:lnSpc>
              <a:spcBef>
                <a:spcPts val="0"/>
              </a:spcBef>
            </a:pPr>
            <a:r>
              <a:rPr lang="en-US" sz="1400" dirty="0">
                <a:solidFill>
                  <a:srgbClr val="000000"/>
                </a:solidFill>
              </a:rPr>
              <a:t>Rigid bodies, by nature, determine the movement of any point on the structure. The point might be invisible to the camera system and/or match a particular point of interest that cannot be marked with an optical target.</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When translations are combined with rotations, each physical point of the rigid body will have a unique amplitude in its movement. </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The object can be measured as a whole and mathematically. The movement of multiple points, for example attachment points or bumper mounts, can be established, helping in the characterization of the requirements for these elements.</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4.3.2 </a:t>
            </a:r>
            <a:r>
              <a:rPr lang="en-US" dirty="0" err="1"/>
              <a:t>RiGid</a:t>
            </a:r>
            <a:r>
              <a:rPr lang="en-US" dirty="0"/>
              <a:t> BODY : VIRTUAL POINTS</a:t>
            </a:r>
          </a:p>
        </p:txBody>
      </p:sp>
      <p:sp>
        <p:nvSpPr>
          <p:cNvPr id="11" name="TextBox 10">
            <a:extLst>
              <a:ext uri="{FF2B5EF4-FFF2-40B4-BE49-F238E27FC236}">
                <a16:creationId xmlns:a16="http://schemas.microsoft.com/office/drawing/2014/main" id="{8F97E223-6B01-947B-4870-B5BF5B274D48}"/>
              </a:ext>
            </a:extLst>
          </p:cNvPr>
          <p:cNvSpPr txBox="1"/>
          <p:nvPr/>
        </p:nvSpPr>
        <p:spPr>
          <a:xfrm>
            <a:off x="4836695" y="0"/>
            <a:ext cx="7355306"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Can a system measure displacement of invisible or specific physical points ?</a:t>
            </a:r>
          </a:p>
        </p:txBody>
      </p:sp>
      <p:sp>
        <p:nvSpPr>
          <p:cNvPr id="4" name="TextBox 3">
            <a:extLst>
              <a:ext uri="{FF2B5EF4-FFF2-40B4-BE49-F238E27FC236}">
                <a16:creationId xmlns:a16="http://schemas.microsoft.com/office/drawing/2014/main" id="{5B83D91E-8DC4-43AB-3ED8-363AE0CE679D}"/>
              </a:ext>
            </a:extLst>
          </p:cNvPr>
          <p:cNvSpPr txBox="1"/>
          <p:nvPr/>
        </p:nvSpPr>
        <p:spPr>
          <a:xfrm>
            <a:off x="7160149" y="5104352"/>
            <a:ext cx="4325223" cy="246221"/>
          </a:xfrm>
          <a:prstGeom prst="rect">
            <a:avLst/>
          </a:prstGeom>
          <a:noFill/>
        </p:spPr>
        <p:txBody>
          <a:bodyPr wrap="none" rtlCol="0">
            <a:spAutoFit/>
          </a:bodyPr>
          <a:lstStyle/>
          <a:p>
            <a:r>
              <a:rPr lang="en-US" sz="1000" i="1" dirty="0"/>
              <a:t>Single rigid body using 3 target points but reporting 4 alternate points</a:t>
            </a:r>
          </a:p>
        </p:txBody>
      </p:sp>
      <p:pic>
        <p:nvPicPr>
          <p:cNvPr id="3" name="Picture 2">
            <a:extLst>
              <a:ext uri="{FF2B5EF4-FFF2-40B4-BE49-F238E27FC236}">
                <a16:creationId xmlns:a16="http://schemas.microsoft.com/office/drawing/2014/main" id="{5AEB3F39-B57F-E054-1732-2F0615DED8F8}"/>
              </a:ext>
            </a:extLst>
          </p:cNvPr>
          <p:cNvPicPr>
            <a:picLocks noChangeAspect="1"/>
          </p:cNvPicPr>
          <p:nvPr/>
        </p:nvPicPr>
        <p:blipFill>
          <a:blip r:embed="rId4"/>
          <a:stretch>
            <a:fillRect/>
          </a:stretch>
        </p:blipFill>
        <p:spPr>
          <a:xfrm>
            <a:off x="7160149" y="2063972"/>
            <a:ext cx="5059680" cy="3040380"/>
          </a:xfrm>
          <a:prstGeom prst="rect">
            <a:avLst/>
          </a:prstGeom>
        </p:spPr>
      </p:pic>
      <p:sp>
        <p:nvSpPr>
          <p:cNvPr id="6" name="Footer Placeholder 4">
            <a:extLst>
              <a:ext uri="{FF2B5EF4-FFF2-40B4-BE49-F238E27FC236}">
                <a16:creationId xmlns:a16="http://schemas.microsoft.com/office/drawing/2014/main" id="{9510807A-557B-4E21-2773-BDFAE0F98DD5}"/>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21</a:t>
            </a:fld>
            <a:endParaRPr lang="en-US" dirty="0"/>
          </a:p>
        </p:txBody>
      </p:sp>
      <p:sp>
        <p:nvSpPr>
          <p:cNvPr id="8" name="Footer Placeholder 4">
            <a:extLst>
              <a:ext uri="{FF2B5EF4-FFF2-40B4-BE49-F238E27FC236}">
                <a16:creationId xmlns:a16="http://schemas.microsoft.com/office/drawing/2014/main" id="{F5CAEFCA-13A1-22C1-EBCA-D96026572018}"/>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4124731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423630" y="1455003"/>
            <a:ext cx="5744289" cy="4885639"/>
          </a:xfrm>
        </p:spPr>
        <p:txBody>
          <a:bodyPr vert="horz" lIns="91440" tIns="45720" rIns="91440" bIns="45720" numCol="1" rtlCol="0" anchor="t">
            <a:normAutofit/>
          </a:bodyPr>
          <a:lstStyle/>
          <a:p>
            <a:pPr marL="0" lvl="1" algn="just">
              <a:lnSpc>
                <a:spcPct val="100000"/>
              </a:lnSpc>
              <a:spcBef>
                <a:spcPts val="0"/>
              </a:spcBef>
            </a:pPr>
            <a:r>
              <a:rPr lang="en-US" sz="1400" dirty="0">
                <a:solidFill>
                  <a:srgbClr val="000000"/>
                </a:solidFill>
              </a:rPr>
              <a:t>Camera networks are configurations with multiple cameras working together to open the application space even further based on two factors:</a:t>
            </a:r>
          </a:p>
          <a:p>
            <a:pPr marL="0" lvl="1" algn="just">
              <a:lnSpc>
                <a:spcPct val="100000"/>
              </a:lnSpc>
              <a:spcBef>
                <a:spcPts val="0"/>
              </a:spcBef>
            </a:pPr>
            <a:endParaRPr lang="en-US" sz="1400" dirty="0">
              <a:solidFill>
                <a:srgbClr val="000000"/>
              </a:solidFill>
            </a:endParaRPr>
          </a:p>
          <a:p>
            <a:pPr marL="742950" lvl="2" indent="-285750" algn="just">
              <a:lnSpc>
                <a:spcPct val="100000"/>
              </a:lnSpc>
              <a:spcBef>
                <a:spcPts val="0"/>
              </a:spcBef>
            </a:pPr>
            <a:r>
              <a:rPr lang="en-US" sz="1400" b="1" dirty="0">
                <a:solidFill>
                  <a:srgbClr val="B4C10F"/>
                </a:solidFill>
              </a:rPr>
              <a:t>Line of Sight</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	A camera network or multiple cameras working 	together can resolve these line-of-sight issues. An 	extra camera set can be aimed at locations invisible 	to the first camera unit.</a:t>
            </a:r>
          </a:p>
          <a:p>
            <a:pPr marL="0" lvl="1" algn="just">
              <a:lnSpc>
                <a:spcPct val="100000"/>
              </a:lnSpc>
              <a:spcBef>
                <a:spcPts val="0"/>
              </a:spcBef>
            </a:pPr>
            <a:endParaRPr lang="en-US" sz="1400" dirty="0">
              <a:solidFill>
                <a:srgbClr val="000000"/>
              </a:solidFill>
            </a:endParaRPr>
          </a:p>
          <a:p>
            <a:pPr marL="742950" lvl="2" indent="-285750" algn="just">
              <a:lnSpc>
                <a:spcPct val="100000"/>
              </a:lnSpc>
              <a:spcBef>
                <a:spcPts val="0"/>
              </a:spcBef>
            </a:pPr>
            <a:r>
              <a:rPr lang="en-US" sz="1400" b="1" dirty="0">
                <a:solidFill>
                  <a:srgbClr val="B4C10F"/>
                </a:solidFill>
              </a:rPr>
              <a:t>Accuracy</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	A way of maintaining superior accuracy in very large 	volumes. A camera network can bring single-camera 	precision to much larger volumes. This is achieved by 	intelligent volume mapping, where a preferred 	camera has better performance in a given field of 	view.</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4.4 camera network</a:t>
            </a:r>
          </a:p>
        </p:txBody>
      </p:sp>
      <p:sp>
        <p:nvSpPr>
          <p:cNvPr id="9" name="TextBox 8">
            <a:extLst>
              <a:ext uri="{FF2B5EF4-FFF2-40B4-BE49-F238E27FC236}">
                <a16:creationId xmlns:a16="http://schemas.microsoft.com/office/drawing/2014/main" id="{54D6A038-33D8-19A1-B979-998A5F7FBBE2}"/>
              </a:ext>
            </a:extLst>
          </p:cNvPr>
          <p:cNvSpPr txBox="1"/>
          <p:nvPr/>
        </p:nvSpPr>
        <p:spPr>
          <a:xfrm>
            <a:off x="6804837" y="0"/>
            <a:ext cx="5387163" cy="523220"/>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can an optical system measure around a corner or when the points are not visible from a single location ? </a:t>
            </a:r>
          </a:p>
        </p:txBody>
      </p:sp>
      <p:sp>
        <p:nvSpPr>
          <p:cNvPr id="6" name="TextBox 5">
            <a:extLst>
              <a:ext uri="{FF2B5EF4-FFF2-40B4-BE49-F238E27FC236}">
                <a16:creationId xmlns:a16="http://schemas.microsoft.com/office/drawing/2014/main" id="{3F2ADEBB-A0EF-4797-B073-69022AE5E49E}"/>
              </a:ext>
            </a:extLst>
          </p:cNvPr>
          <p:cNvSpPr txBox="1"/>
          <p:nvPr/>
        </p:nvSpPr>
        <p:spPr>
          <a:xfrm>
            <a:off x="8213828" y="3142411"/>
            <a:ext cx="3417923" cy="246221"/>
          </a:xfrm>
          <a:prstGeom prst="rect">
            <a:avLst/>
          </a:prstGeom>
          <a:noFill/>
        </p:spPr>
        <p:txBody>
          <a:bodyPr wrap="none" rtlCol="0">
            <a:spAutoFit/>
          </a:bodyPr>
          <a:lstStyle/>
          <a:p>
            <a:r>
              <a:rPr lang="en-US" sz="1000" i="1" dirty="0"/>
              <a:t>Camera network to measure around a car (line of sight)</a:t>
            </a:r>
          </a:p>
        </p:txBody>
      </p:sp>
      <mc:AlternateContent xmlns:mc="http://schemas.openxmlformats.org/markup-compatibility/2006" xmlns:psez="http://schemas.microsoft.com/office/powerpoint/2016/sectionzoom">
        <mc:Choice Requires="psez">
          <p:graphicFrame>
            <p:nvGraphicFramePr>
              <p:cNvPr id="12" name="Section Zoom 11">
                <a:extLst>
                  <a:ext uri="{FF2B5EF4-FFF2-40B4-BE49-F238E27FC236}">
                    <a16:creationId xmlns:a16="http://schemas.microsoft.com/office/drawing/2014/main" id="{78BB87F0-E613-4FFE-C04B-9A1CD5D60351}"/>
                  </a:ext>
                </a:extLst>
              </p:cNvPr>
              <p:cNvGraphicFramePr>
                <a:graphicFrameLocks noChangeAspect="1"/>
              </p:cNvGraphicFramePr>
              <p:nvPr>
                <p:extLst>
                  <p:ext uri="{D42A27DB-BD31-4B8C-83A1-F6EECF244321}">
                    <p14:modId xmlns:p14="http://schemas.microsoft.com/office/powerpoint/2010/main" val="2734700568"/>
                  </p:ext>
                </p:extLst>
              </p:nvPr>
            </p:nvGraphicFramePr>
            <p:xfrm>
              <a:off x="8519756" y="3861443"/>
              <a:ext cx="3514104" cy="1976684"/>
            </p:xfrm>
            <a:graphic>
              <a:graphicData uri="http://schemas.microsoft.com/office/powerpoint/2016/sectionzoom">
                <psez:sectionZm>
                  <psez:sectionZmObj sectionId="{F0A94001-A98D-4867-AD2A-49FBE2BC3BDE}">
                    <psez:zmPr id="{731E6CFE-A68A-47D8-B285-B687784CF31E}" transitionDur="1000">
                      <p166:blipFill xmlns:p166="http://schemas.microsoft.com/office/powerpoint/2016/6/main">
                        <a:blip r:embed="rId4"/>
                        <a:stretch>
                          <a:fillRect/>
                        </a:stretch>
                      </p166:blipFill>
                      <p166:spPr xmlns:p166="http://schemas.microsoft.com/office/powerpoint/2016/6/main">
                        <a:xfrm>
                          <a:off x="0" y="0"/>
                          <a:ext cx="3514104" cy="1976684"/>
                        </a:xfrm>
                        <a:prstGeom prst="rect">
                          <a:avLst/>
                        </a:prstGeom>
                        <a:ln w="3175">
                          <a:solidFill>
                            <a:prstClr val="ltGray"/>
                          </a:solidFill>
                        </a:ln>
                      </p166:spPr>
                    </psez:zmPr>
                  </psez:sectionZmObj>
                </psez:sectionZm>
              </a:graphicData>
            </a:graphic>
          </p:graphicFrame>
        </mc:Choice>
        <mc:Fallback xmlns="">
          <p:pic>
            <p:nvPicPr>
              <p:cNvPr id="12" name="Section Zoom 11">
                <a:hlinkClick r:id="rId7" action="ppaction://hlinksldjump"/>
                <a:extLst>
                  <a:ext uri="{FF2B5EF4-FFF2-40B4-BE49-F238E27FC236}">
                    <a16:creationId xmlns:a16="http://schemas.microsoft.com/office/drawing/2014/main" id="{78BB87F0-E613-4FFE-C04B-9A1CD5D60351}"/>
                  </a:ext>
                </a:extLst>
              </p:cNvPr>
              <p:cNvPicPr>
                <a:picLocks noGrp="1" noRot="1" noChangeAspect="1" noMove="1" noResize="1" noEditPoints="1" noAdjustHandles="1" noChangeArrowheads="1" noChangeShapeType="1"/>
              </p:cNvPicPr>
              <p:nvPr/>
            </p:nvPicPr>
            <p:blipFill>
              <a:blip r:embed="rId8"/>
              <a:stretch>
                <a:fillRect/>
              </a:stretch>
            </p:blipFill>
            <p:spPr>
              <a:xfrm>
                <a:off x="8519756" y="3861443"/>
                <a:ext cx="3514104" cy="1976684"/>
              </a:xfrm>
              <a:prstGeom prst="rect">
                <a:avLst/>
              </a:prstGeom>
              <a:ln w="3175">
                <a:solidFill>
                  <a:prstClr val="ltGray"/>
                </a:solidFill>
              </a:ln>
            </p:spPr>
          </p:pic>
        </mc:Fallback>
      </mc:AlternateContent>
      <p:sp>
        <p:nvSpPr>
          <p:cNvPr id="13" name="TextBox 12">
            <a:extLst>
              <a:ext uri="{FF2B5EF4-FFF2-40B4-BE49-F238E27FC236}">
                <a16:creationId xmlns:a16="http://schemas.microsoft.com/office/drawing/2014/main" id="{C3DAC204-7C9A-999A-782D-401652ECCA1E}"/>
              </a:ext>
            </a:extLst>
          </p:cNvPr>
          <p:cNvSpPr txBox="1"/>
          <p:nvPr/>
        </p:nvSpPr>
        <p:spPr>
          <a:xfrm>
            <a:off x="8727070" y="5838127"/>
            <a:ext cx="2199641" cy="246221"/>
          </a:xfrm>
          <a:prstGeom prst="rect">
            <a:avLst/>
          </a:prstGeom>
          <a:noFill/>
        </p:spPr>
        <p:txBody>
          <a:bodyPr wrap="none" rtlCol="0">
            <a:spAutoFit/>
          </a:bodyPr>
          <a:lstStyle/>
          <a:p>
            <a:r>
              <a:rPr lang="en-US" sz="1000" i="1" dirty="0">
                <a:solidFill>
                  <a:srgbClr val="FF0000"/>
                </a:solidFill>
              </a:rPr>
              <a:t>Extra Tech Detail:</a:t>
            </a:r>
            <a:r>
              <a:rPr lang="en-US" sz="1000" i="1" dirty="0"/>
              <a:t> Camera Network</a:t>
            </a:r>
          </a:p>
        </p:txBody>
      </p:sp>
      <p:pic>
        <p:nvPicPr>
          <p:cNvPr id="3" name="Picture 2">
            <a:extLst>
              <a:ext uri="{FF2B5EF4-FFF2-40B4-BE49-F238E27FC236}">
                <a16:creationId xmlns:a16="http://schemas.microsoft.com/office/drawing/2014/main" id="{BAB564C1-F590-ED49-4890-D2E300441FF8}"/>
              </a:ext>
            </a:extLst>
          </p:cNvPr>
          <p:cNvPicPr>
            <a:picLocks noChangeAspect="1"/>
          </p:cNvPicPr>
          <p:nvPr/>
        </p:nvPicPr>
        <p:blipFill>
          <a:blip r:embed="rId9"/>
          <a:stretch>
            <a:fillRect/>
          </a:stretch>
        </p:blipFill>
        <p:spPr>
          <a:xfrm>
            <a:off x="8002880" y="1143000"/>
            <a:ext cx="4030980" cy="1965960"/>
          </a:xfrm>
          <a:prstGeom prst="rect">
            <a:avLst/>
          </a:prstGeom>
        </p:spPr>
      </p:pic>
      <p:sp>
        <p:nvSpPr>
          <p:cNvPr id="4" name="Footer Placeholder 4">
            <a:extLst>
              <a:ext uri="{FF2B5EF4-FFF2-40B4-BE49-F238E27FC236}">
                <a16:creationId xmlns:a16="http://schemas.microsoft.com/office/drawing/2014/main" id="{E3E1C675-7397-BA98-2B5F-572D01E27F56}"/>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22</a:t>
            </a:fld>
            <a:endParaRPr lang="en-US" dirty="0"/>
          </a:p>
        </p:txBody>
      </p:sp>
      <p:sp>
        <p:nvSpPr>
          <p:cNvPr id="8" name="Footer Placeholder 4">
            <a:extLst>
              <a:ext uri="{FF2B5EF4-FFF2-40B4-BE49-F238E27FC236}">
                <a16:creationId xmlns:a16="http://schemas.microsoft.com/office/drawing/2014/main" id="{AE67B51A-58FF-FD03-6DFA-9C78A01B3630}"/>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8476408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4. Remarkable advantages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4.5 Multi sensor integration</a:t>
            </a:r>
          </a:p>
        </p:txBody>
      </p:sp>
      <p:pic>
        <p:nvPicPr>
          <p:cNvPr id="5" name="Picture 4" descr="Diagram&#10;&#10;Description automatically generated">
            <a:extLst>
              <a:ext uri="{FF2B5EF4-FFF2-40B4-BE49-F238E27FC236}">
                <a16:creationId xmlns:a16="http://schemas.microsoft.com/office/drawing/2014/main" id="{7755B5DA-6C0E-0039-7338-D1519AF1D013}"/>
              </a:ext>
            </a:extLst>
          </p:cNvPr>
          <p:cNvPicPr>
            <a:picLocks noChangeAspect="1"/>
          </p:cNvPicPr>
          <p:nvPr/>
        </p:nvPicPr>
        <p:blipFill>
          <a:blip r:embed="rId4"/>
          <a:stretch>
            <a:fillRect/>
          </a:stretch>
        </p:blipFill>
        <p:spPr>
          <a:xfrm>
            <a:off x="2238375" y="1782366"/>
            <a:ext cx="8395805" cy="4108325"/>
          </a:xfrm>
          <a:prstGeom prst="rect">
            <a:avLst/>
          </a:prstGeom>
          <a:ln>
            <a:solidFill>
              <a:srgbClr val="C9D803"/>
            </a:solidFill>
          </a:ln>
        </p:spPr>
      </p:pic>
      <p:sp>
        <p:nvSpPr>
          <p:cNvPr id="6" name="TextBox 5">
            <a:extLst>
              <a:ext uri="{FF2B5EF4-FFF2-40B4-BE49-F238E27FC236}">
                <a16:creationId xmlns:a16="http://schemas.microsoft.com/office/drawing/2014/main" id="{FA17864B-3E97-D313-B70A-A4557B6C73EB}"/>
              </a:ext>
            </a:extLst>
          </p:cNvPr>
          <p:cNvSpPr txBox="1"/>
          <p:nvPr/>
        </p:nvSpPr>
        <p:spPr>
          <a:xfrm>
            <a:off x="6096001" y="0"/>
            <a:ext cx="6096000"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does the system handle multi-sensor measurements ?</a:t>
            </a:r>
          </a:p>
        </p:txBody>
      </p:sp>
      <p:sp>
        <p:nvSpPr>
          <p:cNvPr id="4" name="TextBox 3">
            <a:extLst>
              <a:ext uri="{FF2B5EF4-FFF2-40B4-BE49-F238E27FC236}">
                <a16:creationId xmlns:a16="http://schemas.microsoft.com/office/drawing/2014/main" id="{3F2E4A63-42F1-EAA5-2961-021E02361B19}"/>
              </a:ext>
            </a:extLst>
          </p:cNvPr>
          <p:cNvSpPr txBox="1"/>
          <p:nvPr/>
        </p:nvSpPr>
        <p:spPr>
          <a:xfrm>
            <a:off x="2234125" y="5891816"/>
            <a:ext cx="7196201" cy="246221"/>
          </a:xfrm>
          <a:prstGeom prst="rect">
            <a:avLst/>
          </a:prstGeom>
          <a:noFill/>
        </p:spPr>
        <p:txBody>
          <a:bodyPr wrap="none" rtlCol="0">
            <a:spAutoFit/>
          </a:bodyPr>
          <a:lstStyle/>
          <a:p>
            <a:r>
              <a:rPr lang="en-US" sz="1000" i="1" dirty="0"/>
              <a:t>Example of system architecture covering multiple inputs, processing ,and specific output channels (reference </a:t>
            </a:r>
            <a:r>
              <a:rPr lang="en-US" sz="1000" i="1" dirty="0" err="1"/>
              <a:t>IOManager</a:t>
            </a:r>
            <a:r>
              <a:rPr lang="en-US" sz="1000" i="1" dirty="0"/>
              <a:t>)</a:t>
            </a:r>
          </a:p>
        </p:txBody>
      </p:sp>
      <p:sp>
        <p:nvSpPr>
          <p:cNvPr id="3" name="Footer Placeholder 4">
            <a:extLst>
              <a:ext uri="{FF2B5EF4-FFF2-40B4-BE49-F238E27FC236}">
                <a16:creationId xmlns:a16="http://schemas.microsoft.com/office/drawing/2014/main" id="{948A7AA9-9345-A903-6121-D51A2E1F906D}"/>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23</a:t>
            </a:fld>
            <a:endParaRPr lang="en-US" dirty="0"/>
          </a:p>
        </p:txBody>
      </p:sp>
      <p:sp>
        <p:nvSpPr>
          <p:cNvPr id="8" name="Footer Placeholder 4">
            <a:extLst>
              <a:ext uri="{FF2B5EF4-FFF2-40B4-BE49-F238E27FC236}">
                <a16:creationId xmlns:a16="http://schemas.microsoft.com/office/drawing/2014/main" id="{9BDF3277-840F-539D-9068-DFC41637239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
        <p:nvSpPr>
          <p:cNvPr id="10" name="TextBox 9">
            <a:extLst>
              <a:ext uri="{FF2B5EF4-FFF2-40B4-BE49-F238E27FC236}">
                <a16:creationId xmlns:a16="http://schemas.microsoft.com/office/drawing/2014/main" id="{2A954381-2ED0-24F2-84DE-FADE30DA3240}"/>
              </a:ext>
            </a:extLst>
          </p:cNvPr>
          <p:cNvSpPr txBox="1"/>
          <p:nvPr/>
        </p:nvSpPr>
        <p:spPr>
          <a:xfrm>
            <a:off x="9315001" y="2923414"/>
            <a:ext cx="1122627" cy="246221"/>
          </a:xfrm>
          <a:prstGeom prst="rect">
            <a:avLst/>
          </a:prstGeom>
          <a:solidFill>
            <a:schemeClr val="bg1"/>
          </a:solidFill>
        </p:spPr>
        <p:txBody>
          <a:bodyPr wrap="square" rtlCol="0">
            <a:spAutoFit/>
          </a:bodyPr>
          <a:lstStyle/>
          <a:p>
            <a:r>
              <a:rPr lang="en-US" sz="1000" dirty="0"/>
              <a:t>TCP/IP Stream</a:t>
            </a:r>
          </a:p>
        </p:txBody>
      </p:sp>
    </p:spTree>
    <p:extLst>
      <p:ext uri="{BB962C8B-B14F-4D97-AF65-F5344CB8AC3E}">
        <p14:creationId xmlns:p14="http://schemas.microsoft.com/office/powerpoint/2010/main" val="24806328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2410931" y="2021939"/>
            <a:ext cx="9692148" cy="1325563"/>
          </a:xfrm>
        </p:spPr>
        <p:txBody>
          <a:bodyPr>
            <a:normAutofit/>
          </a:bodyPr>
          <a:lstStyle/>
          <a:p>
            <a:r>
              <a:rPr lang="en-US" sz="4400" dirty="0"/>
              <a:t>5. Elementary Building Blocks</a:t>
            </a:r>
          </a:p>
        </p:txBody>
      </p:sp>
      <p:sp>
        <p:nvSpPr>
          <p:cNvPr id="2" name="Footer Placeholder 4">
            <a:extLst>
              <a:ext uri="{FF2B5EF4-FFF2-40B4-BE49-F238E27FC236}">
                <a16:creationId xmlns:a16="http://schemas.microsoft.com/office/drawing/2014/main" id="{5A1412E7-8F40-EB1C-F977-1B5D4D1CB09D}"/>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24</a:t>
            </a:fld>
            <a:endParaRPr lang="en-US" dirty="0"/>
          </a:p>
        </p:txBody>
      </p:sp>
      <p:sp>
        <p:nvSpPr>
          <p:cNvPr id="3" name="Footer Placeholder 4">
            <a:extLst>
              <a:ext uri="{FF2B5EF4-FFF2-40B4-BE49-F238E27FC236}">
                <a16:creationId xmlns:a16="http://schemas.microsoft.com/office/drawing/2014/main" id="{DF633E55-49E1-71A9-907F-F30344350881}"/>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789628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552353" y="1581912"/>
            <a:ext cx="6430115" cy="5498929"/>
          </a:xfrm>
        </p:spPr>
        <p:txBody>
          <a:bodyPr vert="horz" lIns="91440" tIns="45720" rIns="91440" bIns="45720" numCol="1" rtlCol="0" anchor="t">
            <a:normAutofit/>
          </a:bodyPr>
          <a:lstStyle/>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This rigid body measurement can be the objective of the study itself.</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Recent evolutions in Formula 1 have brought the effect of resonance, or            </a:t>
            </a:r>
            <a:r>
              <a:rPr lang="en-US" sz="1400" b="1" dirty="0">
                <a:solidFill>
                  <a:srgbClr val="B4C10F"/>
                </a:solidFill>
              </a:rPr>
              <a:t>“the porpoise effect,” </a:t>
            </a:r>
            <a:r>
              <a:rPr lang="en-US" sz="1400" dirty="0">
                <a:solidFill>
                  <a:schemeClr val="tx1"/>
                </a:solidFill>
              </a:rPr>
              <a:t>back to the forefront. </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endParaRPr lang="en-US" sz="1400" dirty="0">
              <a:solidFill>
                <a:schemeClr val="tx1"/>
              </a:solidFill>
            </a:endParaRPr>
          </a:p>
          <a:p>
            <a:pPr marL="0" indent="0" algn="just">
              <a:lnSpc>
                <a:spcPct val="110000"/>
              </a:lnSpc>
              <a:spcBef>
                <a:spcPts val="0"/>
              </a:spcBef>
              <a:buNone/>
              <a:defRPr/>
            </a:pPr>
            <a:r>
              <a:rPr lang="en-US" sz="1400" dirty="0">
                <a:solidFill>
                  <a:schemeClr val="tx1"/>
                </a:solidFill>
              </a:rPr>
              <a:t>The body movement can also serve as a relative reference to study the deflection of parts that are installed on the body, such as spoilers, doors, and fenders. In this case, the movement of the body is excluded from the analysis, and the deflection is isolated from the deflection of the part by itself.</a:t>
            </a: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5. ELEMENTARY building blocks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5.1  body location</a:t>
            </a:r>
          </a:p>
        </p:txBody>
      </p:sp>
      <p:sp>
        <p:nvSpPr>
          <p:cNvPr id="6" name="TextBox 5">
            <a:extLst>
              <a:ext uri="{FF2B5EF4-FFF2-40B4-BE49-F238E27FC236}">
                <a16:creationId xmlns:a16="http://schemas.microsoft.com/office/drawing/2014/main" id="{BB3D3AB3-84DA-3498-D4D3-6F7C016C7443}"/>
              </a:ext>
            </a:extLst>
          </p:cNvPr>
          <p:cNvSpPr txBox="1"/>
          <p:nvPr/>
        </p:nvSpPr>
        <p:spPr>
          <a:xfrm>
            <a:off x="8625752" y="5969866"/>
            <a:ext cx="2765501" cy="246221"/>
          </a:xfrm>
          <a:prstGeom prst="rect">
            <a:avLst/>
          </a:prstGeom>
          <a:noFill/>
        </p:spPr>
        <p:txBody>
          <a:bodyPr wrap="none" rtlCol="0">
            <a:spAutoFit/>
          </a:bodyPr>
          <a:lstStyle/>
          <a:p>
            <a:r>
              <a:rPr lang="en-US" sz="1000" i="1" dirty="0"/>
              <a:t>High Speed aerodynamic effects in Formula 1</a:t>
            </a:r>
          </a:p>
        </p:txBody>
      </p:sp>
      <p:sp>
        <p:nvSpPr>
          <p:cNvPr id="9" name="TextBox 8">
            <a:extLst>
              <a:ext uri="{FF2B5EF4-FFF2-40B4-BE49-F238E27FC236}">
                <a16:creationId xmlns:a16="http://schemas.microsoft.com/office/drawing/2014/main" id="{1AD0F716-9A54-7194-6183-F280659FD3F0}"/>
              </a:ext>
            </a:extLst>
          </p:cNvPr>
          <p:cNvSpPr txBox="1"/>
          <p:nvPr/>
        </p:nvSpPr>
        <p:spPr>
          <a:xfrm>
            <a:off x="8532291" y="3397986"/>
            <a:ext cx="2763898" cy="246221"/>
          </a:xfrm>
          <a:prstGeom prst="rect">
            <a:avLst/>
          </a:prstGeom>
          <a:noFill/>
        </p:spPr>
        <p:txBody>
          <a:bodyPr wrap="none" rtlCol="0">
            <a:spAutoFit/>
          </a:bodyPr>
          <a:lstStyle/>
          <a:p>
            <a:r>
              <a:rPr lang="en-US" sz="1000" i="1" dirty="0"/>
              <a:t>Vertical body displacement (Porpoise Effect)</a:t>
            </a:r>
          </a:p>
        </p:txBody>
      </p:sp>
      <p:pic>
        <p:nvPicPr>
          <p:cNvPr id="3" name="Picture 2">
            <a:extLst>
              <a:ext uri="{FF2B5EF4-FFF2-40B4-BE49-F238E27FC236}">
                <a16:creationId xmlns:a16="http://schemas.microsoft.com/office/drawing/2014/main" id="{78569BF9-FB74-57B6-4897-031FF05C9582}"/>
              </a:ext>
            </a:extLst>
          </p:cNvPr>
          <p:cNvPicPr>
            <a:picLocks noChangeAspect="1"/>
          </p:cNvPicPr>
          <p:nvPr/>
        </p:nvPicPr>
        <p:blipFill>
          <a:blip r:embed="rId4"/>
          <a:stretch>
            <a:fillRect/>
          </a:stretch>
        </p:blipFill>
        <p:spPr>
          <a:xfrm>
            <a:off x="8532291" y="608508"/>
            <a:ext cx="3634740" cy="2727960"/>
          </a:xfrm>
          <a:prstGeom prst="rect">
            <a:avLst/>
          </a:prstGeom>
        </p:spPr>
      </p:pic>
      <p:pic>
        <p:nvPicPr>
          <p:cNvPr id="10" name="Picture 9">
            <a:extLst>
              <a:ext uri="{FF2B5EF4-FFF2-40B4-BE49-F238E27FC236}">
                <a16:creationId xmlns:a16="http://schemas.microsoft.com/office/drawing/2014/main" id="{90A373FB-32DF-5292-72D6-CA38DE35A110}"/>
              </a:ext>
            </a:extLst>
          </p:cNvPr>
          <p:cNvPicPr>
            <a:picLocks noChangeAspect="1"/>
          </p:cNvPicPr>
          <p:nvPr/>
        </p:nvPicPr>
        <p:blipFill>
          <a:blip r:embed="rId5"/>
          <a:stretch>
            <a:fillRect/>
          </a:stretch>
        </p:blipFill>
        <p:spPr>
          <a:xfrm>
            <a:off x="8474946" y="3666036"/>
            <a:ext cx="3634740" cy="2331720"/>
          </a:xfrm>
          <a:prstGeom prst="rect">
            <a:avLst/>
          </a:prstGeom>
        </p:spPr>
      </p:pic>
      <p:sp>
        <p:nvSpPr>
          <p:cNvPr id="4" name="Footer Placeholder 4">
            <a:extLst>
              <a:ext uri="{FF2B5EF4-FFF2-40B4-BE49-F238E27FC236}">
                <a16:creationId xmlns:a16="http://schemas.microsoft.com/office/drawing/2014/main" id="{1DC91744-0F91-605C-E431-D7BFFEF3433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25</a:t>
            </a:fld>
            <a:endParaRPr lang="en-US" dirty="0"/>
          </a:p>
        </p:txBody>
      </p:sp>
      <p:sp>
        <p:nvSpPr>
          <p:cNvPr id="8" name="Footer Placeholder 4">
            <a:extLst>
              <a:ext uri="{FF2B5EF4-FFF2-40B4-BE49-F238E27FC236}">
                <a16:creationId xmlns:a16="http://schemas.microsoft.com/office/drawing/2014/main" id="{CED5E78C-C5BC-4185-B9A0-935353C4F720}"/>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93979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552354" y="1441735"/>
            <a:ext cx="5912972" cy="5498929"/>
          </a:xfrm>
        </p:spPr>
        <p:txBody>
          <a:bodyPr vert="horz" lIns="91440" tIns="45720" rIns="91440" bIns="45720" numCol="1" rtlCol="0" anchor="t">
            <a:normAutofit/>
          </a:bodyPr>
          <a:lstStyle/>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Another addition to analysis is the measurement and observation of individual parts in the form of </a:t>
            </a:r>
            <a:r>
              <a:rPr lang="en-US" sz="1400" dirty="0">
                <a:solidFill>
                  <a:srgbClr val="B4C10F"/>
                </a:solidFill>
              </a:rPr>
              <a:t>individual 3D points </a:t>
            </a:r>
            <a:r>
              <a:rPr lang="en-US" sz="1400" dirty="0">
                <a:solidFill>
                  <a:schemeClr val="tx1"/>
                </a:solidFill>
              </a:rPr>
              <a:t>or </a:t>
            </a:r>
            <a:r>
              <a:rPr lang="en-US" sz="1400" dirty="0">
                <a:solidFill>
                  <a:srgbClr val="B4C10F"/>
                </a:solidFill>
              </a:rPr>
              <a:t>a point cloud</a:t>
            </a:r>
            <a:r>
              <a:rPr lang="en-US" sz="1400" dirty="0">
                <a:solidFill>
                  <a:schemeClr val="tx1"/>
                </a:solidFill>
              </a:rPr>
              <a:t>. </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Each point will establish the trajectory and can represent the deflection of the part during the different wind load conditions.</a:t>
            </a:r>
          </a:p>
          <a:p>
            <a:pPr marL="0" lvl="0" indent="0" algn="just">
              <a:lnSpc>
                <a:spcPct val="110000"/>
              </a:lnSpc>
              <a:spcBef>
                <a:spcPts val="0"/>
              </a:spcBef>
              <a:buNone/>
              <a:defRPr/>
            </a:pPr>
            <a:endParaRPr lang="en-US" sz="1400" b="1"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5. Application building blocks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5.2 car body components</a:t>
            </a:r>
          </a:p>
        </p:txBody>
      </p:sp>
      <p:sp>
        <p:nvSpPr>
          <p:cNvPr id="4" name="TextBox 3">
            <a:extLst>
              <a:ext uri="{FF2B5EF4-FFF2-40B4-BE49-F238E27FC236}">
                <a16:creationId xmlns:a16="http://schemas.microsoft.com/office/drawing/2014/main" id="{15CFA826-8432-D19F-BA03-023695703A46}"/>
              </a:ext>
            </a:extLst>
          </p:cNvPr>
          <p:cNvSpPr txBox="1"/>
          <p:nvPr/>
        </p:nvSpPr>
        <p:spPr>
          <a:xfrm>
            <a:off x="7804740" y="5697379"/>
            <a:ext cx="4192173" cy="246221"/>
          </a:xfrm>
          <a:prstGeom prst="rect">
            <a:avLst/>
          </a:prstGeom>
          <a:noFill/>
        </p:spPr>
        <p:txBody>
          <a:bodyPr wrap="none" rtlCol="0">
            <a:spAutoFit/>
          </a:bodyPr>
          <a:lstStyle/>
          <a:p>
            <a:r>
              <a:rPr lang="en-US" sz="1000" i="1" dirty="0"/>
              <a:t>Location, fit , displacement and vibration between body and sun roof</a:t>
            </a:r>
          </a:p>
        </p:txBody>
      </p:sp>
      <p:pic>
        <p:nvPicPr>
          <p:cNvPr id="3" name="Picture 2">
            <a:extLst>
              <a:ext uri="{FF2B5EF4-FFF2-40B4-BE49-F238E27FC236}">
                <a16:creationId xmlns:a16="http://schemas.microsoft.com/office/drawing/2014/main" id="{B28DAB7B-433D-214B-BA77-EE404D54DEC3}"/>
              </a:ext>
            </a:extLst>
          </p:cNvPr>
          <p:cNvPicPr>
            <a:picLocks noChangeAspect="1"/>
          </p:cNvPicPr>
          <p:nvPr/>
        </p:nvPicPr>
        <p:blipFill>
          <a:blip r:embed="rId4"/>
          <a:stretch>
            <a:fillRect/>
          </a:stretch>
        </p:blipFill>
        <p:spPr>
          <a:xfrm>
            <a:off x="7804740" y="826542"/>
            <a:ext cx="4152900" cy="4792980"/>
          </a:xfrm>
          <a:prstGeom prst="rect">
            <a:avLst/>
          </a:prstGeom>
        </p:spPr>
      </p:pic>
      <p:sp>
        <p:nvSpPr>
          <p:cNvPr id="6" name="Footer Placeholder 4">
            <a:extLst>
              <a:ext uri="{FF2B5EF4-FFF2-40B4-BE49-F238E27FC236}">
                <a16:creationId xmlns:a16="http://schemas.microsoft.com/office/drawing/2014/main" id="{938CD938-907F-35C4-91EA-2B8A47AC134D}"/>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26</a:t>
            </a:fld>
            <a:endParaRPr lang="en-US" dirty="0"/>
          </a:p>
        </p:txBody>
      </p:sp>
      <p:sp>
        <p:nvSpPr>
          <p:cNvPr id="8" name="Footer Placeholder 4">
            <a:extLst>
              <a:ext uri="{FF2B5EF4-FFF2-40B4-BE49-F238E27FC236}">
                <a16:creationId xmlns:a16="http://schemas.microsoft.com/office/drawing/2014/main" id="{A3159E86-E277-D0CB-3710-A25D3ECA1E47}"/>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607870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552353" y="1840595"/>
            <a:ext cx="6430115"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To replicate the dynamics of a vehicle in motion, the rolling road becomes an important contribution to the accuracy of the test. </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wireless, weightless instrumentation can be installed on the wheel and can serve to observe </a:t>
            </a:r>
            <a:r>
              <a:rPr lang="en-US" sz="1400" dirty="0">
                <a:solidFill>
                  <a:srgbClr val="B4C10F"/>
                </a:solidFill>
              </a:rPr>
              <a:t>wheel axel position </a:t>
            </a:r>
            <a:r>
              <a:rPr lang="en-US" sz="1400" dirty="0">
                <a:solidFill>
                  <a:schemeClr val="tx1"/>
                </a:solidFill>
              </a:rPr>
              <a:t>during the test to isolate any tire or suspension dynamics. </a:t>
            </a:r>
          </a:p>
          <a:p>
            <a:pPr marL="0" lvl="0" indent="0" algn="just">
              <a:lnSpc>
                <a:spcPct val="110000"/>
              </a:lnSpc>
              <a:spcBef>
                <a:spcPts val="0"/>
              </a:spcBef>
              <a:buNone/>
              <a:defRPr/>
            </a:pPr>
            <a:endParaRPr lang="en-US" sz="1400" dirty="0">
              <a:solidFill>
                <a:schemeClr val="tx1"/>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5. Application building blocks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5.3 Rolling Road and Spindle Position</a:t>
            </a:r>
          </a:p>
        </p:txBody>
      </p:sp>
      <p:sp>
        <p:nvSpPr>
          <p:cNvPr id="4" name="TextBox 3">
            <a:extLst>
              <a:ext uri="{FF2B5EF4-FFF2-40B4-BE49-F238E27FC236}">
                <a16:creationId xmlns:a16="http://schemas.microsoft.com/office/drawing/2014/main" id="{F7D9B6AB-947A-213E-61E1-5D567B68A82A}"/>
              </a:ext>
            </a:extLst>
          </p:cNvPr>
          <p:cNvSpPr txBox="1"/>
          <p:nvPr/>
        </p:nvSpPr>
        <p:spPr>
          <a:xfrm>
            <a:off x="9308750" y="5978042"/>
            <a:ext cx="2081019" cy="400110"/>
          </a:xfrm>
          <a:prstGeom prst="rect">
            <a:avLst/>
          </a:prstGeom>
          <a:noFill/>
        </p:spPr>
        <p:txBody>
          <a:bodyPr wrap="none" rtlCol="0">
            <a:spAutoFit/>
          </a:bodyPr>
          <a:lstStyle/>
          <a:p>
            <a:r>
              <a:rPr lang="en-US" sz="1000" i="1" dirty="0"/>
              <a:t>Spindle tracking using EZMotion </a:t>
            </a:r>
          </a:p>
          <a:p>
            <a:r>
              <a:rPr lang="en-US" sz="1000" i="1" dirty="0"/>
              <a:t>(On Track Example) </a:t>
            </a:r>
          </a:p>
        </p:txBody>
      </p:sp>
      <p:pic>
        <p:nvPicPr>
          <p:cNvPr id="3" name="Picture 2">
            <a:extLst>
              <a:ext uri="{FF2B5EF4-FFF2-40B4-BE49-F238E27FC236}">
                <a16:creationId xmlns:a16="http://schemas.microsoft.com/office/drawing/2014/main" id="{A2D9DB59-F1BF-CB52-F3CB-AC656973180D}"/>
              </a:ext>
            </a:extLst>
          </p:cNvPr>
          <p:cNvPicPr>
            <a:picLocks noChangeAspect="1"/>
          </p:cNvPicPr>
          <p:nvPr/>
        </p:nvPicPr>
        <p:blipFill>
          <a:blip r:embed="rId4"/>
          <a:stretch>
            <a:fillRect/>
          </a:stretch>
        </p:blipFill>
        <p:spPr>
          <a:xfrm>
            <a:off x="9096508" y="754380"/>
            <a:ext cx="2377440" cy="5189220"/>
          </a:xfrm>
          <a:prstGeom prst="rect">
            <a:avLst/>
          </a:prstGeom>
        </p:spPr>
      </p:pic>
      <p:sp>
        <p:nvSpPr>
          <p:cNvPr id="6" name="Footer Placeholder 4">
            <a:extLst>
              <a:ext uri="{FF2B5EF4-FFF2-40B4-BE49-F238E27FC236}">
                <a16:creationId xmlns:a16="http://schemas.microsoft.com/office/drawing/2014/main" id="{5B084016-BEF0-93AF-25CD-84C4F7855B38}"/>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27</a:t>
            </a:fld>
            <a:endParaRPr lang="en-US" dirty="0"/>
          </a:p>
        </p:txBody>
      </p:sp>
      <p:sp>
        <p:nvSpPr>
          <p:cNvPr id="8" name="Footer Placeholder 4">
            <a:extLst>
              <a:ext uri="{FF2B5EF4-FFF2-40B4-BE49-F238E27FC236}">
                <a16:creationId xmlns:a16="http://schemas.microsoft.com/office/drawing/2014/main" id="{FBE2DA5F-8E06-22CA-49D4-B0A5E568841D}"/>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4275291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3502540" y="2348004"/>
            <a:ext cx="4975153" cy="1325563"/>
          </a:xfrm>
        </p:spPr>
        <p:txBody>
          <a:bodyPr>
            <a:normAutofit/>
          </a:bodyPr>
          <a:lstStyle/>
          <a:p>
            <a:r>
              <a:rPr lang="en-US" sz="4400" dirty="0"/>
              <a:t>6. Deflection Types</a:t>
            </a:r>
          </a:p>
        </p:txBody>
      </p:sp>
      <p:sp>
        <p:nvSpPr>
          <p:cNvPr id="2" name="Footer Placeholder 4">
            <a:extLst>
              <a:ext uri="{FF2B5EF4-FFF2-40B4-BE49-F238E27FC236}">
                <a16:creationId xmlns:a16="http://schemas.microsoft.com/office/drawing/2014/main" id="{F8D454A4-F912-2F7D-337C-7186E77FF543}"/>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28</a:t>
            </a:fld>
            <a:endParaRPr lang="en-US" dirty="0"/>
          </a:p>
        </p:txBody>
      </p:sp>
      <p:sp>
        <p:nvSpPr>
          <p:cNvPr id="3" name="Footer Placeholder 4">
            <a:extLst>
              <a:ext uri="{FF2B5EF4-FFF2-40B4-BE49-F238E27FC236}">
                <a16:creationId xmlns:a16="http://schemas.microsoft.com/office/drawing/2014/main" id="{F5477D5C-EA8F-A41D-F96D-3C095ACC8620}"/>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514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6. </a:t>
            </a:r>
            <a:r>
              <a:rPr lang="en-US" sz="2800" dirty="0"/>
              <a:t>Deflection Types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5.1 Static, transient and dynamic type</a:t>
            </a:r>
          </a:p>
        </p:txBody>
      </p:sp>
      <p:sp>
        <p:nvSpPr>
          <p:cNvPr id="4" name="TextBox 3">
            <a:extLst>
              <a:ext uri="{FF2B5EF4-FFF2-40B4-BE49-F238E27FC236}">
                <a16:creationId xmlns:a16="http://schemas.microsoft.com/office/drawing/2014/main" id="{B6552BD4-9A6E-9F26-F7F5-623DA00590E3}"/>
              </a:ext>
            </a:extLst>
          </p:cNvPr>
          <p:cNvSpPr txBox="1"/>
          <p:nvPr/>
        </p:nvSpPr>
        <p:spPr>
          <a:xfrm>
            <a:off x="7206917" y="-5291"/>
            <a:ext cx="4985084"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What type of signal do we expect to observe ?</a:t>
            </a:r>
          </a:p>
        </p:txBody>
      </p:sp>
      <p:sp>
        <p:nvSpPr>
          <p:cNvPr id="5" name="Content Placeholder 4">
            <a:extLst>
              <a:ext uri="{FF2B5EF4-FFF2-40B4-BE49-F238E27FC236}">
                <a16:creationId xmlns:a16="http://schemas.microsoft.com/office/drawing/2014/main" id="{CE5B0DBF-A806-FCC4-8FFB-73D844F359FF}"/>
              </a:ext>
            </a:extLst>
          </p:cNvPr>
          <p:cNvSpPr>
            <a:spLocks noGrp="1"/>
          </p:cNvSpPr>
          <p:nvPr>
            <p:ph sz="half" idx="2"/>
          </p:nvPr>
        </p:nvSpPr>
        <p:spPr>
          <a:xfrm>
            <a:off x="1643830" y="1862395"/>
            <a:ext cx="7754852" cy="2806346"/>
          </a:xfrm>
          <a:noFill/>
        </p:spPr>
        <p:txBody>
          <a:bodyPr wrap="square">
            <a:spAutoFit/>
          </a:bodyPr>
          <a:lstStyle/>
          <a:p>
            <a:pPr marL="0" indent="0" algn="just">
              <a:lnSpc>
                <a:spcPct val="107000"/>
              </a:lnSpc>
              <a:spcBef>
                <a:spcPts val="0"/>
              </a:spcBef>
              <a:spcAft>
                <a:spcPts val="800"/>
              </a:spcAft>
              <a:buNone/>
            </a:pPr>
            <a:r>
              <a:rPr lang="en-US" sz="1400" dirty="0">
                <a:solidFill>
                  <a:schemeClr val="tx1"/>
                </a:solidFill>
                <a:cs typeface="Arial" panose="020B0604020202020204" pitchFamily="34" charset="0"/>
              </a:rPr>
              <a:t>The nature of the expected behavior will drive the choice of timing and measurement frequency. It is always good practice to reflect on the potential outcomes when choosing optimal settings and configurations.</a:t>
            </a:r>
          </a:p>
          <a:p>
            <a:pPr marL="0" algn="just">
              <a:lnSpc>
                <a:spcPct val="107000"/>
              </a:lnSpc>
              <a:spcBef>
                <a:spcPts val="0"/>
              </a:spcBef>
              <a:spcAft>
                <a:spcPts val="800"/>
              </a:spcAft>
            </a:pPr>
            <a:endParaRPr lang="en-US" sz="1400" dirty="0">
              <a:solidFill>
                <a:schemeClr val="tx1"/>
              </a:solidFill>
              <a:cs typeface="Arial" panose="020B0604020202020204" pitchFamily="34" charset="0"/>
            </a:endParaRP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a:p>
            <a:pPr marL="0" algn="just">
              <a:lnSpc>
                <a:spcPct val="107000"/>
              </a:lnSpc>
              <a:spcBef>
                <a:spcPts val="0"/>
              </a:spcBef>
              <a:spcAft>
                <a:spcPts val="800"/>
              </a:spcAft>
            </a:pPr>
            <a:endParaRPr lang="en-US" sz="1400" dirty="0">
              <a:solidFill>
                <a:schemeClr val="tx1"/>
              </a:solidFill>
              <a:cs typeface="Arial" panose="020B0604020202020204" pitchFamily="34" charset="0"/>
            </a:endParaRPr>
          </a:p>
          <a:p>
            <a:pPr lvl="1"/>
            <a:endParaRPr lang="en-US" dirty="0">
              <a:solidFill>
                <a:schemeClr val="tx1"/>
              </a:solidFill>
            </a:endParaRPr>
          </a:p>
        </p:txBody>
      </p:sp>
      <p:sp>
        <p:nvSpPr>
          <p:cNvPr id="8" name="TextBox 7">
            <a:extLst>
              <a:ext uri="{FF2B5EF4-FFF2-40B4-BE49-F238E27FC236}">
                <a16:creationId xmlns:a16="http://schemas.microsoft.com/office/drawing/2014/main" id="{6FB489C9-643C-8060-C0DC-64B2CAD060FA}"/>
              </a:ext>
            </a:extLst>
          </p:cNvPr>
          <p:cNvSpPr txBox="1"/>
          <p:nvPr/>
        </p:nvSpPr>
        <p:spPr>
          <a:xfrm>
            <a:off x="1625125" y="4950856"/>
            <a:ext cx="2326687" cy="246221"/>
          </a:xfrm>
          <a:prstGeom prst="rect">
            <a:avLst/>
          </a:prstGeom>
          <a:noFill/>
        </p:spPr>
        <p:txBody>
          <a:bodyPr wrap="square" rtlCol="0">
            <a:spAutoFit/>
          </a:bodyPr>
          <a:lstStyle/>
          <a:p>
            <a:r>
              <a:rPr lang="en-US" sz="1000" i="1" dirty="0"/>
              <a:t>Quasi-Static</a:t>
            </a:r>
            <a:r>
              <a:rPr lang="en-US" sz="1000" i="1" dirty="0">
                <a:highlight>
                  <a:srgbClr val="FFFF00"/>
                </a:highlight>
              </a:rPr>
              <a:t> </a:t>
            </a:r>
            <a:r>
              <a:rPr lang="en-US" sz="1000" i="1" dirty="0"/>
              <a:t>Deformation or Drift</a:t>
            </a:r>
          </a:p>
        </p:txBody>
      </p:sp>
      <p:sp>
        <p:nvSpPr>
          <p:cNvPr id="14" name="TextBox 13">
            <a:extLst>
              <a:ext uri="{FF2B5EF4-FFF2-40B4-BE49-F238E27FC236}">
                <a16:creationId xmlns:a16="http://schemas.microsoft.com/office/drawing/2014/main" id="{3E195416-297B-2B65-38C3-1D6D7B3FEAF6}"/>
              </a:ext>
            </a:extLst>
          </p:cNvPr>
          <p:cNvSpPr txBox="1"/>
          <p:nvPr/>
        </p:nvSpPr>
        <p:spPr>
          <a:xfrm>
            <a:off x="4585742" y="4961553"/>
            <a:ext cx="1632178" cy="246221"/>
          </a:xfrm>
          <a:prstGeom prst="rect">
            <a:avLst/>
          </a:prstGeom>
          <a:noFill/>
        </p:spPr>
        <p:txBody>
          <a:bodyPr wrap="none" rtlCol="0">
            <a:spAutoFit/>
          </a:bodyPr>
          <a:lstStyle/>
          <a:p>
            <a:r>
              <a:rPr lang="en-US" sz="1000" i="1" dirty="0"/>
              <a:t>Transient or Peak Effects</a:t>
            </a:r>
          </a:p>
        </p:txBody>
      </p:sp>
      <p:sp>
        <p:nvSpPr>
          <p:cNvPr id="15" name="TextBox 14">
            <a:extLst>
              <a:ext uri="{FF2B5EF4-FFF2-40B4-BE49-F238E27FC236}">
                <a16:creationId xmlns:a16="http://schemas.microsoft.com/office/drawing/2014/main" id="{171ADAB0-5A04-427F-5362-B815009E3857}"/>
              </a:ext>
            </a:extLst>
          </p:cNvPr>
          <p:cNvSpPr txBox="1"/>
          <p:nvPr/>
        </p:nvSpPr>
        <p:spPr>
          <a:xfrm>
            <a:off x="7332091" y="4950857"/>
            <a:ext cx="2066591" cy="246221"/>
          </a:xfrm>
          <a:prstGeom prst="rect">
            <a:avLst/>
          </a:prstGeom>
          <a:noFill/>
        </p:spPr>
        <p:txBody>
          <a:bodyPr wrap="none" rtlCol="0">
            <a:spAutoFit/>
          </a:bodyPr>
          <a:lstStyle/>
          <a:p>
            <a:r>
              <a:rPr lang="en-US" sz="1000" i="1" dirty="0"/>
              <a:t>Steady State Dynamic Movement</a:t>
            </a:r>
          </a:p>
        </p:txBody>
      </p:sp>
      <p:pic>
        <p:nvPicPr>
          <p:cNvPr id="3" name="Picture 2">
            <a:extLst>
              <a:ext uri="{FF2B5EF4-FFF2-40B4-BE49-F238E27FC236}">
                <a16:creationId xmlns:a16="http://schemas.microsoft.com/office/drawing/2014/main" id="{36F33BAB-C6B8-B743-F6B5-A7EC1D0A6D20}"/>
              </a:ext>
            </a:extLst>
          </p:cNvPr>
          <p:cNvPicPr>
            <a:picLocks noChangeAspect="1"/>
          </p:cNvPicPr>
          <p:nvPr/>
        </p:nvPicPr>
        <p:blipFill>
          <a:blip r:embed="rId4"/>
          <a:stretch>
            <a:fillRect/>
          </a:stretch>
        </p:blipFill>
        <p:spPr>
          <a:xfrm>
            <a:off x="1596903" y="3132753"/>
            <a:ext cx="2247900" cy="1836420"/>
          </a:xfrm>
          <a:prstGeom prst="rect">
            <a:avLst/>
          </a:prstGeom>
        </p:spPr>
      </p:pic>
      <p:pic>
        <p:nvPicPr>
          <p:cNvPr id="10" name="Picture 9">
            <a:extLst>
              <a:ext uri="{FF2B5EF4-FFF2-40B4-BE49-F238E27FC236}">
                <a16:creationId xmlns:a16="http://schemas.microsoft.com/office/drawing/2014/main" id="{1F0B1DC2-A910-FC4E-ECEC-860B009ED1A6}"/>
              </a:ext>
            </a:extLst>
          </p:cNvPr>
          <p:cNvPicPr>
            <a:picLocks noChangeAspect="1"/>
          </p:cNvPicPr>
          <p:nvPr/>
        </p:nvPicPr>
        <p:blipFill>
          <a:blip r:embed="rId5"/>
          <a:stretch>
            <a:fillRect/>
          </a:stretch>
        </p:blipFill>
        <p:spPr>
          <a:xfrm>
            <a:off x="4298936" y="3087033"/>
            <a:ext cx="2362200" cy="1882140"/>
          </a:xfrm>
          <a:prstGeom prst="rect">
            <a:avLst/>
          </a:prstGeom>
        </p:spPr>
      </p:pic>
      <p:pic>
        <p:nvPicPr>
          <p:cNvPr id="11" name="Picture 10">
            <a:extLst>
              <a:ext uri="{FF2B5EF4-FFF2-40B4-BE49-F238E27FC236}">
                <a16:creationId xmlns:a16="http://schemas.microsoft.com/office/drawing/2014/main" id="{9861C46A-C64C-B1C2-7ACF-2BB768DE813C}"/>
              </a:ext>
            </a:extLst>
          </p:cNvPr>
          <p:cNvPicPr>
            <a:picLocks noChangeAspect="1"/>
          </p:cNvPicPr>
          <p:nvPr/>
        </p:nvPicPr>
        <p:blipFill>
          <a:blip r:embed="rId6"/>
          <a:stretch>
            <a:fillRect/>
          </a:stretch>
        </p:blipFill>
        <p:spPr>
          <a:xfrm>
            <a:off x="7258121" y="3094653"/>
            <a:ext cx="2354580" cy="1866900"/>
          </a:xfrm>
          <a:prstGeom prst="rect">
            <a:avLst/>
          </a:prstGeom>
        </p:spPr>
      </p:pic>
      <p:sp>
        <p:nvSpPr>
          <p:cNvPr id="6" name="Footer Placeholder 4">
            <a:extLst>
              <a:ext uri="{FF2B5EF4-FFF2-40B4-BE49-F238E27FC236}">
                <a16:creationId xmlns:a16="http://schemas.microsoft.com/office/drawing/2014/main" id="{CC1F4E97-A7D4-327F-EF0A-76950FB2DF92}"/>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29</a:t>
            </a:fld>
            <a:endParaRPr lang="en-US" dirty="0"/>
          </a:p>
        </p:txBody>
      </p:sp>
      <p:sp>
        <p:nvSpPr>
          <p:cNvPr id="9" name="Footer Placeholder 4">
            <a:extLst>
              <a:ext uri="{FF2B5EF4-FFF2-40B4-BE49-F238E27FC236}">
                <a16:creationId xmlns:a16="http://schemas.microsoft.com/office/drawing/2014/main" id="{08838E5B-C785-B334-F714-B48C4C3F40F4}"/>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983621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4338967" y="2503949"/>
            <a:ext cx="3826837" cy="1325563"/>
          </a:xfrm>
        </p:spPr>
        <p:txBody>
          <a:bodyPr>
            <a:normAutofit/>
          </a:bodyPr>
          <a:lstStyle/>
          <a:p>
            <a:r>
              <a:rPr lang="en-US" sz="4400" dirty="0"/>
              <a:t>7. Applications</a:t>
            </a:r>
          </a:p>
        </p:txBody>
      </p:sp>
      <p:sp>
        <p:nvSpPr>
          <p:cNvPr id="2" name="Footer Placeholder 4">
            <a:extLst>
              <a:ext uri="{FF2B5EF4-FFF2-40B4-BE49-F238E27FC236}">
                <a16:creationId xmlns:a16="http://schemas.microsoft.com/office/drawing/2014/main" id="{3DCFFB93-4819-B76F-C64D-FDFC4FD3BAA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30</a:t>
            </a:fld>
            <a:endParaRPr lang="en-US" dirty="0"/>
          </a:p>
        </p:txBody>
      </p:sp>
      <p:sp>
        <p:nvSpPr>
          <p:cNvPr id="3" name="Footer Placeholder 4">
            <a:extLst>
              <a:ext uri="{FF2B5EF4-FFF2-40B4-BE49-F238E27FC236}">
                <a16:creationId xmlns:a16="http://schemas.microsoft.com/office/drawing/2014/main" id="{B89705FA-CB9B-A046-46FB-9656EBEB86E8}"/>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472246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xmlns:psez="http://schemas.microsoft.com/office/powerpoint/2016/sectionzoom">
        <mc:Choice Requires="psez">
          <p:graphicFrame>
            <p:nvGraphicFramePr>
              <p:cNvPr id="9" name="Section Zoom 8">
                <a:extLst>
                  <a:ext uri="{FF2B5EF4-FFF2-40B4-BE49-F238E27FC236}">
                    <a16:creationId xmlns:a16="http://schemas.microsoft.com/office/drawing/2014/main" id="{49C9698F-BBF1-15E3-E624-8B628F1B2E22}"/>
                  </a:ext>
                </a:extLst>
              </p:cNvPr>
              <p:cNvGraphicFramePr>
                <a:graphicFrameLocks noChangeAspect="1"/>
              </p:cNvGraphicFramePr>
              <p:nvPr>
                <p:extLst>
                  <p:ext uri="{D42A27DB-BD31-4B8C-83A1-F6EECF244321}">
                    <p14:modId xmlns:p14="http://schemas.microsoft.com/office/powerpoint/2010/main" val="3191712241"/>
                  </p:ext>
                </p:extLst>
              </p:nvPr>
            </p:nvGraphicFramePr>
            <p:xfrm>
              <a:off x="1667778" y="1036899"/>
              <a:ext cx="3783702" cy="2128332"/>
            </p:xfrm>
            <a:graphic>
              <a:graphicData uri="http://schemas.microsoft.com/office/powerpoint/2016/sectionzoom">
                <psez:sectionZm>
                  <psez:sectionZmObj sectionId="{2CA34541-A75D-4B76-9F6E-18DC61E8283B}">
                    <psez:zmPr id="{D47DC2B6-12F5-47F2-9C09-024317C8ACC9}" transitionDur="1000">
                      <p166:blipFill xmlns:p166="http://schemas.microsoft.com/office/powerpoint/2016/6/main">
                        <a:blip r:embed="rId3"/>
                        <a:stretch>
                          <a:fillRect/>
                        </a:stretch>
                      </p166:blipFill>
                      <p166:spPr xmlns:p166="http://schemas.microsoft.com/office/powerpoint/2016/6/main">
                        <a:xfrm>
                          <a:off x="0" y="0"/>
                          <a:ext cx="3783702" cy="2128332"/>
                        </a:xfrm>
                        <a:prstGeom prst="rect">
                          <a:avLst/>
                        </a:prstGeom>
                        <a:ln w="3175">
                          <a:solidFill>
                            <a:prstClr val="ltGray"/>
                          </a:solidFill>
                        </a:ln>
                      </p166:spPr>
                    </psez:zmPr>
                  </psez:sectionZmObj>
                </psez:sectionZm>
              </a:graphicData>
            </a:graphic>
          </p:graphicFrame>
        </mc:Choice>
        <mc:Fallback xmlns="">
          <p:pic>
            <p:nvPicPr>
              <p:cNvPr id="9" name="Section Zoom 8">
                <a:hlinkClick r:id="rId4" action="ppaction://hlinksldjump"/>
                <a:extLst>
                  <a:ext uri="{FF2B5EF4-FFF2-40B4-BE49-F238E27FC236}">
                    <a16:creationId xmlns:a16="http://schemas.microsoft.com/office/drawing/2014/main" id="{49C9698F-BBF1-15E3-E624-8B628F1B2E22}"/>
                  </a:ext>
                </a:extLst>
              </p:cNvPr>
              <p:cNvPicPr>
                <a:picLocks noGrp="1" noRot="1" noChangeAspect="1" noMove="1" noResize="1" noEditPoints="1" noAdjustHandles="1" noChangeArrowheads="1" noChangeShapeType="1"/>
              </p:cNvPicPr>
              <p:nvPr/>
            </p:nvPicPr>
            <p:blipFill>
              <a:blip r:embed="rId5"/>
              <a:stretch>
                <a:fillRect/>
              </a:stretch>
            </p:blipFill>
            <p:spPr>
              <a:xfrm>
                <a:off x="1667778" y="1036899"/>
                <a:ext cx="3783702" cy="2128332"/>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1" name="Section Zoom 10">
                <a:extLst>
                  <a:ext uri="{FF2B5EF4-FFF2-40B4-BE49-F238E27FC236}">
                    <a16:creationId xmlns:a16="http://schemas.microsoft.com/office/drawing/2014/main" id="{DE6A9E38-1C54-22EF-FD50-5F28D1B4BE90}"/>
                  </a:ext>
                </a:extLst>
              </p:cNvPr>
              <p:cNvGraphicFramePr>
                <a:graphicFrameLocks noChangeAspect="1"/>
              </p:cNvGraphicFramePr>
              <p:nvPr>
                <p:extLst>
                  <p:ext uri="{D42A27DB-BD31-4B8C-83A1-F6EECF244321}">
                    <p14:modId xmlns:p14="http://schemas.microsoft.com/office/powerpoint/2010/main" val="3040846257"/>
                  </p:ext>
                </p:extLst>
              </p:nvPr>
            </p:nvGraphicFramePr>
            <p:xfrm>
              <a:off x="6408924" y="1036899"/>
              <a:ext cx="3783702" cy="2128332"/>
            </p:xfrm>
            <a:graphic>
              <a:graphicData uri="http://schemas.microsoft.com/office/powerpoint/2016/sectionzoom">
                <psez:sectionZm>
                  <psez:sectionZmObj sectionId="{86CB94A6-DFDF-4B8C-99C1-1C0A62EF466F}">
                    <psez:zmPr id="{BE602344-8E0F-4DE3-903E-4D44BA85A889}" transitionDur="1000">
                      <p166:blipFill xmlns:p166="http://schemas.microsoft.com/office/powerpoint/2016/6/main">
                        <a:blip r:embed="rId6"/>
                        <a:stretch>
                          <a:fillRect/>
                        </a:stretch>
                      </p166:blipFill>
                      <p166:spPr xmlns:p166="http://schemas.microsoft.com/office/powerpoint/2016/6/main">
                        <a:xfrm>
                          <a:off x="0" y="0"/>
                          <a:ext cx="3783702" cy="2128332"/>
                        </a:xfrm>
                        <a:prstGeom prst="rect">
                          <a:avLst/>
                        </a:prstGeom>
                        <a:ln w="3175">
                          <a:solidFill>
                            <a:prstClr val="ltGray"/>
                          </a:solidFill>
                        </a:ln>
                      </p166:spPr>
                    </psez:zmPr>
                  </psez:sectionZmObj>
                </psez:sectionZm>
              </a:graphicData>
            </a:graphic>
          </p:graphicFrame>
        </mc:Choice>
        <mc:Fallback xmlns="">
          <p:pic>
            <p:nvPicPr>
              <p:cNvPr id="11" name="Section Zoom 10">
                <a:hlinkClick r:id="rId7" action="ppaction://hlinksldjump"/>
                <a:extLst>
                  <a:ext uri="{FF2B5EF4-FFF2-40B4-BE49-F238E27FC236}">
                    <a16:creationId xmlns:a16="http://schemas.microsoft.com/office/drawing/2014/main" id="{DE6A9E38-1C54-22EF-FD50-5F28D1B4BE90}"/>
                  </a:ext>
                </a:extLst>
              </p:cNvPr>
              <p:cNvPicPr>
                <a:picLocks noGrp="1" noRot="1" noChangeAspect="1" noMove="1" noResize="1" noEditPoints="1" noAdjustHandles="1" noChangeArrowheads="1" noChangeShapeType="1"/>
              </p:cNvPicPr>
              <p:nvPr/>
            </p:nvPicPr>
            <p:blipFill>
              <a:blip r:embed="rId8"/>
              <a:stretch>
                <a:fillRect/>
              </a:stretch>
            </p:blipFill>
            <p:spPr>
              <a:xfrm>
                <a:off x="6408924" y="1036899"/>
                <a:ext cx="3783702" cy="2128332"/>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3" name="Section Zoom 12">
                <a:extLst>
                  <a:ext uri="{FF2B5EF4-FFF2-40B4-BE49-F238E27FC236}">
                    <a16:creationId xmlns:a16="http://schemas.microsoft.com/office/drawing/2014/main" id="{79BA7105-2479-DD28-1689-D7B7A4523A5F}"/>
                  </a:ext>
                </a:extLst>
              </p:cNvPr>
              <p:cNvGraphicFramePr>
                <a:graphicFrameLocks noChangeAspect="1"/>
              </p:cNvGraphicFramePr>
              <p:nvPr>
                <p:extLst>
                  <p:ext uri="{D42A27DB-BD31-4B8C-83A1-F6EECF244321}">
                    <p14:modId xmlns:p14="http://schemas.microsoft.com/office/powerpoint/2010/main" val="752374764"/>
                  </p:ext>
                </p:extLst>
              </p:nvPr>
            </p:nvGraphicFramePr>
            <p:xfrm>
              <a:off x="1667778" y="3692769"/>
              <a:ext cx="3783702" cy="2128332"/>
            </p:xfrm>
            <a:graphic>
              <a:graphicData uri="http://schemas.microsoft.com/office/powerpoint/2016/sectionzoom">
                <psez:sectionZm>
                  <psez:sectionZmObj sectionId="{418BDED9-CDC1-4BA5-BA31-8C28367430C5}">
                    <psez:zmPr id="{3C439838-38E0-414D-BF79-3B494969B559}" transitionDur="1000">
                      <p166:blipFill xmlns:p166="http://schemas.microsoft.com/office/powerpoint/2016/6/main">
                        <a:blip r:embed="rId9"/>
                        <a:stretch>
                          <a:fillRect/>
                        </a:stretch>
                      </p166:blipFill>
                      <p166:spPr xmlns:p166="http://schemas.microsoft.com/office/powerpoint/2016/6/main">
                        <a:xfrm>
                          <a:off x="0" y="0"/>
                          <a:ext cx="3783702" cy="2128332"/>
                        </a:xfrm>
                        <a:prstGeom prst="rect">
                          <a:avLst/>
                        </a:prstGeom>
                        <a:ln w="3175">
                          <a:solidFill>
                            <a:prstClr val="ltGray"/>
                          </a:solidFill>
                        </a:ln>
                      </p166:spPr>
                    </psez:zmPr>
                  </psez:sectionZmObj>
                </psez:sectionZm>
              </a:graphicData>
            </a:graphic>
          </p:graphicFrame>
        </mc:Choice>
        <mc:Fallback xmlns="">
          <p:pic>
            <p:nvPicPr>
              <p:cNvPr id="13" name="Section Zoom 12">
                <a:hlinkClick r:id="rId10" action="ppaction://hlinksldjump"/>
                <a:extLst>
                  <a:ext uri="{FF2B5EF4-FFF2-40B4-BE49-F238E27FC236}">
                    <a16:creationId xmlns:a16="http://schemas.microsoft.com/office/drawing/2014/main" id="{79BA7105-2479-DD28-1689-D7B7A4523A5F}"/>
                  </a:ext>
                </a:extLst>
              </p:cNvPr>
              <p:cNvPicPr>
                <a:picLocks noGrp="1" noRot="1" noChangeAspect="1" noMove="1" noResize="1" noEditPoints="1" noAdjustHandles="1" noChangeArrowheads="1" noChangeShapeType="1"/>
              </p:cNvPicPr>
              <p:nvPr/>
            </p:nvPicPr>
            <p:blipFill>
              <a:blip r:embed="rId11"/>
              <a:stretch>
                <a:fillRect/>
              </a:stretch>
            </p:blipFill>
            <p:spPr>
              <a:xfrm>
                <a:off x="1667778" y="3692769"/>
                <a:ext cx="3783702" cy="2128332"/>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5" name="Section Zoom 14">
                <a:extLst>
                  <a:ext uri="{FF2B5EF4-FFF2-40B4-BE49-F238E27FC236}">
                    <a16:creationId xmlns:a16="http://schemas.microsoft.com/office/drawing/2014/main" id="{4FCF839E-051A-1A7E-DB7E-7945AF47BB85}"/>
                  </a:ext>
                </a:extLst>
              </p:cNvPr>
              <p:cNvGraphicFramePr>
                <a:graphicFrameLocks noChangeAspect="1"/>
              </p:cNvGraphicFramePr>
              <p:nvPr>
                <p:extLst>
                  <p:ext uri="{D42A27DB-BD31-4B8C-83A1-F6EECF244321}">
                    <p14:modId xmlns:p14="http://schemas.microsoft.com/office/powerpoint/2010/main" val="1482387257"/>
                  </p:ext>
                </p:extLst>
              </p:nvPr>
            </p:nvGraphicFramePr>
            <p:xfrm>
              <a:off x="6408924" y="3692769"/>
              <a:ext cx="3783702" cy="2128332"/>
            </p:xfrm>
            <a:graphic>
              <a:graphicData uri="http://schemas.microsoft.com/office/powerpoint/2016/sectionzoom">
                <psez:sectionZm>
                  <psez:sectionZmObj sectionId="{B4C25913-6F71-4880-8E3A-239AE6E3EEEC}">
                    <psez:zmPr id="{1DAAA58C-4B59-4441-B02F-4D816D191C90}" transitionDur="1000">
                      <p166:blipFill xmlns:p166="http://schemas.microsoft.com/office/powerpoint/2016/6/main">
                        <a:blip r:embed="rId12"/>
                        <a:stretch>
                          <a:fillRect/>
                        </a:stretch>
                      </p166:blipFill>
                      <p166:spPr xmlns:p166="http://schemas.microsoft.com/office/powerpoint/2016/6/main">
                        <a:xfrm>
                          <a:off x="0" y="0"/>
                          <a:ext cx="3783702" cy="2128332"/>
                        </a:xfrm>
                        <a:prstGeom prst="rect">
                          <a:avLst/>
                        </a:prstGeom>
                        <a:ln w="3175">
                          <a:solidFill>
                            <a:prstClr val="ltGray"/>
                          </a:solidFill>
                        </a:ln>
                      </p166:spPr>
                    </psez:zmPr>
                  </psez:sectionZmObj>
                </psez:sectionZm>
              </a:graphicData>
            </a:graphic>
          </p:graphicFrame>
        </mc:Choice>
        <mc:Fallback xmlns="">
          <p:pic>
            <p:nvPicPr>
              <p:cNvPr id="15" name="Section Zoom 14">
                <a:hlinkClick r:id="rId13" action="ppaction://hlinksldjump"/>
                <a:extLst>
                  <a:ext uri="{FF2B5EF4-FFF2-40B4-BE49-F238E27FC236}">
                    <a16:creationId xmlns:a16="http://schemas.microsoft.com/office/drawing/2014/main" id="{4FCF839E-051A-1A7E-DB7E-7945AF47BB85}"/>
                  </a:ext>
                </a:extLst>
              </p:cNvPr>
              <p:cNvPicPr>
                <a:picLocks noGrp="1" noRot="1" noChangeAspect="1" noMove="1" noResize="1" noEditPoints="1" noAdjustHandles="1" noChangeArrowheads="1" noChangeShapeType="1"/>
              </p:cNvPicPr>
              <p:nvPr/>
            </p:nvPicPr>
            <p:blipFill>
              <a:blip r:embed="rId14"/>
              <a:stretch>
                <a:fillRect/>
              </a:stretch>
            </p:blipFill>
            <p:spPr>
              <a:xfrm>
                <a:off x="6408924" y="3692769"/>
                <a:ext cx="3783702" cy="2128332"/>
              </a:xfrm>
              <a:prstGeom prst="rect">
                <a:avLst/>
              </a:prstGeom>
              <a:ln w="3175">
                <a:solidFill>
                  <a:prstClr val="ltGray"/>
                </a:solidFill>
              </a:ln>
            </p:spPr>
          </p:pic>
        </mc:Fallback>
      </mc:AlternateContent>
      <p:sp>
        <p:nvSpPr>
          <p:cNvPr id="2" name="Footer Placeholder 4">
            <a:extLst>
              <a:ext uri="{FF2B5EF4-FFF2-40B4-BE49-F238E27FC236}">
                <a16:creationId xmlns:a16="http://schemas.microsoft.com/office/drawing/2014/main" id="{F1D69419-4E3A-350C-3F6D-295A37B508C3}"/>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31</a:t>
            </a:fld>
            <a:endParaRPr lang="en-US" dirty="0"/>
          </a:p>
        </p:txBody>
      </p:sp>
      <p:sp>
        <p:nvSpPr>
          <p:cNvPr id="3" name="Footer Placeholder 4">
            <a:extLst>
              <a:ext uri="{FF2B5EF4-FFF2-40B4-BE49-F238E27FC236}">
                <a16:creationId xmlns:a16="http://schemas.microsoft.com/office/drawing/2014/main" id="{2014AC6F-2027-FBCC-F09D-2DFEBBEBA5FE}"/>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3409923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B6522C-2866-43E0-A5C2-C8B90C4CC33B}"/>
              </a:ext>
            </a:extLst>
          </p:cNvPr>
          <p:cNvSpPr>
            <a:spLocks noGrp="1"/>
          </p:cNvSpPr>
          <p:nvPr>
            <p:ph type="title"/>
          </p:nvPr>
        </p:nvSpPr>
        <p:spPr>
          <a:xfrm>
            <a:off x="4225554" y="2631539"/>
            <a:ext cx="4018223" cy="1325563"/>
          </a:xfrm>
        </p:spPr>
        <p:txBody>
          <a:bodyPr>
            <a:normAutofit/>
          </a:bodyPr>
          <a:lstStyle/>
          <a:p>
            <a:r>
              <a:rPr lang="en-US" sz="4400" dirty="0"/>
              <a:t>8. Conclusion</a:t>
            </a:r>
          </a:p>
        </p:txBody>
      </p:sp>
      <p:sp>
        <p:nvSpPr>
          <p:cNvPr id="2" name="Footer Placeholder 4">
            <a:extLst>
              <a:ext uri="{FF2B5EF4-FFF2-40B4-BE49-F238E27FC236}">
                <a16:creationId xmlns:a16="http://schemas.microsoft.com/office/drawing/2014/main" id="{D92C2FC0-9439-4226-16BC-8CEFF2C1E9BF}"/>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32</a:t>
            </a:fld>
            <a:endParaRPr lang="en-US" dirty="0"/>
          </a:p>
        </p:txBody>
      </p:sp>
      <p:sp>
        <p:nvSpPr>
          <p:cNvPr id="3" name="Footer Placeholder 4">
            <a:extLst>
              <a:ext uri="{FF2B5EF4-FFF2-40B4-BE49-F238E27FC236}">
                <a16:creationId xmlns:a16="http://schemas.microsoft.com/office/drawing/2014/main" id="{857063D8-AE22-0865-AA1F-3684012358DB}"/>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4221140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Title 5">
            <a:extLst>
              <a:ext uri="{FF2B5EF4-FFF2-40B4-BE49-F238E27FC236}">
                <a16:creationId xmlns:a16="http://schemas.microsoft.com/office/drawing/2014/main" id="{23173305-530B-4859-84B0-44D6871027AB}"/>
              </a:ext>
            </a:extLst>
          </p:cNvPr>
          <p:cNvSpPr>
            <a:spLocks noGrp="1"/>
          </p:cNvSpPr>
          <p:nvPr>
            <p:ph type="title"/>
          </p:nvPr>
        </p:nvSpPr>
        <p:spPr>
          <a:xfrm>
            <a:off x="1552353" y="365126"/>
            <a:ext cx="9801447" cy="667512"/>
          </a:xfrm>
        </p:spPr>
        <p:txBody>
          <a:bodyPr>
            <a:normAutofit/>
          </a:bodyPr>
          <a:lstStyle/>
          <a:p>
            <a:r>
              <a:rPr lang="en-US" sz="2800" cap="all" dirty="0">
                <a:solidFill>
                  <a:srgbClr val="DDDDDD"/>
                </a:solidFill>
              </a:rPr>
              <a:t>8. conclusion</a:t>
            </a:r>
            <a:endParaRPr lang="en-US" dirty="0"/>
          </a:p>
        </p:txBody>
      </p:sp>
      <p:sp>
        <p:nvSpPr>
          <p:cNvPr id="13" name="Content Placeholder 6">
            <a:extLst>
              <a:ext uri="{FF2B5EF4-FFF2-40B4-BE49-F238E27FC236}">
                <a16:creationId xmlns:a16="http://schemas.microsoft.com/office/drawing/2014/main" id="{F89598FD-7D99-4228-9C66-1A5A3C5FB9CB}"/>
              </a:ext>
            </a:extLst>
          </p:cNvPr>
          <p:cNvSpPr txBox="1">
            <a:spLocks/>
          </p:cNvSpPr>
          <p:nvPr/>
        </p:nvSpPr>
        <p:spPr>
          <a:xfrm>
            <a:off x="1371600" y="914400"/>
            <a:ext cx="9692640" cy="457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mj-lt"/>
              </a:rPr>
              <a:t>8.1 </a:t>
            </a:r>
            <a:r>
              <a:rPr lang="en-US" sz="2400" b="1" cap="all" dirty="0">
                <a:latin typeface="+mj-lt"/>
              </a:rPr>
              <a:t>conclusion</a:t>
            </a:r>
          </a:p>
        </p:txBody>
      </p:sp>
      <p:sp>
        <p:nvSpPr>
          <p:cNvPr id="6" name="TextBox 5">
            <a:extLst>
              <a:ext uri="{FF2B5EF4-FFF2-40B4-BE49-F238E27FC236}">
                <a16:creationId xmlns:a16="http://schemas.microsoft.com/office/drawing/2014/main" id="{59E7CA44-52C9-95AC-A511-34B38B14DA38}"/>
              </a:ext>
            </a:extLst>
          </p:cNvPr>
          <p:cNvSpPr txBox="1"/>
          <p:nvPr/>
        </p:nvSpPr>
        <p:spPr>
          <a:xfrm>
            <a:off x="1127760" y="1371600"/>
            <a:ext cx="6340510" cy="4580678"/>
          </a:xfrm>
          <a:prstGeom prst="rect">
            <a:avLst/>
          </a:prstGeom>
          <a:noFill/>
        </p:spPr>
        <p:txBody>
          <a:bodyPr wrap="square">
            <a:spAutoFit/>
          </a:bodyPr>
          <a:lstStyle/>
          <a:p>
            <a:pPr marL="0" marR="0" algn="just">
              <a:lnSpc>
                <a:spcPct val="107000"/>
              </a:lnSpc>
              <a:spcBef>
                <a:spcPts val="0"/>
              </a:spcBef>
              <a:spcAft>
                <a:spcPts val="800"/>
              </a:spcAft>
            </a:pPr>
            <a:r>
              <a:rPr lang="en-US" sz="1400" dirty="0">
                <a:effectLst/>
                <a:ea typeface="Calibri" panose="020F0502020204030204" pitchFamily="34" charset="0"/>
                <a:cs typeface="Arial" panose="020B0604020202020204" pitchFamily="34" charset="0"/>
              </a:rPr>
              <a:t>There are many objectives that will be addressed in wind tunnel testing:    </a:t>
            </a:r>
            <a:r>
              <a:rPr lang="en-US" sz="1400" dirty="0">
                <a:solidFill>
                  <a:srgbClr val="B4C10F"/>
                </a:solidFill>
                <a:effectLst/>
                <a:ea typeface="Calibri" panose="020F0502020204030204" pitchFamily="34" charset="0"/>
                <a:cs typeface="Arial" panose="020B0604020202020204" pitchFamily="34" charset="0"/>
              </a:rPr>
              <a:t>fuel economy</a:t>
            </a:r>
            <a:r>
              <a:rPr lang="en-US" sz="1400" dirty="0">
                <a:effectLst/>
                <a:ea typeface="Calibri" panose="020F0502020204030204" pitchFamily="34" charset="0"/>
                <a:cs typeface="Arial" panose="020B0604020202020204" pitchFamily="34" charset="0"/>
              </a:rPr>
              <a:t>, </a:t>
            </a:r>
            <a:r>
              <a:rPr lang="en-US" sz="1400" dirty="0">
                <a:solidFill>
                  <a:srgbClr val="B4C10F"/>
                </a:solidFill>
                <a:effectLst/>
                <a:ea typeface="Calibri" panose="020F0502020204030204" pitchFamily="34" charset="0"/>
                <a:cs typeface="Arial" panose="020B0604020202020204" pitchFamily="34" charset="0"/>
              </a:rPr>
              <a:t>comfort</a:t>
            </a:r>
            <a:r>
              <a:rPr lang="en-US" sz="1400" dirty="0">
                <a:effectLst/>
                <a:ea typeface="Calibri" panose="020F0502020204030204" pitchFamily="34" charset="0"/>
                <a:cs typeface="Arial" panose="020B0604020202020204" pitchFamily="34" charset="0"/>
              </a:rPr>
              <a:t>, </a:t>
            </a:r>
            <a:r>
              <a:rPr lang="en-US" sz="1400" dirty="0">
                <a:solidFill>
                  <a:srgbClr val="B4C10F"/>
                </a:solidFill>
                <a:effectLst/>
                <a:ea typeface="Calibri" panose="020F0502020204030204" pitchFamily="34" charset="0"/>
                <a:cs typeface="Arial" panose="020B0604020202020204" pitchFamily="34" charset="0"/>
              </a:rPr>
              <a:t>NVH</a:t>
            </a:r>
            <a:r>
              <a:rPr lang="en-US" sz="1400" dirty="0">
                <a:effectLst/>
                <a:ea typeface="Calibri" panose="020F0502020204030204" pitchFamily="34" charset="0"/>
                <a:cs typeface="Arial" panose="020B0604020202020204" pitchFamily="34" charset="0"/>
              </a:rPr>
              <a:t>, </a:t>
            </a:r>
            <a:r>
              <a:rPr lang="en-US" sz="1400" dirty="0">
                <a:solidFill>
                  <a:srgbClr val="B4C10F"/>
                </a:solidFill>
                <a:effectLst/>
                <a:ea typeface="Calibri" panose="020F0502020204030204" pitchFamily="34" charset="0"/>
                <a:cs typeface="Arial" panose="020B0604020202020204" pitchFamily="34" charset="0"/>
              </a:rPr>
              <a:t>and </a:t>
            </a:r>
            <a:r>
              <a:rPr lang="en-US" sz="1400" dirty="0">
                <a:solidFill>
                  <a:srgbClr val="B4C10F"/>
                </a:solidFill>
                <a:ea typeface="Calibri" panose="020F0502020204030204" pitchFamily="34" charset="0"/>
                <a:cs typeface="Arial" panose="020B0604020202020204" pitchFamily="34" charset="0"/>
              </a:rPr>
              <a:t>p</a:t>
            </a:r>
            <a:r>
              <a:rPr lang="en-US" sz="1400" dirty="0">
                <a:solidFill>
                  <a:srgbClr val="B4C10F"/>
                </a:solidFill>
                <a:effectLst/>
                <a:ea typeface="Calibri" panose="020F0502020204030204" pitchFamily="34" charset="0"/>
                <a:cs typeface="Arial" panose="020B0604020202020204" pitchFamily="34" charset="0"/>
              </a:rPr>
              <a:t>erformance</a:t>
            </a:r>
            <a:endParaRPr lang="en-US" sz="1400" dirty="0">
              <a:effectLst/>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endParaRPr lang="en-US" sz="1400" dirty="0">
              <a:effectLst/>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400" dirty="0">
                <a:effectLst/>
                <a:ea typeface="Calibri" panose="020F0502020204030204" pitchFamily="34" charset="0"/>
                <a:cs typeface="Arial" panose="020B0604020202020204" pitchFamily="34" charset="0"/>
              </a:rPr>
              <a:t>Even if the goals are very different, the tools used to achieve the goal can often be shared. For the same reason, a wind tunnel is an important asset,  as is the instrumentation that provides active feedback of the performance. </a:t>
            </a:r>
          </a:p>
          <a:p>
            <a:pPr marL="0" marR="0" algn="just">
              <a:lnSpc>
                <a:spcPct val="107000"/>
              </a:lnSpc>
              <a:spcBef>
                <a:spcPts val="0"/>
              </a:spcBef>
              <a:spcAft>
                <a:spcPts val="800"/>
              </a:spcAft>
            </a:pPr>
            <a:endParaRPr lang="en-US" sz="1400" dirty="0">
              <a:solidFill>
                <a:srgbClr val="B4C10F"/>
              </a:solidFill>
              <a:effectLst/>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400" dirty="0">
                <a:solidFill>
                  <a:srgbClr val="B4C10F"/>
                </a:solidFill>
                <a:effectLst/>
                <a:ea typeface="Calibri" panose="020F0502020204030204" pitchFamily="34" charset="0"/>
                <a:cs typeface="Arial" panose="020B0604020202020204" pitchFamily="34" charset="0"/>
              </a:rPr>
              <a:t>Optical technology </a:t>
            </a:r>
            <a:r>
              <a:rPr lang="en-US" sz="1400" dirty="0">
                <a:effectLst/>
                <a:ea typeface="Calibri" panose="020F0502020204030204" pitchFamily="34" charset="0"/>
                <a:cs typeface="Arial" panose="020B0604020202020204" pitchFamily="34" charset="0"/>
              </a:rPr>
              <a:t>has evolved rapidly and is continuing to expand the measurement range in the most important aspects: </a:t>
            </a:r>
            <a:r>
              <a:rPr lang="en-US" sz="1400" dirty="0">
                <a:solidFill>
                  <a:srgbClr val="B4C10F"/>
                </a:solidFill>
                <a:effectLst/>
                <a:ea typeface="Calibri" panose="020F0502020204030204" pitchFamily="34" charset="0"/>
                <a:cs typeface="Arial" panose="020B0604020202020204" pitchFamily="34" charset="0"/>
              </a:rPr>
              <a:t>accuracy</a:t>
            </a:r>
            <a:r>
              <a:rPr lang="en-US" sz="1400" dirty="0">
                <a:effectLst/>
                <a:ea typeface="Calibri" panose="020F0502020204030204" pitchFamily="34" charset="0"/>
                <a:cs typeface="Arial" panose="020B0604020202020204" pitchFamily="34" charset="0"/>
              </a:rPr>
              <a:t> and </a:t>
            </a:r>
            <a:r>
              <a:rPr lang="en-US" sz="1400" dirty="0">
                <a:solidFill>
                  <a:srgbClr val="B4C10F"/>
                </a:solidFill>
                <a:effectLst/>
                <a:ea typeface="Calibri" panose="020F0502020204030204" pitchFamily="34" charset="0"/>
                <a:cs typeface="Arial" panose="020B0604020202020204" pitchFamily="34" charset="0"/>
              </a:rPr>
              <a:t>speed</a:t>
            </a:r>
            <a:r>
              <a:rPr lang="en-US" sz="1400" dirty="0">
                <a:effectLst/>
                <a:ea typeface="Calibri" panose="020F0502020204030204" pitchFamily="34" charset="0"/>
                <a:cs typeface="Arial" panose="020B0604020202020204" pitchFamily="34" charset="0"/>
              </a:rPr>
              <a:t>.</a:t>
            </a:r>
          </a:p>
          <a:p>
            <a:pPr marL="0" marR="0" algn="just">
              <a:lnSpc>
                <a:spcPct val="107000"/>
              </a:lnSpc>
              <a:spcBef>
                <a:spcPts val="0"/>
              </a:spcBef>
              <a:spcAft>
                <a:spcPts val="800"/>
              </a:spcAft>
            </a:pPr>
            <a:endParaRPr lang="en-US" sz="1400" dirty="0">
              <a:effectLst/>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400" dirty="0">
                <a:solidFill>
                  <a:srgbClr val="B4C10F"/>
                </a:solidFill>
                <a:effectLst/>
                <a:ea typeface="Calibri" panose="020F0502020204030204" pitchFamily="34" charset="0"/>
                <a:cs typeface="Arial" panose="020B0604020202020204" pitchFamily="34" charset="0"/>
              </a:rPr>
              <a:t>Optical technology</a:t>
            </a:r>
            <a:r>
              <a:rPr lang="en-US" sz="1400" dirty="0">
                <a:effectLst/>
                <a:ea typeface="Calibri" panose="020F0502020204030204" pitchFamily="34" charset="0"/>
                <a:cs typeface="Arial" panose="020B0604020202020204" pitchFamily="34" charset="0"/>
              </a:rPr>
              <a:t> can capture </a:t>
            </a:r>
            <a:r>
              <a:rPr lang="en-US" sz="1400" dirty="0">
                <a:solidFill>
                  <a:srgbClr val="B4C10F"/>
                </a:solidFill>
                <a:effectLst/>
                <a:ea typeface="Calibri" panose="020F0502020204030204" pitchFamily="34" charset="0"/>
                <a:cs typeface="Arial" panose="020B0604020202020204" pitchFamily="34" charset="0"/>
              </a:rPr>
              <a:t>shape</a:t>
            </a:r>
            <a:r>
              <a:rPr lang="en-US" sz="1400" dirty="0">
                <a:effectLst/>
                <a:ea typeface="Calibri" panose="020F0502020204030204" pitchFamily="34" charset="0"/>
                <a:cs typeface="Arial" panose="020B0604020202020204" pitchFamily="34" charset="0"/>
              </a:rPr>
              <a:t>, </a:t>
            </a:r>
            <a:r>
              <a:rPr lang="en-US" sz="1400" dirty="0">
                <a:solidFill>
                  <a:srgbClr val="B4C10F"/>
                </a:solidFill>
                <a:effectLst/>
                <a:ea typeface="Calibri" panose="020F0502020204030204" pitchFamily="34" charset="0"/>
                <a:cs typeface="Arial" panose="020B0604020202020204" pitchFamily="34" charset="0"/>
              </a:rPr>
              <a:t>position</a:t>
            </a:r>
            <a:r>
              <a:rPr lang="en-US" sz="1400" dirty="0">
                <a:effectLst/>
                <a:ea typeface="Calibri" panose="020F0502020204030204" pitchFamily="34" charset="0"/>
                <a:cs typeface="Arial" panose="020B0604020202020204" pitchFamily="34" charset="0"/>
              </a:rPr>
              <a:t>, </a:t>
            </a:r>
            <a:r>
              <a:rPr lang="en-US" sz="1400" dirty="0">
                <a:solidFill>
                  <a:srgbClr val="B4C10F"/>
                </a:solidFill>
                <a:effectLst/>
                <a:ea typeface="Calibri" panose="020F0502020204030204" pitchFamily="34" charset="0"/>
                <a:cs typeface="Arial" panose="020B0604020202020204" pitchFamily="34" charset="0"/>
              </a:rPr>
              <a:t>deflection</a:t>
            </a:r>
            <a:r>
              <a:rPr lang="en-US" sz="1400" dirty="0">
                <a:effectLst/>
                <a:ea typeface="Calibri" panose="020F0502020204030204" pitchFamily="34" charset="0"/>
                <a:cs typeface="Arial" panose="020B0604020202020204" pitchFamily="34" charset="0"/>
              </a:rPr>
              <a:t> as the characteristics of the design. </a:t>
            </a:r>
          </a:p>
          <a:p>
            <a:pPr marL="0" marR="0" algn="just">
              <a:lnSpc>
                <a:spcPct val="107000"/>
              </a:lnSpc>
              <a:spcBef>
                <a:spcPts val="0"/>
              </a:spcBef>
              <a:spcAft>
                <a:spcPts val="800"/>
              </a:spcAft>
            </a:pPr>
            <a:endParaRPr lang="en-US" sz="1400" dirty="0">
              <a:effectLst/>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400" dirty="0">
                <a:effectLst/>
                <a:ea typeface="Calibri" panose="020F0502020204030204" pitchFamily="34" charset="0"/>
                <a:cs typeface="Arial" panose="020B0604020202020204" pitchFamily="34" charset="0"/>
              </a:rPr>
              <a:t>The results from the optical system contribute significantly to the analysis package and are part of the bundle that leads to correct understanding of the behavior.</a:t>
            </a:r>
          </a:p>
        </p:txBody>
      </p:sp>
      <p:pic>
        <p:nvPicPr>
          <p:cNvPr id="2" name="Picture 1">
            <a:extLst>
              <a:ext uri="{FF2B5EF4-FFF2-40B4-BE49-F238E27FC236}">
                <a16:creationId xmlns:a16="http://schemas.microsoft.com/office/drawing/2014/main" id="{35B5562E-17E4-0657-02A3-C3B26269BE28}"/>
              </a:ext>
            </a:extLst>
          </p:cNvPr>
          <p:cNvPicPr>
            <a:picLocks noChangeAspect="1"/>
          </p:cNvPicPr>
          <p:nvPr/>
        </p:nvPicPr>
        <p:blipFill>
          <a:blip r:embed="rId3"/>
          <a:stretch>
            <a:fillRect/>
          </a:stretch>
        </p:blipFill>
        <p:spPr>
          <a:xfrm>
            <a:off x="7991430" y="2327482"/>
            <a:ext cx="3779520" cy="2438400"/>
          </a:xfrm>
          <a:prstGeom prst="rect">
            <a:avLst/>
          </a:prstGeom>
        </p:spPr>
      </p:pic>
      <p:sp>
        <p:nvSpPr>
          <p:cNvPr id="3" name="Footer Placeholder 4">
            <a:extLst>
              <a:ext uri="{FF2B5EF4-FFF2-40B4-BE49-F238E27FC236}">
                <a16:creationId xmlns:a16="http://schemas.microsoft.com/office/drawing/2014/main" id="{72B25698-64C5-6D13-5A4D-33FD9D7F5A3C}"/>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33</a:t>
            </a:fld>
            <a:endParaRPr lang="en-US" dirty="0"/>
          </a:p>
        </p:txBody>
      </p:sp>
      <p:sp>
        <p:nvSpPr>
          <p:cNvPr id="4" name="Footer Placeholder 4">
            <a:extLst>
              <a:ext uri="{FF2B5EF4-FFF2-40B4-BE49-F238E27FC236}">
                <a16:creationId xmlns:a16="http://schemas.microsoft.com/office/drawing/2014/main" id="{6FC16F04-E135-445B-1EC2-1F6359B6667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0563038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4762BF2-90AA-DBB0-3188-DC6344A30885}"/>
              </a:ext>
            </a:extLst>
          </p:cNvPr>
          <p:cNvGrpSpPr/>
          <p:nvPr/>
        </p:nvGrpSpPr>
        <p:grpSpPr>
          <a:xfrm>
            <a:off x="3218008" y="4112089"/>
            <a:ext cx="5755984" cy="1169551"/>
            <a:chOff x="3509627" y="4222924"/>
            <a:chExt cx="5755984" cy="1169551"/>
          </a:xfrm>
        </p:grpSpPr>
        <p:sp>
          <p:nvSpPr>
            <p:cNvPr id="5" name="TextBox 4">
              <a:extLst>
                <a:ext uri="{FF2B5EF4-FFF2-40B4-BE49-F238E27FC236}">
                  <a16:creationId xmlns:a16="http://schemas.microsoft.com/office/drawing/2014/main" id="{04E9F438-7A31-27C0-E54A-692BA3301B98}"/>
                </a:ext>
              </a:extLst>
            </p:cNvPr>
            <p:cNvSpPr txBox="1"/>
            <p:nvPr/>
          </p:nvSpPr>
          <p:spPr>
            <a:xfrm>
              <a:off x="3509627" y="4222924"/>
              <a:ext cx="2586373" cy="1169551"/>
            </a:xfrm>
            <a:prstGeom prst="rect">
              <a:avLst/>
            </a:prstGeom>
            <a:noFill/>
          </p:spPr>
          <p:txBody>
            <a:bodyPr wrap="square" rtlCol="0">
              <a:spAutoFit/>
            </a:bodyPr>
            <a:lstStyle/>
            <a:p>
              <a:pPr algn="r"/>
              <a:r>
                <a:rPr lang="en-US" sz="1400" b="1" dirty="0">
                  <a:solidFill>
                    <a:schemeClr val="tx1">
                      <a:lumMod val="65000"/>
                      <a:lumOff val="35000"/>
                    </a:schemeClr>
                  </a:solidFill>
                  <a:latin typeface="Bahnschrift SemiBold" panose="020B0502040204020203" pitchFamily="34" charset="0"/>
                  <a:hlinkClick r:id="rId3">
                    <a:extLst>
                      <a:ext uri="{A12FA001-AC4F-418D-AE19-62706E023703}">
                        <ahyp:hlinkClr xmlns:ahyp="http://schemas.microsoft.com/office/drawing/2018/hyperlinkcolor" val="tx"/>
                      </a:ext>
                    </a:extLst>
                  </a:hlinkClick>
                </a:rPr>
                <a:t>info@ezmetrology.com</a:t>
              </a:r>
              <a:endParaRPr lang="en-US" sz="1400" b="1" dirty="0">
                <a:solidFill>
                  <a:schemeClr val="tx1">
                    <a:lumMod val="65000"/>
                    <a:lumOff val="35000"/>
                  </a:schemeClr>
                </a:solidFill>
                <a:latin typeface="Bahnschrift SemiBold" panose="020B0502040204020203" pitchFamily="34" charset="0"/>
              </a:endParaRPr>
            </a:p>
            <a:p>
              <a:pPr algn="r"/>
              <a:endParaRPr lang="en-US" sz="1400" b="1" dirty="0">
                <a:solidFill>
                  <a:schemeClr val="tx1">
                    <a:lumMod val="65000"/>
                    <a:lumOff val="35000"/>
                  </a:schemeClr>
                </a:solidFill>
                <a:latin typeface="Bahnschrift SemiBold" panose="020B0502040204020203" pitchFamily="34" charset="0"/>
              </a:endParaRPr>
            </a:p>
            <a:p>
              <a:pPr algn="r"/>
              <a:r>
                <a:rPr lang="en-US" sz="1400" b="1" dirty="0">
                  <a:solidFill>
                    <a:schemeClr val="tx1">
                      <a:lumMod val="65000"/>
                      <a:lumOff val="35000"/>
                    </a:schemeClr>
                  </a:solidFill>
                  <a:latin typeface="Bahnschrift SemiBold" panose="020B0502040204020203" pitchFamily="34" charset="0"/>
                  <a:hlinkClick r:id="rId4">
                    <a:extLst>
                      <a:ext uri="{A12FA001-AC4F-418D-AE19-62706E023703}">
                        <ahyp:hlinkClr xmlns:ahyp="http://schemas.microsoft.com/office/drawing/2018/hyperlinkcolor" val="tx"/>
                      </a:ext>
                    </a:extLst>
                  </a:hlinkClick>
                </a:rPr>
                <a:t>support@ezmetrology.com</a:t>
              </a:r>
              <a:endParaRPr lang="en-US" sz="1400" b="1" dirty="0">
                <a:solidFill>
                  <a:schemeClr val="tx1">
                    <a:lumMod val="65000"/>
                    <a:lumOff val="35000"/>
                  </a:schemeClr>
                </a:solidFill>
                <a:latin typeface="Bahnschrift SemiBold" panose="020B0502040204020203" pitchFamily="34" charset="0"/>
              </a:endParaRPr>
            </a:p>
            <a:p>
              <a:pPr algn="r"/>
              <a:endParaRPr lang="en-US" sz="1400" b="1" dirty="0">
                <a:solidFill>
                  <a:schemeClr val="tx1">
                    <a:lumMod val="65000"/>
                    <a:lumOff val="35000"/>
                  </a:schemeClr>
                </a:solidFill>
                <a:latin typeface="Bahnschrift SemiBold" panose="020B0502040204020203" pitchFamily="34" charset="0"/>
              </a:endParaRPr>
            </a:p>
            <a:p>
              <a:pPr algn="r"/>
              <a:endParaRPr lang="en-US" sz="1400" b="1" dirty="0">
                <a:solidFill>
                  <a:srgbClr val="282828"/>
                </a:solidFill>
              </a:endParaRPr>
            </a:p>
          </p:txBody>
        </p:sp>
        <p:sp>
          <p:nvSpPr>
            <p:cNvPr id="6" name="TextBox 5">
              <a:extLst>
                <a:ext uri="{FF2B5EF4-FFF2-40B4-BE49-F238E27FC236}">
                  <a16:creationId xmlns:a16="http://schemas.microsoft.com/office/drawing/2014/main" id="{13AE3FC0-B0F2-AFC9-9562-9A25E59A3BD9}"/>
                </a:ext>
              </a:extLst>
            </p:cNvPr>
            <p:cNvSpPr txBox="1"/>
            <p:nvPr/>
          </p:nvSpPr>
          <p:spPr>
            <a:xfrm>
              <a:off x="6679238" y="4222924"/>
              <a:ext cx="2586373" cy="1169551"/>
            </a:xfrm>
            <a:prstGeom prst="rect">
              <a:avLst/>
            </a:prstGeom>
            <a:noFill/>
          </p:spPr>
          <p:txBody>
            <a:bodyPr wrap="square" rtlCol="0">
              <a:spAutoFit/>
            </a:bodyPr>
            <a:lstStyle/>
            <a:p>
              <a:r>
                <a:rPr lang="en-US" sz="1400" b="1" dirty="0">
                  <a:solidFill>
                    <a:schemeClr val="tx1">
                      <a:lumMod val="65000"/>
                      <a:lumOff val="35000"/>
                    </a:schemeClr>
                  </a:solidFill>
                  <a:hlinkClick r:id="rId5">
                    <a:extLst>
                      <a:ext uri="{A12FA001-AC4F-418D-AE19-62706E023703}">
                        <ahyp:hlinkClr xmlns:ahyp="http://schemas.microsoft.com/office/drawing/2018/hyperlinkcolor" val="tx"/>
                      </a:ext>
                    </a:extLst>
                  </a:hlinkClick>
                </a:rPr>
                <a:t>www.ezmetrology.com</a:t>
              </a:r>
              <a:endParaRPr lang="en-US" sz="1400" b="1" dirty="0">
                <a:solidFill>
                  <a:schemeClr val="tx1">
                    <a:lumMod val="65000"/>
                    <a:lumOff val="35000"/>
                  </a:schemeClr>
                </a:solidFill>
              </a:endParaRPr>
            </a:p>
            <a:p>
              <a:endParaRPr lang="en-US" sz="1400" b="1" dirty="0">
                <a:solidFill>
                  <a:schemeClr val="tx1">
                    <a:lumMod val="65000"/>
                    <a:lumOff val="35000"/>
                  </a:schemeClr>
                </a:solidFill>
              </a:endParaRPr>
            </a:p>
            <a:p>
              <a:r>
                <a:rPr lang="en-US" sz="1400" b="1" dirty="0">
                  <a:solidFill>
                    <a:schemeClr val="tx1">
                      <a:lumMod val="65000"/>
                      <a:lumOff val="35000"/>
                    </a:schemeClr>
                  </a:solidFill>
                  <a:hlinkClick r:id="rId6">
                    <a:extLst>
                      <a:ext uri="{A12FA001-AC4F-418D-AE19-62706E023703}">
                        <ahyp:hlinkClr xmlns:ahyp="http://schemas.microsoft.com/office/drawing/2018/hyperlinkcolor" val="tx"/>
                      </a:ext>
                    </a:extLst>
                  </a:hlinkClick>
                </a:rPr>
                <a:t>portal.ezmetrology.com</a:t>
              </a:r>
              <a:endParaRPr lang="en-US" sz="1400" b="1" dirty="0">
                <a:solidFill>
                  <a:schemeClr val="tx1">
                    <a:lumMod val="65000"/>
                    <a:lumOff val="35000"/>
                  </a:schemeClr>
                </a:solidFill>
              </a:endParaRPr>
            </a:p>
            <a:p>
              <a:endParaRPr lang="en-US" sz="1400" b="1" dirty="0">
                <a:solidFill>
                  <a:schemeClr val="tx1">
                    <a:lumMod val="65000"/>
                    <a:lumOff val="35000"/>
                  </a:schemeClr>
                </a:solidFill>
              </a:endParaRPr>
            </a:p>
            <a:p>
              <a:r>
                <a:rPr lang="en-US" sz="1400" b="1" dirty="0">
                  <a:solidFill>
                    <a:schemeClr val="tx1">
                      <a:lumMod val="65000"/>
                      <a:lumOff val="35000"/>
                    </a:schemeClr>
                  </a:solidFill>
                  <a:hlinkClick r:id="rId7">
                    <a:extLst>
                      <a:ext uri="{A12FA001-AC4F-418D-AE19-62706E023703}">
                        <ahyp:hlinkClr xmlns:ahyp="http://schemas.microsoft.com/office/drawing/2018/hyperlinkcolor" val="tx"/>
                      </a:ext>
                    </a:extLst>
                  </a:hlinkClick>
                </a:rPr>
                <a:t>academy.ezmetrology.com</a:t>
              </a:r>
              <a:endParaRPr lang="en-US" sz="1400" b="1" dirty="0">
                <a:solidFill>
                  <a:schemeClr val="tx1">
                    <a:lumMod val="65000"/>
                    <a:lumOff val="35000"/>
                  </a:schemeClr>
                </a:solidFill>
              </a:endParaRPr>
            </a:p>
          </p:txBody>
        </p:sp>
      </p:grpSp>
      <p:sp>
        <p:nvSpPr>
          <p:cNvPr id="2" name="Title 3">
            <a:extLst>
              <a:ext uri="{FF2B5EF4-FFF2-40B4-BE49-F238E27FC236}">
                <a16:creationId xmlns:a16="http://schemas.microsoft.com/office/drawing/2014/main" id="{D12E6EA7-98BB-AE61-6231-0F90FD53DAAF}"/>
              </a:ext>
            </a:extLst>
          </p:cNvPr>
          <p:cNvSpPr txBox="1">
            <a:spLocks/>
          </p:cNvSpPr>
          <p:nvPr/>
        </p:nvSpPr>
        <p:spPr>
          <a:xfrm>
            <a:off x="4581140" y="2600846"/>
            <a:ext cx="3209925" cy="1325563"/>
          </a:xfrm>
          <a:prstGeom prst="rect">
            <a:avLst/>
          </a:prstGeom>
        </p:spPr>
        <p:txBody>
          <a:bodyPr vert="horz" lIns="91440" tIns="45720" rIns="91440" bIns="45720" numCol="1" rtlCol="0" anchor="ctr">
            <a:normAutofit fontScale="97500"/>
          </a:bodyPr>
          <a:lstStyle>
            <a:lvl1pPr algn="l" defTabSz="914400" rtl="0" eaLnBrk="1" latinLnBrk="0" hangingPunct="1">
              <a:lnSpc>
                <a:spcPct val="90000"/>
              </a:lnSpc>
              <a:spcBef>
                <a:spcPct val="0"/>
              </a:spcBef>
              <a:buNone/>
              <a:defRPr sz="6600" kern="1200">
                <a:solidFill>
                  <a:schemeClr val="tx1"/>
                </a:solidFill>
                <a:latin typeface="+mj-lt"/>
                <a:ea typeface="+mj-ea"/>
                <a:cs typeface="+mj-cs"/>
              </a:defRPr>
            </a:lvl1pPr>
          </a:lstStyle>
          <a:p>
            <a:r>
              <a:rPr lang="en-US" sz="4400" dirty="0">
                <a:solidFill>
                  <a:srgbClr val="C9D803"/>
                </a:solidFill>
                <a:latin typeface="Bahnschrift SemiBold" panose="020B0502040204020203" pitchFamily="34" charset="0"/>
              </a:rPr>
              <a:t>THANK YOU.</a:t>
            </a:r>
          </a:p>
        </p:txBody>
      </p:sp>
      <p:sp>
        <p:nvSpPr>
          <p:cNvPr id="3" name="Footer Placeholder 4">
            <a:extLst>
              <a:ext uri="{FF2B5EF4-FFF2-40B4-BE49-F238E27FC236}">
                <a16:creationId xmlns:a16="http://schemas.microsoft.com/office/drawing/2014/main" id="{B3F1141A-A95D-4B53-BCBA-5665DAABEA06}"/>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34</a:t>
            </a:fld>
            <a:endParaRPr lang="en-US" dirty="0"/>
          </a:p>
        </p:txBody>
      </p:sp>
      <p:sp>
        <p:nvSpPr>
          <p:cNvPr id="8" name="Footer Placeholder 4">
            <a:extLst>
              <a:ext uri="{FF2B5EF4-FFF2-40B4-BE49-F238E27FC236}">
                <a16:creationId xmlns:a16="http://schemas.microsoft.com/office/drawing/2014/main" id="{F0496CA7-2EA6-61B6-ABE3-40C793E127DC}"/>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933085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6. Application examples</a:t>
            </a:r>
            <a:endParaRPr lang="en-US" dirty="0">
              <a:solidFill>
                <a:srgbClr val="C8D82D"/>
              </a:solidFill>
            </a:endParaRPr>
          </a:p>
        </p:txBody>
      </p:sp>
      <p:pic>
        <p:nvPicPr>
          <p:cNvPr id="5" name="Picture 4">
            <a:extLst>
              <a:ext uri="{FF2B5EF4-FFF2-40B4-BE49-F238E27FC236}">
                <a16:creationId xmlns:a16="http://schemas.microsoft.com/office/drawing/2014/main" id="{588EBD20-2380-6901-F160-068CE1FA2DFE}"/>
              </a:ext>
            </a:extLst>
          </p:cNvPr>
          <p:cNvPicPr>
            <a:picLocks noChangeAspect="1"/>
          </p:cNvPicPr>
          <p:nvPr/>
        </p:nvPicPr>
        <p:blipFill>
          <a:blip r:embed="rId4"/>
          <a:stretch>
            <a:fillRect/>
          </a:stretch>
        </p:blipFill>
        <p:spPr>
          <a:xfrm>
            <a:off x="30480" y="0"/>
            <a:ext cx="12131040" cy="6858000"/>
          </a:xfrm>
          <a:prstGeom prst="rect">
            <a:avLst/>
          </a:prstGeom>
        </p:spPr>
      </p:pic>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a:xfrm>
            <a:off x="307074" y="3835022"/>
            <a:ext cx="9730853" cy="2715904"/>
          </a:xfrm>
        </p:spPr>
        <p:txBody>
          <a:bodyPr>
            <a:normAutofit/>
          </a:bodyPr>
          <a:lstStyle/>
          <a:p>
            <a:r>
              <a:rPr lang="en-US" sz="4400" u="sng" dirty="0">
                <a:solidFill>
                  <a:schemeClr val="bg1"/>
                </a:solidFill>
              </a:rPr>
              <a:t>QUALITY</a:t>
            </a:r>
            <a:endParaRPr lang="en-US" sz="4400" dirty="0">
              <a:solidFill>
                <a:schemeClr val="bg1"/>
              </a:solidFill>
            </a:endParaRPr>
          </a:p>
          <a:p>
            <a:r>
              <a:rPr lang="en-US" sz="4400" dirty="0">
                <a:solidFill>
                  <a:schemeClr val="bg1"/>
                </a:solidFill>
              </a:rPr>
              <a:t>hood </a:t>
            </a:r>
          </a:p>
          <a:p>
            <a:r>
              <a:rPr lang="en-US" sz="4400" dirty="0">
                <a:solidFill>
                  <a:schemeClr val="bg1"/>
                </a:solidFill>
              </a:rPr>
              <a:t>resonance</a:t>
            </a:r>
          </a:p>
        </p:txBody>
      </p:sp>
    </p:spTree>
    <p:extLst>
      <p:ext uri="{BB962C8B-B14F-4D97-AF65-F5344CB8AC3E}">
        <p14:creationId xmlns:p14="http://schemas.microsoft.com/office/powerpoint/2010/main" val="27181853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552352" y="1581912"/>
            <a:ext cx="6287388"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The hood component is, by nature, extremely sensitive to resonance:</a:t>
            </a:r>
          </a:p>
          <a:p>
            <a:pPr marL="0" lvl="0" indent="0" algn="just">
              <a:lnSpc>
                <a:spcPct val="110000"/>
              </a:lnSpc>
              <a:spcBef>
                <a:spcPts val="0"/>
              </a:spcBef>
              <a:buNone/>
              <a:defRPr/>
            </a:pPr>
            <a:endParaRPr lang="en-US" sz="1400" dirty="0">
              <a:solidFill>
                <a:schemeClr val="tx1"/>
              </a:solidFill>
            </a:endParaRPr>
          </a:p>
          <a:p>
            <a:pPr marL="285750" lvl="0" indent="-285750" algn="just">
              <a:lnSpc>
                <a:spcPct val="110000"/>
              </a:lnSpc>
              <a:spcBef>
                <a:spcPts val="0"/>
              </a:spcBef>
              <a:buFont typeface="Arial" panose="020B0604020202020204" pitchFamily="34" charset="0"/>
              <a:buChar char="•"/>
              <a:defRPr/>
            </a:pPr>
            <a:r>
              <a:rPr lang="en-US" sz="1400" b="1" dirty="0">
                <a:solidFill>
                  <a:srgbClr val="B4C10F"/>
                </a:solidFill>
              </a:rPr>
              <a:t>Significant surface area</a:t>
            </a:r>
          </a:p>
          <a:p>
            <a:pPr marL="285750" lvl="0" indent="-285750" algn="just">
              <a:lnSpc>
                <a:spcPct val="110000"/>
              </a:lnSpc>
              <a:spcBef>
                <a:spcPts val="0"/>
              </a:spcBef>
              <a:buFont typeface="Arial" panose="020B0604020202020204" pitchFamily="34" charset="0"/>
              <a:buChar char="•"/>
              <a:defRPr/>
            </a:pPr>
            <a:r>
              <a:rPr lang="en-US" sz="1400" b="1" dirty="0">
                <a:solidFill>
                  <a:srgbClr val="B4C10F"/>
                </a:solidFill>
              </a:rPr>
              <a:t>Planar nature has limited structural stiffness </a:t>
            </a:r>
          </a:p>
          <a:p>
            <a:pPr marL="285750" lvl="0" indent="-285750" algn="just">
              <a:lnSpc>
                <a:spcPct val="110000"/>
              </a:lnSpc>
              <a:spcBef>
                <a:spcPts val="0"/>
              </a:spcBef>
              <a:buFont typeface="Arial" panose="020B0604020202020204" pitchFamily="34" charset="0"/>
              <a:buChar char="•"/>
              <a:defRPr/>
            </a:pPr>
            <a:r>
              <a:rPr lang="en-US" sz="1400" b="1" dirty="0">
                <a:solidFill>
                  <a:srgbClr val="B4C10F"/>
                </a:solidFill>
              </a:rPr>
              <a:t>Exposed  to the direct, primary air flow</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This is enhanced due to the direct view from the driver and the visible effect of resonance or vibration:</a:t>
            </a:r>
          </a:p>
          <a:p>
            <a:pPr marL="0" lvl="0" indent="0" algn="just">
              <a:lnSpc>
                <a:spcPct val="110000"/>
              </a:lnSpc>
              <a:spcBef>
                <a:spcPts val="0"/>
              </a:spcBef>
              <a:buNone/>
              <a:defRPr/>
            </a:pPr>
            <a:endParaRPr lang="en-US" sz="1400" dirty="0">
              <a:solidFill>
                <a:schemeClr val="tx1"/>
              </a:solidFill>
            </a:endParaRPr>
          </a:p>
          <a:p>
            <a:pPr marL="285750" lvl="0" indent="-285750" algn="just">
              <a:lnSpc>
                <a:spcPct val="110000"/>
              </a:lnSpc>
              <a:spcBef>
                <a:spcPts val="0"/>
              </a:spcBef>
              <a:buFont typeface="Arial" panose="020B0604020202020204" pitchFamily="34" charset="0"/>
              <a:buChar char="•"/>
              <a:defRPr/>
            </a:pPr>
            <a:r>
              <a:rPr lang="en-US" sz="1400" b="1" dirty="0">
                <a:solidFill>
                  <a:srgbClr val="B4C10F"/>
                </a:solidFill>
              </a:rPr>
              <a:t>Tangential viewing angle</a:t>
            </a:r>
          </a:p>
          <a:p>
            <a:pPr marL="285750" lvl="0" indent="-285750" algn="just">
              <a:lnSpc>
                <a:spcPct val="110000"/>
              </a:lnSpc>
              <a:spcBef>
                <a:spcPts val="0"/>
              </a:spcBef>
              <a:buFont typeface="Arial" panose="020B0604020202020204" pitchFamily="34" charset="0"/>
              <a:buChar char="•"/>
              <a:defRPr/>
            </a:pPr>
            <a:r>
              <a:rPr lang="en-US" sz="1400" b="1" dirty="0">
                <a:solidFill>
                  <a:srgbClr val="B4C10F"/>
                </a:solidFill>
              </a:rPr>
              <a:t>Reflective surface</a:t>
            </a:r>
          </a:p>
          <a:p>
            <a:pPr marL="0" lvl="0" indent="0" algn="just">
              <a:lnSpc>
                <a:spcPct val="110000"/>
              </a:lnSpc>
              <a:spcBef>
                <a:spcPts val="0"/>
              </a:spcBef>
              <a:buNone/>
              <a:defRPr/>
            </a:pPr>
            <a:endParaRPr lang="en-US" sz="1400" dirty="0">
              <a:solidFill>
                <a:schemeClr val="tx1"/>
              </a:solidFill>
            </a:endParaRPr>
          </a:p>
          <a:p>
            <a:pPr marL="0" indent="0" algn="just">
              <a:lnSpc>
                <a:spcPct val="110000"/>
              </a:lnSpc>
              <a:spcBef>
                <a:spcPts val="0"/>
              </a:spcBef>
              <a:buNone/>
              <a:defRPr/>
            </a:pPr>
            <a:r>
              <a:rPr lang="en-US" sz="1400" dirty="0">
                <a:solidFill>
                  <a:schemeClr val="tx1"/>
                </a:solidFill>
              </a:rPr>
              <a:t>Mastering the control of this feature will contribute to the perceived quality.</a:t>
            </a:r>
          </a:p>
          <a:p>
            <a:pPr marL="182880" lvl="1" indent="0" algn="just">
              <a:lnSpc>
                <a:spcPct val="100000"/>
              </a:lnSpc>
              <a:spcBef>
                <a:spcPts val="600"/>
              </a:spcBef>
              <a:buClr>
                <a:srgbClr val="C9D803"/>
              </a:buClr>
              <a:buFont typeface="Arial" panose="020B0604020202020204" pitchFamily="34" charset="0"/>
              <a:buNone/>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7.1 hood resonance</a:t>
            </a:r>
          </a:p>
        </p:txBody>
      </p:sp>
      <p:sp>
        <p:nvSpPr>
          <p:cNvPr id="8" name="TextBox 7">
            <a:extLst>
              <a:ext uri="{FF2B5EF4-FFF2-40B4-BE49-F238E27FC236}">
                <a16:creationId xmlns:a16="http://schemas.microsoft.com/office/drawing/2014/main" id="{3F54FC27-7BAB-141C-0CA8-55E23180DDA9}"/>
              </a:ext>
            </a:extLst>
          </p:cNvPr>
          <p:cNvSpPr txBox="1"/>
          <p:nvPr/>
        </p:nvSpPr>
        <p:spPr>
          <a:xfrm>
            <a:off x="4722395" y="-23200"/>
            <a:ext cx="7469605"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How best to measure the perceived quality of hood vibration due to wind load ?</a:t>
            </a:r>
          </a:p>
        </p:txBody>
      </p:sp>
      <p:sp>
        <p:nvSpPr>
          <p:cNvPr id="6" name="TextBox 5">
            <a:extLst>
              <a:ext uri="{FF2B5EF4-FFF2-40B4-BE49-F238E27FC236}">
                <a16:creationId xmlns:a16="http://schemas.microsoft.com/office/drawing/2014/main" id="{F86BDA5C-B66F-9ADA-B16C-B57DE58DED25}"/>
              </a:ext>
            </a:extLst>
          </p:cNvPr>
          <p:cNvSpPr txBox="1"/>
          <p:nvPr/>
        </p:nvSpPr>
        <p:spPr>
          <a:xfrm>
            <a:off x="8063897" y="3057737"/>
            <a:ext cx="3130985" cy="246221"/>
          </a:xfrm>
          <a:prstGeom prst="rect">
            <a:avLst/>
          </a:prstGeom>
          <a:noFill/>
        </p:spPr>
        <p:txBody>
          <a:bodyPr wrap="none" rtlCol="0">
            <a:spAutoFit/>
          </a:bodyPr>
          <a:lstStyle/>
          <a:p>
            <a:r>
              <a:rPr lang="en-US" sz="1000" i="1" dirty="0"/>
              <a:t>Test samples equipped with optical targets (Cloud)</a:t>
            </a:r>
          </a:p>
        </p:txBody>
      </p:sp>
      <p:sp>
        <p:nvSpPr>
          <p:cNvPr id="9" name="TextBox 8">
            <a:extLst>
              <a:ext uri="{FF2B5EF4-FFF2-40B4-BE49-F238E27FC236}">
                <a16:creationId xmlns:a16="http://schemas.microsoft.com/office/drawing/2014/main" id="{634D7EB3-4AAB-A74F-89C9-3206839AF8E5}"/>
              </a:ext>
            </a:extLst>
          </p:cNvPr>
          <p:cNvSpPr txBox="1"/>
          <p:nvPr/>
        </p:nvSpPr>
        <p:spPr>
          <a:xfrm>
            <a:off x="8141630" y="5437363"/>
            <a:ext cx="3246402" cy="246221"/>
          </a:xfrm>
          <a:prstGeom prst="rect">
            <a:avLst/>
          </a:prstGeom>
          <a:noFill/>
        </p:spPr>
        <p:txBody>
          <a:bodyPr wrap="none" rtlCol="0">
            <a:spAutoFit/>
          </a:bodyPr>
          <a:lstStyle/>
          <a:p>
            <a:r>
              <a:rPr lang="en-US" sz="1000" i="1" dirty="0"/>
              <a:t>Anticipated steady state pressure distribution (Static)</a:t>
            </a:r>
          </a:p>
        </p:txBody>
      </p:sp>
      <p:pic>
        <p:nvPicPr>
          <p:cNvPr id="3" name="Picture 2">
            <a:extLst>
              <a:ext uri="{FF2B5EF4-FFF2-40B4-BE49-F238E27FC236}">
                <a16:creationId xmlns:a16="http://schemas.microsoft.com/office/drawing/2014/main" id="{BEB6E199-C700-F1AC-3AA1-8CD6808E49A4}"/>
              </a:ext>
            </a:extLst>
          </p:cNvPr>
          <p:cNvPicPr>
            <a:picLocks noChangeAspect="1"/>
          </p:cNvPicPr>
          <p:nvPr/>
        </p:nvPicPr>
        <p:blipFill>
          <a:blip r:embed="rId4"/>
          <a:stretch>
            <a:fillRect/>
          </a:stretch>
        </p:blipFill>
        <p:spPr>
          <a:xfrm>
            <a:off x="8009273" y="1020350"/>
            <a:ext cx="4160520" cy="2026920"/>
          </a:xfrm>
          <a:prstGeom prst="rect">
            <a:avLst/>
          </a:prstGeom>
        </p:spPr>
      </p:pic>
      <p:pic>
        <p:nvPicPr>
          <p:cNvPr id="10" name="Picture 9">
            <a:extLst>
              <a:ext uri="{FF2B5EF4-FFF2-40B4-BE49-F238E27FC236}">
                <a16:creationId xmlns:a16="http://schemas.microsoft.com/office/drawing/2014/main" id="{E797E248-44E4-FA3C-0F48-0896B42E1D12}"/>
              </a:ext>
            </a:extLst>
          </p:cNvPr>
          <p:cNvPicPr>
            <a:picLocks noChangeAspect="1"/>
          </p:cNvPicPr>
          <p:nvPr/>
        </p:nvPicPr>
        <p:blipFill>
          <a:blip r:embed="rId5"/>
          <a:stretch>
            <a:fillRect/>
          </a:stretch>
        </p:blipFill>
        <p:spPr>
          <a:xfrm>
            <a:off x="8073068" y="3449829"/>
            <a:ext cx="4084320" cy="1996440"/>
          </a:xfrm>
          <a:prstGeom prst="rect">
            <a:avLst/>
          </a:prstGeom>
        </p:spPr>
      </p:pic>
      <p:sp>
        <p:nvSpPr>
          <p:cNvPr id="4" name="Footer Placeholder 4">
            <a:extLst>
              <a:ext uri="{FF2B5EF4-FFF2-40B4-BE49-F238E27FC236}">
                <a16:creationId xmlns:a16="http://schemas.microsoft.com/office/drawing/2014/main" id="{811C84FE-F959-71B5-F8D4-DC4B24ADBF7C}"/>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36</a:t>
            </a:fld>
            <a:endParaRPr lang="en-US" dirty="0"/>
          </a:p>
        </p:txBody>
      </p:sp>
      <p:sp>
        <p:nvSpPr>
          <p:cNvPr id="11" name="Footer Placeholder 4">
            <a:extLst>
              <a:ext uri="{FF2B5EF4-FFF2-40B4-BE49-F238E27FC236}">
                <a16:creationId xmlns:a16="http://schemas.microsoft.com/office/drawing/2014/main" id="{1AF4E23E-AC4A-AD17-BEC1-74A179D266C8}"/>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6191070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914400" y="1378913"/>
            <a:ext cx="7116726"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A network of 3D points can be spread over the surface.</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near-zero thickness does not interfere with any airflow dynamics.</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a:t>
            </a:r>
            <a:r>
              <a:rPr lang="en-US" sz="1400" dirty="0">
                <a:solidFill>
                  <a:srgbClr val="B4C10F"/>
                </a:solidFill>
              </a:rPr>
              <a:t>spatial measurement </a:t>
            </a:r>
            <a:r>
              <a:rPr lang="en-US" sz="1400" dirty="0">
                <a:solidFill>
                  <a:schemeClr val="tx1"/>
                </a:solidFill>
              </a:rPr>
              <a:t>will establish the frequency and amplitude of the movement of each point in any direction.</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understanding of the low frequency vibration spectrum assists in evaluating: </a:t>
            </a:r>
          </a:p>
          <a:p>
            <a:pPr marL="971550" lvl="2" indent="-285750" algn="just">
              <a:lnSpc>
                <a:spcPct val="110000"/>
              </a:lnSpc>
              <a:spcBef>
                <a:spcPts val="0"/>
              </a:spcBef>
              <a:defRPr/>
            </a:pPr>
            <a:r>
              <a:rPr lang="en-US" sz="1400" dirty="0">
                <a:solidFill>
                  <a:srgbClr val="B4C10F"/>
                </a:solidFill>
              </a:rPr>
              <a:t>Part flexibility</a:t>
            </a:r>
          </a:p>
          <a:p>
            <a:pPr marL="971550" lvl="2" indent="-285750" algn="just">
              <a:lnSpc>
                <a:spcPct val="110000"/>
              </a:lnSpc>
              <a:spcBef>
                <a:spcPts val="0"/>
              </a:spcBef>
              <a:defRPr/>
            </a:pPr>
            <a:r>
              <a:rPr lang="en-US" sz="1400" dirty="0">
                <a:solidFill>
                  <a:srgbClr val="B4C10F"/>
                </a:solidFill>
              </a:rPr>
              <a:t>Mounting stiffness</a:t>
            </a:r>
          </a:p>
          <a:p>
            <a:pPr marL="971550" lvl="2" indent="-285750" algn="just">
              <a:lnSpc>
                <a:spcPct val="110000"/>
              </a:lnSpc>
              <a:spcBef>
                <a:spcPts val="0"/>
              </a:spcBef>
              <a:defRPr/>
            </a:pPr>
            <a:r>
              <a:rPr lang="en-US" sz="1400" dirty="0">
                <a:solidFill>
                  <a:srgbClr val="B4C10F"/>
                </a:solidFill>
              </a:rPr>
              <a:t>Latch dynamics</a:t>
            </a:r>
          </a:p>
          <a:p>
            <a:pPr marL="971550" lvl="2" indent="-285750">
              <a:lnSpc>
                <a:spcPct val="110000"/>
              </a:lnSpc>
              <a:spcBef>
                <a:spcPts val="0"/>
              </a:spcBef>
              <a:defRPr/>
            </a:pPr>
            <a:r>
              <a:rPr lang="en-US" sz="1400" dirty="0">
                <a:solidFill>
                  <a:srgbClr val="B4C10F"/>
                </a:solidFill>
              </a:rPr>
              <a:t>Damper / bumper dimensioning  in  the amplitude and frequency domains</a:t>
            </a:r>
          </a:p>
          <a:p>
            <a:pPr marL="182880" lvl="1" indent="0" algn="just">
              <a:lnSpc>
                <a:spcPct val="100000"/>
              </a:lnSpc>
              <a:spcBef>
                <a:spcPts val="600"/>
              </a:spcBef>
              <a:buClr>
                <a:srgbClr val="C9D803"/>
              </a:buClr>
              <a:buFont typeface="Arial" panose="020B0604020202020204" pitchFamily="34" charset="0"/>
              <a:buNone/>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7.1 hood resonance</a:t>
            </a:r>
          </a:p>
        </p:txBody>
      </p:sp>
      <p:sp>
        <p:nvSpPr>
          <p:cNvPr id="4" name="TextBox 3">
            <a:extLst>
              <a:ext uri="{FF2B5EF4-FFF2-40B4-BE49-F238E27FC236}">
                <a16:creationId xmlns:a16="http://schemas.microsoft.com/office/drawing/2014/main" id="{0F203DC2-68BB-3585-A951-F87577319576}"/>
              </a:ext>
            </a:extLst>
          </p:cNvPr>
          <p:cNvSpPr txBox="1"/>
          <p:nvPr/>
        </p:nvSpPr>
        <p:spPr>
          <a:xfrm>
            <a:off x="8201865" y="3469241"/>
            <a:ext cx="3461204" cy="246221"/>
          </a:xfrm>
          <a:prstGeom prst="rect">
            <a:avLst/>
          </a:prstGeom>
          <a:noFill/>
        </p:spPr>
        <p:txBody>
          <a:bodyPr wrap="none" rtlCol="0">
            <a:spAutoFit/>
          </a:bodyPr>
          <a:lstStyle/>
          <a:p>
            <a:r>
              <a:rPr lang="en-US" sz="1000" i="1" dirty="0"/>
              <a:t>Numerical results of vertical displacement in all points</a:t>
            </a:r>
          </a:p>
        </p:txBody>
      </p:sp>
      <p:sp>
        <p:nvSpPr>
          <p:cNvPr id="9" name="TextBox 8">
            <a:extLst>
              <a:ext uri="{FF2B5EF4-FFF2-40B4-BE49-F238E27FC236}">
                <a16:creationId xmlns:a16="http://schemas.microsoft.com/office/drawing/2014/main" id="{9CC61CD1-8BA2-648E-91A4-F16B5276EF4B}"/>
              </a:ext>
            </a:extLst>
          </p:cNvPr>
          <p:cNvSpPr txBox="1"/>
          <p:nvPr/>
        </p:nvSpPr>
        <p:spPr>
          <a:xfrm>
            <a:off x="8627167" y="5965510"/>
            <a:ext cx="3188693" cy="246221"/>
          </a:xfrm>
          <a:prstGeom prst="rect">
            <a:avLst/>
          </a:prstGeom>
          <a:noFill/>
        </p:spPr>
        <p:txBody>
          <a:bodyPr wrap="none" rtlCol="0">
            <a:spAutoFit/>
          </a:bodyPr>
          <a:lstStyle/>
          <a:p>
            <a:r>
              <a:rPr lang="en-US" sz="1000" i="1" dirty="0"/>
              <a:t>Visual representation of vector movement per point</a:t>
            </a:r>
          </a:p>
        </p:txBody>
      </p:sp>
      <p:pic>
        <p:nvPicPr>
          <p:cNvPr id="3" name="Picture 2">
            <a:extLst>
              <a:ext uri="{FF2B5EF4-FFF2-40B4-BE49-F238E27FC236}">
                <a16:creationId xmlns:a16="http://schemas.microsoft.com/office/drawing/2014/main" id="{B926045E-E0D2-1F12-130B-7E8AFE622846}"/>
              </a:ext>
            </a:extLst>
          </p:cNvPr>
          <p:cNvPicPr>
            <a:picLocks noChangeAspect="1"/>
          </p:cNvPicPr>
          <p:nvPr/>
        </p:nvPicPr>
        <p:blipFill>
          <a:blip r:embed="rId4"/>
          <a:stretch>
            <a:fillRect/>
          </a:stretch>
        </p:blipFill>
        <p:spPr>
          <a:xfrm>
            <a:off x="8084743" y="417947"/>
            <a:ext cx="4000399" cy="3011053"/>
          </a:xfrm>
          <a:prstGeom prst="rect">
            <a:avLst/>
          </a:prstGeom>
        </p:spPr>
      </p:pic>
      <p:pic>
        <p:nvPicPr>
          <p:cNvPr id="10" name="Picture 9">
            <a:extLst>
              <a:ext uri="{FF2B5EF4-FFF2-40B4-BE49-F238E27FC236}">
                <a16:creationId xmlns:a16="http://schemas.microsoft.com/office/drawing/2014/main" id="{8A69E03B-FF0B-1012-2F34-CED4BD113AC7}"/>
              </a:ext>
            </a:extLst>
          </p:cNvPr>
          <p:cNvPicPr>
            <a:picLocks noChangeAspect="1"/>
          </p:cNvPicPr>
          <p:nvPr/>
        </p:nvPicPr>
        <p:blipFill>
          <a:blip r:embed="rId5"/>
          <a:stretch>
            <a:fillRect/>
          </a:stretch>
        </p:blipFill>
        <p:spPr>
          <a:xfrm>
            <a:off x="8036550" y="3978274"/>
            <a:ext cx="4155623" cy="2025680"/>
          </a:xfrm>
          <a:prstGeom prst="rect">
            <a:avLst/>
          </a:prstGeom>
        </p:spPr>
      </p:pic>
      <p:sp>
        <p:nvSpPr>
          <p:cNvPr id="6" name="Footer Placeholder 4">
            <a:extLst>
              <a:ext uri="{FF2B5EF4-FFF2-40B4-BE49-F238E27FC236}">
                <a16:creationId xmlns:a16="http://schemas.microsoft.com/office/drawing/2014/main" id="{453C44EE-1CC4-F844-DC7C-45ECA6F0ECC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37</a:t>
            </a:fld>
            <a:endParaRPr lang="en-US" dirty="0"/>
          </a:p>
        </p:txBody>
      </p:sp>
      <p:sp>
        <p:nvSpPr>
          <p:cNvPr id="8" name="Footer Placeholder 4">
            <a:extLst>
              <a:ext uri="{FF2B5EF4-FFF2-40B4-BE49-F238E27FC236}">
                <a16:creationId xmlns:a16="http://schemas.microsoft.com/office/drawing/2014/main" id="{BFCFE7D7-C27B-BC36-4902-1ECA9E074B9A}"/>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0544683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AE584B-CF50-A227-BCAB-10C35CC8B7FE}"/>
              </a:ext>
            </a:extLst>
          </p:cNvPr>
          <p:cNvPicPr>
            <a:picLocks noChangeAspect="1"/>
          </p:cNvPicPr>
          <p:nvPr/>
        </p:nvPicPr>
        <p:blipFill>
          <a:blip r:embed="rId4"/>
          <a:stretch>
            <a:fillRect/>
          </a:stretch>
        </p:blipFill>
        <p:spPr>
          <a:xfrm>
            <a:off x="0" y="0"/>
            <a:ext cx="12192000" cy="6858000"/>
          </a:xfrm>
          <a:prstGeom prst="rect">
            <a:avLst/>
          </a:prstGeom>
        </p:spPr>
      </p:pic>
      <p:sp>
        <p:nvSpPr>
          <p:cNvPr id="15" name="Content Placeholder 1">
            <a:extLst>
              <a:ext uri="{FF2B5EF4-FFF2-40B4-BE49-F238E27FC236}">
                <a16:creationId xmlns:a16="http://schemas.microsoft.com/office/drawing/2014/main" id="{A6A92E2B-53C3-195D-CDEE-E702E7E4700B}"/>
              </a:ext>
            </a:extLst>
          </p:cNvPr>
          <p:cNvSpPr txBox="1">
            <a:spLocks/>
          </p:cNvSpPr>
          <p:nvPr/>
        </p:nvSpPr>
        <p:spPr>
          <a:xfrm>
            <a:off x="3126260" y="214492"/>
            <a:ext cx="8864035" cy="2715904"/>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4400" u="sng" dirty="0">
                <a:solidFill>
                  <a:schemeClr val="bg1"/>
                </a:solidFill>
              </a:rPr>
              <a:t>NVH</a:t>
            </a:r>
            <a:endParaRPr lang="en-US" sz="4400" dirty="0">
              <a:solidFill>
                <a:schemeClr val="bg1"/>
              </a:solidFill>
            </a:endParaRPr>
          </a:p>
          <a:p>
            <a:pPr algn="r"/>
            <a:r>
              <a:rPr lang="en-US" sz="4400" dirty="0">
                <a:solidFill>
                  <a:schemeClr val="bg1"/>
                </a:solidFill>
              </a:rPr>
              <a:t>Door </a:t>
            </a:r>
          </a:p>
          <a:p>
            <a:pPr algn="r"/>
            <a:r>
              <a:rPr lang="en-US" sz="4400" dirty="0">
                <a:solidFill>
                  <a:schemeClr val="bg1"/>
                </a:solidFill>
              </a:rPr>
              <a:t>DEFLECTION</a:t>
            </a:r>
          </a:p>
        </p:txBody>
      </p:sp>
    </p:spTree>
    <p:extLst>
      <p:ext uri="{BB962C8B-B14F-4D97-AF65-F5344CB8AC3E}">
        <p14:creationId xmlns:p14="http://schemas.microsoft.com/office/powerpoint/2010/main" val="769151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75320" y="1659592"/>
            <a:ext cx="6430115"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The door system on the vehicle is particularly strained due to the contradictory requirements between </a:t>
            </a:r>
            <a:r>
              <a:rPr lang="en-US" sz="1400" dirty="0">
                <a:solidFill>
                  <a:srgbClr val="B4C10F"/>
                </a:solidFill>
              </a:rPr>
              <a:t>closing efforts </a:t>
            </a:r>
            <a:r>
              <a:rPr lang="en-US" sz="1400" dirty="0">
                <a:solidFill>
                  <a:schemeClr val="tx1"/>
                </a:solidFill>
              </a:rPr>
              <a:t>and </a:t>
            </a:r>
            <a:r>
              <a:rPr lang="en-US" sz="1400" dirty="0">
                <a:solidFill>
                  <a:srgbClr val="B4C10F"/>
                </a:solidFill>
              </a:rPr>
              <a:t>sealing requirements</a:t>
            </a:r>
            <a:r>
              <a:rPr lang="en-US" sz="1400" dirty="0">
                <a:solidFill>
                  <a:schemeClr val="tx1"/>
                </a:solidFill>
              </a:rPr>
              <a:t>. </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rgbClr val="B4C10F"/>
                </a:solidFill>
              </a:rPr>
              <a:t>Excessive sealing </a:t>
            </a:r>
            <a:r>
              <a:rPr lang="en-US" sz="1400" dirty="0">
                <a:solidFill>
                  <a:schemeClr val="tx1"/>
                </a:solidFill>
              </a:rPr>
              <a:t>will trigger concerns for how hard it is to close the door. </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rgbClr val="B4C10F"/>
                </a:solidFill>
              </a:rPr>
              <a:t>Lack of sealing </a:t>
            </a:r>
            <a:r>
              <a:rPr lang="en-US" sz="1400" dirty="0">
                <a:solidFill>
                  <a:schemeClr val="tx1"/>
                </a:solidFill>
              </a:rPr>
              <a:t>will facilitate easier closing efforts but make the vehicle sensitive to wind noise and water leaks.</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While driving, additional constraints are added into the equation as the door will deflect outwards in direct relation to windspeed.</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Optical systems are perfectly suited to capture an accurate image of the deformation on different areas of the door.</a:t>
            </a:r>
          </a:p>
          <a:p>
            <a:pPr marL="182880" lvl="1" indent="0" algn="just">
              <a:lnSpc>
                <a:spcPct val="100000"/>
              </a:lnSpc>
              <a:spcBef>
                <a:spcPts val="600"/>
              </a:spcBef>
              <a:buClr>
                <a:srgbClr val="C9D803"/>
              </a:buClr>
              <a:buFont typeface="Arial" panose="020B0604020202020204" pitchFamily="34" charset="0"/>
              <a:buNone/>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7.2 door deflection</a:t>
            </a:r>
          </a:p>
        </p:txBody>
      </p:sp>
      <p:sp>
        <p:nvSpPr>
          <p:cNvPr id="6" name="TextBox 5">
            <a:extLst>
              <a:ext uri="{FF2B5EF4-FFF2-40B4-BE49-F238E27FC236}">
                <a16:creationId xmlns:a16="http://schemas.microsoft.com/office/drawing/2014/main" id="{FE0457B6-34EC-E8F6-0303-86CFD8B0181F}"/>
              </a:ext>
            </a:extLst>
          </p:cNvPr>
          <p:cNvSpPr txBox="1"/>
          <p:nvPr/>
        </p:nvSpPr>
        <p:spPr>
          <a:xfrm>
            <a:off x="5299911" y="14379"/>
            <a:ext cx="6892089"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Is the door seal system still functional when sealing under wind loads ?</a:t>
            </a:r>
          </a:p>
        </p:txBody>
      </p:sp>
      <p:sp>
        <p:nvSpPr>
          <p:cNvPr id="8" name="TextBox 7">
            <a:extLst>
              <a:ext uri="{FF2B5EF4-FFF2-40B4-BE49-F238E27FC236}">
                <a16:creationId xmlns:a16="http://schemas.microsoft.com/office/drawing/2014/main" id="{FD7F9DB3-4EF5-CF69-8D44-6BC993986FAB}"/>
              </a:ext>
            </a:extLst>
          </p:cNvPr>
          <p:cNvSpPr txBox="1"/>
          <p:nvPr/>
        </p:nvSpPr>
        <p:spPr>
          <a:xfrm>
            <a:off x="9372058" y="3576209"/>
            <a:ext cx="2624436" cy="246221"/>
          </a:xfrm>
          <a:prstGeom prst="rect">
            <a:avLst/>
          </a:prstGeom>
          <a:noFill/>
        </p:spPr>
        <p:txBody>
          <a:bodyPr wrap="none" rtlCol="0">
            <a:spAutoFit/>
          </a:bodyPr>
          <a:lstStyle/>
          <a:p>
            <a:r>
              <a:rPr lang="en-US" sz="1000" i="1" dirty="0"/>
              <a:t>Measuring door deflection using EZMotion</a:t>
            </a:r>
          </a:p>
        </p:txBody>
      </p:sp>
      <p:sp>
        <p:nvSpPr>
          <p:cNvPr id="9" name="TextBox 8">
            <a:extLst>
              <a:ext uri="{FF2B5EF4-FFF2-40B4-BE49-F238E27FC236}">
                <a16:creationId xmlns:a16="http://schemas.microsoft.com/office/drawing/2014/main" id="{C76E3361-F306-EC1B-6D74-FE50D8638E96}"/>
              </a:ext>
            </a:extLst>
          </p:cNvPr>
          <p:cNvSpPr txBox="1"/>
          <p:nvPr/>
        </p:nvSpPr>
        <p:spPr>
          <a:xfrm>
            <a:off x="8899098" y="6142366"/>
            <a:ext cx="3248005" cy="246221"/>
          </a:xfrm>
          <a:prstGeom prst="rect">
            <a:avLst/>
          </a:prstGeom>
          <a:noFill/>
        </p:spPr>
        <p:txBody>
          <a:bodyPr wrap="none" rtlCol="0">
            <a:spAutoFit/>
          </a:bodyPr>
          <a:lstStyle/>
          <a:p>
            <a:r>
              <a:rPr lang="en-US" sz="1000" i="1" dirty="0"/>
              <a:t>Door deflection per point with changing wind speeds</a:t>
            </a:r>
          </a:p>
        </p:txBody>
      </p:sp>
      <p:pic>
        <p:nvPicPr>
          <p:cNvPr id="3" name="Picture 2">
            <a:extLst>
              <a:ext uri="{FF2B5EF4-FFF2-40B4-BE49-F238E27FC236}">
                <a16:creationId xmlns:a16="http://schemas.microsoft.com/office/drawing/2014/main" id="{B809A31E-6F00-4C90-356A-05C0F0BB8F0A}"/>
              </a:ext>
            </a:extLst>
          </p:cNvPr>
          <p:cNvPicPr>
            <a:picLocks noChangeAspect="1"/>
          </p:cNvPicPr>
          <p:nvPr/>
        </p:nvPicPr>
        <p:blipFill>
          <a:blip r:embed="rId4"/>
          <a:stretch>
            <a:fillRect/>
          </a:stretch>
        </p:blipFill>
        <p:spPr>
          <a:xfrm>
            <a:off x="9238054" y="756809"/>
            <a:ext cx="2758440" cy="2819400"/>
          </a:xfrm>
          <a:prstGeom prst="rect">
            <a:avLst/>
          </a:prstGeom>
        </p:spPr>
      </p:pic>
      <p:pic>
        <p:nvPicPr>
          <p:cNvPr id="10" name="Picture 9">
            <a:extLst>
              <a:ext uri="{FF2B5EF4-FFF2-40B4-BE49-F238E27FC236}">
                <a16:creationId xmlns:a16="http://schemas.microsoft.com/office/drawing/2014/main" id="{FA714B63-5B7F-3A3E-B985-A81E50AE1953}"/>
              </a:ext>
            </a:extLst>
          </p:cNvPr>
          <p:cNvPicPr>
            <a:picLocks noChangeAspect="1"/>
          </p:cNvPicPr>
          <p:nvPr/>
        </p:nvPicPr>
        <p:blipFill>
          <a:blip r:embed="rId5"/>
          <a:stretch>
            <a:fillRect/>
          </a:stretch>
        </p:blipFill>
        <p:spPr>
          <a:xfrm>
            <a:off x="8567494" y="3852038"/>
            <a:ext cx="3429000" cy="2278380"/>
          </a:xfrm>
          <a:prstGeom prst="rect">
            <a:avLst/>
          </a:prstGeom>
        </p:spPr>
      </p:pic>
      <p:sp>
        <p:nvSpPr>
          <p:cNvPr id="4" name="Footer Placeholder 4">
            <a:extLst>
              <a:ext uri="{FF2B5EF4-FFF2-40B4-BE49-F238E27FC236}">
                <a16:creationId xmlns:a16="http://schemas.microsoft.com/office/drawing/2014/main" id="{D3EB2E6A-A99B-AEFC-0977-8341C7E1254A}"/>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39</a:t>
            </a:fld>
            <a:endParaRPr lang="en-US" dirty="0"/>
          </a:p>
        </p:txBody>
      </p:sp>
      <p:sp>
        <p:nvSpPr>
          <p:cNvPr id="11" name="Footer Placeholder 4">
            <a:extLst>
              <a:ext uri="{FF2B5EF4-FFF2-40B4-BE49-F238E27FC236}">
                <a16:creationId xmlns:a16="http://schemas.microsoft.com/office/drawing/2014/main" id="{1529E6B5-B853-42B9-4DF9-C76036DA9849}"/>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37783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AD7FACB7-4775-B707-4039-B21BDAD15359}"/>
              </a:ext>
            </a:extLst>
          </p:cNvPr>
          <p:cNvSpPr>
            <a:spLocks noGrp="1"/>
          </p:cNvSpPr>
          <p:nvPr>
            <p:ph sz="half" idx="2"/>
          </p:nvPr>
        </p:nvSpPr>
        <p:spPr>
          <a:xfrm>
            <a:off x="1142260" y="1706980"/>
            <a:ext cx="5526236"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The acquired 3D data for different points around the circumference of the door will have different amplitudes.</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amplitudes are also a function of windspeed.</a:t>
            </a:r>
          </a:p>
          <a:p>
            <a:pPr marL="0" lvl="0" indent="0" algn="just">
              <a:lnSpc>
                <a:spcPct val="110000"/>
              </a:lnSpc>
              <a:spcBef>
                <a:spcPts val="0"/>
              </a:spcBef>
              <a:buNone/>
              <a:defRPr/>
            </a:pPr>
            <a:endParaRPr lang="en-US" sz="1400" dirty="0">
              <a:solidFill>
                <a:schemeClr val="tx1"/>
              </a:solidFill>
            </a:endParaRPr>
          </a:p>
          <a:p>
            <a:pPr marL="342900" indent="-342900" algn="just">
              <a:lnSpc>
                <a:spcPct val="107000"/>
              </a:lnSpc>
              <a:spcBef>
                <a:spcPts val="0"/>
              </a:spcBef>
              <a:buFont typeface="Symbol" panose="05050102010706020507" pitchFamily="18" charset="2"/>
              <a:buChar char=""/>
              <a:defRPr/>
            </a:pPr>
            <a:r>
              <a:rPr lang="en-US" sz="1400" dirty="0">
                <a:solidFill>
                  <a:srgbClr val="B4C10F"/>
                </a:solidFill>
              </a:rPr>
              <a:t>Green Points: </a:t>
            </a:r>
          </a:p>
          <a:p>
            <a:pPr marL="0" lvl="0" indent="0" algn="just">
              <a:lnSpc>
                <a:spcPct val="110000"/>
              </a:lnSpc>
              <a:spcBef>
                <a:spcPts val="0"/>
              </a:spcBef>
              <a:buNone/>
              <a:defRPr/>
            </a:pPr>
            <a:r>
              <a:rPr lang="en-US" sz="1400" dirty="0">
                <a:solidFill>
                  <a:schemeClr val="tx1"/>
                </a:solidFill>
              </a:rPr>
              <a:t>The top of the window frame shows the largest deformation, up to 4mm.  The thickness of the cloud indicates the level of vibration in the given state.</a:t>
            </a:r>
          </a:p>
          <a:p>
            <a:pPr marL="0" lvl="0" indent="0" algn="just">
              <a:lnSpc>
                <a:spcPct val="110000"/>
              </a:lnSpc>
              <a:spcBef>
                <a:spcPts val="0"/>
              </a:spcBef>
              <a:buNone/>
              <a:defRPr/>
            </a:pPr>
            <a:endParaRPr lang="en-US" sz="1400" dirty="0">
              <a:solidFill>
                <a:schemeClr val="tx1"/>
              </a:solidFill>
            </a:endParaRPr>
          </a:p>
          <a:p>
            <a:pPr marL="342900" indent="-342900" algn="just">
              <a:lnSpc>
                <a:spcPct val="107000"/>
              </a:lnSpc>
              <a:spcBef>
                <a:spcPts val="0"/>
              </a:spcBef>
              <a:buFont typeface="Symbol" panose="05050102010706020507" pitchFamily="18" charset="2"/>
              <a:buChar char=""/>
              <a:defRPr/>
            </a:pPr>
            <a:r>
              <a:rPr lang="en-US" sz="1400" dirty="0">
                <a:solidFill>
                  <a:srgbClr val="B4C10F"/>
                </a:solidFill>
              </a:rPr>
              <a:t>Blue Points: </a:t>
            </a:r>
          </a:p>
          <a:p>
            <a:pPr marL="0" lvl="0" indent="0" algn="just">
              <a:lnSpc>
                <a:spcPct val="110000"/>
              </a:lnSpc>
              <a:spcBef>
                <a:spcPts val="0"/>
              </a:spcBef>
              <a:buNone/>
              <a:defRPr/>
            </a:pPr>
            <a:r>
              <a:rPr lang="en-US" sz="1400" dirty="0">
                <a:solidFill>
                  <a:schemeClr val="tx1"/>
                </a:solidFill>
              </a:rPr>
              <a:t>The bottom of the window frame, where the structure is stiffer, shows less amplitude and less vibration.</a:t>
            </a:r>
            <a:endParaRPr lang="en-US" sz="1400" dirty="0">
              <a:solidFill>
                <a:srgbClr val="000000"/>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7.2 door deflection</a:t>
            </a:r>
          </a:p>
        </p:txBody>
      </p:sp>
      <p:sp>
        <p:nvSpPr>
          <p:cNvPr id="10" name="TextBox 9">
            <a:extLst>
              <a:ext uri="{FF2B5EF4-FFF2-40B4-BE49-F238E27FC236}">
                <a16:creationId xmlns:a16="http://schemas.microsoft.com/office/drawing/2014/main" id="{EA4C111A-AA9A-5BA5-0455-2B54CF361E5E}"/>
              </a:ext>
            </a:extLst>
          </p:cNvPr>
          <p:cNvSpPr txBox="1"/>
          <p:nvPr/>
        </p:nvSpPr>
        <p:spPr>
          <a:xfrm>
            <a:off x="8858896" y="5130476"/>
            <a:ext cx="2975393" cy="307777"/>
          </a:xfrm>
          <a:prstGeom prst="rect">
            <a:avLst/>
          </a:prstGeom>
          <a:noFill/>
        </p:spPr>
        <p:txBody>
          <a:bodyPr wrap="square">
            <a:spAutoFit/>
          </a:bodyPr>
          <a:lstStyle/>
          <a:p>
            <a:r>
              <a:rPr lang="en-US" sz="1400" b="1" spc="25" dirty="0">
                <a:effectLst/>
                <a:latin typeface="Calibri" panose="020F0502020204030204" pitchFamily="34" charset="0"/>
                <a:ea typeface="Calibri" panose="020F0502020204030204" pitchFamily="34" charset="0"/>
                <a:cs typeface="Arial" panose="020B0604020202020204" pitchFamily="34" charset="0"/>
              </a:rPr>
              <a:t>Measuring Door Frame Deformation</a:t>
            </a:r>
            <a:endParaRPr lang="en-US" sz="1400" b="1" dirty="0"/>
          </a:p>
        </p:txBody>
      </p:sp>
      <p:sp>
        <p:nvSpPr>
          <p:cNvPr id="4" name="TextBox 3">
            <a:extLst>
              <a:ext uri="{FF2B5EF4-FFF2-40B4-BE49-F238E27FC236}">
                <a16:creationId xmlns:a16="http://schemas.microsoft.com/office/drawing/2014/main" id="{4B311BFC-ACE0-C113-59D5-5E7B7028EE5C}"/>
              </a:ext>
            </a:extLst>
          </p:cNvPr>
          <p:cNvSpPr txBox="1"/>
          <p:nvPr/>
        </p:nvSpPr>
        <p:spPr>
          <a:xfrm>
            <a:off x="6945823" y="5516545"/>
            <a:ext cx="3685624" cy="246221"/>
          </a:xfrm>
          <a:prstGeom prst="rect">
            <a:avLst/>
          </a:prstGeom>
          <a:noFill/>
        </p:spPr>
        <p:txBody>
          <a:bodyPr wrap="none" rtlCol="0">
            <a:spAutoFit/>
          </a:bodyPr>
          <a:lstStyle/>
          <a:p>
            <a:r>
              <a:rPr lang="en-US" sz="1000" i="1" dirty="0"/>
              <a:t>Point displacement and vibration as a function of wind speed</a:t>
            </a:r>
          </a:p>
        </p:txBody>
      </p:sp>
      <p:pic>
        <p:nvPicPr>
          <p:cNvPr id="3" name="Picture 2">
            <a:extLst>
              <a:ext uri="{FF2B5EF4-FFF2-40B4-BE49-F238E27FC236}">
                <a16:creationId xmlns:a16="http://schemas.microsoft.com/office/drawing/2014/main" id="{9DE4C955-520B-8991-DED3-53095367E389}"/>
              </a:ext>
            </a:extLst>
          </p:cNvPr>
          <p:cNvPicPr>
            <a:picLocks noChangeAspect="1"/>
          </p:cNvPicPr>
          <p:nvPr/>
        </p:nvPicPr>
        <p:blipFill>
          <a:blip r:embed="rId4"/>
          <a:stretch>
            <a:fillRect/>
          </a:stretch>
        </p:blipFill>
        <p:spPr>
          <a:xfrm>
            <a:off x="6854810" y="1514999"/>
            <a:ext cx="5273040" cy="3962400"/>
          </a:xfrm>
          <a:prstGeom prst="rect">
            <a:avLst/>
          </a:prstGeom>
        </p:spPr>
      </p:pic>
      <p:sp>
        <p:nvSpPr>
          <p:cNvPr id="5" name="Footer Placeholder 4">
            <a:extLst>
              <a:ext uri="{FF2B5EF4-FFF2-40B4-BE49-F238E27FC236}">
                <a16:creationId xmlns:a16="http://schemas.microsoft.com/office/drawing/2014/main" id="{981091B5-187B-9AAE-B1CC-7C711E1139D4}"/>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40</a:t>
            </a:fld>
            <a:endParaRPr lang="en-US" dirty="0"/>
          </a:p>
        </p:txBody>
      </p:sp>
      <p:sp>
        <p:nvSpPr>
          <p:cNvPr id="8" name="Footer Placeholder 4">
            <a:extLst>
              <a:ext uri="{FF2B5EF4-FFF2-40B4-BE49-F238E27FC236}">
                <a16:creationId xmlns:a16="http://schemas.microsoft.com/office/drawing/2014/main" id="{8B1D9305-4CAD-6AB4-B177-61B8FB62B7EB}"/>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367013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29799F-4452-317A-313F-E65E4FE2DAFB}"/>
              </a:ext>
            </a:extLst>
          </p:cNvPr>
          <p:cNvPicPr>
            <a:picLocks noChangeAspect="1"/>
          </p:cNvPicPr>
          <p:nvPr/>
        </p:nvPicPr>
        <p:blipFill>
          <a:blip r:embed="rId4"/>
          <a:stretch>
            <a:fillRect/>
          </a:stretch>
        </p:blipFill>
        <p:spPr>
          <a:xfrm>
            <a:off x="0" y="0"/>
            <a:ext cx="12192000" cy="6858000"/>
          </a:xfrm>
          <a:prstGeom prst="rect">
            <a:avLst/>
          </a:prstGeom>
        </p:spPr>
      </p:pic>
      <p:sp>
        <p:nvSpPr>
          <p:cNvPr id="17" name="Content Placeholder 1">
            <a:extLst>
              <a:ext uri="{FF2B5EF4-FFF2-40B4-BE49-F238E27FC236}">
                <a16:creationId xmlns:a16="http://schemas.microsoft.com/office/drawing/2014/main" id="{2FEEEF6E-2FF0-2139-B2C4-91F377908030}"/>
              </a:ext>
            </a:extLst>
          </p:cNvPr>
          <p:cNvSpPr txBox="1">
            <a:spLocks/>
          </p:cNvSpPr>
          <p:nvPr/>
        </p:nvSpPr>
        <p:spPr>
          <a:xfrm>
            <a:off x="307075" y="3835022"/>
            <a:ext cx="7690514" cy="2715904"/>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400" u="sng" dirty="0">
                <a:solidFill>
                  <a:schemeClr val="bg1"/>
                </a:solidFill>
              </a:rPr>
              <a:t>AERO</a:t>
            </a:r>
            <a:endParaRPr lang="en-US" sz="4400" dirty="0">
              <a:solidFill>
                <a:schemeClr val="bg1"/>
              </a:solidFill>
            </a:endParaRPr>
          </a:p>
          <a:p>
            <a:r>
              <a:rPr lang="en-US" sz="4400" dirty="0">
                <a:solidFill>
                  <a:schemeClr val="bg1"/>
                </a:solidFill>
              </a:rPr>
              <a:t>TRIM </a:t>
            </a:r>
          </a:p>
          <a:p>
            <a:r>
              <a:rPr lang="en-US" sz="4400" dirty="0">
                <a:solidFill>
                  <a:schemeClr val="bg1"/>
                </a:solidFill>
              </a:rPr>
              <a:t>DEFLECTION</a:t>
            </a:r>
          </a:p>
        </p:txBody>
      </p:sp>
    </p:spTree>
    <p:extLst>
      <p:ext uri="{BB962C8B-B14F-4D97-AF65-F5344CB8AC3E}">
        <p14:creationId xmlns:p14="http://schemas.microsoft.com/office/powerpoint/2010/main" val="13782433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312857" y="1690849"/>
            <a:ext cx="6430115" cy="5498929"/>
          </a:xfrm>
        </p:spPr>
        <p:txBody>
          <a:bodyPr vert="horz" lIns="91440" tIns="45720" rIns="91440" bIns="45720" numCol="1" rtlCol="0" anchor="t">
            <a:normAutofit/>
          </a:bodyPr>
          <a:lstStyle/>
          <a:p>
            <a:pPr marL="0" lvl="0" indent="0">
              <a:lnSpc>
                <a:spcPct val="110000"/>
              </a:lnSpc>
              <a:spcBef>
                <a:spcPts val="0"/>
              </a:spcBef>
              <a:buNone/>
              <a:defRPr/>
            </a:pPr>
            <a:r>
              <a:rPr lang="en-US" sz="1400" dirty="0">
                <a:solidFill>
                  <a:schemeClr val="tx1"/>
                </a:solidFill>
              </a:rPr>
              <a:t>Vehicles can be equipped with several aesthetically pleasing or functional add-ons such as </a:t>
            </a:r>
            <a:r>
              <a:rPr lang="en-US" sz="1400" dirty="0">
                <a:solidFill>
                  <a:srgbClr val="B4C10F"/>
                </a:solidFill>
              </a:rPr>
              <a:t>splitters</a:t>
            </a:r>
            <a:r>
              <a:rPr lang="en-US" sz="1400" dirty="0">
                <a:solidFill>
                  <a:schemeClr val="tx1"/>
                </a:solidFill>
              </a:rPr>
              <a:t>, </a:t>
            </a:r>
            <a:r>
              <a:rPr lang="en-US" sz="1400" dirty="0">
                <a:solidFill>
                  <a:srgbClr val="B4C10F"/>
                </a:solidFill>
              </a:rPr>
              <a:t>spoilers</a:t>
            </a:r>
            <a:r>
              <a:rPr lang="en-US" sz="1400" dirty="0">
                <a:solidFill>
                  <a:schemeClr val="tx1"/>
                </a:solidFill>
              </a:rPr>
              <a:t>, and </a:t>
            </a:r>
            <a:r>
              <a:rPr lang="en-US" sz="1400" dirty="0">
                <a:solidFill>
                  <a:srgbClr val="B4C10F"/>
                </a:solidFill>
              </a:rPr>
              <a:t>airducts.</a:t>
            </a:r>
            <a:endParaRPr lang="en-US" sz="1400" dirty="0">
              <a:solidFill>
                <a:schemeClr val="tx1"/>
              </a:solidFill>
            </a:endParaRPr>
          </a:p>
          <a:p>
            <a:pPr marL="0" lvl="0" indent="0">
              <a:lnSpc>
                <a:spcPct val="110000"/>
              </a:lnSpc>
              <a:spcBef>
                <a:spcPts val="0"/>
              </a:spcBef>
              <a:buNone/>
              <a:defRPr/>
            </a:pPr>
            <a:endParaRPr lang="en-US" sz="1400" dirty="0">
              <a:solidFill>
                <a:schemeClr val="tx1"/>
              </a:solidFill>
            </a:endParaRPr>
          </a:p>
          <a:p>
            <a:pPr marL="0" lvl="0" indent="0">
              <a:lnSpc>
                <a:spcPct val="110000"/>
              </a:lnSpc>
              <a:spcBef>
                <a:spcPts val="0"/>
              </a:spcBef>
              <a:buNone/>
              <a:defRPr/>
            </a:pPr>
            <a:r>
              <a:rPr lang="en-US" sz="1400" dirty="0">
                <a:solidFill>
                  <a:schemeClr val="tx1"/>
                </a:solidFill>
              </a:rPr>
              <a:t>While the objective might be largely dictated by design intent, the parts will be subject to the real-life </a:t>
            </a:r>
            <a:r>
              <a:rPr lang="en-US" sz="1400" dirty="0">
                <a:solidFill>
                  <a:srgbClr val="B4C10F"/>
                </a:solidFill>
              </a:rPr>
              <a:t>load conditions </a:t>
            </a:r>
            <a:r>
              <a:rPr lang="en-US" sz="1400" dirty="0">
                <a:solidFill>
                  <a:schemeClr val="tx1"/>
                </a:solidFill>
              </a:rPr>
              <a:t>on the road. </a:t>
            </a:r>
          </a:p>
          <a:p>
            <a:pPr marL="0" lvl="0" indent="0">
              <a:lnSpc>
                <a:spcPct val="110000"/>
              </a:lnSpc>
              <a:spcBef>
                <a:spcPts val="0"/>
              </a:spcBef>
              <a:buNone/>
              <a:defRPr/>
            </a:pPr>
            <a:endParaRPr lang="en-US" sz="1400" dirty="0">
              <a:solidFill>
                <a:schemeClr val="tx1"/>
              </a:solidFill>
            </a:endParaRPr>
          </a:p>
          <a:p>
            <a:pPr marL="0" lvl="0" indent="0">
              <a:lnSpc>
                <a:spcPct val="110000"/>
              </a:lnSpc>
              <a:spcBef>
                <a:spcPts val="0"/>
              </a:spcBef>
              <a:buNone/>
              <a:defRPr/>
            </a:pPr>
            <a:r>
              <a:rPr lang="en-US" sz="1400" dirty="0">
                <a:solidFill>
                  <a:schemeClr val="tx1"/>
                </a:solidFill>
              </a:rPr>
              <a:t>The behavior and failure modes can be monitored with optical 3D targets and can be used  to quantify:</a:t>
            </a:r>
          </a:p>
          <a:p>
            <a:pPr marL="0" lvl="0" indent="0">
              <a:lnSpc>
                <a:spcPct val="110000"/>
              </a:lnSpc>
              <a:spcBef>
                <a:spcPts val="0"/>
              </a:spcBef>
              <a:buNone/>
              <a:defRPr/>
            </a:pPr>
            <a:endParaRPr lang="en-US" sz="1400" dirty="0">
              <a:solidFill>
                <a:schemeClr val="tx1"/>
              </a:solidFill>
            </a:endParaRPr>
          </a:p>
          <a:p>
            <a:pPr marL="628650" lvl="1" indent="-171450">
              <a:lnSpc>
                <a:spcPct val="110000"/>
              </a:lnSpc>
              <a:spcBef>
                <a:spcPts val="0"/>
              </a:spcBef>
              <a:buFont typeface="Arial" panose="020B0604020202020204" pitchFamily="34" charset="0"/>
              <a:buChar char="•"/>
              <a:defRPr/>
            </a:pPr>
            <a:r>
              <a:rPr lang="en-US" sz="1400" dirty="0">
                <a:solidFill>
                  <a:srgbClr val="B4C10F"/>
                </a:solidFill>
              </a:rPr>
              <a:t>Thermal load	</a:t>
            </a:r>
          </a:p>
          <a:p>
            <a:pPr marL="0" indent="0">
              <a:lnSpc>
                <a:spcPct val="110000"/>
              </a:lnSpc>
              <a:spcBef>
                <a:spcPts val="0"/>
              </a:spcBef>
              <a:buNone/>
              <a:defRPr/>
            </a:pPr>
            <a:r>
              <a:rPr lang="en-US" sz="1400" dirty="0">
                <a:solidFill>
                  <a:schemeClr val="tx1"/>
                </a:solidFill>
              </a:rPr>
              <a:t>	Climate chambers, -40 to 80deg C</a:t>
            </a:r>
          </a:p>
          <a:p>
            <a:pPr marL="0" indent="0">
              <a:lnSpc>
                <a:spcPct val="110000"/>
              </a:lnSpc>
              <a:spcBef>
                <a:spcPts val="0"/>
              </a:spcBef>
              <a:buNone/>
              <a:defRPr/>
            </a:pPr>
            <a:endParaRPr lang="en-US" sz="1400" dirty="0">
              <a:solidFill>
                <a:schemeClr val="tx1"/>
              </a:solidFill>
            </a:endParaRPr>
          </a:p>
          <a:p>
            <a:pPr marL="628650" lvl="1" indent="-171450">
              <a:lnSpc>
                <a:spcPct val="110000"/>
              </a:lnSpc>
              <a:spcBef>
                <a:spcPts val="0"/>
              </a:spcBef>
              <a:buFont typeface="Arial" panose="020B0604020202020204" pitchFamily="34" charset="0"/>
              <a:buChar char="•"/>
              <a:defRPr/>
            </a:pPr>
            <a:r>
              <a:rPr lang="en-US" sz="1400" dirty="0">
                <a:solidFill>
                  <a:srgbClr val="B4C10F"/>
                </a:solidFill>
              </a:rPr>
              <a:t>Mechanical load</a:t>
            </a:r>
          </a:p>
          <a:p>
            <a:pPr marL="0" indent="0">
              <a:lnSpc>
                <a:spcPct val="110000"/>
              </a:lnSpc>
              <a:spcBef>
                <a:spcPts val="0"/>
              </a:spcBef>
              <a:buNone/>
              <a:defRPr/>
            </a:pPr>
            <a:r>
              <a:rPr lang="en-US" sz="1400" dirty="0">
                <a:solidFill>
                  <a:srgbClr val="B4C10F"/>
                </a:solidFill>
              </a:rPr>
              <a:t>	</a:t>
            </a:r>
            <a:r>
              <a:rPr lang="en-US" sz="1400" dirty="0">
                <a:solidFill>
                  <a:schemeClr val="tx1"/>
                </a:solidFill>
              </a:rPr>
              <a:t>Durability cycles, load simulation</a:t>
            </a:r>
          </a:p>
          <a:p>
            <a:pPr marL="0" indent="0">
              <a:lnSpc>
                <a:spcPct val="110000"/>
              </a:lnSpc>
              <a:spcBef>
                <a:spcPts val="0"/>
              </a:spcBef>
              <a:buNone/>
              <a:defRPr/>
            </a:pPr>
            <a:endParaRPr lang="en-US" sz="1400" dirty="0">
              <a:solidFill>
                <a:schemeClr val="tx1"/>
              </a:solidFill>
            </a:endParaRPr>
          </a:p>
          <a:p>
            <a:pPr marL="628650" lvl="1" indent="-171450">
              <a:lnSpc>
                <a:spcPct val="110000"/>
              </a:lnSpc>
              <a:spcBef>
                <a:spcPts val="0"/>
              </a:spcBef>
              <a:buFont typeface="Arial" panose="020B0604020202020204" pitchFamily="34" charset="0"/>
              <a:buChar char="•"/>
              <a:defRPr/>
            </a:pPr>
            <a:r>
              <a:rPr lang="en-US" sz="1400" dirty="0">
                <a:solidFill>
                  <a:srgbClr val="B4C10F"/>
                </a:solidFill>
              </a:rPr>
              <a:t>Wind load</a:t>
            </a:r>
          </a:p>
          <a:p>
            <a:pPr marL="0" indent="0">
              <a:lnSpc>
                <a:spcPct val="110000"/>
              </a:lnSpc>
              <a:spcBef>
                <a:spcPts val="0"/>
              </a:spcBef>
              <a:buNone/>
              <a:defRPr/>
            </a:pPr>
            <a:r>
              <a:rPr lang="en-US" sz="1400" dirty="0">
                <a:solidFill>
                  <a:schemeClr val="tx1"/>
                </a:solidFill>
              </a:rPr>
              <a:t>	Wind tunnel applications</a:t>
            </a:r>
          </a:p>
          <a:p>
            <a:pPr marL="182880" lvl="1" indent="0">
              <a:lnSpc>
                <a:spcPct val="100000"/>
              </a:lnSpc>
              <a:spcBef>
                <a:spcPts val="600"/>
              </a:spcBef>
              <a:buClr>
                <a:srgbClr val="C9D803"/>
              </a:buClr>
              <a:buFont typeface="Arial" panose="020B0604020202020204" pitchFamily="34" charset="0"/>
              <a:buNone/>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7.3 trim part interference</a:t>
            </a:r>
          </a:p>
        </p:txBody>
      </p:sp>
      <p:sp>
        <p:nvSpPr>
          <p:cNvPr id="11" name="TextBox 10">
            <a:extLst>
              <a:ext uri="{FF2B5EF4-FFF2-40B4-BE49-F238E27FC236}">
                <a16:creationId xmlns:a16="http://schemas.microsoft.com/office/drawing/2014/main" id="{F4B8E9D6-FA91-F2D4-999C-D5D4E419E66D}"/>
              </a:ext>
            </a:extLst>
          </p:cNvPr>
          <p:cNvSpPr txBox="1"/>
          <p:nvPr/>
        </p:nvSpPr>
        <p:spPr>
          <a:xfrm>
            <a:off x="5305926" y="0"/>
            <a:ext cx="6886074"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Is the door seal system still functional when sealing under wind loads ?</a:t>
            </a:r>
          </a:p>
        </p:txBody>
      </p:sp>
      <p:sp>
        <p:nvSpPr>
          <p:cNvPr id="6" name="TextBox 5">
            <a:extLst>
              <a:ext uri="{FF2B5EF4-FFF2-40B4-BE49-F238E27FC236}">
                <a16:creationId xmlns:a16="http://schemas.microsoft.com/office/drawing/2014/main" id="{14B765B0-6275-5DD4-8AC0-C9A9888642DB}"/>
              </a:ext>
            </a:extLst>
          </p:cNvPr>
          <p:cNvSpPr txBox="1"/>
          <p:nvPr/>
        </p:nvSpPr>
        <p:spPr>
          <a:xfrm>
            <a:off x="7931107" y="4194092"/>
            <a:ext cx="3687228" cy="246221"/>
          </a:xfrm>
          <a:prstGeom prst="rect">
            <a:avLst/>
          </a:prstGeom>
          <a:noFill/>
        </p:spPr>
        <p:txBody>
          <a:bodyPr wrap="none" rtlCol="0">
            <a:spAutoFit/>
          </a:bodyPr>
          <a:lstStyle/>
          <a:p>
            <a:r>
              <a:rPr lang="en-US" sz="1000" i="1" dirty="0"/>
              <a:t>Optical targets installed to observe gap variation on a spoiler</a:t>
            </a:r>
          </a:p>
        </p:txBody>
      </p:sp>
      <p:pic>
        <p:nvPicPr>
          <p:cNvPr id="3" name="Picture 2">
            <a:extLst>
              <a:ext uri="{FF2B5EF4-FFF2-40B4-BE49-F238E27FC236}">
                <a16:creationId xmlns:a16="http://schemas.microsoft.com/office/drawing/2014/main" id="{78809E31-65C8-55A7-2073-BDE1EFE21C38}"/>
              </a:ext>
            </a:extLst>
          </p:cNvPr>
          <p:cNvPicPr>
            <a:picLocks noChangeAspect="1"/>
          </p:cNvPicPr>
          <p:nvPr/>
        </p:nvPicPr>
        <p:blipFill>
          <a:blip r:embed="rId4"/>
          <a:stretch>
            <a:fillRect/>
          </a:stretch>
        </p:blipFill>
        <p:spPr>
          <a:xfrm>
            <a:off x="7742972" y="2098592"/>
            <a:ext cx="4290060" cy="2095500"/>
          </a:xfrm>
          <a:prstGeom prst="rect">
            <a:avLst/>
          </a:prstGeom>
        </p:spPr>
      </p:pic>
      <p:sp>
        <p:nvSpPr>
          <p:cNvPr id="4" name="Footer Placeholder 4">
            <a:extLst>
              <a:ext uri="{FF2B5EF4-FFF2-40B4-BE49-F238E27FC236}">
                <a16:creationId xmlns:a16="http://schemas.microsoft.com/office/drawing/2014/main" id="{88DF14CF-F6AC-8D53-9C89-40642EC895E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42</a:t>
            </a:fld>
            <a:endParaRPr lang="en-US" dirty="0"/>
          </a:p>
        </p:txBody>
      </p:sp>
      <p:sp>
        <p:nvSpPr>
          <p:cNvPr id="8" name="Footer Placeholder 4">
            <a:extLst>
              <a:ext uri="{FF2B5EF4-FFF2-40B4-BE49-F238E27FC236}">
                <a16:creationId xmlns:a16="http://schemas.microsoft.com/office/drawing/2014/main" id="{C92B9E6B-045D-8B93-AB6C-94629529AC8E}"/>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0260867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473869" y="1581912"/>
            <a:ext cx="6148137" cy="5498929"/>
          </a:xfrm>
        </p:spPr>
        <p:txBody>
          <a:bodyPr vert="horz" lIns="91440" tIns="45720" rIns="91440" bIns="45720" numCol="1" rtlCol="0" anchor="t">
            <a:normAutofit/>
          </a:bodyPr>
          <a:lstStyle/>
          <a:p>
            <a:pPr marL="0" lvl="0" indent="0" algn="just">
              <a:lnSpc>
                <a:spcPct val="110000"/>
              </a:lnSpc>
              <a:spcBef>
                <a:spcPts val="0"/>
              </a:spcBef>
              <a:buNone/>
              <a:defRPr/>
            </a:pPr>
            <a:r>
              <a:rPr lang="en-US" sz="1400" dirty="0">
                <a:solidFill>
                  <a:schemeClr val="tx1"/>
                </a:solidFill>
              </a:rPr>
              <a:t>The trim and the gap/flush fit is set to nominal geometry under conditions with no load.</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Under high wind load, the force on these parts increases and imposes a displacement or deflection.</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deflection could reduce the gap and, in extreme conditions, be in physical contact and cause paint or part damage.</a:t>
            </a: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endParaRPr lang="en-US" sz="1400" dirty="0">
              <a:solidFill>
                <a:schemeClr val="tx1"/>
              </a:solidFill>
            </a:endParaRPr>
          </a:p>
          <a:p>
            <a:pPr marL="0" lvl="0" indent="0" algn="just">
              <a:lnSpc>
                <a:spcPct val="110000"/>
              </a:lnSpc>
              <a:spcBef>
                <a:spcPts val="0"/>
              </a:spcBef>
              <a:buNone/>
              <a:defRPr/>
            </a:pPr>
            <a:r>
              <a:rPr lang="en-US" sz="1400" dirty="0">
                <a:solidFill>
                  <a:schemeClr val="tx1"/>
                </a:solidFill>
              </a:rPr>
              <a:t>The deflection is measured and can be matched with a nominal gap to ensure contact-free deflection.</a:t>
            </a:r>
          </a:p>
          <a:p>
            <a:pPr marL="0" lvl="0" indent="0" algn="just">
              <a:lnSpc>
                <a:spcPct val="110000"/>
              </a:lnSpc>
              <a:spcBef>
                <a:spcPts val="0"/>
              </a:spcBef>
              <a:buNone/>
              <a:defRPr/>
            </a:pPr>
            <a:endParaRPr lang="en-US" sz="1400" dirty="0">
              <a:solidFill>
                <a:schemeClr val="tx1"/>
              </a:solidFill>
            </a:endParaRPr>
          </a:p>
          <a:p>
            <a:pPr marL="182880" lvl="1" indent="0" algn="just">
              <a:lnSpc>
                <a:spcPct val="100000"/>
              </a:lnSpc>
              <a:spcBef>
                <a:spcPts val="600"/>
              </a:spcBef>
              <a:buClr>
                <a:srgbClr val="C9D803"/>
              </a:buClr>
              <a:buFont typeface="Arial" panose="020B0604020202020204" pitchFamily="34" charset="0"/>
              <a:buNone/>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7.3 trim part interference</a:t>
            </a:r>
          </a:p>
        </p:txBody>
      </p:sp>
      <p:sp>
        <p:nvSpPr>
          <p:cNvPr id="4" name="TextBox 3">
            <a:extLst>
              <a:ext uri="{FF2B5EF4-FFF2-40B4-BE49-F238E27FC236}">
                <a16:creationId xmlns:a16="http://schemas.microsoft.com/office/drawing/2014/main" id="{2D1EAF78-ECB9-036D-4EEA-2D82B5665834}"/>
              </a:ext>
            </a:extLst>
          </p:cNvPr>
          <p:cNvSpPr txBox="1"/>
          <p:nvPr/>
        </p:nvSpPr>
        <p:spPr>
          <a:xfrm>
            <a:off x="8715520" y="4604360"/>
            <a:ext cx="2348720" cy="246221"/>
          </a:xfrm>
          <a:prstGeom prst="rect">
            <a:avLst/>
          </a:prstGeom>
          <a:noFill/>
        </p:spPr>
        <p:txBody>
          <a:bodyPr wrap="none" rtlCol="0">
            <a:spAutoFit/>
          </a:bodyPr>
          <a:lstStyle/>
          <a:p>
            <a:r>
              <a:rPr lang="en-US" sz="1000" i="1" dirty="0"/>
              <a:t>Gap reduction in function of wind load</a:t>
            </a:r>
          </a:p>
        </p:txBody>
      </p:sp>
      <p:pic>
        <p:nvPicPr>
          <p:cNvPr id="3" name="Picture 2">
            <a:extLst>
              <a:ext uri="{FF2B5EF4-FFF2-40B4-BE49-F238E27FC236}">
                <a16:creationId xmlns:a16="http://schemas.microsoft.com/office/drawing/2014/main" id="{0A5E57FE-99CD-7BC3-6229-307F6FA5C959}"/>
              </a:ext>
            </a:extLst>
          </p:cNvPr>
          <p:cNvPicPr>
            <a:picLocks noChangeAspect="1"/>
          </p:cNvPicPr>
          <p:nvPr/>
        </p:nvPicPr>
        <p:blipFill>
          <a:blip r:embed="rId4"/>
          <a:stretch>
            <a:fillRect/>
          </a:stretch>
        </p:blipFill>
        <p:spPr>
          <a:xfrm>
            <a:off x="8034758" y="1556360"/>
            <a:ext cx="4061460" cy="3048000"/>
          </a:xfrm>
          <a:prstGeom prst="rect">
            <a:avLst/>
          </a:prstGeom>
        </p:spPr>
      </p:pic>
      <p:sp>
        <p:nvSpPr>
          <p:cNvPr id="6" name="Footer Placeholder 4">
            <a:extLst>
              <a:ext uri="{FF2B5EF4-FFF2-40B4-BE49-F238E27FC236}">
                <a16:creationId xmlns:a16="http://schemas.microsoft.com/office/drawing/2014/main" id="{D73CDD5C-D1DC-9806-329C-0337E2E2926F}"/>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43</a:t>
            </a:fld>
            <a:endParaRPr lang="en-US" dirty="0"/>
          </a:p>
        </p:txBody>
      </p:sp>
    </p:spTree>
    <p:extLst>
      <p:ext uri="{BB962C8B-B14F-4D97-AF65-F5344CB8AC3E}">
        <p14:creationId xmlns:p14="http://schemas.microsoft.com/office/powerpoint/2010/main" val="33494090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2AFCD82-988C-3A15-6A0B-AA39A6C5E2A8}"/>
              </a:ext>
            </a:extLst>
          </p:cNvPr>
          <p:cNvPicPr>
            <a:picLocks noChangeAspect="1"/>
          </p:cNvPicPr>
          <p:nvPr/>
        </p:nvPicPr>
        <p:blipFill>
          <a:blip r:embed="rId4"/>
          <a:stretch>
            <a:fillRect/>
          </a:stretch>
        </p:blipFill>
        <p:spPr>
          <a:xfrm>
            <a:off x="0" y="0"/>
            <a:ext cx="12192000" cy="6858000"/>
          </a:xfrm>
          <a:prstGeom prst="rect">
            <a:avLst/>
          </a:prstGeom>
        </p:spPr>
      </p:pic>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1" y="1378913"/>
            <a:ext cx="4953740" cy="5313289"/>
          </a:xfrm>
        </p:spPr>
        <p:txBody>
          <a:bodyPr vert="horz" lIns="91440" tIns="45720" rIns="91440" bIns="45720" numCol="1" rtlCol="0" anchor="t">
            <a:normAutofit/>
          </a:bodyPr>
          <a:lstStyle/>
          <a:p>
            <a:pPr marL="0" marR="0" indent="0" algn="just">
              <a:lnSpc>
                <a:spcPct val="107000"/>
              </a:lnSpc>
              <a:spcBef>
                <a:spcPts val="0"/>
              </a:spcBef>
              <a:spcAft>
                <a:spcPts val="800"/>
              </a:spcAft>
              <a:buNone/>
            </a:pPr>
            <a:endParaRPr lang="en-US" sz="1800" dirty="0"/>
          </a:p>
          <a:p>
            <a:pPr lvl="1">
              <a:defRPr/>
            </a:pPr>
            <a:endParaRPr lang="en-US" sz="1200" dirty="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dirty="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dirty="0"/>
          </a:p>
        </p:txBody>
      </p:sp>
      <p:sp>
        <p:nvSpPr>
          <p:cNvPr id="15" name="Content Placeholder 1">
            <a:extLst>
              <a:ext uri="{FF2B5EF4-FFF2-40B4-BE49-F238E27FC236}">
                <a16:creationId xmlns:a16="http://schemas.microsoft.com/office/drawing/2014/main" id="{557D08A9-8ED5-D506-BBCB-3247DBB707B0}"/>
              </a:ext>
            </a:extLst>
          </p:cNvPr>
          <p:cNvSpPr txBox="1">
            <a:spLocks/>
          </p:cNvSpPr>
          <p:nvPr/>
        </p:nvSpPr>
        <p:spPr>
          <a:xfrm>
            <a:off x="7199490" y="365126"/>
            <a:ext cx="4953740" cy="2715904"/>
          </a:xfrm>
          <a:prstGeom prst="rect">
            <a:avLst/>
          </a:prstGeom>
        </p:spPr>
        <p:txBody>
          <a:bodyPr vert="horz" lIns="91440" tIns="45720" rIns="91440" bIns="45720" numCol="1"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4400" u="sng" dirty="0">
                <a:solidFill>
                  <a:schemeClr val="bg1"/>
                </a:solidFill>
              </a:rPr>
              <a:t>AERO</a:t>
            </a:r>
            <a:endParaRPr lang="en-US" sz="4400" dirty="0">
              <a:solidFill>
                <a:schemeClr val="bg1"/>
              </a:solidFill>
            </a:endParaRPr>
          </a:p>
          <a:p>
            <a:pPr algn="r"/>
            <a:r>
              <a:rPr lang="en-US" sz="4400" dirty="0">
                <a:solidFill>
                  <a:schemeClr val="bg1"/>
                </a:solidFill>
              </a:rPr>
              <a:t>Trim </a:t>
            </a:r>
          </a:p>
          <a:p>
            <a:pPr algn="r"/>
            <a:r>
              <a:rPr lang="en-US" sz="4400" dirty="0">
                <a:solidFill>
                  <a:schemeClr val="bg1"/>
                </a:solidFill>
              </a:rPr>
              <a:t>Surface</a:t>
            </a:r>
          </a:p>
          <a:p>
            <a:pPr algn="r"/>
            <a:r>
              <a:rPr lang="en-US" sz="4400" dirty="0">
                <a:solidFill>
                  <a:schemeClr val="bg1"/>
                </a:solidFill>
              </a:rPr>
              <a:t>control</a:t>
            </a:r>
          </a:p>
        </p:txBody>
      </p:sp>
    </p:spTree>
    <p:extLst>
      <p:ext uri="{BB962C8B-B14F-4D97-AF65-F5344CB8AC3E}">
        <p14:creationId xmlns:p14="http://schemas.microsoft.com/office/powerpoint/2010/main" val="10646950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1" y="1378913"/>
            <a:ext cx="4953740" cy="5313289"/>
          </a:xfrm>
        </p:spPr>
        <p:txBody>
          <a:bodyPr vert="horz" lIns="91440" tIns="45720" rIns="91440" bIns="45720" numCol="1" rtlCol="0" anchor="t">
            <a:normAutofit/>
          </a:bodyPr>
          <a:lstStyle/>
          <a:p>
            <a:pPr marL="0" marR="0" indent="0" algn="just">
              <a:lnSpc>
                <a:spcPct val="107000"/>
              </a:lnSpc>
              <a:spcBef>
                <a:spcPts val="0"/>
              </a:spcBef>
              <a:spcAft>
                <a:spcPts val="800"/>
              </a:spcAft>
              <a:buNone/>
            </a:pPr>
            <a:endParaRPr lang="en-US" sz="1800" dirty="0"/>
          </a:p>
          <a:p>
            <a:pPr lvl="1">
              <a:defRPr/>
            </a:pPr>
            <a:endParaRPr lang="en-US" sz="1200" dirty="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dirty="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7.4 Functional Static or Dynamic Aero Surfaces</a:t>
            </a:r>
          </a:p>
        </p:txBody>
      </p:sp>
      <p:sp>
        <p:nvSpPr>
          <p:cNvPr id="8" name="TextBox 7">
            <a:extLst>
              <a:ext uri="{FF2B5EF4-FFF2-40B4-BE49-F238E27FC236}">
                <a16:creationId xmlns:a16="http://schemas.microsoft.com/office/drawing/2014/main" id="{35D69360-8240-42BB-5E50-AE928626612F}"/>
              </a:ext>
            </a:extLst>
          </p:cNvPr>
          <p:cNvSpPr txBox="1"/>
          <p:nvPr/>
        </p:nvSpPr>
        <p:spPr>
          <a:xfrm>
            <a:off x="6989135" y="0"/>
            <a:ext cx="5202865"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Do active surfaces operate as in simulation ?</a:t>
            </a:r>
          </a:p>
        </p:txBody>
      </p:sp>
      <p:sp>
        <p:nvSpPr>
          <p:cNvPr id="6" name="TextBox 5">
            <a:extLst>
              <a:ext uri="{FF2B5EF4-FFF2-40B4-BE49-F238E27FC236}">
                <a16:creationId xmlns:a16="http://schemas.microsoft.com/office/drawing/2014/main" id="{4B8FC139-3EC2-9804-ADC3-CE7C9B4FB7CC}"/>
              </a:ext>
            </a:extLst>
          </p:cNvPr>
          <p:cNvSpPr txBox="1"/>
          <p:nvPr/>
        </p:nvSpPr>
        <p:spPr>
          <a:xfrm>
            <a:off x="4826479" y="6246653"/>
            <a:ext cx="2643672" cy="246221"/>
          </a:xfrm>
          <a:prstGeom prst="rect">
            <a:avLst/>
          </a:prstGeom>
          <a:noFill/>
        </p:spPr>
        <p:txBody>
          <a:bodyPr wrap="none" rtlCol="0">
            <a:spAutoFit/>
          </a:bodyPr>
          <a:lstStyle/>
          <a:p>
            <a:r>
              <a:rPr lang="en-US" sz="1000" i="1" dirty="0"/>
              <a:t>Tracking dynamics of active aero surfaces</a:t>
            </a:r>
          </a:p>
        </p:txBody>
      </p:sp>
      <p:pic>
        <p:nvPicPr>
          <p:cNvPr id="3" name="Slide 45 Media1 (300p)">
            <a:hlinkClick r:id="" action="ppaction://media"/>
            <a:extLst>
              <a:ext uri="{FF2B5EF4-FFF2-40B4-BE49-F238E27FC236}">
                <a16:creationId xmlns:a16="http://schemas.microsoft.com/office/drawing/2014/main" id="{B18E6E92-86D0-D6B0-4348-30BE6B673B79}"/>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735409" y="1920873"/>
            <a:ext cx="7571084" cy="3676565"/>
          </a:xfrm>
          <a:prstGeom prst="rect">
            <a:avLst/>
          </a:prstGeom>
        </p:spPr>
      </p:pic>
      <p:sp>
        <p:nvSpPr>
          <p:cNvPr id="4" name="Footer Placeholder 4">
            <a:extLst>
              <a:ext uri="{FF2B5EF4-FFF2-40B4-BE49-F238E27FC236}">
                <a16:creationId xmlns:a16="http://schemas.microsoft.com/office/drawing/2014/main" id="{AD3C4A87-464E-3BBF-7BEF-04FB3B5A8850}"/>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45</a:t>
            </a:fld>
            <a:endParaRPr lang="en-US" dirty="0"/>
          </a:p>
        </p:txBody>
      </p:sp>
    </p:spTree>
    <p:extLst>
      <p:ext uri="{BB962C8B-B14F-4D97-AF65-F5344CB8AC3E}">
        <p14:creationId xmlns:p14="http://schemas.microsoft.com/office/powerpoint/2010/main" val="22515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4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7. Application examples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7.4 Functional Static or Dynamic Aero Surfaces</a:t>
            </a:r>
          </a:p>
        </p:txBody>
      </p:sp>
      <p:sp>
        <p:nvSpPr>
          <p:cNvPr id="10" name="TextBox 9">
            <a:extLst>
              <a:ext uri="{FF2B5EF4-FFF2-40B4-BE49-F238E27FC236}">
                <a16:creationId xmlns:a16="http://schemas.microsoft.com/office/drawing/2014/main" id="{EA4C111A-AA9A-5BA5-0455-2B54CF361E5E}"/>
              </a:ext>
            </a:extLst>
          </p:cNvPr>
          <p:cNvSpPr txBox="1"/>
          <p:nvPr/>
        </p:nvSpPr>
        <p:spPr>
          <a:xfrm>
            <a:off x="7543385" y="5242560"/>
            <a:ext cx="4225227" cy="246221"/>
          </a:xfrm>
          <a:prstGeom prst="rect">
            <a:avLst/>
          </a:prstGeom>
          <a:noFill/>
        </p:spPr>
        <p:txBody>
          <a:bodyPr wrap="square">
            <a:spAutoFit/>
          </a:bodyPr>
          <a:lstStyle/>
          <a:p>
            <a:r>
              <a:rPr lang="en-US" sz="1000" i="1" dirty="0"/>
              <a:t>4-point location on an active spoiler at incremental wind load </a:t>
            </a:r>
          </a:p>
        </p:txBody>
      </p:sp>
      <p:sp>
        <p:nvSpPr>
          <p:cNvPr id="5" name="Content Placeholder 4">
            <a:extLst>
              <a:ext uri="{FF2B5EF4-FFF2-40B4-BE49-F238E27FC236}">
                <a16:creationId xmlns:a16="http://schemas.microsoft.com/office/drawing/2014/main" id="{A5A18B2F-E8C8-BD97-0DD4-2C6CF7C22BC1}"/>
              </a:ext>
            </a:extLst>
          </p:cNvPr>
          <p:cNvSpPr>
            <a:spLocks noGrp="1"/>
          </p:cNvSpPr>
          <p:nvPr>
            <p:ph sz="half" idx="2"/>
          </p:nvPr>
        </p:nvSpPr>
        <p:spPr>
          <a:xfrm>
            <a:off x="1312858" y="1690849"/>
            <a:ext cx="5683224" cy="4633169"/>
          </a:xfrm>
        </p:spPr>
        <p:txBody>
          <a:bodyPr vert="horz" lIns="91440" tIns="45720" rIns="91440" bIns="45720" numCol="1" rtlCol="0" anchor="t">
            <a:normAutofit/>
          </a:bodyPr>
          <a:lstStyle/>
          <a:p>
            <a:pPr marL="0" lvl="0" indent="0">
              <a:lnSpc>
                <a:spcPct val="110000"/>
              </a:lnSpc>
              <a:spcBef>
                <a:spcPts val="0"/>
              </a:spcBef>
              <a:buNone/>
              <a:defRPr/>
            </a:pPr>
            <a:r>
              <a:rPr lang="en-US" sz="1400" dirty="0">
                <a:solidFill>
                  <a:schemeClr val="tx1"/>
                </a:solidFill>
              </a:rPr>
              <a:t>Points distributed in the shape of the spoiler will be monitored.</a:t>
            </a:r>
          </a:p>
          <a:p>
            <a:pPr marL="0" lvl="0" indent="0">
              <a:lnSpc>
                <a:spcPct val="110000"/>
              </a:lnSpc>
              <a:spcBef>
                <a:spcPts val="0"/>
              </a:spcBef>
              <a:buNone/>
              <a:defRPr/>
            </a:pPr>
            <a:endParaRPr lang="en-US" sz="1400" dirty="0">
              <a:solidFill>
                <a:schemeClr val="tx1"/>
              </a:solidFill>
            </a:endParaRPr>
          </a:p>
          <a:p>
            <a:pPr marL="857250" lvl="2" indent="-171450">
              <a:lnSpc>
                <a:spcPct val="110000"/>
              </a:lnSpc>
              <a:spcBef>
                <a:spcPts val="0"/>
              </a:spcBef>
              <a:defRPr/>
            </a:pPr>
            <a:r>
              <a:rPr lang="en-US" sz="1400" b="1" dirty="0">
                <a:solidFill>
                  <a:srgbClr val="C9D803"/>
                </a:solidFill>
              </a:rPr>
              <a:t>Below Threshold Speeds (&lt;2000sec)</a:t>
            </a:r>
          </a:p>
          <a:p>
            <a:pPr marL="0" lvl="0" indent="0">
              <a:lnSpc>
                <a:spcPct val="110000"/>
              </a:lnSpc>
              <a:spcBef>
                <a:spcPts val="0"/>
              </a:spcBef>
              <a:buNone/>
              <a:defRPr/>
            </a:pPr>
            <a:r>
              <a:rPr lang="en-US" sz="1400" dirty="0">
                <a:solidFill>
                  <a:schemeClr val="tx1"/>
                </a:solidFill>
              </a:rPr>
              <a:t>	      Only minor deflection is observed</a:t>
            </a:r>
          </a:p>
          <a:p>
            <a:pPr marL="0" lvl="0" indent="0">
              <a:lnSpc>
                <a:spcPct val="110000"/>
              </a:lnSpc>
              <a:spcBef>
                <a:spcPts val="0"/>
              </a:spcBef>
              <a:buNone/>
              <a:defRPr/>
            </a:pPr>
            <a:endParaRPr lang="en-US" sz="1400" dirty="0">
              <a:solidFill>
                <a:schemeClr val="tx1"/>
              </a:solidFill>
            </a:endParaRPr>
          </a:p>
          <a:p>
            <a:pPr marL="857250" lvl="2" indent="-171450">
              <a:lnSpc>
                <a:spcPct val="110000"/>
              </a:lnSpc>
              <a:spcBef>
                <a:spcPts val="0"/>
              </a:spcBef>
              <a:defRPr/>
            </a:pPr>
            <a:r>
              <a:rPr lang="en-US" sz="1400" b="1" dirty="0">
                <a:solidFill>
                  <a:srgbClr val="C9D803"/>
                </a:solidFill>
              </a:rPr>
              <a:t>Threshold Speed (@3000sec)</a:t>
            </a:r>
          </a:p>
          <a:p>
            <a:pPr marL="0" lvl="0" indent="0">
              <a:lnSpc>
                <a:spcPct val="110000"/>
              </a:lnSpc>
              <a:spcBef>
                <a:spcPts val="0"/>
              </a:spcBef>
              <a:buNone/>
              <a:defRPr/>
            </a:pPr>
            <a:r>
              <a:rPr lang="en-US" sz="1400" dirty="0">
                <a:solidFill>
                  <a:schemeClr val="tx1"/>
                </a:solidFill>
              </a:rPr>
              <a:t>   	      The spoiler is extended to increase downforce</a:t>
            </a:r>
          </a:p>
          <a:p>
            <a:pPr marL="685800" lvl="2" indent="0">
              <a:lnSpc>
                <a:spcPct val="110000"/>
              </a:lnSpc>
              <a:spcBef>
                <a:spcPts val="0"/>
              </a:spcBef>
              <a:buNone/>
              <a:defRPr/>
            </a:pPr>
            <a:endParaRPr lang="en-US" sz="1400" dirty="0"/>
          </a:p>
          <a:p>
            <a:pPr marL="857250" lvl="2" indent="-171450">
              <a:lnSpc>
                <a:spcPct val="110000"/>
              </a:lnSpc>
              <a:spcBef>
                <a:spcPts val="0"/>
              </a:spcBef>
              <a:defRPr/>
            </a:pPr>
            <a:r>
              <a:rPr lang="en-US" sz="1400" b="1" dirty="0">
                <a:solidFill>
                  <a:srgbClr val="C9D803"/>
                </a:solidFill>
              </a:rPr>
              <a:t>Beyond Threshold Speeds (&gt;3000sec) </a:t>
            </a:r>
          </a:p>
          <a:p>
            <a:pPr marL="0" lvl="0" indent="0">
              <a:lnSpc>
                <a:spcPct val="110000"/>
              </a:lnSpc>
              <a:spcBef>
                <a:spcPts val="0"/>
              </a:spcBef>
              <a:buNone/>
              <a:defRPr/>
            </a:pPr>
            <a:r>
              <a:rPr lang="en-US" sz="1400" dirty="0"/>
              <a:t>	      </a:t>
            </a:r>
            <a:r>
              <a:rPr lang="en-US" sz="1400" dirty="0">
                <a:solidFill>
                  <a:schemeClr val="tx1"/>
                </a:solidFill>
              </a:rPr>
              <a:t>The spoiler system continues to show some 		      deflection as a function of windspeed</a:t>
            </a:r>
          </a:p>
          <a:p>
            <a:pPr lvl="1">
              <a:defRPr/>
            </a:pPr>
            <a:endParaRPr lang="en-US" sz="1400" dirty="0">
              <a:solidFill>
                <a:srgbClr val="000000"/>
              </a:solidFill>
            </a:endParaRPr>
          </a:p>
          <a:p>
            <a:pPr marL="182880" lvl="1" indent="0">
              <a:lnSpc>
                <a:spcPct val="100000"/>
              </a:lnSpc>
              <a:spcBef>
                <a:spcPts val="600"/>
              </a:spcBef>
              <a:buClr>
                <a:srgbClr val="C9D803"/>
              </a:buClr>
              <a:buFont typeface="Arial" panose="020B0604020202020204" pitchFamily="34" charset="0"/>
              <a:buNone/>
            </a:pPr>
            <a:endParaRPr lang="en-US" sz="1000" i="1" dirty="0">
              <a:solidFill>
                <a:schemeClr val="tx1"/>
              </a:solidFill>
            </a:endParaRPr>
          </a:p>
        </p:txBody>
      </p:sp>
      <p:pic>
        <p:nvPicPr>
          <p:cNvPr id="3" name="Picture 2">
            <a:extLst>
              <a:ext uri="{FF2B5EF4-FFF2-40B4-BE49-F238E27FC236}">
                <a16:creationId xmlns:a16="http://schemas.microsoft.com/office/drawing/2014/main" id="{08F29A41-B124-D14A-B905-F6D9598828BF}"/>
              </a:ext>
            </a:extLst>
          </p:cNvPr>
          <p:cNvPicPr>
            <a:picLocks noChangeAspect="1"/>
          </p:cNvPicPr>
          <p:nvPr/>
        </p:nvPicPr>
        <p:blipFill>
          <a:blip r:embed="rId4"/>
          <a:stretch>
            <a:fillRect/>
          </a:stretch>
        </p:blipFill>
        <p:spPr>
          <a:xfrm>
            <a:off x="7240459" y="1615440"/>
            <a:ext cx="4831080" cy="3627120"/>
          </a:xfrm>
          <a:prstGeom prst="rect">
            <a:avLst/>
          </a:prstGeom>
        </p:spPr>
      </p:pic>
      <p:sp>
        <p:nvSpPr>
          <p:cNvPr id="4" name="Footer Placeholder 4">
            <a:extLst>
              <a:ext uri="{FF2B5EF4-FFF2-40B4-BE49-F238E27FC236}">
                <a16:creationId xmlns:a16="http://schemas.microsoft.com/office/drawing/2014/main" id="{BC6BDA5A-A54D-A67A-A432-1544EA78C38C}"/>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46</a:t>
            </a:fld>
            <a:endParaRPr lang="en-US" dirty="0"/>
          </a:p>
        </p:txBody>
      </p:sp>
      <p:sp>
        <p:nvSpPr>
          <p:cNvPr id="6" name="Footer Placeholder 4">
            <a:extLst>
              <a:ext uri="{FF2B5EF4-FFF2-40B4-BE49-F238E27FC236}">
                <a16:creationId xmlns:a16="http://schemas.microsoft.com/office/drawing/2014/main" id="{71470AB2-8A96-5151-479E-F0CABEBAE071}"/>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829104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0" y="1378913"/>
            <a:ext cx="5843756" cy="4759124"/>
          </a:xfrm>
        </p:spPr>
        <p:txBody>
          <a:bodyPr vert="horz" lIns="91440" tIns="45720" rIns="91440" bIns="45720" numCol="1" rtlCol="0" anchor="t">
            <a:normAutofit/>
          </a:bodyPr>
          <a:lstStyle/>
          <a:p>
            <a:pPr marL="0"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indent="0">
              <a:lnSpc>
                <a:spcPct val="110000"/>
              </a:lnSpc>
              <a:spcBef>
                <a:spcPts val="0"/>
              </a:spcBef>
              <a:buNone/>
              <a:defRPr/>
            </a:pPr>
            <a:endParaRPr lang="en-US" sz="1200" dirty="0">
              <a:solidFill>
                <a:srgbClr val="000000"/>
              </a:solidFill>
              <a:latin typeface="Bahnschrift"/>
            </a:endParaRPr>
          </a:p>
          <a:p>
            <a:pPr marL="0" indent="0">
              <a:lnSpc>
                <a:spcPct val="110000"/>
              </a:lnSpc>
              <a:spcBef>
                <a:spcPts val="0"/>
              </a:spcBef>
              <a:buNone/>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indent="-285750">
              <a:lnSpc>
                <a:spcPct val="110000"/>
              </a:lnSpc>
              <a:spcBef>
                <a:spcPts val="0"/>
              </a:spcBef>
              <a:buFont typeface="Arial" panose="020B0604020202020204" pitchFamily="34" charset="0"/>
              <a:buChar char="•"/>
            </a:pPr>
            <a:endParaRPr lang="en-US" sz="1200" b="1" dirty="0">
              <a:latin typeface="Bahnschrift"/>
            </a:endParaRPr>
          </a:p>
          <a:p>
            <a:pPr marL="0" lvl="1">
              <a:lnSpc>
                <a:spcPct val="100000"/>
              </a:lnSpc>
              <a:spcBef>
                <a:spcPts val="0"/>
              </a:spcBef>
              <a:buFont typeface="Arial" panose="020B0604020202020204" pitchFamily="34" charset="0"/>
            </a:pPr>
            <a:endParaRPr lang="en-US" sz="12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Principle of Calibration</a:t>
            </a:r>
          </a:p>
        </p:txBody>
      </p:sp>
      <p:sp>
        <p:nvSpPr>
          <p:cNvPr id="11" name="TextBox 10">
            <a:extLst>
              <a:ext uri="{FF2B5EF4-FFF2-40B4-BE49-F238E27FC236}">
                <a16:creationId xmlns:a16="http://schemas.microsoft.com/office/drawing/2014/main" id="{BEE5D0D1-7EAB-926B-2643-B6ECD237E1B5}"/>
              </a:ext>
            </a:extLst>
          </p:cNvPr>
          <p:cNvSpPr txBox="1"/>
          <p:nvPr/>
        </p:nvSpPr>
        <p:spPr>
          <a:xfrm>
            <a:off x="1552353" y="2100859"/>
            <a:ext cx="5176514" cy="2893100"/>
          </a:xfrm>
          <a:prstGeom prst="rect">
            <a:avLst/>
          </a:prstGeom>
          <a:noFill/>
        </p:spPr>
        <p:txBody>
          <a:bodyPr wrap="square">
            <a:spAutoFit/>
          </a:bodyPr>
          <a:lstStyle/>
          <a:p>
            <a:pPr algn="just"/>
            <a:r>
              <a:rPr lang="en-US" sz="1400" dirty="0">
                <a:solidFill>
                  <a:srgbClr val="000000"/>
                </a:solidFill>
                <a:latin typeface="Bahnschrift"/>
              </a:rPr>
              <a:t>The mathematical system can only be resolved if the relative distance between the two cameras (Position A and Position B) is known or has been established.</a:t>
            </a:r>
          </a:p>
          <a:p>
            <a:pPr algn="just"/>
            <a:endParaRPr lang="en-US" sz="1400" dirty="0">
              <a:solidFill>
                <a:srgbClr val="000000"/>
              </a:solidFill>
              <a:latin typeface="Bahnschrift"/>
            </a:endParaRPr>
          </a:p>
          <a:p>
            <a:pPr algn="just"/>
            <a:r>
              <a:rPr lang="en-US" sz="1400" dirty="0">
                <a:solidFill>
                  <a:srgbClr val="000000"/>
                </a:solidFill>
                <a:latin typeface="Bahnschrift"/>
              </a:rPr>
              <a:t>Given the abstract or virtual aspect of the camera origin, measuring this distance can only be achieved via the measurement of a reference distance. </a:t>
            </a:r>
          </a:p>
          <a:p>
            <a:pPr algn="just"/>
            <a:endParaRPr lang="en-US" sz="1400" dirty="0">
              <a:solidFill>
                <a:srgbClr val="000000"/>
              </a:solidFill>
              <a:latin typeface="Bahnschrift"/>
            </a:endParaRPr>
          </a:p>
          <a:p>
            <a:pPr algn="just"/>
            <a:r>
              <a:rPr lang="en-US" sz="1400" dirty="0">
                <a:solidFill>
                  <a:srgbClr val="000000"/>
                </a:solidFill>
                <a:latin typeface="Bahnschrift"/>
              </a:rPr>
              <a:t>In order to resolve the unknown distance, multiple readings will be required.</a:t>
            </a:r>
          </a:p>
          <a:p>
            <a:pPr algn="just"/>
            <a:endParaRPr lang="en-US" sz="1400" dirty="0">
              <a:solidFill>
                <a:srgbClr val="000000"/>
              </a:solidFill>
              <a:latin typeface="Bahnschrift"/>
            </a:endParaRPr>
          </a:p>
          <a:p>
            <a:pPr algn="just"/>
            <a:r>
              <a:rPr lang="en-US" sz="1400" dirty="0">
                <a:solidFill>
                  <a:srgbClr val="000000"/>
                </a:solidFill>
                <a:latin typeface="Bahnschrift"/>
              </a:rPr>
              <a:t>This type of procedure is often referred to as the calibration procedure.</a:t>
            </a:r>
          </a:p>
        </p:txBody>
      </p:sp>
      <p:sp>
        <p:nvSpPr>
          <p:cNvPr id="4" name="TextBox 3">
            <a:extLst>
              <a:ext uri="{FF2B5EF4-FFF2-40B4-BE49-F238E27FC236}">
                <a16:creationId xmlns:a16="http://schemas.microsoft.com/office/drawing/2014/main" id="{349E831F-A46C-FA8A-7B2E-ABDE8E329388}"/>
              </a:ext>
            </a:extLst>
          </p:cNvPr>
          <p:cNvSpPr txBox="1"/>
          <p:nvPr/>
        </p:nvSpPr>
        <p:spPr>
          <a:xfrm>
            <a:off x="7208458" y="5286011"/>
            <a:ext cx="3977371" cy="246221"/>
          </a:xfrm>
          <a:prstGeom prst="rect">
            <a:avLst/>
          </a:prstGeom>
          <a:noFill/>
        </p:spPr>
        <p:txBody>
          <a:bodyPr wrap="none" rtlCol="0">
            <a:spAutoFit/>
          </a:bodyPr>
          <a:lstStyle/>
          <a:p>
            <a:r>
              <a:rPr lang="en-US" sz="1000" i="1" dirty="0"/>
              <a:t>Principle of camera calibration using a reference (known) artifact</a:t>
            </a:r>
          </a:p>
        </p:txBody>
      </p:sp>
      <p:pic>
        <p:nvPicPr>
          <p:cNvPr id="3" name="Picture 2">
            <a:extLst>
              <a:ext uri="{FF2B5EF4-FFF2-40B4-BE49-F238E27FC236}">
                <a16:creationId xmlns:a16="http://schemas.microsoft.com/office/drawing/2014/main" id="{C880D26D-E31B-01FE-DC0F-54C85D927229}"/>
              </a:ext>
            </a:extLst>
          </p:cNvPr>
          <p:cNvPicPr>
            <a:picLocks noChangeAspect="1"/>
          </p:cNvPicPr>
          <p:nvPr/>
        </p:nvPicPr>
        <p:blipFill>
          <a:blip r:embed="rId4"/>
          <a:stretch>
            <a:fillRect/>
          </a:stretch>
        </p:blipFill>
        <p:spPr>
          <a:xfrm>
            <a:off x="7053639" y="1810049"/>
            <a:ext cx="5059680" cy="3474720"/>
          </a:xfrm>
          <a:prstGeom prst="rect">
            <a:avLst/>
          </a:prstGeom>
        </p:spPr>
      </p:pic>
      <p:sp>
        <p:nvSpPr>
          <p:cNvPr id="6" name="Footer Placeholder 4">
            <a:extLst>
              <a:ext uri="{FF2B5EF4-FFF2-40B4-BE49-F238E27FC236}">
                <a16:creationId xmlns:a16="http://schemas.microsoft.com/office/drawing/2014/main" id="{62395677-F7C9-BFFA-6783-76D2E8A0461E}"/>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47</a:t>
            </a:fld>
            <a:endParaRPr lang="en-US" dirty="0"/>
          </a:p>
        </p:txBody>
      </p:sp>
      <p:sp>
        <p:nvSpPr>
          <p:cNvPr id="8" name="Footer Placeholder 4">
            <a:extLst>
              <a:ext uri="{FF2B5EF4-FFF2-40B4-BE49-F238E27FC236}">
                <a16:creationId xmlns:a16="http://schemas.microsoft.com/office/drawing/2014/main" id="{7AD35D3D-764C-FB9B-4C19-3FDA9FC012C5}"/>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35878339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0" y="1378913"/>
            <a:ext cx="4655036" cy="4759124"/>
          </a:xfrm>
        </p:spPr>
        <p:txBody>
          <a:bodyPr vert="horz" lIns="91440" tIns="45720" rIns="91440" bIns="45720" numCol="1" rtlCol="0" anchor="t">
            <a:normAutofit/>
          </a:bodyPr>
          <a:lstStyle/>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r>
              <a:rPr lang="en-US" sz="1400" dirty="0">
                <a:solidFill>
                  <a:srgbClr val="000000"/>
                </a:solidFill>
              </a:rPr>
              <a:t>Larger Distance, Smaller Image.</a:t>
            </a:r>
          </a:p>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r>
              <a:rPr lang="en-US" sz="1400" dirty="0">
                <a:solidFill>
                  <a:srgbClr val="000000"/>
                </a:solidFill>
              </a:rPr>
              <a:t>Depending on the selected lens system and camera resolution, certain conclusions can be established regarding the target size.</a:t>
            </a:r>
          </a:p>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r>
              <a:rPr lang="en-US" sz="1400" dirty="0">
                <a:solidFill>
                  <a:srgbClr val="000000"/>
                </a:solidFill>
              </a:rPr>
              <a:t>If the distance between the camera and measurement target is large, less pixels will be covered by the projected image. </a:t>
            </a:r>
          </a:p>
          <a:p>
            <a:pPr marL="0" indent="0" algn="just">
              <a:lnSpc>
                <a:spcPct val="110000"/>
              </a:lnSpc>
              <a:spcBef>
                <a:spcPts val="0"/>
              </a:spcBef>
              <a:buNone/>
              <a:defRPr/>
            </a:pPr>
            <a:endParaRPr lang="en-US" sz="1400" dirty="0">
              <a:solidFill>
                <a:srgbClr val="000000"/>
              </a:solidFill>
            </a:endParaRPr>
          </a:p>
          <a:p>
            <a:pPr marL="0" indent="0" algn="just">
              <a:lnSpc>
                <a:spcPct val="110000"/>
              </a:lnSpc>
              <a:spcBef>
                <a:spcPts val="0"/>
              </a:spcBef>
              <a:buNone/>
              <a:defRPr/>
            </a:pPr>
            <a:r>
              <a:rPr lang="en-US" sz="1400" dirty="0">
                <a:solidFill>
                  <a:srgbClr val="000000"/>
                </a:solidFill>
              </a:rPr>
              <a:t>This could lead to less accuracy.</a:t>
            </a:r>
          </a:p>
          <a:p>
            <a:pPr marL="0" indent="0" algn="just">
              <a:lnSpc>
                <a:spcPct val="110000"/>
              </a:lnSpc>
              <a:spcBef>
                <a:spcPts val="0"/>
              </a:spcBef>
              <a:buNone/>
              <a:defRPr/>
            </a:pPr>
            <a:endParaRPr lang="en-US" sz="1400" dirty="0">
              <a:solidFill>
                <a:srgbClr val="000000"/>
              </a:solidFill>
            </a:endParaRPr>
          </a:p>
          <a:p>
            <a:pPr marL="0" lvl="1" algn="just">
              <a:lnSpc>
                <a:spcPct val="100000"/>
              </a:lnSpc>
              <a:spcBef>
                <a:spcPts val="0"/>
              </a:spcBef>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optical target points</a:t>
            </a:r>
          </a:p>
        </p:txBody>
      </p:sp>
      <p:sp>
        <p:nvSpPr>
          <p:cNvPr id="8" name="TextBox 7">
            <a:extLst>
              <a:ext uri="{FF2B5EF4-FFF2-40B4-BE49-F238E27FC236}">
                <a16:creationId xmlns:a16="http://schemas.microsoft.com/office/drawing/2014/main" id="{8945DB7E-3A25-2DB4-FECD-583BDF6C9F05}"/>
              </a:ext>
            </a:extLst>
          </p:cNvPr>
          <p:cNvSpPr txBox="1"/>
          <p:nvPr/>
        </p:nvSpPr>
        <p:spPr>
          <a:xfrm>
            <a:off x="6198282" y="-7386"/>
            <a:ext cx="5993718" cy="307777"/>
          </a:xfrm>
          <a:prstGeom prst="rect">
            <a:avLst/>
          </a:prstGeom>
          <a:solidFill>
            <a:srgbClr val="B4C10F"/>
          </a:solidFill>
        </p:spPr>
        <p:txBody>
          <a:bodyPr wrap="square" rtlCol="0">
            <a:spAutoFit/>
          </a:bodyPr>
          <a:lstStyle/>
          <a:p>
            <a:r>
              <a:rPr lang="en-US" sz="1400" i="1" dirty="0">
                <a:solidFill>
                  <a:schemeClr val="bg1">
                    <a:lumMod val="50000"/>
                  </a:schemeClr>
                </a:solidFill>
              </a:rPr>
              <a:t>QUESTION:  </a:t>
            </a:r>
            <a:r>
              <a:rPr lang="en-US" sz="1400" dirty="0">
                <a:solidFill>
                  <a:schemeClr val="bg1">
                    <a:lumMod val="50000"/>
                  </a:schemeClr>
                </a:solidFill>
              </a:rPr>
              <a:t>What is the criteria to determine the size of targets points ?</a:t>
            </a:r>
          </a:p>
        </p:txBody>
      </p:sp>
      <p:sp>
        <p:nvSpPr>
          <p:cNvPr id="4" name="TextBox 3">
            <a:extLst>
              <a:ext uri="{FF2B5EF4-FFF2-40B4-BE49-F238E27FC236}">
                <a16:creationId xmlns:a16="http://schemas.microsoft.com/office/drawing/2014/main" id="{5DB1EA07-AED4-BA4B-70DD-78DB6E31EA01}"/>
              </a:ext>
            </a:extLst>
          </p:cNvPr>
          <p:cNvSpPr txBox="1"/>
          <p:nvPr/>
        </p:nvSpPr>
        <p:spPr>
          <a:xfrm>
            <a:off x="7106523" y="6133596"/>
            <a:ext cx="4095993" cy="246221"/>
          </a:xfrm>
          <a:prstGeom prst="rect">
            <a:avLst/>
          </a:prstGeom>
          <a:noFill/>
        </p:spPr>
        <p:txBody>
          <a:bodyPr wrap="none" rtlCol="0">
            <a:spAutoFit/>
          </a:bodyPr>
          <a:lstStyle/>
          <a:p>
            <a:r>
              <a:rPr lang="en-US" sz="1000" i="1" dirty="0"/>
              <a:t>Effect of distance on reduced image size (pixels) for identical targets</a:t>
            </a:r>
          </a:p>
        </p:txBody>
      </p:sp>
      <p:sp>
        <p:nvSpPr>
          <p:cNvPr id="10" name="TextBox 9">
            <a:extLst>
              <a:ext uri="{FF2B5EF4-FFF2-40B4-BE49-F238E27FC236}">
                <a16:creationId xmlns:a16="http://schemas.microsoft.com/office/drawing/2014/main" id="{A79692BB-C573-9BAF-EDE9-DF3E1C309DFA}"/>
              </a:ext>
            </a:extLst>
          </p:cNvPr>
          <p:cNvSpPr txBox="1"/>
          <p:nvPr/>
        </p:nvSpPr>
        <p:spPr>
          <a:xfrm>
            <a:off x="8695187" y="2667005"/>
            <a:ext cx="1843774" cy="246221"/>
          </a:xfrm>
          <a:prstGeom prst="rect">
            <a:avLst/>
          </a:prstGeom>
          <a:noFill/>
        </p:spPr>
        <p:txBody>
          <a:bodyPr wrap="none" rtlCol="0">
            <a:spAutoFit/>
          </a:bodyPr>
          <a:lstStyle/>
          <a:p>
            <a:r>
              <a:rPr lang="en-US" sz="1000" i="1" dirty="0"/>
              <a:t>Examples of optical trackers</a:t>
            </a:r>
          </a:p>
        </p:txBody>
      </p:sp>
      <p:pic>
        <p:nvPicPr>
          <p:cNvPr id="3" name="Picture 2">
            <a:extLst>
              <a:ext uri="{FF2B5EF4-FFF2-40B4-BE49-F238E27FC236}">
                <a16:creationId xmlns:a16="http://schemas.microsoft.com/office/drawing/2014/main" id="{FD7D859E-A8F2-CCD6-3666-F22DB4ED762B}"/>
              </a:ext>
            </a:extLst>
          </p:cNvPr>
          <p:cNvPicPr>
            <a:picLocks noChangeAspect="1"/>
          </p:cNvPicPr>
          <p:nvPr/>
        </p:nvPicPr>
        <p:blipFill>
          <a:blip r:embed="rId4"/>
          <a:stretch>
            <a:fillRect/>
          </a:stretch>
        </p:blipFill>
        <p:spPr>
          <a:xfrm>
            <a:off x="8733154" y="701045"/>
            <a:ext cx="1767840" cy="1965960"/>
          </a:xfrm>
          <a:prstGeom prst="rect">
            <a:avLst/>
          </a:prstGeom>
        </p:spPr>
      </p:pic>
      <p:pic>
        <p:nvPicPr>
          <p:cNvPr id="11" name="Picture 10">
            <a:extLst>
              <a:ext uri="{FF2B5EF4-FFF2-40B4-BE49-F238E27FC236}">
                <a16:creationId xmlns:a16="http://schemas.microsoft.com/office/drawing/2014/main" id="{B8032C30-FDC3-1055-27C5-5E4854B724A4}"/>
              </a:ext>
            </a:extLst>
          </p:cNvPr>
          <p:cNvPicPr>
            <a:picLocks noChangeAspect="1"/>
          </p:cNvPicPr>
          <p:nvPr/>
        </p:nvPicPr>
        <p:blipFill>
          <a:blip r:embed="rId5"/>
          <a:stretch>
            <a:fillRect/>
          </a:stretch>
        </p:blipFill>
        <p:spPr>
          <a:xfrm>
            <a:off x="6769394" y="2916866"/>
            <a:ext cx="4971961" cy="3216730"/>
          </a:xfrm>
          <a:prstGeom prst="rect">
            <a:avLst/>
          </a:prstGeom>
        </p:spPr>
      </p:pic>
      <p:sp>
        <p:nvSpPr>
          <p:cNvPr id="6" name="Footer Placeholder 4">
            <a:extLst>
              <a:ext uri="{FF2B5EF4-FFF2-40B4-BE49-F238E27FC236}">
                <a16:creationId xmlns:a16="http://schemas.microsoft.com/office/drawing/2014/main" id="{70F4271C-F4D9-18FA-36CC-1299FB8FC967}"/>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48</a:t>
            </a:fld>
            <a:endParaRPr lang="en-US" dirty="0"/>
          </a:p>
        </p:txBody>
      </p:sp>
      <p:sp>
        <p:nvSpPr>
          <p:cNvPr id="9" name="Footer Placeholder 4">
            <a:extLst>
              <a:ext uri="{FF2B5EF4-FFF2-40B4-BE49-F238E27FC236}">
                <a16:creationId xmlns:a16="http://schemas.microsoft.com/office/drawing/2014/main" id="{89F24C87-C2AA-5737-906D-CE60C4C6DCCC}"/>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585211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949C6C-C5A7-2271-C1A9-613B75FE1B2F}"/>
              </a:ext>
            </a:extLst>
          </p:cNvPr>
          <p:cNvPicPr>
            <a:picLocks noChangeAspect="1"/>
          </p:cNvPicPr>
          <p:nvPr/>
        </p:nvPicPr>
        <p:blipFill>
          <a:blip r:embed="rId4"/>
          <a:stretch>
            <a:fillRect/>
          </a:stretch>
        </p:blipFill>
        <p:spPr>
          <a:xfrm>
            <a:off x="3863251" y="1596263"/>
            <a:ext cx="8023860" cy="5044440"/>
          </a:xfrm>
          <a:prstGeom prst="rect">
            <a:avLst/>
          </a:prstGeom>
        </p:spPr>
      </p:pic>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0" y="1378913"/>
            <a:ext cx="5843756" cy="4759124"/>
          </a:xfrm>
        </p:spPr>
        <p:txBody>
          <a:bodyPr vert="horz" lIns="91440" tIns="45720" rIns="91440" bIns="45720" numCol="1" rtlCol="0" anchor="t">
            <a:normAutofit/>
          </a:bodyPr>
          <a:lstStyle/>
          <a:p>
            <a:pPr marL="0"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indent="0">
              <a:lnSpc>
                <a:spcPct val="110000"/>
              </a:lnSpc>
              <a:spcBef>
                <a:spcPts val="0"/>
              </a:spcBef>
              <a:buNone/>
              <a:defRPr/>
            </a:pPr>
            <a:endParaRPr lang="en-US" sz="1200" dirty="0">
              <a:solidFill>
                <a:srgbClr val="000000"/>
              </a:solidFill>
              <a:latin typeface="Bahnschrift"/>
            </a:endParaRPr>
          </a:p>
          <a:p>
            <a:pPr marL="0" indent="0">
              <a:lnSpc>
                <a:spcPct val="110000"/>
              </a:lnSpc>
              <a:spcBef>
                <a:spcPts val="0"/>
              </a:spcBef>
              <a:buNone/>
              <a:defRPr/>
            </a:pPr>
            <a:endParaRPr lang="en-US" sz="1200" dirty="0">
              <a:solidFill>
                <a:srgbClr val="000000"/>
              </a:solidFill>
              <a:latin typeface="Bahnschrift"/>
            </a:endParaRPr>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lvl="1">
              <a:lnSpc>
                <a:spcPct val="100000"/>
              </a:lnSpc>
              <a:spcBef>
                <a:spcPts val="0"/>
              </a:spcBef>
              <a:buFont typeface="Arial" panose="020B0604020202020204" pitchFamily="34" charset="0"/>
            </a:pPr>
            <a:endParaRPr lang="en-US" sz="1200" dirty="0"/>
          </a:p>
          <a:p>
            <a:pPr marL="0" indent="-285750">
              <a:lnSpc>
                <a:spcPct val="110000"/>
              </a:lnSpc>
              <a:spcBef>
                <a:spcPts val="0"/>
              </a:spcBef>
              <a:buFont typeface="Arial" panose="020B0604020202020204" pitchFamily="34" charset="0"/>
              <a:buChar char="•"/>
            </a:pPr>
            <a:endParaRPr lang="en-US" sz="1200" b="1" dirty="0">
              <a:latin typeface="Bahnschrift"/>
            </a:endParaRPr>
          </a:p>
          <a:p>
            <a:pPr marL="0" lvl="1">
              <a:lnSpc>
                <a:spcPct val="100000"/>
              </a:lnSpc>
              <a:spcBef>
                <a:spcPts val="0"/>
              </a:spcBef>
              <a:buFont typeface="Arial" panose="020B0604020202020204" pitchFamily="34" charset="0"/>
            </a:pPr>
            <a:endParaRPr lang="en-US" sz="12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TARGET PIXEL SIZE</a:t>
            </a:r>
          </a:p>
        </p:txBody>
      </p:sp>
      <p:sp>
        <p:nvSpPr>
          <p:cNvPr id="9" name="Rectangle 6">
            <a:extLst>
              <a:ext uri="{FF2B5EF4-FFF2-40B4-BE49-F238E27FC236}">
                <a16:creationId xmlns:a16="http://schemas.microsoft.com/office/drawing/2014/main" id="{C229DB6F-A1A4-B82E-469B-8F8C251C5E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7">
            <a:extLst>
              <a:ext uri="{FF2B5EF4-FFF2-40B4-BE49-F238E27FC236}">
                <a16:creationId xmlns:a16="http://schemas.microsoft.com/office/drawing/2014/main" id="{AFFFB415-7E64-1C85-A890-04F5D3763D94}"/>
              </a:ext>
            </a:extLst>
          </p:cNvPr>
          <p:cNvSpPr>
            <a:spLocks noChangeArrowheads="1"/>
          </p:cNvSpPr>
          <p:nvPr/>
        </p:nvSpPr>
        <p:spPr bwMode="auto">
          <a:xfrm>
            <a:off x="0" y="1314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8">
            <a:extLst>
              <a:ext uri="{FF2B5EF4-FFF2-40B4-BE49-F238E27FC236}">
                <a16:creationId xmlns:a16="http://schemas.microsoft.com/office/drawing/2014/main" id="{2AF7A010-6177-13FA-84D3-CE70E9881512}"/>
              </a:ext>
            </a:extLst>
          </p:cNvPr>
          <p:cNvSpPr>
            <a:spLocks noChangeArrowheads="1"/>
          </p:cNvSpPr>
          <p:nvPr/>
        </p:nvSpPr>
        <p:spPr bwMode="auto">
          <a:xfrm>
            <a:off x="0" y="21812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9">
            <a:extLst>
              <a:ext uri="{FF2B5EF4-FFF2-40B4-BE49-F238E27FC236}">
                <a16:creationId xmlns:a16="http://schemas.microsoft.com/office/drawing/2014/main" id="{E2936D17-6930-60C1-ED1B-2E3F32F3CC80}"/>
              </a:ext>
            </a:extLst>
          </p:cNvPr>
          <p:cNvSpPr>
            <a:spLocks noChangeArrowheads="1"/>
          </p:cNvSpPr>
          <p:nvPr/>
        </p:nvSpPr>
        <p:spPr bwMode="auto">
          <a:xfrm>
            <a:off x="0" y="30575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47CFCB6C-4001-67BB-0247-B930C74025B1}"/>
              </a:ext>
            </a:extLst>
          </p:cNvPr>
          <p:cNvSpPr>
            <a:spLocks noChangeArrowheads="1"/>
          </p:cNvSpPr>
          <p:nvPr/>
        </p:nvSpPr>
        <p:spPr bwMode="auto">
          <a:xfrm>
            <a:off x="0" y="393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Content Placeholder 4">
            <a:extLst>
              <a:ext uri="{FF2B5EF4-FFF2-40B4-BE49-F238E27FC236}">
                <a16:creationId xmlns:a16="http://schemas.microsoft.com/office/drawing/2014/main" id="{888DD583-C236-30F0-99DC-D87B6F02D984}"/>
              </a:ext>
            </a:extLst>
          </p:cNvPr>
          <p:cNvSpPr txBox="1">
            <a:spLocks/>
          </p:cNvSpPr>
          <p:nvPr/>
        </p:nvSpPr>
        <p:spPr>
          <a:xfrm>
            <a:off x="1383238" y="1489838"/>
            <a:ext cx="4655036" cy="4759124"/>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spcBef>
                <a:spcPts val="0"/>
              </a:spcBef>
              <a:buFont typeface="+mj-lt"/>
              <a:buNone/>
              <a:defRPr/>
            </a:pPr>
            <a:r>
              <a:rPr lang="en-US" sz="1400" dirty="0">
                <a:solidFill>
                  <a:srgbClr val="000000"/>
                </a:solidFill>
              </a:rPr>
              <a:t>The images on this page are from an identical target at different distances from the sensor.</a:t>
            </a:r>
          </a:p>
          <a:p>
            <a:pPr marL="0" indent="0" algn="just">
              <a:lnSpc>
                <a:spcPct val="110000"/>
              </a:lnSpc>
              <a:spcBef>
                <a:spcPts val="0"/>
              </a:spcBef>
              <a:buFont typeface="+mj-lt"/>
              <a:buNone/>
              <a:defRPr/>
            </a:pPr>
            <a:endParaRPr lang="en-US" sz="1400" dirty="0">
              <a:solidFill>
                <a:srgbClr val="000000"/>
              </a:solidFill>
            </a:endParaRPr>
          </a:p>
          <a:p>
            <a:pPr marL="0" indent="0" algn="just">
              <a:lnSpc>
                <a:spcPct val="110000"/>
              </a:lnSpc>
              <a:spcBef>
                <a:spcPts val="0"/>
              </a:spcBef>
              <a:buNone/>
              <a:defRPr/>
            </a:pPr>
            <a:r>
              <a:rPr lang="en-US" sz="1400" dirty="0">
                <a:solidFill>
                  <a:srgbClr val="000000"/>
                </a:solidFill>
              </a:rPr>
              <a:t>Understanding that the goal is to determine an accurate center point of the round dot, the image with limited pixels will clearly have more difficulty performing an accurate estimation.</a:t>
            </a:r>
          </a:p>
          <a:p>
            <a:pPr marL="0" indent="0" algn="just">
              <a:lnSpc>
                <a:spcPct val="110000"/>
              </a:lnSpc>
              <a:spcBef>
                <a:spcPts val="0"/>
              </a:spcBef>
              <a:buFont typeface="+mj-lt"/>
              <a:buNone/>
              <a:defRPr/>
            </a:pPr>
            <a:endParaRPr lang="en-US" sz="1400" dirty="0">
              <a:solidFill>
                <a:srgbClr val="000000"/>
              </a:solidFill>
            </a:endParaRPr>
          </a:p>
          <a:p>
            <a:pPr marL="0" lvl="1" algn="just">
              <a:lnSpc>
                <a:spcPct val="100000"/>
              </a:lnSpc>
              <a:spcBef>
                <a:spcPts val="0"/>
              </a:spcBef>
            </a:pPr>
            <a:endParaRPr lang="en-US" sz="1400" dirty="0"/>
          </a:p>
        </p:txBody>
      </p:sp>
      <p:sp>
        <p:nvSpPr>
          <p:cNvPr id="4" name="Footer Placeholder 4">
            <a:extLst>
              <a:ext uri="{FF2B5EF4-FFF2-40B4-BE49-F238E27FC236}">
                <a16:creationId xmlns:a16="http://schemas.microsoft.com/office/drawing/2014/main" id="{6C4A0F7D-64ED-74F6-5A8B-EA9558F92B5B}"/>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49</a:t>
            </a:fld>
            <a:endParaRPr lang="en-US" dirty="0"/>
          </a:p>
        </p:txBody>
      </p:sp>
      <p:sp>
        <p:nvSpPr>
          <p:cNvPr id="8" name="Footer Placeholder 4">
            <a:extLst>
              <a:ext uri="{FF2B5EF4-FFF2-40B4-BE49-F238E27FC236}">
                <a16:creationId xmlns:a16="http://schemas.microsoft.com/office/drawing/2014/main" id="{9580394D-5104-976E-1FD7-62C2CBF5C489}"/>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1181104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Pixel interpolation</a:t>
            </a:r>
          </a:p>
        </p:txBody>
      </p:sp>
      <p:sp>
        <p:nvSpPr>
          <p:cNvPr id="9" name="Rectangle 6">
            <a:extLst>
              <a:ext uri="{FF2B5EF4-FFF2-40B4-BE49-F238E27FC236}">
                <a16:creationId xmlns:a16="http://schemas.microsoft.com/office/drawing/2014/main" id="{C229DB6F-A1A4-B82E-469B-8F8C251C5E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7">
            <a:extLst>
              <a:ext uri="{FF2B5EF4-FFF2-40B4-BE49-F238E27FC236}">
                <a16:creationId xmlns:a16="http://schemas.microsoft.com/office/drawing/2014/main" id="{AFFFB415-7E64-1C85-A890-04F5D3763D94}"/>
              </a:ext>
            </a:extLst>
          </p:cNvPr>
          <p:cNvSpPr>
            <a:spLocks noChangeArrowheads="1"/>
          </p:cNvSpPr>
          <p:nvPr/>
        </p:nvSpPr>
        <p:spPr bwMode="auto">
          <a:xfrm>
            <a:off x="0" y="1314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8">
            <a:extLst>
              <a:ext uri="{FF2B5EF4-FFF2-40B4-BE49-F238E27FC236}">
                <a16:creationId xmlns:a16="http://schemas.microsoft.com/office/drawing/2014/main" id="{2AF7A010-6177-13FA-84D3-CE70E9881512}"/>
              </a:ext>
            </a:extLst>
          </p:cNvPr>
          <p:cNvSpPr>
            <a:spLocks noChangeArrowheads="1"/>
          </p:cNvSpPr>
          <p:nvPr/>
        </p:nvSpPr>
        <p:spPr bwMode="auto">
          <a:xfrm>
            <a:off x="0" y="21812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9">
            <a:extLst>
              <a:ext uri="{FF2B5EF4-FFF2-40B4-BE49-F238E27FC236}">
                <a16:creationId xmlns:a16="http://schemas.microsoft.com/office/drawing/2014/main" id="{E2936D17-6930-60C1-ED1B-2E3F32F3CC80}"/>
              </a:ext>
            </a:extLst>
          </p:cNvPr>
          <p:cNvSpPr>
            <a:spLocks noChangeArrowheads="1"/>
          </p:cNvSpPr>
          <p:nvPr/>
        </p:nvSpPr>
        <p:spPr bwMode="auto">
          <a:xfrm>
            <a:off x="0" y="30575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47CFCB6C-4001-67BB-0247-B930C74025B1}"/>
              </a:ext>
            </a:extLst>
          </p:cNvPr>
          <p:cNvSpPr>
            <a:spLocks noChangeArrowheads="1"/>
          </p:cNvSpPr>
          <p:nvPr/>
        </p:nvSpPr>
        <p:spPr bwMode="auto">
          <a:xfrm>
            <a:off x="0" y="393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Box 18">
            <a:extLst>
              <a:ext uri="{FF2B5EF4-FFF2-40B4-BE49-F238E27FC236}">
                <a16:creationId xmlns:a16="http://schemas.microsoft.com/office/drawing/2014/main" id="{A5E64346-1C37-5F91-A9D4-8295B3FFE003}"/>
              </a:ext>
            </a:extLst>
          </p:cNvPr>
          <p:cNvSpPr txBox="1"/>
          <p:nvPr/>
        </p:nvSpPr>
        <p:spPr>
          <a:xfrm>
            <a:off x="1449409" y="4710396"/>
            <a:ext cx="5119635" cy="246221"/>
          </a:xfrm>
          <a:prstGeom prst="rect">
            <a:avLst/>
          </a:prstGeom>
          <a:noFill/>
        </p:spPr>
        <p:txBody>
          <a:bodyPr wrap="square">
            <a:spAutoFit/>
          </a:bodyPr>
          <a:lstStyle/>
          <a:p>
            <a:r>
              <a:rPr lang="en-US" sz="1000" i="1" dirty="0"/>
              <a:t>Centroid determination on single-pixel projection: Not Optimal</a:t>
            </a:r>
          </a:p>
        </p:txBody>
      </p:sp>
      <p:sp>
        <p:nvSpPr>
          <p:cNvPr id="21" name="TextBox 20">
            <a:extLst>
              <a:ext uri="{FF2B5EF4-FFF2-40B4-BE49-F238E27FC236}">
                <a16:creationId xmlns:a16="http://schemas.microsoft.com/office/drawing/2014/main" id="{6B113C48-E477-9769-0AFC-E856780772E8}"/>
              </a:ext>
            </a:extLst>
          </p:cNvPr>
          <p:cNvSpPr txBox="1"/>
          <p:nvPr/>
        </p:nvSpPr>
        <p:spPr>
          <a:xfrm>
            <a:off x="7057626" y="4749004"/>
            <a:ext cx="4413809" cy="246221"/>
          </a:xfrm>
          <a:prstGeom prst="rect">
            <a:avLst/>
          </a:prstGeom>
          <a:noFill/>
        </p:spPr>
        <p:txBody>
          <a:bodyPr wrap="square">
            <a:spAutoFit/>
          </a:bodyPr>
          <a:lstStyle/>
          <a:p>
            <a:r>
              <a:rPr lang="en-US" sz="1000" i="1" dirty="0"/>
              <a:t>Centroid determination on multi-pixel projection: Optimal</a:t>
            </a:r>
          </a:p>
        </p:txBody>
      </p:sp>
      <p:sp>
        <p:nvSpPr>
          <p:cNvPr id="5" name="Content Placeholder 4">
            <a:extLst>
              <a:ext uri="{FF2B5EF4-FFF2-40B4-BE49-F238E27FC236}">
                <a16:creationId xmlns:a16="http://schemas.microsoft.com/office/drawing/2014/main" id="{AA343A2E-4360-5A03-F6F2-34323A2491B3}"/>
              </a:ext>
            </a:extLst>
          </p:cNvPr>
          <p:cNvSpPr txBox="1">
            <a:spLocks/>
          </p:cNvSpPr>
          <p:nvPr/>
        </p:nvSpPr>
        <p:spPr>
          <a:xfrm>
            <a:off x="1371600" y="1389476"/>
            <a:ext cx="7168446" cy="4759124"/>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285750" algn="just">
              <a:lnSpc>
                <a:spcPct val="110000"/>
              </a:lnSpc>
              <a:spcBef>
                <a:spcPts val="0"/>
              </a:spcBef>
              <a:buFont typeface="Arial" panose="020B0604020202020204" pitchFamily="34" charset="0"/>
              <a:buChar char="•"/>
              <a:defRPr/>
            </a:pPr>
            <a:endParaRPr lang="en-US" sz="1400" dirty="0">
              <a:solidFill>
                <a:srgbClr val="000000"/>
              </a:solidFill>
              <a:latin typeface="Bahnschrift"/>
            </a:endParaRPr>
          </a:p>
          <a:p>
            <a:pPr marL="0" indent="0" algn="just">
              <a:lnSpc>
                <a:spcPct val="110000"/>
              </a:lnSpc>
              <a:spcBef>
                <a:spcPts val="0"/>
              </a:spcBef>
              <a:buFont typeface="+mj-lt"/>
              <a:buNone/>
              <a:defRPr/>
            </a:pPr>
            <a:r>
              <a:rPr lang="en-US" sz="1400" dirty="0">
                <a:solidFill>
                  <a:srgbClr val="000000"/>
                </a:solidFill>
                <a:latin typeface="Bahnschrift"/>
              </a:rPr>
              <a:t>A simplified 2D representation of projected image size can illustrate how an image covering multiple pixels is much more reliable for determining the peak center :</a:t>
            </a:r>
          </a:p>
          <a:p>
            <a:pPr marL="0" indent="0" algn="just">
              <a:lnSpc>
                <a:spcPct val="110000"/>
              </a:lnSpc>
              <a:spcBef>
                <a:spcPts val="0"/>
              </a:spcBef>
              <a:buFont typeface="+mj-lt"/>
              <a:buNone/>
              <a:defRPr/>
            </a:pPr>
            <a:endParaRPr lang="en-US" sz="1400" dirty="0">
              <a:solidFill>
                <a:srgbClr val="000000"/>
              </a:solidFill>
              <a:latin typeface="Bahnschrift"/>
            </a:endParaRPr>
          </a:p>
          <a:p>
            <a:pPr marL="0" lvl="1" algn="just">
              <a:lnSpc>
                <a:spcPct val="100000"/>
              </a:lnSpc>
              <a:spcBef>
                <a:spcPts val="0"/>
              </a:spcBef>
            </a:pPr>
            <a:endParaRPr lang="en-US" sz="1400" dirty="0"/>
          </a:p>
        </p:txBody>
      </p:sp>
      <p:pic>
        <p:nvPicPr>
          <p:cNvPr id="3" name="Picture 2">
            <a:extLst>
              <a:ext uri="{FF2B5EF4-FFF2-40B4-BE49-F238E27FC236}">
                <a16:creationId xmlns:a16="http://schemas.microsoft.com/office/drawing/2014/main" id="{5F1648A0-DC73-9526-B9E3-6D8445E5FF03}"/>
              </a:ext>
            </a:extLst>
          </p:cNvPr>
          <p:cNvPicPr>
            <a:picLocks noChangeAspect="1"/>
          </p:cNvPicPr>
          <p:nvPr/>
        </p:nvPicPr>
        <p:blipFill>
          <a:blip r:embed="rId4"/>
          <a:stretch>
            <a:fillRect/>
          </a:stretch>
        </p:blipFill>
        <p:spPr>
          <a:xfrm>
            <a:off x="1449409" y="2623628"/>
            <a:ext cx="3924300" cy="2072640"/>
          </a:xfrm>
          <a:prstGeom prst="rect">
            <a:avLst/>
          </a:prstGeom>
        </p:spPr>
      </p:pic>
      <p:pic>
        <p:nvPicPr>
          <p:cNvPr id="4" name="Picture 3">
            <a:extLst>
              <a:ext uri="{FF2B5EF4-FFF2-40B4-BE49-F238E27FC236}">
                <a16:creationId xmlns:a16="http://schemas.microsoft.com/office/drawing/2014/main" id="{538704D0-955D-6FD3-0E69-70646869F97F}"/>
              </a:ext>
            </a:extLst>
          </p:cNvPr>
          <p:cNvPicPr>
            <a:picLocks noChangeAspect="1"/>
          </p:cNvPicPr>
          <p:nvPr/>
        </p:nvPicPr>
        <p:blipFill>
          <a:blip r:embed="rId5"/>
          <a:stretch>
            <a:fillRect/>
          </a:stretch>
        </p:blipFill>
        <p:spPr>
          <a:xfrm>
            <a:off x="7119818" y="2623628"/>
            <a:ext cx="3817620" cy="2125980"/>
          </a:xfrm>
          <a:prstGeom prst="rect">
            <a:avLst/>
          </a:prstGeom>
        </p:spPr>
      </p:pic>
      <p:sp>
        <p:nvSpPr>
          <p:cNvPr id="6" name="Footer Placeholder 4">
            <a:extLst>
              <a:ext uri="{FF2B5EF4-FFF2-40B4-BE49-F238E27FC236}">
                <a16:creationId xmlns:a16="http://schemas.microsoft.com/office/drawing/2014/main" id="{D9B62CBD-0F39-6C9B-E7A4-7D50F907C9BE}"/>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50</a:t>
            </a:fld>
            <a:endParaRPr lang="en-US" dirty="0"/>
          </a:p>
        </p:txBody>
      </p:sp>
      <p:sp>
        <p:nvSpPr>
          <p:cNvPr id="8" name="Footer Placeholder 4">
            <a:extLst>
              <a:ext uri="{FF2B5EF4-FFF2-40B4-BE49-F238E27FC236}">
                <a16:creationId xmlns:a16="http://schemas.microsoft.com/office/drawing/2014/main" id="{99449430-C191-3F9A-A2AB-9DE2C7946994}"/>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7155484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42260" y="1378913"/>
            <a:ext cx="6630140" cy="5498929"/>
          </a:xfrm>
        </p:spPr>
        <p:txBody>
          <a:bodyPr vert="horz" lIns="91440" tIns="45720" rIns="91440" bIns="45720" numCol="1" rtlCol="0" anchor="t">
            <a:normAutofit/>
          </a:bodyPr>
          <a:lstStyle/>
          <a:p>
            <a:pPr marL="0" lvl="1" algn="just">
              <a:lnSpc>
                <a:spcPct val="100000"/>
              </a:lnSpc>
              <a:spcBef>
                <a:spcPts val="0"/>
              </a:spcBef>
            </a:pPr>
            <a:r>
              <a:rPr lang="en-US" sz="1400" dirty="0">
                <a:solidFill>
                  <a:srgbClr val="000000"/>
                </a:solidFill>
              </a:rPr>
              <a:t>When multiple rigid bodies are captured, the requirement can be to establish the relative movement of  one versus the other.</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In the example below, the red curve is tracking the car body, and the blue curve represents the movement of the wheel. </a:t>
            </a:r>
          </a:p>
          <a:p>
            <a:pPr marL="0" lvl="1" algn="just">
              <a:lnSpc>
                <a:spcPct val="100000"/>
              </a:lnSpc>
              <a:spcBef>
                <a:spcPts val="0"/>
              </a:spcBef>
            </a:pPr>
            <a:endParaRPr lang="en-US" sz="1400" dirty="0">
              <a:solidFill>
                <a:srgbClr val="000000"/>
              </a:solidFill>
            </a:endParaRPr>
          </a:p>
          <a:p>
            <a:pPr marL="0" lvl="1" algn="just">
              <a:lnSpc>
                <a:spcPct val="100000"/>
              </a:lnSpc>
              <a:spcBef>
                <a:spcPts val="0"/>
              </a:spcBef>
            </a:pPr>
            <a:r>
              <a:rPr lang="en-US" sz="1400" dirty="0">
                <a:solidFill>
                  <a:srgbClr val="000000"/>
                </a:solidFill>
              </a:rPr>
              <a:t>In order to quantify the actual suspension movement, the two signals must be subtracted form each other. </a:t>
            </a:r>
          </a:p>
          <a:p>
            <a:pPr marL="0" lvl="1" algn="just">
              <a:lnSpc>
                <a:spcPct val="100000"/>
              </a:lnSpc>
              <a:spcBef>
                <a:spcPts val="0"/>
              </a:spcBef>
              <a:buFont typeface="Arial" panose="020B0604020202020204" pitchFamily="34" charset="0"/>
            </a:pPr>
            <a:endParaRPr lang="en-US" sz="1400"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relative position</a:t>
            </a:r>
          </a:p>
        </p:txBody>
      </p:sp>
      <p:sp>
        <p:nvSpPr>
          <p:cNvPr id="6" name="TextBox 5">
            <a:extLst>
              <a:ext uri="{FF2B5EF4-FFF2-40B4-BE49-F238E27FC236}">
                <a16:creationId xmlns:a16="http://schemas.microsoft.com/office/drawing/2014/main" id="{F630B597-6BBB-4989-6B09-984D3554BDF4}"/>
              </a:ext>
            </a:extLst>
          </p:cNvPr>
          <p:cNvSpPr txBox="1"/>
          <p:nvPr/>
        </p:nvSpPr>
        <p:spPr>
          <a:xfrm>
            <a:off x="2139006" y="6025595"/>
            <a:ext cx="3347132" cy="406906"/>
          </a:xfrm>
          <a:prstGeom prst="rect">
            <a:avLst/>
          </a:prstGeom>
          <a:noFill/>
        </p:spPr>
        <p:txBody>
          <a:bodyPr wrap="square">
            <a:spAutoFit/>
          </a:bodyPr>
          <a:lstStyle/>
          <a:p>
            <a:pPr marR="0">
              <a:lnSpc>
                <a:spcPct val="107000"/>
              </a:lnSpc>
              <a:spcBef>
                <a:spcPts val="0"/>
              </a:spcBef>
              <a:spcAft>
                <a:spcPts val="800"/>
              </a:spcAft>
            </a:pPr>
            <a:r>
              <a:rPr lang="en-US" sz="1000" i="1" dirty="0"/>
              <a:t>Individual rigid body movement (one axis only) from car body (red) and wheel (blue) </a:t>
            </a:r>
          </a:p>
        </p:txBody>
      </p:sp>
      <p:sp>
        <p:nvSpPr>
          <p:cNvPr id="9" name="TextBox 8">
            <a:extLst>
              <a:ext uri="{FF2B5EF4-FFF2-40B4-BE49-F238E27FC236}">
                <a16:creationId xmlns:a16="http://schemas.microsoft.com/office/drawing/2014/main" id="{58D87352-85FB-2645-A418-FFF37E998865}"/>
              </a:ext>
            </a:extLst>
          </p:cNvPr>
          <p:cNvSpPr txBox="1"/>
          <p:nvPr/>
        </p:nvSpPr>
        <p:spPr>
          <a:xfrm>
            <a:off x="6724941" y="6041171"/>
            <a:ext cx="3937024" cy="246221"/>
          </a:xfrm>
          <a:prstGeom prst="rect">
            <a:avLst/>
          </a:prstGeom>
          <a:noFill/>
        </p:spPr>
        <p:txBody>
          <a:bodyPr wrap="square">
            <a:spAutoFit/>
          </a:bodyPr>
          <a:lstStyle/>
          <a:p>
            <a:r>
              <a:rPr lang="en-US" sz="1000" i="1" dirty="0"/>
              <a:t>Relative rigid body movement from wheel versus car body (blue)</a:t>
            </a:r>
          </a:p>
        </p:txBody>
      </p:sp>
      <p:sp>
        <p:nvSpPr>
          <p:cNvPr id="11" name="TextBox 10">
            <a:extLst>
              <a:ext uri="{FF2B5EF4-FFF2-40B4-BE49-F238E27FC236}">
                <a16:creationId xmlns:a16="http://schemas.microsoft.com/office/drawing/2014/main" id="{8C42CCCB-3560-E71E-B34D-41CEFF785F00}"/>
              </a:ext>
            </a:extLst>
          </p:cNvPr>
          <p:cNvSpPr txBox="1"/>
          <p:nvPr/>
        </p:nvSpPr>
        <p:spPr>
          <a:xfrm>
            <a:off x="8254976" y="3182779"/>
            <a:ext cx="3937024" cy="246221"/>
          </a:xfrm>
          <a:prstGeom prst="rect">
            <a:avLst/>
          </a:prstGeom>
          <a:noFill/>
        </p:spPr>
        <p:txBody>
          <a:bodyPr wrap="square" rtlCol="0">
            <a:spAutoFit/>
          </a:bodyPr>
          <a:lstStyle/>
          <a:p>
            <a:r>
              <a:rPr lang="en-US" sz="1000" i="1" dirty="0"/>
              <a:t>On-track measurement of relative movement of wheel vs. body</a:t>
            </a:r>
          </a:p>
        </p:txBody>
      </p:sp>
      <p:pic>
        <p:nvPicPr>
          <p:cNvPr id="3" name="Picture 2">
            <a:extLst>
              <a:ext uri="{FF2B5EF4-FFF2-40B4-BE49-F238E27FC236}">
                <a16:creationId xmlns:a16="http://schemas.microsoft.com/office/drawing/2014/main" id="{1C4CB2A4-8B82-8C89-C473-53C9A4E9C1F1}"/>
              </a:ext>
            </a:extLst>
          </p:cNvPr>
          <p:cNvPicPr>
            <a:picLocks noChangeAspect="1"/>
          </p:cNvPicPr>
          <p:nvPr/>
        </p:nvPicPr>
        <p:blipFill>
          <a:blip r:embed="rId4"/>
          <a:stretch>
            <a:fillRect/>
          </a:stretch>
        </p:blipFill>
        <p:spPr>
          <a:xfrm>
            <a:off x="8269561" y="435415"/>
            <a:ext cx="3832860" cy="2758440"/>
          </a:xfrm>
          <a:prstGeom prst="rect">
            <a:avLst/>
          </a:prstGeom>
        </p:spPr>
      </p:pic>
      <p:pic>
        <p:nvPicPr>
          <p:cNvPr id="12" name="Picture 11">
            <a:extLst>
              <a:ext uri="{FF2B5EF4-FFF2-40B4-BE49-F238E27FC236}">
                <a16:creationId xmlns:a16="http://schemas.microsoft.com/office/drawing/2014/main" id="{6FA914ED-234C-B910-279D-282EB283771A}"/>
              </a:ext>
            </a:extLst>
          </p:cNvPr>
          <p:cNvPicPr>
            <a:picLocks noChangeAspect="1"/>
          </p:cNvPicPr>
          <p:nvPr/>
        </p:nvPicPr>
        <p:blipFill>
          <a:blip r:embed="rId5"/>
          <a:stretch>
            <a:fillRect/>
          </a:stretch>
        </p:blipFill>
        <p:spPr>
          <a:xfrm>
            <a:off x="2139006" y="3549402"/>
            <a:ext cx="3284220" cy="2468880"/>
          </a:xfrm>
          <a:prstGeom prst="rect">
            <a:avLst/>
          </a:prstGeom>
        </p:spPr>
      </p:pic>
      <p:pic>
        <p:nvPicPr>
          <p:cNvPr id="13" name="Picture 12">
            <a:extLst>
              <a:ext uri="{FF2B5EF4-FFF2-40B4-BE49-F238E27FC236}">
                <a16:creationId xmlns:a16="http://schemas.microsoft.com/office/drawing/2014/main" id="{EF6B03AE-7D3D-BCD4-5486-42A72454EDAC}"/>
              </a:ext>
            </a:extLst>
          </p:cNvPr>
          <p:cNvPicPr>
            <a:picLocks noChangeAspect="1"/>
          </p:cNvPicPr>
          <p:nvPr/>
        </p:nvPicPr>
        <p:blipFill>
          <a:blip r:embed="rId6"/>
          <a:stretch>
            <a:fillRect/>
          </a:stretch>
        </p:blipFill>
        <p:spPr>
          <a:xfrm>
            <a:off x="6832604" y="3549402"/>
            <a:ext cx="3329940" cy="2506980"/>
          </a:xfrm>
          <a:prstGeom prst="rect">
            <a:avLst/>
          </a:prstGeom>
        </p:spPr>
      </p:pic>
      <p:sp>
        <p:nvSpPr>
          <p:cNvPr id="4" name="Footer Placeholder 4">
            <a:extLst>
              <a:ext uri="{FF2B5EF4-FFF2-40B4-BE49-F238E27FC236}">
                <a16:creationId xmlns:a16="http://schemas.microsoft.com/office/drawing/2014/main" id="{9CA1858F-20ED-B716-01C2-9A5DB1C00379}"/>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51</a:t>
            </a:fld>
            <a:endParaRPr lang="en-US" dirty="0"/>
          </a:p>
        </p:txBody>
      </p:sp>
      <p:sp>
        <p:nvSpPr>
          <p:cNvPr id="8" name="Footer Placeholder 4">
            <a:extLst>
              <a:ext uri="{FF2B5EF4-FFF2-40B4-BE49-F238E27FC236}">
                <a16:creationId xmlns:a16="http://schemas.microsoft.com/office/drawing/2014/main" id="{D47F2739-CE45-21C4-46CC-2AE4C98B3ED8}"/>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26604766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Accuracy OF camera network</a:t>
            </a:r>
          </a:p>
        </p:txBody>
      </p:sp>
      <p:sp>
        <p:nvSpPr>
          <p:cNvPr id="11" name="TextBox 10">
            <a:extLst>
              <a:ext uri="{FF2B5EF4-FFF2-40B4-BE49-F238E27FC236}">
                <a16:creationId xmlns:a16="http://schemas.microsoft.com/office/drawing/2014/main" id="{A020A2D6-D2D3-9794-A227-9D449CECCC4F}"/>
              </a:ext>
            </a:extLst>
          </p:cNvPr>
          <p:cNvSpPr txBox="1"/>
          <p:nvPr/>
        </p:nvSpPr>
        <p:spPr>
          <a:xfrm>
            <a:off x="7622247" y="4501900"/>
            <a:ext cx="4003343" cy="246221"/>
          </a:xfrm>
          <a:prstGeom prst="rect">
            <a:avLst/>
          </a:prstGeom>
          <a:noFill/>
        </p:spPr>
        <p:txBody>
          <a:bodyPr wrap="square">
            <a:spAutoFit/>
          </a:bodyPr>
          <a:lstStyle>
            <a:defPPr>
              <a:defRPr lang="en-US"/>
            </a:defPPr>
            <a:lvl1pPr>
              <a:defRPr sz="1200">
                <a:solidFill>
                  <a:srgbClr val="000000"/>
                </a:solidFill>
                <a:latin typeface="Bahnschrift"/>
              </a:defRPr>
            </a:lvl1pPr>
          </a:lstStyle>
          <a:p>
            <a:r>
              <a:rPr lang="en-US" sz="1000" i="1" dirty="0">
                <a:solidFill>
                  <a:schemeClr val="tx1"/>
                </a:solidFill>
                <a:latin typeface="+mn-lt"/>
              </a:rPr>
              <a:t>Camera network to improve accuracy in specific regions</a:t>
            </a:r>
          </a:p>
        </p:txBody>
      </p:sp>
      <p:sp>
        <p:nvSpPr>
          <p:cNvPr id="6" name="TextBox 5">
            <a:extLst>
              <a:ext uri="{FF2B5EF4-FFF2-40B4-BE49-F238E27FC236}">
                <a16:creationId xmlns:a16="http://schemas.microsoft.com/office/drawing/2014/main" id="{1BF5051A-0AF2-65DF-EB97-83DF02283874}"/>
              </a:ext>
            </a:extLst>
          </p:cNvPr>
          <p:cNvSpPr txBox="1"/>
          <p:nvPr/>
        </p:nvSpPr>
        <p:spPr>
          <a:xfrm>
            <a:off x="1418150" y="2686018"/>
            <a:ext cx="5933871" cy="1815882"/>
          </a:xfrm>
          <a:prstGeom prst="rect">
            <a:avLst/>
          </a:prstGeom>
          <a:noFill/>
        </p:spPr>
        <p:txBody>
          <a:bodyPr wrap="square">
            <a:spAutoFit/>
          </a:bodyPr>
          <a:lstStyle/>
          <a:p>
            <a:r>
              <a:rPr lang="en-US" sz="1400" dirty="0">
                <a:solidFill>
                  <a:srgbClr val="000000"/>
                </a:solidFill>
                <a:latin typeface="Bahnschrift"/>
              </a:rPr>
              <a:t>When multiple camera units are combined, the system is able to deliver accuracy in specific regions while maintaining a large volume to cover full-size objects.</a:t>
            </a:r>
          </a:p>
          <a:p>
            <a:endParaRPr lang="en-US" sz="1400" dirty="0">
              <a:solidFill>
                <a:srgbClr val="000000"/>
              </a:solidFill>
              <a:latin typeface="Bahnschrift"/>
            </a:endParaRPr>
          </a:p>
          <a:p>
            <a:endParaRPr lang="en-US" sz="1400" dirty="0">
              <a:solidFill>
                <a:srgbClr val="000000"/>
              </a:solidFill>
              <a:latin typeface="Bahnschrift"/>
            </a:endParaRPr>
          </a:p>
          <a:p>
            <a:r>
              <a:rPr lang="en-US" sz="1400" dirty="0">
                <a:solidFill>
                  <a:srgbClr val="000000"/>
                </a:solidFill>
                <a:latin typeface="Bahnschrift"/>
              </a:rPr>
              <a:t>With this technique, it is possible to obtain 0.01 mm resolution in volumes of several meters.</a:t>
            </a:r>
          </a:p>
          <a:p>
            <a:pPr algn="just"/>
            <a:endParaRPr lang="en-US" sz="1400" dirty="0">
              <a:solidFill>
                <a:srgbClr val="000000"/>
              </a:solidFill>
              <a:latin typeface="Bahnschrift"/>
            </a:endParaRPr>
          </a:p>
        </p:txBody>
      </p:sp>
      <p:pic>
        <p:nvPicPr>
          <p:cNvPr id="3" name="Picture 2">
            <a:extLst>
              <a:ext uri="{FF2B5EF4-FFF2-40B4-BE49-F238E27FC236}">
                <a16:creationId xmlns:a16="http://schemas.microsoft.com/office/drawing/2014/main" id="{BB843B70-9A0B-5DCD-53D2-878FCED6259D}"/>
              </a:ext>
            </a:extLst>
          </p:cNvPr>
          <p:cNvPicPr>
            <a:picLocks noChangeAspect="1"/>
          </p:cNvPicPr>
          <p:nvPr/>
        </p:nvPicPr>
        <p:blipFill>
          <a:blip r:embed="rId4"/>
          <a:stretch>
            <a:fillRect/>
          </a:stretch>
        </p:blipFill>
        <p:spPr>
          <a:xfrm>
            <a:off x="7622247" y="2385066"/>
            <a:ext cx="4470516" cy="2116834"/>
          </a:xfrm>
          <a:prstGeom prst="rect">
            <a:avLst/>
          </a:prstGeom>
        </p:spPr>
      </p:pic>
      <p:sp>
        <p:nvSpPr>
          <p:cNvPr id="4" name="Footer Placeholder 4">
            <a:extLst>
              <a:ext uri="{FF2B5EF4-FFF2-40B4-BE49-F238E27FC236}">
                <a16:creationId xmlns:a16="http://schemas.microsoft.com/office/drawing/2014/main" id="{A532DE2E-C7F1-2681-CB48-5135E195DE04}"/>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52</a:t>
            </a:fld>
            <a:endParaRPr lang="en-US" dirty="0"/>
          </a:p>
        </p:txBody>
      </p:sp>
    </p:spTree>
    <p:extLst>
      <p:ext uri="{BB962C8B-B14F-4D97-AF65-F5344CB8AC3E}">
        <p14:creationId xmlns:p14="http://schemas.microsoft.com/office/powerpoint/2010/main" val="9971154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normAutofit/>
          </a:bodyPr>
          <a:lstStyle/>
          <a:p>
            <a:r>
              <a:rPr lang="en-US" dirty="0"/>
              <a:t>EXTRA </a:t>
            </a:r>
            <a:r>
              <a:rPr lang="en-US" dirty="0" err="1"/>
              <a:t>TEcH</a:t>
            </a:r>
            <a:r>
              <a:rPr lang="en-US" dirty="0"/>
              <a:t> Detail</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Accuracy in camera network</a:t>
            </a:r>
          </a:p>
        </p:txBody>
      </p:sp>
      <p:sp>
        <p:nvSpPr>
          <p:cNvPr id="11" name="TextBox 10">
            <a:extLst>
              <a:ext uri="{FF2B5EF4-FFF2-40B4-BE49-F238E27FC236}">
                <a16:creationId xmlns:a16="http://schemas.microsoft.com/office/drawing/2014/main" id="{A020A2D6-D2D3-9794-A227-9D449CECCC4F}"/>
              </a:ext>
            </a:extLst>
          </p:cNvPr>
          <p:cNvSpPr txBox="1"/>
          <p:nvPr/>
        </p:nvSpPr>
        <p:spPr>
          <a:xfrm>
            <a:off x="6096000" y="5697379"/>
            <a:ext cx="4003343" cy="246221"/>
          </a:xfrm>
          <a:prstGeom prst="rect">
            <a:avLst/>
          </a:prstGeom>
          <a:noFill/>
        </p:spPr>
        <p:txBody>
          <a:bodyPr wrap="square">
            <a:spAutoFit/>
          </a:bodyPr>
          <a:lstStyle>
            <a:defPPr>
              <a:defRPr lang="en-US"/>
            </a:defPPr>
            <a:lvl1pPr>
              <a:defRPr sz="1200">
                <a:solidFill>
                  <a:srgbClr val="000000"/>
                </a:solidFill>
                <a:latin typeface="Bahnschrift"/>
              </a:defRPr>
            </a:lvl1pPr>
          </a:lstStyle>
          <a:p>
            <a:r>
              <a:rPr lang="en-US" sz="1000" i="1" dirty="0">
                <a:solidFill>
                  <a:schemeClr val="tx1"/>
                </a:solidFill>
                <a:latin typeface="+mn-lt"/>
              </a:rPr>
              <a:t>Camera network to improve accuracy in certain regions</a:t>
            </a:r>
          </a:p>
        </p:txBody>
      </p:sp>
      <p:sp>
        <p:nvSpPr>
          <p:cNvPr id="14" name="TextBox 13">
            <a:extLst>
              <a:ext uri="{FF2B5EF4-FFF2-40B4-BE49-F238E27FC236}">
                <a16:creationId xmlns:a16="http://schemas.microsoft.com/office/drawing/2014/main" id="{6C666D06-459E-CA44-FD28-C22CC02F4F76}"/>
              </a:ext>
            </a:extLst>
          </p:cNvPr>
          <p:cNvSpPr txBox="1"/>
          <p:nvPr/>
        </p:nvSpPr>
        <p:spPr>
          <a:xfrm>
            <a:off x="1698226" y="5656407"/>
            <a:ext cx="3529404" cy="246221"/>
          </a:xfrm>
          <a:prstGeom prst="rect">
            <a:avLst/>
          </a:prstGeom>
          <a:noFill/>
        </p:spPr>
        <p:txBody>
          <a:bodyPr wrap="square">
            <a:spAutoFit/>
          </a:bodyPr>
          <a:lstStyle/>
          <a:p>
            <a:r>
              <a:rPr lang="en-US" sz="1000" i="1" dirty="0"/>
              <a:t>Pixel noise amplification and effects of distance</a:t>
            </a:r>
          </a:p>
        </p:txBody>
      </p:sp>
      <p:sp>
        <p:nvSpPr>
          <p:cNvPr id="6" name="TextBox 5">
            <a:extLst>
              <a:ext uri="{FF2B5EF4-FFF2-40B4-BE49-F238E27FC236}">
                <a16:creationId xmlns:a16="http://schemas.microsoft.com/office/drawing/2014/main" id="{1BF5051A-0AF2-65DF-EB97-83DF02283874}"/>
              </a:ext>
            </a:extLst>
          </p:cNvPr>
          <p:cNvSpPr txBox="1"/>
          <p:nvPr/>
        </p:nvSpPr>
        <p:spPr>
          <a:xfrm>
            <a:off x="1552353" y="1450813"/>
            <a:ext cx="9191106" cy="954107"/>
          </a:xfrm>
          <a:prstGeom prst="rect">
            <a:avLst/>
          </a:prstGeom>
          <a:noFill/>
        </p:spPr>
        <p:txBody>
          <a:bodyPr wrap="square">
            <a:spAutoFit/>
          </a:bodyPr>
          <a:lstStyle/>
          <a:p>
            <a:pPr algn="just"/>
            <a:r>
              <a:rPr lang="en-US" sz="1400" dirty="0">
                <a:solidFill>
                  <a:srgbClr val="000000"/>
                </a:solidFill>
                <a:latin typeface="Bahnschrift"/>
              </a:rPr>
              <a:t>When multiple camera units are combined,  the result can be corrected for optimal accuracy in the full measurement volume.</a:t>
            </a:r>
          </a:p>
          <a:p>
            <a:pPr algn="just"/>
            <a:endParaRPr lang="en-US" sz="1400" dirty="0">
              <a:solidFill>
                <a:srgbClr val="000000"/>
              </a:solidFill>
              <a:latin typeface="Bahnschrift"/>
            </a:endParaRPr>
          </a:p>
          <a:p>
            <a:pPr algn="just"/>
            <a:r>
              <a:rPr lang="en-US" sz="1400" dirty="0">
                <a:solidFill>
                  <a:srgbClr val="000000"/>
                </a:solidFill>
                <a:latin typeface="Bahnschrift"/>
              </a:rPr>
              <a:t>The sketch below illustrates the respective volumes of uncertainty for a given region in the field of view. </a:t>
            </a:r>
          </a:p>
        </p:txBody>
      </p:sp>
      <p:sp>
        <p:nvSpPr>
          <p:cNvPr id="5" name="TextBox 4">
            <a:extLst>
              <a:ext uri="{FF2B5EF4-FFF2-40B4-BE49-F238E27FC236}">
                <a16:creationId xmlns:a16="http://schemas.microsoft.com/office/drawing/2014/main" id="{29FD996D-736C-5533-EEDA-D84E5D0A180B}"/>
              </a:ext>
            </a:extLst>
          </p:cNvPr>
          <p:cNvSpPr txBox="1"/>
          <p:nvPr/>
        </p:nvSpPr>
        <p:spPr>
          <a:xfrm>
            <a:off x="9050906" y="3156938"/>
            <a:ext cx="1794081" cy="246221"/>
          </a:xfrm>
          <a:prstGeom prst="rect">
            <a:avLst/>
          </a:prstGeom>
          <a:noFill/>
        </p:spPr>
        <p:txBody>
          <a:bodyPr wrap="none" rtlCol="0">
            <a:spAutoFit/>
          </a:bodyPr>
          <a:lstStyle/>
          <a:p>
            <a:r>
              <a:rPr lang="en-US" sz="1000" i="1" dirty="0"/>
              <a:t>Optical Lenses and trackers</a:t>
            </a:r>
          </a:p>
        </p:txBody>
      </p:sp>
      <p:pic>
        <p:nvPicPr>
          <p:cNvPr id="3" name="Picture 2">
            <a:extLst>
              <a:ext uri="{FF2B5EF4-FFF2-40B4-BE49-F238E27FC236}">
                <a16:creationId xmlns:a16="http://schemas.microsoft.com/office/drawing/2014/main" id="{4B24C0F5-FF2A-6958-8CF2-1B1EA0C90187}"/>
              </a:ext>
            </a:extLst>
          </p:cNvPr>
          <p:cNvPicPr>
            <a:picLocks noChangeAspect="1"/>
          </p:cNvPicPr>
          <p:nvPr/>
        </p:nvPicPr>
        <p:blipFill>
          <a:blip r:embed="rId4"/>
          <a:stretch>
            <a:fillRect/>
          </a:stretch>
        </p:blipFill>
        <p:spPr>
          <a:xfrm>
            <a:off x="1609060" y="2565652"/>
            <a:ext cx="3154680" cy="3078480"/>
          </a:xfrm>
          <a:prstGeom prst="rect">
            <a:avLst/>
          </a:prstGeom>
        </p:spPr>
      </p:pic>
      <p:pic>
        <p:nvPicPr>
          <p:cNvPr id="9" name="Picture 8">
            <a:extLst>
              <a:ext uri="{FF2B5EF4-FFF2-40B4-BE49-F238E27FC236}">
                <a16:creationId xmlns:a16="http://schemas.microsoft.com/office/drawing/2014/main" id="{8780D2C6-6778-DF88-B5F2-3D674814050B}"/>
              </a:ext>
            </a:extLst>
          </p:cNvPr>
          <p:cNvPicPr>
            <a:picLocks noChangeAspect="1"/>
          </p:cNvPicPr>
          <p:nvPr/>
        </p:nvPicPr>
        <p:blipFill>
          <a:blip r:embed="rId5"/>
          <a:stretch>
            <a:fillRect/>
          </a:stretch>
        </p:blipFill>
        <p:spPr>
          <a:xfrm>
            <a:off x="6090107" y="2573179"/>
            <a:ext cx="4754880" cy="3124200"/>
          </a:xfrm>
          <a:prstGeom prst="rect">
            <a:avLst/>
          </a:prstGeom>
        </p:spPr>
      </p:pic>
      <p:sp>
        <p:nvSpPr>
          <p:cNvPr id="4" name="Footer Placeholder 4">
            <a:extLst>
              <a:ext uri="{FF2B5EF4-FFF2-40B4-BE49-F238E27FC236}">
                <a16:creationId xmlns:a16="http://schemas.microsoft.com/office/drawing/2014/main" id="{5A948DC4-B640-260B-3B8D-77F4CFFD1172}"/>
              </a:ext>
            </a:extLst>
          </p:cNvPr>
          <p:cNvSpPr txBox="1">
            <a:spLocks/>
          </p:cNvSpPr>
          <p:nvPr/>
        </p:nvSpPr>
        <p:spPr>
          <a:xfrm>
            <a:off x="180043" y="6492875"/>
            <a:ext cx="4114800" cy="365125"/>
          </a:xfrm>
          <a:prstGeom prst="rect">
            <a:avLst/>
          </a:prstGeom>
        </p:spPr>
        <p:txBody>
          <a:bodyPr numCol="1" anchor="ctr"/>
          <a:lstStyle>
            <a:defPPr>
              <a:defRPr lang="en-US"/>
            </a:defPPr>
            <a:lvl1pPr marL="0" algn="l" defTabSz="914400" rtl="0" eaLnBrk="1" latinLnBrk="0" hangingPunct="1">
              <a:defRPr sz="1100" kern="1200">
                <a:solidFill>
                  <a:srgbClr val="28282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SEPA007, Slide </a:t>
            </a:r>
            <a:fld id="{55AE94E2-01AD-4F44-B701-725E8CE3ADFF}" type="slidenum">
              <a:rPr lang="en-US" smtClean="0"/>
              <a:pPr/>
              <a:t>53</a:t>
            </a:fld>
            <a:endParaRPr lang="en-US" dirty="0"/>
          </a:p>
        </p:txBody>
      </p:sp>
      <p:sp>
        <p:nvSpPr>
          <p:cNvPr id="8" name="Footer Placeholder 4">
            <a:extLst>
              <a:ext uri="{FF2B5EF4-FFF2-40B4-BE49-F238E27FC236}">
                <a16:creationId xmlns:a16="http://schemas.microsoft.com/office/drawing/2014/main" id="{6DC4C475-CA08-72CF-8687-A2054956BF9F}"/>
              </a:ext>
            </a:extLst>
          </p:cNvPr>
          <p:cNvSpPr txBox="1">
            <a:spLocks/>
          </p:cNvSpPr>
          <p:nvPr/>
        </p:nvSpPr>
        <p:spPr>
          <a:xfrm>
            <a:off x="8304684" y="6492875"/>
            <a:ext cx="169967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2023 EZMetrology</a:t>
            </a:r>
          </a:p>
        </p:txBody>
      </p:sp>
    </p:spTree>
    <p:extLst>
      <p:ext uri="{BB962C8B-B14F-4D97-AF65-F5344CB8AC3E}">
        <p14:creationId xmlns:p14="http://schemas.microsoft.com/office/powerpoint/2010/main" val="1294859072"/>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TROLOGY" id="{6CFF68E1-164E-4723-986B-0849D0C77E65}" vid="{1AFCE698-F688-4DAB-ADD8-E20780D7F2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4" ma:contentTypeDescription="Create a new document." ma:contentTypeScope="" ma:versionID="b9cdaf7cb8ca84c690c1dabea959b8c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a618a32af295228d379138c0e837bae8"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documentManagement>
</p:properties>
</file>

<file path=customXml/itemProps1.xml><?xml version="1.0" encoding="utf-8"?>
<ds:datastoreItem xmlns:ds="http://schemas.openxmlformats.org/officeDocument/2006/customXml" ds:itemID="{EF7BCEF7-4B21-46DD-8B13-DB6D37D48889}"/>
</file>

<file path=customXml/itemProps2.xml><?xml version="1.0" encoding="utf-8"?>
<ds:datastoreItem xmlns:ds="http://schemas.openxmlformats.org/officeDocument/2006/customXml" ds:itemID="{15EC4FD4-1AA5-428D-9A1A-973A0DAEA1A3}">
  <ds:schemaRefs>
    <ds:schemaRef ds:uri="http://schemas.microsoft.com/sharepoint/v3/contenttype/forms"/>
  </ds:schemaRefs>
</ds:datastoreItem>
</file>

<file path=customXml/itemProps3.xml><?xml version="1.0" encoding="utf-8"?>
<ds:datastoreItem xmlns:ds="http://schemas.openxmlformats.org/officeDocument/2006/customXml" ds:itemID="{EA076D67-AFEC-46B1-BA45-07662D777D3F}">
  <ds:schemaRefs>
    <ds:schemaRef ds:uri="http://schemas.microsoft.com/office/2006/metadata/properties"/>
    <ds:schemaRef ds:uri="http://schemas.microsoft.com/office/infopath/2007/PartnerControls"/>
    <ds:schemaRef ds:uri="19aad6ec-c734-43a9-9135-0e28367fcc05"/>
    <ds:schemaRef ds:uri="b855a5ad-b2f0-47c5-8eb8-17d500768fc6"/>
    <ds:schemaRef ds:uri="ed2dde82-317f-4533-900a-a7fd1185fdf6"/>
    <ds:schemaRef ds:uri="f568297e-e333-49f2-9826-a81ae260f288"/>
    <ds:schemaRef ds:uri="ca2ec694-8038-4733-8ea4-dd2997da7f59"/>
    <ds:schemaRef ds:uri="a8c7a9ae-c630-44e9-93fe-27b8fa377db4"/>
  </ds:schemaRefs>
</ds:datastoreItem>
</file>

<file path=docProps/app.xml><?xml version="1.0" encoding="utf-8"?>
<Properties xmlns="http://schemas.openxmlformats.org/officeDocument/2006/extended-properties" xmlns:vt="http://schemas.openxmlformats.org/officeDocument/2006/docPropsVTypes">
  <Template/>
  <TotalTime>743</TotalTime>
  <Words>6624</Words>
  <Application>Microsoft Office PowerPoint</Application>
  <PresentationFormat>Widescreen</PresentationFormat>
  <Paragraphs>763</Paragraphs>
  <Slides>53</Slides>
  <Notes>39</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Arial</vt:lpstr>
      <vt:lpstr>Bahnschrift</vt:lpstr>
      <vt:lpstr>Bahnschrift SemiBold</vt:lpstr>
      <vt:lpstr>Calibri</vt:lpstr>
      <vt:lpstr>Symbol</vt:lpstr>
      <vt:lpstr>EZM_trainings</vt:lpstr>
      <vt:lpstr>PowerPoint Presentation</vt:lpstr>
      <vt:lpstr>PowerPoint Presentation</vt:lpstr>
      <vt:lpstr>INDEX</vt:lpstr>
      <vt:lpstr>1. Introduction</vt:lpstr>
      <vt:lpstr>1. introduction</vt:lpstr>
      <vt:lpstr>1. introduction</vt:lpstr>
      <vt:lpstr>2. Principles</vt:lpstr>
      <vt:lpstr>2. principles</vt:lpstr>
      <vt:lpstr>2. principles</vt:lpstr>
      <vt:lpstr>2. principles</vt:lpstr>
      <vt:lpstr>2. principles</vt:lpstr>
      <vt:lpstr>3. System Design</vt:lpstr>
      <vt:lpstr>3. System design</vt:lpstr>
      <vt:lpstr>3. System design</vt:lpstr>
      <vt:lpstr>3. System design</vt:lpstr>
      <vt:lpstr>4. Remarkable Advantages</vt:lpstr>
      <vt:lpstr>4. Remarkable advantages</vt:lpstr>
      <vt:lpstr>4. Remarkable advantages</vt:lpstr>
      <vt:lpstr>4. Remarkable advantages</vt:lpstr>
      <vt:lpstr>4. Remarkable advantages</vt:lpstr>
      <vt:lpstr>4. Remarkable advantages</vt:lpstr>
      <vt:lpstr>4. Remarkable advantages</vt:lpstr>
      <vt:lpstr>4. Remarkable advantages</vt:lpstr>
      <vt:lpstr>5. Elementary Building Blocks</vt:lpstr>
      <vt:lpstr>5. ELEMENTARY building blocks</vt:lpstr>
      <vt:lpstr>5. Application building blocks</vt:lpstr>
      <vt:lpstr>5. Application building blocks</vt:lpstr>
      <vt:lpstr>6. Deflection Types</vt:lpstr>
      <vt:lpstr>6. Deflection Types</vt:lpstr>
      <vt:lpstr>7. Applications</vt:lpstr>
      <vt:lpstr>PowerPoint Presentation</vt:lpstr>
      <vt:lpstr>8. Conclusion</vt:lpstr>
      <vt:lpstr>8. conclusion</vt:lpstr>
      <vt:lpstr>PowerPoint Presentation</vt:lpstr>
      <vt:lpstr>6. Application examples</vt:lpstr>
      <vt:lpstr>7. Application examples</vt:lpstr>
      <vt:lpstr>7. Application examples</vt:lpstr>
      <vt:lpstr>PowerPoint Presentation</vt:lpstr>
      <vt:lpstr>7. Application examples</vt:lpstr>
      <vt:lpstr>7. Application examples</vt:lpstr>
      <vt:lpstr>PowerPoint Presentation</vt:lpstr>
      <vt:lpstr>7. Application examples</vt:lpstr>
      <vt:lpstr>7. Application examples</vt:lpstr>
      <vt:lpstr>PowerPoint Presentation</vt:lpstr>
      <vt:lpstr>7. Application examples</vt:lpstr>
      <vt:lpstr>7. Application examples</vt:lpstr>
      <vt:lpstr>EXTRA TEcH Detail</vt:lpstr>
      <vt:lpstr>EXTRA TEcH Detail</vt:lpstr>
      <vt:lpstr>EXTRA TEcH Detail</vt:lpstr>
      <vt:lpstr>EXTRA TEcH Detail</vt:lpstr>
      <vt:lpstr>EXTRA TEcH Detail</vt:lpstr>
      <vt:lpstr>EXTRA TEcH Detail</vt:lpstr>
      <vt:lpstr>EXTRA TEcH Detail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Tiffany Warner</dc:creator>
  <cp:lastModifiedBy>Don Kahaian</cp:lastModifiedBy>
  <cp:revision>46</cp:revision>
  <dcterms:created xsi:type="dcterms:W3CDTF">2021-01-22T14:24:48Z</dcterms:created>
  <dcterms:modified xsi:type="dcterms:W3CDTF">2023-10-13T13:01:59Z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0x0101006557D152F0FF64449C85CA3CC9E31DD5</vt:lpwstr>
  </property>
  <property fmtid="{D5CDD505-2E9C-101B-9397-08002B2CF9AE}" pid="3" name="MediaServiceImageTags">
    <vt:lpwstr/>
  </property>
</Properties>
</file>