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16"/>
  </p:notesMasterIdLst>
  <p:handoutMasterIdLst>
    <p:handoutMasterId r:id="rId17"/>
  </p:handoutMasterIdLst>
  <p:sldIdLst>
    <p:sldId id="282" r:id="rId5"/>
    <p:sldId id="283" r:id="rId6"/>
    <p:sldId id="411" r:id="rId7"/>
    <p:sldId id="414" r:id="rId8"/>
    <p:sldId id="413" r:id="rId9"/>
    <p:sldId id="417" r:id="rId10"/>
    <p:sldId id="421" r:id="rId11"/>
    <p:sldId id="420" r:id="rId12"/>
    <p:sldId id="419" r:id="rId13"/>
    <p:sldId id="422" r:id="rId14"/>
    <p:sldId id="280" r:id="rId1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F3127CB-4988-4EA6-A10A-5D69CB1F8281}">
          <p14:sldIdLst>
            <p14:sldId id="282"/>
            <p14:sldId id="283"/>
            <p14:sldId id="411"/>
            <p14:sldId id="414"/>
            <p14:sldId id="413"/>
            <p14:sldId id="417"/>
            <p14:sldId id="421"/>
            <p14:sldId id="420"/>
            <p14:sldId id="419"/>
            <p14:sldId id="422"/>
            <p14:sldId id="280"/>
          </p14:sldIdLst>
        </p14:section>
        <p14:section name="Company Pages" id="{F6B24956-B447-45B8-8988-92822142DBC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6" clrIdx="0">
    <p:extLst>
      <p:ext uri="{19B8F6BF-5375-455C-9EA6-DF929625EA0E}">
        <p15:presenceInfo xmlns:p15="http://schemas.microsoft.com/office/powerpoint/2012/main" userId="S::TWarner@ezmetrology.com::f34d7767-9354-4aab-8aae-15bbfc7d54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D803"/>
    <a:srgbClr val="282828"/>
    <a:srgbClr val="B4C10F"/>
    <a:srgbClr val="DDDDDD"/>
    <a:srgbClr val="F3FD77"/>
    <a:srgbClr val="EEFC3E"/>
    <a:srgbClr val="98A30D"/>
    <a:srgbClr val="FFFFFF"/>
    <a:srgbClr val="F9FEBE"/>
    <a:srgbClr val="FDFFE7"/>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8DE75B-8C69-425E-A78D-864FD8EE5192}" v="2" dt="2023-03-14T14:04:52.6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6" autoAdjust="0"/>
    <p:restoredTop sz="96357" autoAdjust="0"/>
  </p:normalViewPr>
  <p:slideViewPr>
    <p:cSldViewPr snapToGrid="0">
      <p:cViewPr varScale="1">
        <p:scale>
          <a:sx n="111" d="100"/>
          <a:sy n="111" d="100"/>
        </p:scale>
        <p:origin x="534" y="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9" d="100"/>
          <a:sy n="69" d="100"/>
        </p:scale>
        <p:origin x="31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8D34B7D6-AE30-4D1B-A4FF-A0A878AE8C28}" type="datetimeFigureOut">
              <a:rPr lang="en-US" smtClean="0"/>
              <a:t>7/10/2023</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7CCF8CA6-C868-4999-A3F8-EBB8012C9E08}" type="datetimeFigureOut">
              <a:rPr lang="en-US" smtClean="0"/>
              <a:t>7/10/2023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rst/Last Page">
    <p:spTree>
      <p:nvGrpSpPr>
        <p:cNvPr id="1" name=""/>
        <p:cNvGrpSpPr/>
        <p:nvPr/>
      </p:nvGrpSpPr>
      <p:grpSpPr>
        <a:xfrm>
          <a:off x="0" y="0"/>
          <a:ext cx="0" cy="0"/>
          <a:chOff x="0" y="0"/>
          <a:chExt cx="0" cy="0"/>
        </a:xfrm>
      </p:grpSpPr>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cap="all" baseline="0"/>
            </a:lvl1pPr>
          </a:lstStyle>
          <a:p>
            <a:r>
              <a:rPr lang="en-US"/>
              <a:t>Click to edit Master title style</a:t>
            </a:r>
            <a:endParaRPr lang="en-US" dirty="0"/>
          </a:p>
        </p:txBody>
      </p:sp>
    </p:spTree>
    <p:extLst>
      <p:ext uri="{BB962C8B-B14F-4D97-AF65-F5344CB8AC3E}">
        <p14:creationId xmlns:p14="http://schemas.microsoft.com/office/powerpoint/2010/main" val="1852416502"/>
      </p:ext>
    </p:extLst>
  </p:cSld>
  <p:clrMapOvr>
    <a:masterClrMapping/>
  </p:clrMapOvr>
  <p:extLst>
    <p:ext uri="{DCECCB84-F9BA-43D5-87BE-67443E8EF086}">
      <p15:sldGuideLst xmlns:p15="http://schemas.microsoft.com/office/powerpoint/2012/main">
        <p15:guide id="1" pos="3840" userDrawn="1">
          <p15:clr>
            <a:srgbClr val="FBAE40"/>
          </p15:clr>
        </p15:guide>
        <p15:guide id="2" pos="39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r>
              <a:rPr lang="en-US"/>
              <a:t>Click icon to add picture</a:t>
            </a:r>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dirty="0"/>
              <a:t>INDEX</a:t>
            </a:r>
          </a:p>
        </p:txBody>
      </p:sp>
      <p:sp>
        <p:nvSpPr>
          <p:cNvPr id="3" name="Footer Placeholder 2">
            <a:extLst>
              <a:ext uri="{FF2B5EF4-FFF2-40B4-BE49-F238E27FC236}">
                <a16:creationId xmlns:a16="http://schemas.microsoft.com/office/drawing/2014/main" id="{2804810A-CB4C-4BE7-BEAD-72A3AA8FE4F6}"/>
              </a:ext>
            </a:extLst>
          </p:cNvPr>
          <p:cNvSpPr>
            <a:spLocks noGrp="1"/>
          </p:cNvSpPr>
          <p:nvPr>
            <p:ph type="ftr" sz="quarter" idx="10"/>
          </p:nvPr>
        </p:nvSpPr>
        <p:spPr/>
        <p:txBody>
          <a:bodyPr/>
          <a:lstStyle/>
          <a:p>
            <a:r>
              <a:rPr lang="en-US" dirty="0"/>
              <a:t>Presentation TEPS002, Slide </a:t>
            </a:r>
            <a:fld id="{55AE94E2-01AD-4F44-B701-725E8CE3ADFF}" type="slidenum">
              <a:rPr lang="en-US" smtClean="0"/>
              <a:pPr/>
              <a:t>‹#›</a:t>
            </a:fld>
            <a:endParaRPr lang="en-US" dirty="0"/>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Introduction</a:t>
            </a:r>
          </a:p>
          <a:p>
            <a:r>
              <a:rPr lang="en-US" dirty="0"/>
              <a:t>Software</a:t>
            </a:r>
          </a:p>
          <a:p>
            <a:r>
              <a:rPr lang="en-US" dirty="0"/>
              <a:t>Technology</a:t>
            </a:r>
          </a:p>
          <a:p>
            <a:r>
              <a:rPr lang="en-US" dirty="0"/>
              <a:t>Application</a:t>
            </a:r>
          </a:p>
          <a:p>
            <a:r>
              <a:rPr lang="en-US" dirty="0"/>
              <a:t>Conclusion</a:t>
            </a:r>
          </a:p>
          <a:p>
            <a:endParaRPr lang="en-US" dirty="0"/>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dirty="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ft Text - Two Pic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3E5E1E-715D-4C00-B031-9A68311EB186}"/>
              </a:ext>
            </a:extLst>
          </p:cNvPr>
          <p:cNvSpPr>
            <a:spLocks noGrp="1"/>
          </p:cNvSpPr>
          <p:nvPr>
            <p:ph sz="half" idx="2"/>
          </p:nvPr>
        </p:nvSpPr>
        <p:spPr>
          <a:xfrm>
            <a:off x="1371600" y="1581912"/>
            <a:ext cx="5203588" cy="4313186"/>
          </a:xfrm>
        </p:spPr>
        <p:txBody>
          <a:bodyPr numCol="1"/>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1F560985-2122-4651-AC28-5B7B7D9463B5}"/>
              </a:ext>
            </a:extLst>
          </p:cNvPr>
          <p:cNvSpPr>
            <a:spLocks noGrp="1"/>
          </p:cNvSpPr>
          <p:nvPr>
            <p:ph sz="half" idx="11"/>
          </p:nvPr>
        </p:nvSpPr>
        <p:spPr>
          <a:xfrm>
            <a:off x="6964754" y="1843932"/>
            <a:ext cx="3453464" cy="2059328"/>
          </a:xfrm>
        </p:spPr>
        <p:txBody>
          <a:bodyPr numCol="1"/>
          <a:lstStyle>
            <a:lvl1pPr>
              <a:buNone/>
              <a:defRPr/>
            </a:lvl1pPr>
          </a:lstStyle>
          <a:p>
            <a:pPr lvl="0"/>
            <a:r>
              <a:rPr lang="en-US"/>
              <a:t>Click to edit Master text styles</a:t>
            </a:r>
          </a:p>
        </p:txBody>
      </p:sp>
      <p:sp>
        <p:nvSpPr>
          <p:cNvPr id="15" name="Content Placeholder 3">
            <a:extLst>
              <a:ext uri="{FF2B5EF4-FFF2-40B4-BE49-F238E27FC236}">
                <a16:creationId xmlns:a16="http://schemas.microsoft.com/office/drawing/2014/main" id="{CF93C3FC-BF28-49E8-AA2D-5EE36000AEBC}"/>
              </a:ext>
            </a:extLst>
          </p:cNvPr>
          <p:cNvSpPr>
            <a:spLocks noGrp="1"/>
          </p:cNvSpPr>
          <p:nvPr>
            <p:ph sz="half" idx="12"/>
          </p:nvPr>
        </p:nvSpPr>
        <p:spPr>
          <a:xfrm>
            <a:off x="7901923" y="4097790"/>
            <a:ext cx="3453464" cy="2059328"/>
          </a:xfrm>
        </p:spPr>
        <p:txBody>
          <a:bodyPr numCol="1"/>
          <a:lstStyle>
            <a:lvl1pPr>
              <a:buNone/>
              <a:defRPr/>
            </a:lvl1pPr>
          </a:lstStyle>
          <a:p>
            <a:pPr lvl="0"/>
            <a:r>
              <a:rPr lang="en-US"/>
              <a:t>Click to edit Master text styles</a:t>
            </a:r>
          </a:p>
        </p:txBody>
      </p:sp>
      <p:sp>
        <p:nvSpPr>
          <p:cNvPr id="16" name="Footer Placeholder 2">
            <a:extLst>
              <a:ext uri="{FF2B5EF4-FFF2-40B4-BE49-F238E27FC236}">
                <a16:creationId xmlns:a16="http://schemas.microsoft.com/office/drawing/2014/main" id="{6C9A3089-F95D-4022-BB79-94724C0EF85E}"/>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10" name="Title 1">
            <a:extLst>
              <a:ext uri="{FF2B5EF4-FFF2-40B4-BE49-F238E27FC236}">
                <a16:creationId xmlns:a16="http://schemas.microsoft.com/office/drawing/2014/main" id="{D7130E21-A7C2-44A0-9C33-8A111980F627}"/>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84FF3150-9EE0-487A-97A0-FB89C40178B4}"/>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104317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hapter Title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51AE-2B3D-40D8-8861-F20A000102F4}"/>
              </a:ext>
            </a:extLst>
          </p:cNvPr>
          <p:cNvSpPr>
            <a:spLocks noGrp="1"/>
          </p:cNvSpPr>
          <p:nvPr>
            <p:ph type="title" hasCustomPrompt="1"/>
          </p:nvPr>
        </p:nvSpPr>
        <p:spPr>
          <a:xfrm>
            <a:off x="1592223" y="2564480"/>
            <a:ext cx="4927180" cy="1325563"/>
          </a:xfrm>
        </p:spPr>
        <p:txBody>
          <a:bodyPr>
            <a:noAutofit/>
          </a:bodyPr>
          <a:lstStyle>
            <a:lvl1pPr>
              <a:defRPr sz="3200" cap="none" baseline="0">
                <a:solidFill>
                  <a:srgbClr val="282828"/>
                </a:solidFill>
              </a:defRPr>
            </a:lvl1pPr>
          </a:lstStyle>
          <a:p>
            <a:r>
              <a:rPr lang="en-US" dirty="0"/>
              <a:t>Click To Edit Master Title Style</a:t>
            </a:r>
          </a:p>
        </p:txBody>
      </p:sp>
      <p:sp>
        <p:nvSpPr>
          <p:cNvPr id="9" name="Footer Placeholder 2">
            <a:extLst>
              <a:ext uri="{FF2B5EF4-FFF2-40B4-BE49-F238E27FC236}">
                <a16:creationId xmlns:a16="http://schemas.microsoft.com/office/drawing/2014/main" id="{9B256DBC-9124-4CE1-8DAC-DEBB883E9AD8}"/>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6" name="Picture Placeholder 16">
            <a:extLst>
              <a:ext uri="{FF2B5EF4-FFF2-40B4-BE49-F238E27FC236}">
                <a16:creationId xmlns:a16="http://schemas.microsoft.com/office/drawing/2014/main" id="{FB48579F-0EE6-40A8-B53B-E4A8D66B5CA2}"/>
              </a:ext>
            </a:extLst>
          </p:cNvPr>
          <p:cNvSpPr>
            <a:spLocks noGrp="1"/>
          </p:cNvSpPr>
          <p:nvPr>
            <p:ph type="pic" sz="quarter" idx="11"/>
          </p:nvPr>
        </p:nvSpPr>
        <p:spPr>
          <a:xfrm>
            <a:off x="6519403" y="-15876"/>
            <a:ext cx="5672597" cy="6858000"/>
          </a:xfrm>
        </p:spPr>
        <p:txBody>
          <a:bodyPr/>
          <a:lstStyle/>
          <a:p>
            <a:r>
              <a:rPr lang="en-US"/>
              <a:t>Click icon to add picture</a:t>
            </a:r>
          </a:p>
        </p:txBody>
      </p:sp>
    </p:spTree>
    <p:extLst>
      <p:ext uri="{BB962C8B-B14F-4D97-AF65-F5344CB8AC3E}">
        <p14:creationId xmlns:p14="http://schemas.microsoft.com/office/powerpoint/2010/main" val="274564025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dirty="0"/>
              <a:t>Presentation TEPS002, Slide </a:t>
            </a:r>
            <a:fld id="{55AE94E2-01AD-4F44-B701-725E8CE3ADFF}" type="slidenum">
              <a:rPr lang="en-US" smtClean="0"/>
              <a:pPr/>
              <a:t>‹#›</a:t>
            </a:fld>
            <a:endParaRPr lang="en-US" dirty="0"/>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684" r:id="rId1"/>
    <p:sldLayoutId id="2147483688" r:id="rId2"/>
    <p:sldLayoutId id="2147483677" r:id="rId3"/>
    <p:sldLayoutId id="2147483697" r:id="rId4"/>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3647263" y="2633010"/>
            <a:ext cx="4897495" cy="1261884"/>
          </a:xfrm>
          <a:prstGeom prst="rect">
            <a:avLst/>
          </a:prstGeom>
          <a:noFill/>
        </p:spPr>
        <p:txBody>
          <a:bodyPr wrap="none" rtlCol="0">
            <a:spAutoFit/>
          </a:bodyPr>
          <a:lstStyle/>
          <a:p>
            <a:pPr algn="ctr"/>
            <a:r>
              <a:rPr lang="en-US" sz="4400" b="1" dirty="0">
                <a:solidFill>
                  <a:srgbClr val="282828"/>
                </a:solidFill>
                <a:latin typeface="Bahnschrift" panose="020B0502040204020203" pitchFamily="34" charset="0"/>
              </a:rPr>
              <a:t>EZMotion</a:t>
            </a:r>
          </a:p>
          <a:p>
            <a:r>
              <a:rPr lang="en-US" sz="3200" dirty="0">
                <a:solidFill>
                  <a:srgbClr val="282828"/>
                </a:solidFill>
                <a:latin typeface="Bahnschrift" panose="020B0502040204020203" pitchFamily="34" charset="0"/>
              </a:rPr>
              <a:t>Motion Reference System</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
        <p:nvSpPr>
          <p:cNvPr id="2" name="Footer Placeholder 4">
            <a:extLst>
              <a:ext uri="{FF2B5EF4-FFF2-40B4-BE49-F238E27FC236}">
                <a16:creationId xmlns:a16="http://schemas.microsoft.com/office/drawing/2014/main" id="{E836B598-7F68-00CC-82A1-26D93C1C96E5}"/>
              </a:ext>
            </a:extLst>
          </p:cNvPr>
          <p:cNvSpPr txBox="1">
            <a:spLocks/>
          </p:cNvSpPr>
          <p:nvPr/>
        </p:nvSpPr>
        <p:spPr>
          <a:xfrm>
            <a:off x="8829049"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3" name="Footer Placeholder 4">
            <a:extLst>
              <a:ext uri="{FF2B5EF4-FFF2-40B4-BE49-F238E27FC236}">
                <a16:creationId xmlns:a16="http://schemas.microsoft.com/office/drawing/2014/main" id="{60B39CC7-DF45-4C5B-6352-E2BE24730CB9}"/>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3DC263B-5455-4F13-A1B3-A025A5FB1197}"/>
              </a:ext>
            </a:extLst>
          </p:cNvPr>
          <p:cNvSpPr>
            <a:spLocks noGrp="1"/>
          </p:cNvSpPr>
          <p:nvPr>
            <p:ph type="title"/>
          </p:nvPr>
        </p:nvSpPr>
        <p:spPr>
          <a:xfrm>
            <a:off x="1694770" y="704961"/>
            <a:ext cx="4448676" cy="686099"/>
          </a:xfrm>
        </p:spPr>
        <p:txBody>
          <a:bodyPr/>
          <a:lstStyle/>
          <a:p>
            <a:r>
              <a:rPr lang="en-US" dirty="0"/>
              <a:t>Index</a:t>
            </a:r>
          </a:p>
        </p:txBody>
      </p:sp>
      <p:sp>
        <p:nvSpPr>
          <p:cNvPr id="4" name="Footer Placeholder 3">
            <a:extLst>
              <a:ext uri="{FF2B5EF4-FFF2-40B4-BE49-F238E27FC236}">
                <a16:creationId xmlns:a16="http://schemas.microsoft.com/office/drawing/2014/main" id="{F60AD39D-DFEE-4F87-8439-0A46E7BC4081}"/>
              </a:ext>
            </a:extLst>
          </p:cNvPr>
          <p:cNvSpPr>
            <a:spLocks noGrp="1"/>
          </p:cNvSpPr>
          <p:nvPr>
            <p:ph type="ftr" sz="quarter" idx="10"/>
          </p:nvPr>
        </p:nvSpPr>
        <p:spPr>
          <a:xfrm>
            <a:off x="180975" y="6504992"/>
            <a:ext cx="4114800" cy="365125"/>
          </a:xfrm>
        </p:spPr>
        <p:txBody>
          <a:bodyPr/>
          <a:lstStyle/>
          <a:p>
            <a:r>
              <a:rPr lang="en-US" dirty="0">
                <a:solidFill>
                  <a:schemeClr val="tx1">
                    <a:lumMod val="65000"/>
                    <a:lumOff val="35000"/>
                  </a:schemeClr>
                </a:solidFill>
              </a:rPr>
              <a:t>TEPS004, Slide </a:t>
            </a:r>
            <a:fld id="{55AE94E2-01AD-4F44-B701-725E8CE3ADFF}" type="slidenum">
              <a:rPr lang="en-US" smtClean="0">
                <a:solidFill>
                  <a:schemeClr val="tx1">
                    <a:lumMod val="65000"/>
                    <a:lumOff val="35000"/>
                  </a:schemeClr>
                </a:solidFill>
              </a:rPr>
              <a:pPr/>
              <a:t>2</a:t>
            </a:fld>
            <a:endParaRPr lang="en-US" dirty="0">
              <a:solidFill>
                <a:schemeClr val="tx1">
                  <a:lumMod val="65000"/>
                  <a:lumOff val="35000"/>
                </a:schemeClr>
              </a:solidFill>
            </a:endParaRPr>
          </a:p>
        </p:txBody>
      </p:sp>
      <p:sp>
        <p:nvSpPr>
          <p:cNvPr id="5" name="Subtitle 4">
            <a:extLst>
              <a:ext uri="{FF2B5EF4-FFF2-40B4-BE49-F238E27FC236}">
                <a16:creationId xmlns:a16="http://schemas.microsoft.com/office/drawing/2014/main" id="{54F034F2-F983-4487-BCDD-DAC3054C2D6B}"/>
              </a:ext>
            </a:extLst>
          </p:cNvPr>
          <p:cNvSpPr>
            <a:spLocks noGrp="1"/>
          </p:cNvSpPr>
          <p:nvPr>
            <p:ph type="subTitle" idx="1"/>
          </p:nvPr>
        </p:nvSpPr>
        <p:spPr>
          <a:xfrm>
            <a:off x="1179595" y="2157508"/>
            <a:ext cx="4587893" cy="1803119"/>
          </a:xfrm>
        </p:spPr>
        <p:txBody>
          <a:bodyPr>
            <a:noAutofit/>
          </a:bodyPr>
          <a:lstStyle/>
          <a:p>
            <a:pPr marL="914400" lvl="1" indent="-457200" algn="l">
              <a:lnSpc>
                <a:spcPct val="100000"/>
              </a:lnSpc>
              <a:buClr>
                <a:srgbClr val="C9D803"/>
              </a:buClr>
              <a:buFont typeface="+mj-lt"/>
              <a:buAutoNum type="arabicPeriod"/>
            </a:pPr>
            <a:r>
              <a:rPr lang="en-GB" sz="2400" dirty="0"/>
              <a:t>Noise Propagation</a:t>
            </a:r>
          </a:p>
          <a:p>
            <a:pPr marL="914400" lvl="1" indent="-457200" algn="l">
              <a:lnSpc>
                <a:spcPct val="100000"/>
              </a:lnSpc>
              <a:buClr>
                <a:srgbClr val="C9D803"/>
              </a:buClr>
              <a:buFont typeface="+mj-lt"/>
              <a:buAutoNum type="arabicPeriod"/>
            </a:pPr>
            <a:endParaRPr lang="en-GB" sz="2400" dirty="0">
              <a:highlight>
                <a:srgbClr val="FFFF00"/>
              </a:highlight>
            </a:endParaRPr>
          </a:p>
          <a:p>
            <a:pPr marL="914400" lvl="1" indent="-457200" algn="l">
              <a:lnSpc>
                <a:spcPct val="100000"/>
              </a:lnSpc>
              <a:buClr>
                <a:srgbClr val="C9D803"/>
              </a:buClr>
              <a:buFont typeface="+mj-lt"/>
              <a:buAutoNum type="arabicPeriod"/>
            </a:pPr>
            <a:r>
              <a:rPr lang="en-GB" sz="2400" dirty="0"/>
              <a:t>Single Tracker	</a:t>
            </a:r>
          </a:p>
          <a:p>
            <a:pPr marL="914400" lvl="1" indent="-457200" algn="l">
              <a:lnSpc>
                <a:spcPct val="100000"/>
              </a:lnSpc>
              <a:buClr>
                <a:srgbClr val="C9D803"/>
              </a:buClr>
              <a:buFont typeface="+mj-lt"/>
              <a:buAutoNum type="arabicPeriod"/>
            </a:pPr>
            <a:endParaRPr lang="en-GB" sz="2400" dirty="0">
              <a:highlight>
                <a:srgbClr val="FFFF00"/>
              </a:highlight>
            </a:endParaRPr>
          </a:p>
          <a:p>
            <a:pPr marL="914400" lvl="1" indent="-457200" algn="l">
              <a:lnSpc>
                <a:spcPct val="100000"/>
              </a:lnSpc>
              <a:buClr>
                <a:srgbClr val="C9D803"/>
              </a:buClr>
              <a:buFont typeface="+mj-lt"/>
              <a:buAutoNum type="arabicPeriod"/>
            </a:pPr>
            <a:r>
              <a:rPr lang="en-GB" sz="2400" dirty="0"/>
              <a:t>Multiple Trackers</a:t>
            </a:r>
          </a:p>
          <a:p>
            <a:pPr marL="914400" lvl="1" indent="-457200" algn="l">
              <a:lnSpc>
                <a:spcPct val="100000"/>
              </a:lnSpc>
              <a:buClr>
                <a:srgbClr val="C9D803"/>
              </a:buClr>
              <a:buFont typeface="+mj-lt"/>
              <a:buAutoNum type="arabicPeriod"/>
            </a:pPr>
            <a:endParaRPr lang="en-GB" sz="1800" dirty="0">
              <a:highlight>
                <a:srgbClr val="FFFF00"/>
              </a:highlight>
            </a:endParaRPr>
          </a:p>
          <a:p>
            <a:pPr lvl="1" algn="l">
              <a:lnSpc>
                <a:spcPct val="100000"/>
              </a:lnSpc>
              <a:buClr>
                <a:srgbClr val="C9D803"/>
              </a:buClr>
            </a:pPr>
            <a:endParaRPr lang="en-GB" sz="1800" dirty="0"/>
          </a:p>
        </p:txBody>
      </p:sp>
      <p:pic>
        <p:nvPicPr>
          <p:cNvPr id="2" name="Picture 1">
            <a:extLst>
              <a:ext uri="{FF2B5EF4-FFF2-40B4-BE49-F238E27FC236}">
                <a16:creationId xmlns:a16="http://schemas.microsoft.com/office/drawing/2014/main" id="{5FCC81E0-8282-B797-AC25-AB303CE8E459}"/>
              </a:ext>
            </a:extLst>
          </p:cNvPr>
          <p:cNvPicPr>
            <a:picLocks noChangeAspect="1"/>
          </p:cNvPicPr>
          <p:nvPr/>
        </p:nvPicPr>
        <p:blipFill>
          <a:blip r:embed="rId3"/>
          <a:stretch>
            <a:fillRect/>
          </a:stretch>
        </p:blipFill>
        <p:spPr>
          <a:xfrm>
            <a:off x="6515100" y="-15876"/>
            <a:ext cx="5676900" cy="6858000"/>
          </a:xfrm>
          <a:prstGeom prst="rect">
            <a:avLst/>
          </a:prstGeom>
        </p:spPr>
      </p:pic>
      <p:sp>
        <p:nvSpPr>
          <p:cNvPr id="6" name="Footer Placeholder 4">
            <a:extLst>
              <a:ext uri="{FF2B5EF4-FFF2-40B4-BE49-F238E27FC236}">
                <a16:creationId xmlns:a16="http://schemas.microsoft.com/office/drawing/2014/main" id="{5020468A-7CFD-80D4-066F-C20C44FF34E1}"/>
              </a:ext>
            </a:extLst>
          </p:cNvPr>
          <p:cNvSpPr txBox="1">
            <a:spLocks/>
          </p:cNvSpPr>
          <p:nvPr/>
        </p:nvSpPr>
        <p:spPr>
          <a:xfrm>
            <a:off x="10732496"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7" name="Footer Placeholder 4">
            <a:extLst>
              <a:ext uri="{FF2B5EF4-FFF2-40B4-BE49-F238E27FC236}">
                <a16:creationId xmlns:a16="http://schemas.microsoft.com/office/drawing/2014/main" id="{DFAF010E-5CEB-FB21-E262-1B46AF85E6DC}"/>
              </a:ext>
            </a:extLst>
          </p:cNvPr>
          <p:cNvSpPr txBox="1">
            <a:spLocks/>
          </p:cNvSpPr>
          <p:nvPr/>
        </p:nvSpPr>
        <p:spPr>
          <a:xfrm>
            <a:off x="5414863"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053060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195464" y="2480504"/>
            <a:ext cx="3922169" cy="1325563"/>
          </a:xfrm>
        </p:spPr>
        <p:txBody>
          <a:bodyPr/>
          <a:lstStyle/>
          <a:p>
            <a:r>
              <a:rPr lang="en-US" dirty="0"/>
              <a:t>1. Noise Propagation</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a:xfrm>
            <a:off x="180975" y="6495661"/>
            <a:ext cx="4114800" cy="365125"/>
          </a:xfrm>
        </p:spPr>
        <p:txBody>
          <a:bodyPr/>
          <a:lstStyle/>
          <a:p>
            <a:r>
              <a:rPr lang="en-US" dirty="0">
                <a:solidFill>
                  <a:schemeClr val="tx1">
                    <a:lumMod val="65000"/>
                    <a:lumOff val="35000"/>
                  </a:schemeClr>
                </a:solidFill>
              </a:rPr>
              <a:t>TEPS004, Slide </a:t>
            </a:r>
            <a:fld id="{55AE94E2-01AD-4F44-B701-725E8CE3ADFF}" type="slidenum">
              <a:rPr lang="en-US" smtClean="0">
                <a:solidFill>
                  <a:schemeClr val="tx1">
                    <a:lumMod val="65000"/>
                    <a:lumOff val="35000"/>
                  </a:schemeClr>
                </a:solidFill>
              </a:rPr>
              <a:pPr/>
              <a:t>3</a:t>
            </a:fld>
            <a:endParaRPr lang="en-US" dirty="0">
              <a:solidFill>
                <a:schemeClr val="tx1">
                  <a:lumMod val="65000"/>
                  <a:lumOff val="35000"/>
                </a:schemeClr>
              </a:solidFill>
            </a:endParaRPr>
          </a:p>
        </p:txBody>
      </p:sp>
      <p:sp>
        <p:nvSpPr>
          <p:cNvPr id="4" name="Footer Placeholder 4">
            <a:extLst>
              <a:ext uri="{FF2B5EF4-FFF2-40B4-BE49-F238E27FC236}">
                <a16:creationId xmlns:a16="http://schemas.microsoft.com/office/drawing/2014/main" id="{BDEC4E84-AB52-03DE-CD17-AF2393C205F2}"/>
              </a:ext>
            </a:extLst>
          </p:cNvPr>
          <p:cNvSpPr txBox="1">
            <a:spLocks/>
          </p:cNvSpPr>
          <p:nvPr/>
        </p:nvSpPr>
        <p:spPr>
          <a:xfrm>
            <a:off x="9323566"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6" name="Footer Placeholder 4">
            <a:extLst>
              <a:ext uri="{FF2B5EF4-FFF2-40B4-BE49-F238E27FC236}">
                <a16:creationId xmlns:a16="http://schemas.microsoft.com/office/drawing/2014/main" id="{0B071A6D-6E62-A212-E653-3FCDAC61CE24}"/>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3698600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EB2A930-7E13-4620-8397-5D54748C1BAC}"/>
              </a:ext>
            </a:extLst>
          </p:cNvPr>
          <p:cNvSpPr>
            <a:spLocks noGrp="1"/>
          </p:cNvSpPr>
          <p:nvPr>
            <p:ph type="ftr" sz="quarter" idx="10"/>
          </p:nvPr>
        </p:nvSpPr>
        <p:spPr>
          <a:xfrm>
            <a:off x="180975" y="6486330"/>
            <a:ext cx="4114800" cy="365125"/>
          </a:xfrm>
        </p:spPr>
        <p:txBody>
          <a:bodyPr/>
          <a:lstStyle/>
          <a:p>
            <a:r>
              <a:rPr lang="en-US" dirty="0">
                <a:solidFill>
                  <a:schemeClr val="tx1">
                    <a:lumMod val="65000"/>
                    <a:lumOff val="35000"/>
                  </a:schemeClr>
                </a:solidFill>
              </a:rPr>
              <a:t>TEPS004, Slide </a:t>
            </a:r>
            <a:fld id="{55AE94E2-01AD-4F44-B701-725E8CE3ADFF}" type="slidenum">
              <a:rPr lang="en-US" smtClean="0">
                <a:solidFill>
                  <a:schemeClr val="tx1">
                    <a:lumMod val="65000"/>
                    <a:lumOff val="35000"/>
                  </a:schemeClr>
                </a:solidFill>
              </a:rPr>
              <a:pPr/>
              <a:t>4</a:t>
            </a:fld>
            <a:endParaRPr lang="en-US" dirty="0">
              <a:solidFill>
                <a:schemeClr val="tx1">
                  <a:lumMod val="65000"/>
                  <a:lumOff val="35000"/>
                </a:schemeClr>
              </a:solidFill>
            </a:endParaRPr>
          </a:p>
        </p:txBody>
      </p:sp>
      <p:sp>
        <p:nvSpPr>
          <p:cNvPr id="6" name="Title 5">
            <a:extLst>
              <a:ext uri="{FF2B5EF4-FFF2-40B4-BE49-F238E27FC236}">
                <a16:creationId xmlns:a16="http://schemas.microsoft.com/office/drawing/2014/main" id="{B392E83E-F7E5-4C32-81DD-102FC2CF1C00}"/>
              </a:ext>
            </a:extLst>
          </p:cNvPr>
          <p:cNvSpPr>
            <a:spLocks noGrp="1"/>
          </p:cNvSpPr>
          <p:nvPr>
            <p:ph type="title"/>
          </p:nvPr>
        </p:nvSpPr>
        <p:spPr/>
        <p:txBody>
          <a:bodyPr/>
          <a:lstStyle/>
          <a:p>
            <a:r>
              <a:rPr lang="en-US" dirty="0"/>
              <a:t>1. Noise propagation </a:t>
            </a:r>
          </a:p>
        </p:txBody>
      </p:sp>
      <p:sp>
        <p:nvSpPr>
          <p:cNvPr id="7" name="Content Placeholder 6">
            <a:extLst>
              <a:ext uri="{FF2B5EF4-FFF2-40B4-BE49-F238E27FC236}">
                <a16:creationId xmlns:a16="http://schemas.microsoft.com/office/drawing/2014/main" id="{9E208A4F-0489-46FE-BB16-FD82A3C45FB5}"/>
              </a:ext>
            </a:extLst>
          </p:cNvPr>
          <p:cNvSpPr>
            <a:spLocks noGrp="1"/>
          </p:cNvSpPr>
          <p:nvPr>
            <p:ph sz="half" idx="1"/>
          </p:nvPr>
        </p:nvSpPr>
        <p:spPr/>
        <p:txBody>
          <a:bodyPr/>
          <a:lstStyle/>
          <a:p>
            <a:r>
              <a:rPr lang="en-US" dirty="0"/>
              <a:t>1.1  influence on measurement accuracy</a:t>
            </a:r>
          </a:p>
        </p:txBody>
      </p:sp>
      <p:pic>
        <p:nvPicPr>
          <p:cNvPr id="14" name="Picture 13">
            <a:extLst>
              <a:ext uri="{FF2B5EF4-FFF2-40B4-BE49-F238E27FC236}">
                <a16:creationId xmlns:a16="http://schemas.microsoft.com/office/drawing/2014/main" id="{B665781C-9DB4-7565-B994-54D2A8653BE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1053117" y="239246"/>
            <a:ext cx="962755" cy="948057"/>
          </a:xfrm>
          <a:prstGeom prst="rect">
            <a:avLst/>
          </a:prstGeom>
        </p:spPr>
      </p:pic>
      <p:sp>
        <p:nvSpPr>
          <p:cNvPr id="2" name="Content Placeholder 2">
            <a:extLst>
              <a:ext uri="{FF2B5EF4-FFF2-40B4-BE49-F238E27FC236}">
                <a16:creationId xmlns:a16="http://schemas.microsoft.com/office/drawing/2014/main" id="{727A6155-1197-4DC8-C773-38D85CF4EEF2}"/>
              </a:ext>
            </a:extLst>
          </p:cNvPr>
          <p:cNvSpPr txBox="1">
            <a:spLocks/>
          </p:cNvSpPr>
          <p:nvPr/>
        </p:nvSpPr>
        <p:spPr>
          <a:xfrm>
            <a:off x="1371600" y="1581912"/>
            <a:ext cx="9577388" cy="4790896"/>
          </a:xfrm>
          <a:prstGeom prst="rect">
            <a:avLst/>
          </a:prstGeom>
        </p:spPr>
        <p:txBody>
          <a:bodyPr vert="horz" lIns="91440" tIns="45720" rIns="91440" bIns="45720" numCol="1" rtlCol="0">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9D803"/>
              </a:buClr>
            </a:pPr>
            <a:endParaRPr lang="en-US" sz="5600" dirty="0">
              <a:latin typeface="+mn-lt"/>
            </a:endParaRPr>
          </a:p>
          <a:p>
            <a:pPr>
              <a:lnSpc>
                <a:spcPct val="120000"/>
              </a:lnSpc>
              <a:buClr>
                <a:srgbClr val="C9D803"/>
              </a:buClr>
            </a:pPr>
            <a:r>
              <a:rPr lang="en-US" sz="5600" b="0" cap="none" dirty="0">
                <a:latin typeface="+mn-lt"/>
              </a:rPr>
              <a:t>In this presentation, we will elaborate on the influence of measurement setup and configuration for measurement accuracy and noise propagation.</a:t>
            </a:r>
          </a:p>
          <a:p>
            <a:pPr>
              <a:buClr>
                <a:srgbClr val="C9D803"/>
              </a:buClr>
            </a:pPr>
            <a:endParaRPr lang="en-US" sz="5600" b="0" cap="none" dirty="0">
              <a:latin typeface="+mn-lt"/>
            </a:endParaRPr>
          </a:p>
          <a:p>
            <a:pPr>
              <a:buClr>
                <a:srgbClr val="C9D803"/>
              </a:buClr>
            </a:pPr>
            <a:r>
              <a:rPr lang="en-US" sz="5600" b="0" cap="none" dirty="0">
                <a:latin typeface="+mn-lt"/>
              </a:rPr>
              <a:t>In this presentation, we will refer to the noise, N,  of a single tracker as  </a:t>
            </a:r>
            <a:r>
              <a:rPr lang="en-US" sz="5600" b="0" i="1" cap="none" dirty="0" err="1">
                <a:latin typeface="+mn-lt"/>
              </a:rPr>
              <a:t>N</a:t>
            </a:r>
            <a:r>
              <a:rPr lang="en-US" sz="5600" b="0" i="1" cap="none" baseline="-25000" dirty="0" err="1">
                <a:latin typeface="+mn-lt"/>
              </a:rPr>
              <a:t>single</a:t>
            </a:r>
            <a:r>
              <a:rPr lang="en-US" sz="5600" b="0" i="1" cap="none" baseline="-25000" dirty="0">
                <a:latin typeface="+mn-lt"/>
              </a:rPr>
              <a:t> .</a:t>
            </a:r>
            <a:endParaRPr lang="en-US" sz="5600" b="0" i="1" cap="none" dirty="0">
              <a:latin typeface="+mn-lt"/>
            </a:endParaRPr>
          </a:p>
          <a:p>
            <a:pPr>
              <a:buClr>
                <a:srgbClr val="C9D803"/>
              </a:buClr>
            </a:pPr>
            <a:endParaRPr lang="en-US" sz="5600" b="0" i="1" cap="none" dirty="0">
              <a:latin typeface="+mn-lt"/>
            </a:endParaRPr>
          </a:p>
          <a:p>
            <a:pPr>
              <a:buClr>
                <a:srgbClr val="C9D803"/>
              </a:buClr>
            </a:pPr>
            <a:r>
              <a:rPr lang="en-US" sz="5600" b="0" cap="none" dirty="0">
                <a:latin typeface="+mn-lt"/>
              </a:rPr>
              <a:t>The choice of setup and configuration is very application-driven:</a:t>
            </a:r>
          </a:p>
          <a:p>
            <a:pPr>
              <a:lnSpc>
                <a:spcPct val="120000"/>
              </a:lnSpc>
              <a:buClr>
                <a:srgbClr val="C9D803"/>
              </a:buClr>
            </a:pPr>
            <a:r>
              <a:rPr lang="en-US" sz="5600" cap="none" dirty="0">
                <a:latin typeface="+mn-lt"/>
              </a:rPr>
              <a:t>Accessible Space for Targets</a:t>
            </a:r>
            <a:r>
              <a:rPr lang="en-US" sz="5600" b="0" cap="none" dirty="0">
                <a:latin typeface="+mn-lt"/>
              </a:rPr>
              <a:t>:  	What is the volume available to mount the targets to the object? 					Can there be multiple targets in a  “triangle shape” ? *  </a:t>
            </a:r>
          </a:p>
          <a:p>
            <a:pPr>
              <a:lnSpc>
                <a:spcPct val="120000"/>
              </a:lnSpc>
              <a:buClr>
                <a:srgbClr val="C9D803"/>
              </a:buClr>
            </a:pPr>
            <a:r>
              <a:rPr lang="en-US" sz="5600" cap="none" dirty="0">
                <a:latin typeface="+mn-lt"/>
              </a:rPr>
              <a:t>Expected Movement</a:t>
            </a:r>
            <a:r>
              <a:rPr lang="en-US" sz="5600" b="0" cap="none" dirty="0">
                <a:latin typeface="+mn-lt"/>
              </a:rPr>
              <a:t>: 		What is the expected amplitude of the motion?   						What would be an acceptable noise level?</a:t>
            </a:r>
          </a:p>
          <a:p>
            <a:pPr>
              <a:lnSpc>
                <a:spcPct val="120000"/>
              </a:lnSpc>
              <a:buClr>
                <a:srgbClr val="C9D803"/>
              </a:buClr>
            </a:pPr>
            <a:r>
              <a:rPr lang="en-US" sz="5600" cap="none" dirty="0">
                <a:latin typeface="+mn-lt"/>
              </a:rPr>
              <a:t>Relative Movement**:</a:t>
            </a:r>
            <a:r>
              <a:rPr lang="en-US" sz="5600" b="0" cap="none" dirty="0">
                <a:latin typeface="+mn-lt"/>
              </a:rPr>
              <a:t>		What is the chance that the camera might be subject to movement? 					Is the requested information a relative movement of two parts?</a:t>
            </a:r>
          </a:p>
          <a:p>
            <a:pPr>
              <a:buClr>
                <a:srgbClr val="C9D803"/>
              </a:buClr>
            </a:pPr>
            <a:endParaRPr lang="en-US" sz="5600" b="0" cap="none" dirty="0">
              <a:latin typeface="+mn-lt"/>
            </a:endParaRPr>
          </a:p>
          <a:p>
            <a:pPr>
              <a:buClr>
                <a:srgbClr val="C9D803"/>
              </a:buClr>
            </a:pPr>
            <a:r>
              <a:rPr lang="en-US" sz="5600" b="0" cap="none" dirty="0">
                <a:latin typeface="+mn-lt"/>
              </a:rPr>
              <a:t>* When using multiple trackers to define an object, make sure that they form a triangular base and are co-linear.</a:t>
            </a:r>
          </a:p>
          <a:p>
            <a:pPr>
              <a:lnSpc>
                <a:spcPct val="120000"/>
              </a:lnSpc>
              <a:buClr>
                <a:srgbClr val="C9D803"/>
              </a:buClr>
            </a:pPr>
            <a:r>
              <a:rPr lang="en-US" sz="5600" b="0" cap="none" dirty="0">
                <a:latin typeface="+mn-lt"/>
              </a:rPr>
              <a:t>** Dynamic referencing will always increase the static noise. It is, however, an improvement if the mechanical situation causes measurement effects superior to the noise increase.</a:t>
            </a:r>
          </a:p>
          <a:p>
            <a:pPr>
              <a:buClr>
                <a:srgbClr val="C9D803"/>
              </a:buClr>
            </a:pPr>
            <a:endParaRPr lang="en-US" sz="1400" dirty="0"/>
          </a:p>
          <a:p>
            <a:pPr>
              <a:buClr>
                <a:srgbClr val="C9D803"/>
              </a:buClr>
            </a:pPr>
            <a:endParaRPr lang="en-US" sz="1400" dirty="0"/>
          </a:p>
          <a:p>
            <a:pPr>
              <a:buClr>
                <a:srgbClr val="C9D803"/>
              </a:buClr>
            </a:pPr>
            <a:endParaRPr lang="en-US" sz="1400" dirty="0"/>
          </a:p>
        </p:txBody>
      </p:sp>
      <p:sp>
        <p:nvSpPr>
          <p:cNvPr id="3" name="Footer Placeholder 4">
            <a:extLst>
              <a:ext uri="{FF2B5EF4-FFF2-40B4-BE49-F238E27FC236}">
                <a16:creationId xmlns:a16="http://schemas.microsoft.com/office/drawing/2014/main" id="{B96AE357-6EA0-69BF-D020-84ABCFBB990E}"/>
              </a:ext>
            </a:extLst>
          </p:cNvPr>
          <p:cNvSpPr txBox="1">
            <a:spLocks/>
          </p:cNvSpPr>
          <p:nvPr/>
        </p:nvSpPr>
        <p:spPr>
          <a:xfrm>
            <a:off x="10723165"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4" name="Footer Placeholder 4">
            <a:extLst>
              <a:ext uri="{FF2B5EF4-FFF2-40B4-BE49-F238E27FC236}">
                <a16:creationId xmlns:a16="http://schemas.microsoft.com/office/drawing/2014/main" id="{BDA7C88D-2AA9-C2A6-217B-D0570222F77E}"/>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568420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587349" y="2443182"/>
            <a:ext cx="4927180" cy="1325563"/>
          </a:xfrm>
        </p:spPr>
        <p:txBody>
          <a:bodyPr/>
          <a:lstStyle/>
          <a:p>
            <a:r>
              <a:rPr lang="en-US" dirty="0"/>
              <a:t>2. Single Tracker</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a:xfrm>
            <a:off x="180975" y="6486330"/>
            <a:ext cx="4114800" cy="365125"/>
          </a:xfrm>
        </p:spPr>
        <p:txBody>
          <a:bodyPr/>
          <a:lstStyle/>
          <a:p>
            <a:r>
              <a:rPr lang="en-US" dirty="0">
                <a:solidFill>
                  <a:schemeClr val="tx1">
                    <a:lumMod val="65000"/>
                    <a:lumOff val="35000"/>
                  </a:schemeClr>
                </a:solidFill>
              </a:rPr>
              <a:t>TEPS004, Slide </a:t>
            </a:r>
            <a:fld id="{55AE94E2-01AD-4F44-B701-725E8CE3ADFF}" type="slidenum">
              <a:rPr lang="en-US" smtClean="0">
                <a:solidFill>
                  <a:schemeClr val="tx1">
                    <a:lumMod val="65000"/>
                    <a:lumOff val="35000"/>
                  </a:schemeClr>
                </a:solidFill>
              </a:rPr>
              <a:pPr/>
              <a:t>5</a:t>
            </a:fld>
            <a:endParaRPr lang="en-US" dirty="0">
              <a:solidFill>
                <a:schemeClr val="tx1">
                  <a:lumMod val="65000"/>
                  <a:lumOff val="35000"/>
                </a:schemeClr>
              </a:solidFill>
            </a:endParaRPr>
          </a:p>
        </p:txBody>
      </p:sp>
      <p:sp>
        <p:nvSpPr>
          <p:cNvPr id="7" name="Footer Placeholder 4">
            <a:extLst>
              <a:ext uri="{FF2B5EF4-FFF2-40B4-BE49-F238E27FC236}">
                <a16:creationId xmlns:a16="http://schemas.microsoft.com/office/drawing/2014/main" id="{D6DCD8AB-33FD-0FA4-73B6-8C26D8F9CE3B}"/>
              </a:ext>
            </a:extLst>
          </p:cNvPr>
          <p:cNvSpPr txBox="1">
            <a:spLocks/>
          </p:cNvSpPr>
          <p:nvPr/>
        </p:nvSpPr>
        <p:spPr>
          <a:xfrm>
            <a:off x="9323566"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8" name="Footer Placeholder 4">
            <a:extLst>
              <a:ext uri="{FF2B5EF4-FFF2-40B4-BE49-F238E27FC236}">
                <a16:creationId xmlns:a16="http://schemas.microsoft.com/office/drawing/2014/main" id="{8B367B18-682C-F5DE-1155-FA429248E833}"/>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4239972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EB2A930-7E13-4620-8397-5D54748C1BAC}"/>
              </a:ext>
            </a:extLst>
          </p:cNvPr>
          <p:cNvSpPr>
            <a:spLocks noGrp="1"/>
          </p:cNvSpPr>
          <p:nvPr>
            <p:ph type="ftr" sz="quarter" idx="10"/>
          </p:nvPr>
        </p:nvSpPr>
        <p:spPr>
          <a:xfrm>
            <a:off x="180975" y="648633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rPr>
              <a:t>TEPS004, Slide </a:t>
            </a:r>
            <a:fld id="{55AE94E2-01AD-4F44-B701-725E8CE3ADFF}" type="slidenum">
              <a:rPr kumimoji="0" lang="en-US" sz="1100" b="0" i="0" u="none" strike="noStrike" kern="1200" cap="none" spc="0" normalizeH="0" baseline="0" noProof="0" smtClean="0">
                <a:ln>
                  <a:noFill/>
                </a:ln>
                <a:solidFill>
                  <a:schemeClr val="tx1">
                    <a:lumMod val="65000"/>
                    <a:lumOff val="35000"/>
                  </a:schemeClr>
                </a:solidFill>
                <a:effectLst/>
                <a:uLnTx/>
                <a:uFillTx/>
                <a:latin typeface="Bahnschrif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endParaRPr>
          </a:p>
        </p:txBody>
      </p:sp>
      <p:sp>
        <p:nvSpPr>
          <p:cNvPr id="6" name="Title 5">
            <a:extLst>
              <a:ext uri="{FF2B5EF4-FFF2-40B4-BE49-F238E27FC236}">
                <a16:creationId xmlns:a16="http://schemas.microsoft.com/office/drawing/2014/main" id="{B392E83E-F7E5-4C32-81DD-102FC2CF1C00}"/>
              </a:ext>
            </a:extLst>
          </p:cNvPr>
          <p:cNvSpPr>
            <a:spLocks noGrp="1"/>
          </p:cNvSpPr>
          <p:nvPr>
            <p:ph type="title"/>
          </p:nvPr>
        </p:nvSpPr>
        <p:spPr/>
        <p:txBody>
          <a:bodyPr/>
          <a:lstStyle/>
          <a:p>
            <a:r>
              <a:rPr lang="en-US" dirty="0"/>
              <a:t>2.Single tracker  </a:t>
            </a:r>
          </a:p>
        </p:txBody>
      </p:sp>
      <p:sp>
        <p:nvSpPr>
          <p:cNvPr id="7" name="Content Placeholder 6">
            <a:extLst>
              <a:ext uri="{FF2B5EF4-FFF2-40B4-BE49-F238E27FC236}">
                <a16:creationId xmlns:a16="http://schemas.microsoft.com/office/drawing/2014/main" id="{9E208A4F-0489-46FE-BB16-FD82A3C45FB5}"/>
              </a:ext>
            </a:extLst>
          </p:cNvPr>
          <p:cNvSpPr>
            <a:spLocks noGrp="1"/>
          </p:cNvSpPr>
          <p:nvPr>
            <p:ph sz="half" idx="1"/>
          </p:nvPr>
        </p:nvSpPr>
        <p:spPr/>
        <p:txBody>
          <a:bodyPr/>
          <a:lstStyle/>
          <a:p>
            <a:r>
              <a:rPr lang="en-US" dirty="0"/>
              <a:t>2.1  static reference </a:t>
            </a:r>
          </a:p>
        </p:txBody>
      </p:sp>
      <p:pic>
        <p:nvPicPr>
          <p:cNvPr id="14" name="Picture 13">
            <a:extLst>
              <a:ext uri="{FF2B5EF4-FFF2-40B4-BE49-F238E27FC236}">
                <a16:creationId xmlns:a16="http://schemas.microsoft.com/office/drawing/2014/main" id="{B665781C-9DB4-7565-B994-54D2A8653BE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1053117" y="239246"/>
            <a:ext cx="962755" cy="948057"/>
          </a:xfrm>
          <a:prstGeom prst="rect">
            <a:avLst/>
          </a:prstGeom>
        </p:spPr>
      </p:pic>
      <p:sp>
        <p:nvSpPr>
          <p:cNvPr id="2" name="Content Placeholder 2">
            <a:extLst>
              <a:ext uri="{FF2B5EF4-FFF2-40B4-BE49-F238E27FC236}">
                <a16:creationId xmlns:a16="http://schemas.microsoft.com/office/drawing/2014/main" id="{93102694-30FA-C007-EAA7-6440EEB80ECD}"/>
              </a:ext>
            </a:extLst>
          </p:cNvPr>
          <p:cNvSpPr txBox="1">
            <a:spLocks/>
          </p:cNvSpPr>
          <p:nvPr/>
        </p:nvSpPr>
        <p:spPr>
          <a:xfrm>
            <a:off x="1153769" y="1470659"/>
            <a:ext cx="8646141" cy="5492731"/>
          </a:xfrm>
          <a:prstGeom prst="rect">
            <a:avLst/>
          </a:prstGeom>
          <a:noFill/>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9D803"/>
              </a:buClr>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a:pPr>
            <a:r>
              <a:rPr lang="en-US" sz="2000" cap="none" spc="300" dirty="0">
                <a:solidFill>
                  <a:prstClr val="black"/>
                </a:solidFill>
                <a:latin typeface="Bahnschrift" panose="020B0502040204020203" pitchFamily="34" charset="0"/>
              </a:rPr>
              <a:t>Offset = 0</a:t>
            </a:r>
          </a:p>
          <a:p>
            <a:pPr>
              <a:buClr>
                <a:srgbClr val="C9D803"/>
              </a:buClr>
            </a:pPr>
            <a:r>
              <a:rPr lang="en-US" sz="1400" b="0" cap="none" dirty="0">
                <a:latin typeface="Bahnschrift" panose="020B0502040204020203" pitchFamily="34" charset="0"/>
              </a:rPr>
              <a:t>Reported measurement point is located in the cone (back of the tracker). The position is relative to the camera (or static reference). Rotational uncertainty is better for larger trackers.</a:t>
            </a:r>
          </a:p>
          <a:p>
            <a:pPr algn="ctr">
              <a:buClr>
                <a:srgbClr val="C9D803"/>
              </a:buCl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cap="none" dirty="0">
                <a:latin typeface="Bahnschrift" panose="020B0502040204020203" pitchFamily="34" charset="0"/>
              </a:rPr>
              <a:t>= Best sensitivity and accuracy</a:t>
            </a:r>
          </a:p>
          <a:p>
            <a:pPr>
              <a:buClr>
                <a:srgbClr val="C9D803"/>
              </a:buClr>
            </a:pPr>
            <a:r>
              <a:rPr lang="en-US" sz="1400" cap="none" dirty="0">
                <a:solidFill>
                  <a:prstClr val="black"/>
                </a:solidFill>
                <a:highlight>
                  <a:srgbClr val="C9D803"/>
                </a:highlight>
                <a:latin typeface="Bahnschrift" panose="020B0502040204020203" pitchFamily="34" charset="0"/>
              </a:rPr>
              <a:t>Application:   	Camera is stable and object moves with respect to camera</a:t>
            </a:r>
          </a:p>
          <a:p>
            <a:pPr>
              <a:buClr>
                <a:srgbClr val="C9D803"/>
              </a:buClr>
              <a:tabLst>
                <a:tab pos="457200" algn="l"/>
                <a:tab pos="640080" algn="l"/>
              </a:tabLst>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startAt="2"/>
            </a:pPr>
            <a:r>
              <a:rPr lang="en-US" sz="2000" cap="none" spc="300" dirty="0">
                <a:solidFill>
                  <a:prstClr val="black"/>
                </a:solidFill>
                <a:latin typeface="Bahnschrift" panose="020B0502040204020203" pitchFamily="34" charset="0"/>
              </a:rPr>
              <a:t>Offset = (</a:t>
            </a:r>
            <a:r>
              <a:rPr lang="en-US" sz="2000" cap="none" spc="300" dirty="0" err="1">
                <a:solidFill>
                  <a:prstClr val="black"/>
                </a:solidFill>
                <a:latin typeface="Bahnschrift" panose="020B0502040204020203" pitchFamily="34" charset="0"/>
              </a:rPr>
              <a:t>x,y,z</a:t>
            </a:r>
            <a:r>
              <a:rPr lang="en-US" sz="2000" cap="none" spc="300" dirty="0">
                <a:solidFill>
                  <a:prstClr val="black"/>
                </a:solidFill>
                <a:latin typeface="Bahnschrift" panose="020B0502040204020203" pitchFamily="34" charset="0"/>
              </a:rPr>
              <a:t>)</a:t>
            </a:r>
          </a:p>
          <a:p>
            <a:pPr>
              <a:buClr>
                <a:srgbClr val="C9D803"/>
              </a:buClr>
            </a:pPr>
            <a:r>
              <a:rPr lang="en-US" sz="1400" b="0" cap="none" dirty="0">
                <a:latin typeface="Bahnschrift" panose="020B0502040204020203" pitchFamily="34" charset="0"/>
              </a:rPr>
              <a:t>Reported measurement point is located at a distance (</a:t>
            </a:r>
            <a:r>
              <a:rPr lang="en-US" sz="1400" b="0" cap="none" dirty="0" err="1">
                <a:latin typeface="Bahnschrift" panose="020B0502040204020203" pitchFamily="34" charset="0"/>
              </a:rPr>
              <a:t>x,y,z</a:t>
            </a:r>
            <a:r>
              <a:rPr lang="en-US" sz="1400" b="0" cap="none" dirty="0">
                <a:latin typeface="Bahnschrift" panose="020B0502040204020203" pitchFamily="34" charset="0"/>
              </a:rPr>
              <a:t>) from the cone.  Rotational uncertainty is better for larger trackers. Sensitivity and accuracy decrease with increased offset. </a:t>
            </a:r>
          </a:p>
          <a:p>
            <a:pPr algn="ctr">
              <a:buClr>
                <a:srgbClr val="C9D803"/>
              </a:buCl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cap="none" dirty="0">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cap="none" dirty="0">
                <a:latin typeface="Bahnschrift" panose="020B0502040204020203" pitchFamily="34" charset="0"/>
              </a:rPr>
              <a:t>* Offset / Width</a:t>
            </a:r>
          </a:p>
          <a:p>
            <a:pPr>
              <a:buClr>
                <a:srgbClr val="C9D803"/>
              </a:buClr>
            </a:pPr>
            <a:r>
              <a:rPr lang="en-US" sz="1400" b="0" cap="none" dirty="0">
                <a:latin typeface="Bahnschrift" panose="020B0502040204020203" pitchFamily="34" charset="0"/>
              </a:rPr>
              <a:t>Example: If the user defines the offset at 300 mm for a 100 mm size tracker, the noise will be approximately 3 time higher than  the tracker with no offset.</a:t>
            </a:r>
          </a:p>
          <a:p>
            <a:pPr>
              <a:buClr>
                <a:srgbClr val="C9D803"/>
              </a:buClr>
            </a:pPr>
            <a:r>
              <a:rPr lang="en-US" sz="1400" cap="none" dirty="0">
                <a:solidFill>
                  <a:prstClr val="black"/>
                </a:solidFill>
                <a:highlight>
                  <a:srgbClr val="C9D803"/>
                </a:highlight>
                <a:latin typeface="Bahnschrift" panose="020B0502040204020203" pitchFamily="34" charset="0"/>
              </a:rPr>
              <a:t>Application:   	Camera is stable; object moves with respect to camera;  </a:t>
            </a:r>
          </a:p>
          <a:p>
            <a:pPr>
              <a:buClr>
                <a:srgbClr val="C9D803"/>
              </a:buClr>
            </a:pPr>
            <a:r>
              <a:rPr lang="en-US" sz="1400" cap="none" dirty="0">
                <a:solidFill>
                  <a:prstClr val="black"/>
                </a:solidFill>
                <a:latin typeface="Bahnschrift" panose="020B0502040204020203" pitchFamily="34" charset="0"/>
              </a:rPr>
              <a:t>		</a:t>
            </a:r>
            <a:r>
              <a:rPr lang="en-US" sz="1400" cap="none" dirty="0">
                <a:solidFill>
                  <a:prstClr val="black"/>
                </a:solidFill>
                <a:highlight>
                  <a:srgbClr val="C9D803"/>
                </a:highlight>
                <a:latin typeface="Bahnschrift" panose="020B0502040204020203" pitchFamily="34" charset="0"/>
              </a:rPr>
              <a:t>The </a:t>
            </a:r>
            <a:r>
              <a:rPr lang="en-US" sz="1400" cap="none" dirty="0">
                <a:solidFill>
                  <a:schemeClr val="tx1"/>
                </a:solidFill>
                <a:highlight>
                  <a:srgbClr val="C9D803"/>
                </a:highlight>
                <a:latin typeface="Bahnschrift" panose="020B0502040204020203" pitchFamily="34" charset="0"/>
              </a:rPr>
              <a:t>point of interest is not too far from the physical tracker (small offset).</a:t>
            </a:r>
            <a:endParaRPr lang="en-US" sz="2000" cap="none" spc="300" dirty="0">
              <a:solidFill>
                <a:schemeClr val="tx1"/>
              </a:solidFill>
              <a:highlight>
                <a:srgbClr val="C9D803"/>
              </a:highlight>
              <a:latin typeface="Bahnschrift" panose="020B0502040204020203" pitchFamily="34" charset="0"/>
            </a:endParaRPr>
          </a:p>
          <a:p>
            <a:pPr>
              <a:buClr>
                <a:srgbClr val="C9D803"/>
              </a:buClr>
            </a:pPr>
            <a:endParaRPr lang="en-US" sz="1400" cap="none" dirty="0">
              <a:highlight>
                <a:srgbClr val="C9D803"/>
              </a:highlight>
              <a:latin typeface="Bahnschrift" panose="020B0502040204020203" pitchFamily="34" charset="0"/>
            </a:endParaRPr>
          </a:p>
          <a:p>
            <a:pPr>
              <a:buClr>
                <a:srgbClr val="C9D803"/>
              </a:buClr>
            </a:pPr>
            <a:endParaRPr lang="en-US" sz="1400" cap="none" dirty="0">
              <a:latin typeface="Bahnschrift" panose="020B0502040204020203" pitchFamily="34" charset="0"/>
            </a:endParaRPr>
          </a:p>
        </p:txBody>
      </p:sp>
      <p:pic>
        <p:nvPicPr>
          <p:cNvPr id="3" name="Picture 2">
            <a:extLst>
              <a:ext uri="{FF2B5EF4-FFF2-40B4-BE49-F238E27FC236}">
                <a16:creationId xmlns:a16="http://schemas.microsoft.com/office/drawing/2014/main" id="{FE5E6FE3-986A-B64C-DB15-10C5F96C9BBE}"/>
              </a:ext>
            </a:extLst>
          </p:cNvPr>
          <p:cNvPicPr>
            <a:picLocks noChangeAspect="1"/>
          </p:cNvPicPr>
          <p:nvPr/>
        </p:nvPicPr>
        <p:blipFill>
          <a:blip r:embed="rId4"/>
          <a:stretch>
            <a:fillRect/>
          </a:stretch>
        </p:blipFill>
        <p:spPr>
          <a:xfrm>
            <a:off x="9839179" y="2310803"/>
            <a:ext cx="1209675" cy="1171575"/>
          </a:xfrm>
          <a:prstGeom prst="rect">
            <a:avLst/>
          </a:prstGeom>
        </p:spPr>
      </p:pic>
      <p:sp>
        <p:nvSpPr>
          <p:cNvPr id="4" name="Flowchart: Or 3">
            <a:extLst>
              <a:ext uri="{FF2B5EF4-FFF2-40B4-BE49-F238E27FC236}">
                <a16:creationId xmlns:a16="http://schemas.microsoft.com/office/drawing/2014/main" id="{F6FC0303-5FB5-A7CE-8857-994F954B719B}"/>
              </a:ext>
            </a:extLst>
          </p:cNvPr>
          <p:cNvSpPr/>
          <p:nvPr/>
        </p:nvSpPr>
        <p:spPr>
          <a:xfrm>
            <a:off x="10405453" y="2769667"/>
            <a:ext cx="286791" cy="253846"/>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7CFF739-1D96-8B71-C477-DF64A8EB89A8}"/>
              </a:ext>
            </a:extLst>
          </p:cNvPr>
          <p:cNvPicPr>
            <a:picLocks noChangeAspect="1"/>
          </p:cNvPicPr>
          <p:nvPr/>
        </p:nvPicPr>
        <p:blipFill>
          <a:blip r:embed="rId4"/>
          <a:stretch>
            <a:fillRect/>
          </a:stretch>
        </p:blipFill>
        <p:spPr>
          <a:xfrm>
            <a:off x="9828555" y="4217025"/>
            <a:ext cx="1209675" cy="1171575"/>
          </a:xfrm>
          <a:prstGeom prst="rect">
            <a:avLst/>
          </a:prstGeom>
        </p:spPr>
      </p:pic>
      <p:sp>
        <p:nvSpPr>
          <p:cNvPr id="9" name="TextBox 8">
            <a:extLst>
              <a:ext uri="{FF2B5EF4-FFF2-40B4-BE49-F238E27FC236}">
                <a16:creationId xmlns:a16="http://schemas.microsoft.com/office/drawing/2014/main" id="{3E05C891-C80D-B8D9-0313-04F5C3DBB614}"/>
              </a:ext>
            </a:extLst>
          </p:cNvPr>
          <p:cNvSpPr txBox="1"/>
          <p:nvPr/>
        </p:nvSpPr>
        <p:spPr>
          <a:xfrm>
            <a:off x="10972800" y="4541204"/>
            <a:ext cx="535724" cy="261610"/>
          </a:xfrm>
          <a:prstGeom prst="rect">
            <a:avLst/>
          </a:prstGeom>
          <a:noFill/>
        </p:spPr>
        <p:txBody>
          <a:bodyPr wrap="none" rtlCol="0">
            <a:spAutoFit/>
          </a:bodyPr>
          <a:lstStyle/>
          <a:p>
            <a:r>
              <a:rPr lang="en-US" sz="1100" dirty="0"/>
              <a:t>Offset</a:t>
            </a:r>
          </a:p>
        </p:txBody>
      </p:sp>
      <p:cxnSp>
        <p:nvCxnSpPr>
          <p:cNvPr id="10" name="Straight Arrow Connector 9">
            <a:extLst>
              <a:ext uri="{FF2B5EF4-FFF2-40B4-BE49-F238E27FC236}">
                <a16:creationId xmlns:a16="http://schemas.microsoft.com/office/drawing/2014/main" id="{8FB4A723-1C69-4038-45E3-DAF891C574D6}"/>
              </a:ext>
            </a:extLst>
          </p:cNvPr>
          <p:cNvCxnSpPr>
            <a:cxnSpLocks/>
          </p:cNvCxnSpPr>
          <p:nvPr/>
        </p:nvCxnSpPr>
        <p:spPr>
          <a:xfrm>
            <a:off x="10498429" y="4802812"/>
            <a:ext cx="1099211" cy="0"/>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Flowchart: Or 11">
            <a:extLst>
              <a:ext uri="{FF2B5EF4-FFF2-40B4-BE49-F238E27FC236}">
                <a16:creationId xmlns:a16="http://schemas.microsoft.com/office/drawing/2014/main" id="{5263386D-2991-81DB-F336-2D5BD4960BEB}"/>
              </a:ext>
            </a:extLst>
          </p:cNvPr>
          <p:cNvSpPr/>
          <p:nvPr/>
        </p:nvSpPr>
        <p:spPr>
          <a:xfrm>
            <a:off x="11597640" y="4675889"/>
            <a:ext cx="286791" cy="253846"/>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8B259C13-89B5-1E98-E28A-4B9B96953373}"/>
              </a:ext>
            </a:extLst>
          </p:cNvPr>
          <p:cNvCxnSpPr>
            <a:cxnSpLocks/>
          </p:cNvCxnSpPr>
          <p:nvPr/>
        </p:nvCxnSpPr>
        <p:spPr>
          <a:xfrm>
            <a:off x="10032555" y="4217025"/>
            <a:ext cx="801673" cy="0"/>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E2E2CDC6-B0CA-8772-EC65-237439B8A330}"/>
              </a:ext>
            </a:extLst>
          </p:cNvPr>
          <p:cNvSpPr txBox="1"/>
          <p:nvPr/>
        </p:nvSpPr>
        <p:spPr>
          <a:xfrm>
            <a:off x="10156520" y="3937359"/>
            <a:ext cx="535724" cy="261610"/>
          </a:xfrm>
          <a:prstGeom prst="rect">
            <a:avLst/>
          </a:prstGeom>
          <a:noFill/>
        </p:spPr>
        <p:txBody>
          <a:bodyPr wrap="none" rtlCol="0">
            <a:spAutoFit/>
          </a:bodyPr>
          <a:lstStyle/>
          <a:p>
            <a:r>
              <a:rPr lang="en-US" sz="1100" dirty="0"/>
              <a:t>Width</a:t>
            </a:r>
          </a:p>
        </p:txBody>
      </p:sp>
      <p:sp>
        <p:nvSpPr>
          <p:cNvPr id="11" name="Footer Placeholder 4">
            <a:extLst>
              <a:ext uri="{FF2B5EF4-FFF2-40B4-BE49-F238E27FC236}">
                <a16:creationId xmlns:a16="http://schemas.microsoft.com/office/drawing/2014/main" id="{E8299577-CE0A-B4A5-E719-E23471C1D4F7}"/>
              </a:ext>
            </a:extLst>
          </p:cNvPr>
          <p:cNvSpPr txBox="1">
            <a:spLocks/>
          </p:cNvSpPr>
          <p:nvPr/>
        </p:nvSpPr>
        <p:spPr>
          <a:xfrm>
            <a:off x="10723165"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15" name="Footer Placeholder 4">
            <a:extLst>
              <a:ext uri="{FF2B5EF4-FFF2-40B4-BE49-F238E27FC236}">
                <a16:creationId xmlns:a16="http://schemas.microsoft.com/office/drawing/2014/main" id="{7709C552-2B0A-96E0-1DEC-590C01931DD3}"/>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481917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7CFF739-1D96-8B71-C477-DF64A8EB89A8}"/>
              </a:ext>
            </a:extLst>
          </p:cNvPr>
          <p:cNvPicPr>
            <a:picLocks noChangeAspect="1"/>
          </p:cNvPicPr>
          <p:nvPr/>
        </p:nvPicPr>
        <p:blipFill>
          <a:blip r:embed="rId3"/>
          <a:stretch>
            <a:fillRect/>
          </a:stretch>
        </p:blipFill>
        <p:spPr>
          <a:xfrm>
            <a:off x="10384738" y="3649190"/>
            <a:ext cx="1209675" cy="1171575"/>
          </a:xfrm>
          <a:prstGeom prst="rect">
            <a:avLst/>
          </a:prstGeom>
        </p:spPr>
      </p:pic>
      <p:pic>
        <p:nvPicPr>
          <p:cNvPr id="17" name="Picture 16">
            <a:extLst>
              <a:ext uri="{FF2B5EF4-FFF2-40B4-BE49-F238E27FC236}">
                <a16:creationId xmlns:a16="http://schemas.microsoft.com/office/drawing/2014/main" id="{7ADA3902-771B-7830-D7E2-696BE23DBE7F}"/>
              </a:ext>
            </a:extLst>
          </p:cNvPr>
          <p:cNvPicPr>
            <a:picLocks noChangeAspect="1"/>
          </p:cNvPicPr>
          <p:nvPr/>
        </p:nvPicPr>
        <p:blipFill>
          <a:blip r:embed="rId3"/>
          <a:stretch>
            <a:fillRect/>
          </a:stretch>
        </p:blipFill>
        <p:spPr>
          <a:xfrm>
            <a:off x="8475157" y="3666565"/>
            <a:ext cx="1209675" cy="1171575"/>
          </a:xfrm>
          <a:prstGeom prst="rect">
            <a:avLst/>
          </a:prstGeom>
        </p:spPr>
      </p:pic>
      <p:pic>
        <p:nvPicPr>
          <p:cNvPr id="15" name="Picture 14">
            <a:extLst>
              <a:ext uri="{FF2B5EF4-FFF2-40B4-BE49-F238E27FC236}">
                <a16:creationId xmlns:a16="http://schemas.microsoft.com/office/drawing/2014/main" id="{82058529-5591-C8F3-3F53-BAD8313C2B28}"/>
              </a:ext>
            </a:extLst>
          </p:cNvPr>
          <p:cNvPicPr>
            <a:picLocks noChangeAspect="1"/>
          </p:cNvPicPr>
          <p:nvPr/>
        </p:nvPicPr>
        <p:blipFill>
          <a:blip r:embed="rId3"/>
          <a:stretch>
            <a:fillRect/>
          </a:stretch>
        </p:blipFill>
        <p:spPr>
          <a:xfrm>
            <a:off x="10679849" y="1736577"/>
            <a:ext cx="1209675" cy="1171575"/>
          </a:xfrm>
          <a:prstGeom prst="rect">
            <a:avLst/>
          </a:prstGeom>
        </p:spPr>
      </p:pic>
      <p:pic>
        <p:nvPicPr>
          <p:cNvPr id="3" name="Picture 2">
            <a:extLst>
              <a:ext uri="{FF2B5EF4-FFF2-40B4-BE49-F238E27FC236}">
                <a16:creationId xmlns:a16="http://schemas.microsoft.com/office/drawing/2014/main" id="{FE5E6FE3-986A-B64C-DB15-10C5F96C9BBE}"/>
              </a:ext>
            </a:extLst>
          </p:cNvPr>
          <p:cNvPicPr>
            <a:picLocks noChangeAspect="1"/>
          </p:cNvPicPr>
          <p:nvPr/>
        </p:nvPicPr>
        <p:blipFill>
          <a:blip r:embed="rId3"/>
          <a:stretch>
            <a:fillRect/>
          </a:stretch>
        </p:blipFill>
        <p:spPr>
          <a:xfrm>
            <a:off x="8727840" y="1566223"/>
            <a:ext cx="1209675" cy="1171575"/>
          </a:xfrm>
          <a:prstGeom prst="rect">
            <a:avLst/>
          </a:prstGeom>
        </p:spPr>
      </p:pic>
      <p:sp>
        <p:nvSpPr>
          <p:cNvPr id="5" name="Footer Placeholder 4">
            <a:extLst>
              <a:ext uri="{FF2B5EF4-FFF2-40B4-BE49-F238E27FC236}">
                <a16:creationId xmlns:a16="http://schemas.microsoft.com/office/drawing/2014/main" id="{BEB2A930-7E13-4620-8397-5D54748C1BAC}"/>
              </a:ext>
            </a:extLst>
          </p:cNvPr>
          <p:cNvSpPr>
            <a:spLocks noGrp="1"/>
          </p:cNvSpPr>
          <p:nvPr>
            <p:ph type="ftr" sz="quarter" idx="10"/>
          </p:nvPr>
        </p:nvSpPr>
        <p:spPr>
          <a:xfrm>
            <a:off x="180975" y="6495661"/>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rPr>
              <a:t>TEPS004, Slide </a:t>
            </a:r>
            <a:fld id="{55AE94E2-01AD-4F44-B701-725E8CE3ADFF}" type="slidenum">
              <a:rPr kumimoji="0" lang="en-US" sz="1100" b="0" i="0" u="none" strike="noStrike" kern="1200" cap="none" spc="0" normalizeH="0" baseline="0" noProof="0" smtClean="0">
                <a:ln>
                  <a:noFill/>
                </a:ln>
                <a:solidFill>
                  <a:schemeClr val="tx1">
                    <a:lumMod val="65000"/>
                    <a:lumOff val="35000"/>
                  </a:schemeClr>
                </a:solidFill>
                <a:effectLst/>
                <a:uLnTx/>
                <a:uFillTx/>
                <a:latin typeface="Bahnschrif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endParaRPr>
          </a:p>
        </p:txBody>
      </p:sp>
      <p:sp>
        <p:nvSpPr>
          <p:cNvPr id="6" name="Title 5">
            <a:extLst>
              <a:ext uri="{FF2B5EF4-FFF2-40B4-BE49-F238E27FC236}">
                <a16:creationId xmlns:a16="http://schemas.microsoft.com/office/drawing/2014/main" id="{B392E83E-F7E5-4C32-81DD-102FC2CF1C00}"/>
              </a:ext>
            </a:extLst>
          </p:cNvPr>
          <p:cNvSpPr>
            <a:spLocks noGrp="1"/>
          </p:cNvSpPr>
          <p:nvPr>
            <p:ph type="title"/>
          </p:nvPr>
        </p:nvSpPr>
        <p:spPr/>
        <p:txBody>
          <a:bodyPr/>
          <a:lstStyle/>
          <a:p>
            <a:r>
              <a:rPr lang="en-US" dirty="0"/>
              <a:t>2.Single tracker  </a:t>
            </a:r>
          </a:p>
        </p:txBody>
      </p:sp>
      <p:sp>
        <p:nvSpPr>
          <p:cNvPr id="7" name="Content Placeholder 6">
            <a:extLst>
              <a:ext uri="{FF2B5EF4-FFF2-40B4-BE49-F238E27FC236}">
                <a16:creationId xmlns:a16="http://schemas.microsoft.com/office/drawing/2014/main" id="{9E208A4F-0489-46FE-BB16-FD82A3C45FB5}"/>
              </a:ext>
            </a:extLst>
          </p:cNvPr>
          <p:cNvSpPr>
            <a:spLocks noGrp="1"/>
          </p:cNvSpPr>
          <p:nvPr>
            <p:ph sz="half" idx="1"/>
          </p:nvPr>
        </p:nvSpPr>
        <p:spPr/>
        <p:txBody>
          <a:bodyPr/>
          <a:lstStyle/>
          <a:p>
            <a:r>
              <a:rPr lang="en-US" dirty="0"/>
              <a:t>2.2  DYNAMIC reference </a:t>
            </a:r>
          </a:p>
        </p:txBody>
      </p:sp>
      <p:pic>
        <p:nvPicPr>
          <p:cNvPr id="14" name="Picture 13">
            <a:extLst>
              <a:ext uri="{FF2B5EF4-FFF2-40B4-BE49-F238E27FC236}">
                <a16:creationId xmlns:a16="http://schemas.microsoft.com/office/drawing/2014/main" id="{B665781C-9DB4-7565-B994-54D2A8653BE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1053117" y="239246"/>
            <a:ext cx="962755" cy="948057"/>
          </a:xfrm>
          <a:prstGeom prst="rect">
            <a:avLst/>
          </a:prstGeom>
        </p:spPr>
      </p:pic>
      <p:sp>
        <p:nvSpPr>
          <p:cNvPr id="4" name="Flowchart: Or 3">
            <a:extLst>
              <a:ext uri="{FF2B5EF4-FFF2-40B4-BE49-F238E27FC236}">
                <a16:creationId xmlns:a16="http://schemas.microsoft.com/office/drawing/2014/main" id="{F6FC0303-5FB5-A7CE-8857-994F954B719B}"/>
              </a:ext>
            </a:extLst>
          </p:cNvPr>
          <p:cNvSpPr/>
          <p:nvPr/>
        </p:nvSpPr>
        <p:spPr>
          <a:xfrm>
            <a:off x="10953045" y="5419725"/>
            <a:ext cx="286791" cy="253846"/>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E05C891-C80D-B8D9-0313-04F5C3DBB614}"/>
              </a:ext>
            </a:extLst>
          </p:cNvPr>
          <p:cNvSpPr txBox="1"/>
          <p:nvPr/>
        </p:nvSpPr>
        <p:spPr>
          <a:xfrm>
            <a:off x="10057659" y="1960517"/>
            <a:ext cx="535724" cy="261610"/>
          </a:xfrm>
          <a:prstGeom prst="rect">
            <a:avLst/>
          </a:prstGeom>
          <a:noFill/>
        </p:spPr>
        <p:txBody>
          <a:bodyPr wrap="none" rtlCol="0">
            <a:spAutoFit/>
          </a:bodyPr>
          <a:lstStyle/>
          <a:p>
            <a:r>
              <a:rPr lang="en-US" sz="1100" dirty="0"/>
              <a:t>Offset</a:t>
            </a:r>
          </a:p>
        </p:txBody>
      </p:sp>
      <p:cxnSp>
        <p:nvCxnSpPr>
          <p:cNvPr id="10" name="Straight Arrow Connector 9">
            <a:extLst>
              <a:ext uri="{FF2B5EF4-FFF2-40B4-BE49-F238E27FC236}">
                <a16:creationId xmlns:a16="http://schemas.microsoft.com/office/drawing/2014/main" id="{8FB4A723-1C69-4038-45E3-DAF891C574D6}"/>
              </a:ext>
            </a:extLst>
          </p:cNvPr>
          <p:cNvCxnSpPr>
            <a:cxnSpLocks/>
            <a:endCxn id="12" idx="2"/>
          </p:cNvCxnSpPr>
          <p:nvPr/>
        </p:nvCxnSpPr>
        <p:spPr>
          <a:xfrm>
            <a:off x="9416970" y="2166011"/>
            <a:ext cx="1830733" cy="149792"/>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Flowchart: Or 11">
            <a:extLst>
              <a:ext uri="{FF2B5EF4-FFF2-40B4-BE49-F238E27FC236}">
                <a16:creationId xmlns:a16="http://schemas.microsoft.com/office/drawing/2014/main" id="{5263386D-2991-81DB-F336-2D5BD4960BEB}"/>
              </a:ext>
            </a:extLst>
          </p:cNvPr>
          <p:cNvSpPr/>
          <p:nvPr/>
        </p:nvSpPr>
        <p:spPr>
          <a:xfrm>
            <a:off x="11247703" y="2188880"/>
            <a:ext cx="286791" cy="253846"/>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8B259C13-89B5-1E98-E28A-4B9B96953373}"/>
              </a:ext>
            </a:extLst>
          </p:cNvPr>
          <p:cNvCxnSpPr>
            <a:cxnSpLocks/>
          </p:cNvCxnSpPr>
          <p:nvPr/>
        </p:nvCxnSpPr>
        <p:spPr>
          <a:xfrm>
            <a:off x="8904162" y="1498114"/>
            <a:ext cx="839913" cy="68109"/>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E2E2CDC6-B0CA-8772-EC65-237439B8A330}"/>
              </a:ext>
            </a:extLst>
          </p:cNvPr>
          <p:cNvSpPr txBox="1"/>
          <p:nvPr/>
        </p:nvSpPr>
        <p:spPr>
          <a:xfrm>
            <a:off x="9149108" y="1219654"/>
            <a:ext cx="535724" cy="261610"/>
          </a:xfrm>
          <a:prstGeom prst="rect">
            <a:avLst/>
          </a:prstGeom>
          <a:noFill/>
        </p:spPr>
        <p:txBody>
          <a:bodyPr wrap="none" rtlCol="0">
            <a:spAutoFit/>
          </a:bodyPr>
          <a:lstStyle/>
          <a:p>
            <a:r>
              <a:rPr lang="en-US" sz="1100" dirty="0"/>
              <a:t>Width</a:t>
            </a:r>
          </a:p>
        </p:txBody>
      </p:sp>
      <p:sp>
        <p:nvSpPr>
          <p:cNvPr id="11" name="Content Placeholder 2">
            <a:extLst>
              <a:ext uri="{FF2B5EF4-FFF2-40B4-BE49-F238E27FC236}">
                <a16:creationId xmlns:a16="http://schemas.microsoft.com/office/drawing/2014/main" id="{161D158B-A26C-D30C-0540-C3525FE3C67D}"/>
              </a:ext>
            </a:extLst>
          </p:cNvPr>
          <p:cNvSpPr txBox="1">
            <a:spLocks/>
          </p:cNvSpPr>
          <p:nvPr/>
        </p:nvSpPr>
        <p:spPr>
          <a:xfrm>
            <a:off x="976222" y="1395539"/>
            <a:ext cx="7009283" cy="5492731"/>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9D803"/>
              </a:buClr>
            </a:pPr>
            <a:endParaRPr lang="en-US" sz="2000" b="0" cap="none" spc="300" dirty="0">
              <a:solidFill>
                <a:prstClr val="black"/>
              </a:solidFill>
              <a:latin typeface="Bahnschrift" panose="020B0502040204020203" pitchFamily="34" charset="0"/>
            </a:endParaRPr>
          </a:p>
          <a:p>
            <a:pPr marL="457200" indent="-457200">
              <a:buClr>
                <a:srgbClr val="C9D803"/>
              </a:buClr>
              <a:buFont typeface="+mj-lt"/>
              <a:buAutoNum type="alphaUcPeriod"/>
            </a:pPr>
            <a:r>
              <a:rPr lang="en-US" sz="2000" cap="none" spc="300" dirty="0">
                <a:solidFill>
                  <a:prstClr val="black"/>
                </a:solidFill>
                <a:latin typeface="Bahnschrift" panose="020B0502040204020203" pitchFamily="34" charset="0"/>
              </a:rPr>
              <a:t>Offset = 0</a:t>
            </a:r>
          </a:p>
          <a:p>
            <a:pPr>
              <a:buClr>
                <a:srgbClr val="C9D803"/>
              </a:buClr>
            </a:pPr>
            <a:r>
              <a:rPr lang="en-US" sz="1400" b="0" cap="none" dirty="0">
                <a:latin typeface="Bahnschrift" panose="020B0502040204020203" pitchFamily="34" charset="0"/>
              </a:rPr>
              <a:t>Reported measurement point is located in the cone (back of the tracker). The position is relative from one tracker to the other. Rotational uncertainty of the reference influences the position accuracy of the tracker.</a:t>
            </a:r>
          </a:p>
          <a:p>
            <a:pPr algn="ctr">
              <a:buClr>
                <a:srgbClr val="C9D803"/>
              </a:buClr>
              <a:defRP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dyn</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Offset / Width +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endParaRPr lang="en-US" sz="1400" b="0" cap="none" dirty="0">
              <a:solidFill>
                <a:prstClr val="black"/>
              </a:solidFill>
              <a:latin typeface="Bahnschrift" panose="020B0502040204020203" pitchFamily="34" charset="0"/>
            </a:endParaRPr>
          </a:p>
          <a:p>
            <a:pPr>
              <a:buClr>
                <a:srgbClr val="C9D803"/>
              </a:buClr>
              <a:defRPr/>
            </a:pPr>
            <a:r>
              <a:rPr lang="en-US" sz="1400" cap="none" dirty="0">
                <a:solidFill>
                  <a:prstClr val="black"/>
                </a:solidFill>
                <a:highlight>
                  <a:srgbClr val="C9D803"/>
                </a:highlight>
                <a:latin typeface="Bahnschrift" panose="020B0502040204020203" pitchFamily="34" charset="0"/>
              </a:rPr>
              <a:t>Application:   	Camera is not stable; objects move relative to each other. </a:t>
            </a:r>
          </a:p>
          <a:p>
            <a:pPr>
              <a:buClr>
                <a:srgbClr val="C9D803"/>
              </a:buClr>
              <a:defRPr/>
            </a:pPr>
            <a:r>
              <a:rPr lang="en-US" sz="1400" cap="none" dirty="0">
                <a:solidFill>
                  <a:prstClr val="black"/>
                </a:solidFill>
                <a:latin typeface="Bahnschrift" panose="020B0502040204020203" pitchFamily="34" charset="0"/>
              </a:rPr>
              <a:t>		</a:t>
            </a:r>
            <a:r>
              <a:rPr lang="en-US" sz="1400" cap="none" dirty="0">
                <a:solidFill>
                  <a:prstClr val="black"/>
                </a:solidFill>
                <a:highlight>
                  <a:srgbClr val="C9D803"/>
                </a:highlight>
                <a:latin typeface="Bahnschrift" panose="020B0502040204020203" pitchFamily="34" charset="0"/>
              </a:rPr>
              <a:t>The objects are close to each other.</a:t>
            </a:r>
          </a:p>
          <a:p>
            <a:pPr algn="ctr">
              <a:buClr>
                <a:srgbClr val="C9D803"/>
              </a:buClr>
              <a:defRPr/>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startAt="2"/>
            </a:pPr>
            <a:r>
              <a:rPr lang="en-US" sz="2000" cap="none" spc="300" dirty="0">
                <a:solidFill>
                  <a:prstClr val="black"/>
                </a:solidFill>
                <a:latin typeface="Bahnschrift" panose="020B0502040204020203" pitchFamily="34" charset="0"/>
              </a:rPr>
              <a:t>Offset = (</a:t>
            </a:r>
            <a:r>
              <a:rPr lang="en-US" sz="2000" cap="none" spc="300" dirty="0" err="1">
                <a:solidFill>
                  <a:prstClr val="black"/>
                </a:solidFill>
                <a:latin typeface="Bahnschrift" panose="020B0502040204020203" pitchFamily="34" charset="0"/>
              </a:rPr>
              <a:t>x,y,z</a:t>
            </a:r>
            <a:r>
              <a:rPr lang="en-US" sz="2000" cap="none" spc="300" dirty="0">
                <a:solidFill>
                  <a:prstClr val="black"/>
                </a:solidFill>
                <a:latin typeface="Bahnschrift" panose="020B0502040204020203" pitchFamily="34" charset="0"/>
              </a:rPr>
              <a:t>)</a:t>
            </a:r>
          </a:p>
          <a:p>
            <a:pPr>
              <a:buClr>
                <a:srgbClr val="C9D803"/>
              </a:buClr>
            </a:pPr>
            <a:r>
              <a:rPr lang="en-US" sz="1400" b="0" cap="none" dirty="0">
                <a:latin typeface="Bahnschrift" panose="020B0502040204020203" pitchFamily="34" charset="0"/>
              </a:rPr>
              <a:t>Reported measurement point is located at a distance (</a:t>
            </a:r>
            <a:r>
              <a:rPr lang="en-US" sz="1400" b="0" cap="none" dirty="0" err="1">
                <a:latin typeface="Bahnschrift" panose="020B0502040204020203" pitchFamily="34" charset="0"/>
              </a:rPr>
              <a:t>x,y,z</a:t>
            </a:r>
            <a:r>
              <a:rPr lang="en-US" sz="1400" b="0" cap="none" dirty="0">
                <a:latin typeface="Bahnschrift" panose="020B0502040204020203" pitchFamily="34" charset="0"/>
              </a:rPr>
              <a:t>) from the cone. The position is relative from one tracker to the other. Rotational uncertainty is better for larger trackers. Sensitivity and accuracy decreases with increased offset. </a:t>
            </a:r>
          </a:p>
          <a:p>
            <a:pPr algn="ctr">
              <a:buClr>
                <a:srgbClr val="C9D803"/>
              </a:buCl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dyn_offset</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a:t>
            </a:r>
            <a:r>
              <a:rPr lang="en-US" sz="1400" b="0" cap="none" dirty="0" err="1">
                <a:solidFill>
                  <a:prstClr val="black"/>
                </a:solidFill>
                <a:latin typeface="Bahnschrift" panose="020B0502040204020203" pitchFamily="34" charset="0"/>
              </a:rPr>
              <a:t>Offset_ref</a:t>
            </a:r>
            <a:r>
              <a:rPr lang="en-US" sz="1400" b="0" cap="none" dirty="0">
                <a:solidFill>
                  <a:prstClr val="black"/>
                </a:solidFill>
                <a:latin typeface="Bahnschrift" panose="020B0502040204020203" pitchFamily="34" charset="0"/>
              </a:rPr>
              <a:t> / </a:t>
            </a:r>
            <a:r>
              <a:rPr lang="en-US" sz="1400" b="0" cap="none" dirty="0" err="1">
                <a:solidFill>
                  <a:prstClr val="black"/>
                </a:solidFill>
                <a:latin typeface="Bahnschrift" panose="020B0502040204020203" pitchFamily="34" charset="0"/>
              </a:rPr>
              <a:t>Height_ref</a:t>
            </a:r>
            <a:r>
              <a:rPr lang="en-US" sz="1400" b="0" cap="none" dirty="0">
                <a:solidFill>
                  <a:prstClr val="black"/>
                </a:solidFill>
                <a:latin typeface="Bahnschrift" panose="020B0502040204020203" pitchFamily="34" charset="0"/>
              </a:rPr>
              <a:t> +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Offset / Height</a:t>
            </a:r>
          </a:p>
          <a:p>
            <a:pPr>
              <a:buClr>
                <a:srgbClr val="C9D803"/>
              </a:buClr>
            </a:pPr>
            <a:r>
              <a:rPr lang="en-US" sz="1400" cap="none" dirty="0">
                <a:solidFill>
                  <a:prstClr val="black"/>
                </a:solidFill>
                <a:highlight>
                  <a:srgbClr val="C9D803"/>
                </a:highlight>
                <a:latin typeface="Bahnschrift" panose="020B0502040204020203" pitchFamily="34" charset="0"/>
              </a:rPr>
              <a:t>Application</a:t>
            </a:r>
            <a:r>
              <a:rPr lang="en-US" sz="1400" cap="none" dirty="0">
                <a:solidFill>
                  <a:schemeClr val="tx1"/>
                </a:solidFill>
                <a:highlight>
                  <a:srgbClr val="C9D803"/>
                </a:highlight>
                <a:latin typeface="Bahnschrift" panose="020B0502040204020203" pitchFamily="34" charset="0"/>
              </a:rPr>
              <a:t>:   	NOT recommended as the addition of all offsets decreases </a:t>
            </a:r>
            <a:r>
              <a:rPr lang="en-US" sz="1400" cap="none" dirty="0">
                <a:solidFill>
                  <a:srgbClr val="FF0000"/>
                </a:solidFill>
                <a:latin typeface="Bahnschrift" panose="020B0502040204020203" pitchFamily="34" charset="0"/>
              </a:rPr>
              <a:t>		</a:t>
            </a:r>
            <a:r>
              <a:rPr lang="en-US" sz="1400" cap="none" dirty="0">
                <a:solidFill>
                  <a:schemeClr val="tx1"/>
                </a:solidFill>
                <a:highlight>
                  <a:srgbClr val="C9D803"/>
                </a:highlight>
                <a:latin typeface="Bahnschrift" panose="020B0502040204020203" pitchFamily="34" charset="0"/>
              </a:rPr>
              <a:t>overall performance.</a:t>
            </a:r>
            <a:endParaRPr lang="en-US" sz="2000" cap="none" spc="300" dirty="0">
              <a:solidFill>
                <a:schemeClr val="tx1"/>
              </a:solidFill>
              <a:highlight>
                <a:srgbClr val="C9D803"/>
              </a:highlight>
              <a:latin typeface="Bahnschrift" panose="020B0502040204020203" pitchFamily="34" charset="0"/>
            </a:endParaRPr>
          </a:p>
          <a:p>
            <a:pPr>
              <a:buClr>
                <a:srgbClr val="C9D803"/>
              </a:buClr>
            </a:pPr>
            <a:endParaRPr lang="en-US" sz="1400" b="0" cap="none" dirty="0">
              <a:latin typeface="Bahnschrift" panose="020B0502040204020203" pitchFamily="34" charset="0"/>
            </a:endParaRPr>
          </a:p>
          <a:p>
            <a:pPr>
              <a:buClr>
                <a:srgbClr val="C9D803"/>
              </a:buClr>
            </a:pPr>
            <a:endParaRPr lang="en-US" sz="1400" b="0" cap="none" dirty="0">
              <a:latin typeface="Bahnschrift" panose="020B0502040204020203" pitchFamily="34" charset="0"/>
            </a:endParaRPr>
          </a:p>
        </p:txBody>
      </p:sp>
      <p:grpSp>
        <p:nvGrpSpPr>
          <p:cNvPr id="23" name="Group 22">
            <a:extLst>
              <a:ext uri="{FF2B5EF4-FFF2-40B4-BE49-F238E27FC236}">
                <a16:creationId xmlns:a16="http://schemas.microsoft.com/office/drawing/2014/main" id="{FB71566B-08B7-0CCD-0760-E7F32F8A5292}"/>
              </a:ext>
            </a:extLst>
          </p:cNvPr>
          <p:cNvGrpSpPr/>
          <p:nvPr/>
        </p:nvGrpSpPr>
        <p:grpSpPr>
          <a:xfrm>
            <a:off x="9021035" y="1755023"/>
            <a:ext cx="388144" cy="568151"/>
            <a:chOff x="8047030" y="5529279"/>
            <a:chExt cx="388144" cy="568151"/>
          </a:xfrm>
        </p:grpSpPr>
        <p:cxnSp>
          <p:nvCxnSpPr>
            <p:cNvPr id="19" name="Straight Arrow Connector 18">
              <a:extLst>
                <a:ext uri="{FF2B5EF4-FFF2-40B4-BE49-F238E27FC236}">
                  <a16:creationId xmlns:a16="http://schemas.microsoft.com/office/drawing/2014/main" id="{1A47A729-2609-27AE-64AC-7B2CA11986F8}"/>
                </a:ext>
              </a:extLst>
            </p:cNvPr>
            <p:cNvCxnSpPr>
              <a:cxnSpLocks/>
            </p:cNvCxnSpPr>
            <p:nvPr/>
          </p:nvCxnSpPr>
          <p:spPr>
            <a:xfrm flipV="1">
              <a:off x="8435173" y="5529279"/>
              <a:ext cx="0" cy="410989"/>
            </a:xfrm>
            <a:prstGeom prst="straightConnector1">
              <a:avLst/>
            </a:prstGeom>
            <a:ln w="508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111BE172-1538-7813-8B17-7C41BF3AB975}"/>
                </a:ext>
              </a:extLst>
            </p:cNvPr>
            <p:cNvCxnSpPr>
              <a:cxnSpLocks/>
            </p:cNvCxnSpPr>
            <p:nvPr/>
          </p:nvCxnSpPr>
          <p:spPr>
            <a:xfrm flipH="1" flipV="1">
              <a:off x="8047030" y="5940267"/>
              <a:ext cx="359568" cy="1"/>
            </a:xfrm>
            <a:prstGeom prst="straightConnector1">
              <a:avLst/>
            </a:prstGeom>
            <a:ln w="508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F372A652-BD7B-D040-7D08-8B0277F74C32}"/>
                </a:ext>
              </a:extLst>
            </p:cNvPr>
            <p:cNvCxnSpPr>
              <a:cxnSpLocks/>
            </p:cNvCxnSpPr>
            <p:nvPr/>
          </p:nvCxnSpPr>
          <p:spPr>
            <a:xfrm flipH="1">
              <a:off x="8226814" y="5940267"/>
              <a:ext cx="208360" cy="157163"/>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F047F71E-B5D7-E99C-281D-AB018DA371A0}"/>
              </a:ext>
            </a:extLst>
          </p:cNvPr>
          <p:cNvGrpSpPr/>
          <p:nvPr/>
        </p:nvGrpSpPr>
        <p:grpSpPr>
          <a:xfrm>
            <a:off x="9022532" y="5291777"/>
            <a:ext cx="388144" cy="568151"/>
            <a:chOff x="8047030" y="5529279"/>
            <a:chExt cx="388144" cy="568151"/>
          </a:xfrm>
        </p:grpSpPr>
        <p:cxnSp>
          <p:nvCxnSpPr>
            <p:cNvPr id="25" name="Straight Arrow Connector 24">
              <a:extLst>
                <a:ext uri="{FF2B5EF4-FFF2-40B4-BE49-F238E27FC236}">
                  <a16:creationId xmlns:a16="http://schemas.microsoft.com/office/drawing/2014/main" id="{2A4A8D77-0921-A871-EFDF-87F6D0E6A8B5}"/>
                </a:ext>
              </a:extLst>
            </p:cNvPr>
            <p:cNvCxnSpPr>
              <a:cxnSpLocks/>
            </p:cNvCxnSpPr>
            <p:nvPr/>
          </p:nvCxnSpPr>
          <p:spPr>
            <a:xfrm flipV="1">
              <a:off x="8435173" y="5529279"/>
              <a:ext cx="0" cy="410989"/>
            </a:xfrm>
            <a:prstGeom prst="straightConnector1">
              <a:avLst/>
            </a:prstGeom>
            <a:ln w="508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A43DCC6-F1F0-DC0B-0076-2D125ED1E7BC}"/>
                </a:ext>
              </a:extLst>
            </p:cNvPr>
            <p:cNvCxnSpPr>
              <a:cxnSpLocks/>
            </p:cNvCxnSpPr>
            <p:nvPr/>
          </p:nvCxnSpPr>
          <p:spPr>
            <a:xfrm flipH="1" flipV="1">
              <a:off x="8047030" y="5940267"/>
              <a:ext cx="359568" cy="1"/>
            </a:xfrm>
            <a:prstGeom prst="straightConnector1">
              <a:avLst/>
            </a:prstGeom>
            <a:ln w="508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B18D26D9-65D4-DA87-2B31-EE98FB5E0915}"/>
                </a:ext>
              </a:extLst>
            </p:cNvPr>
            <p:cNvCxnSpPr>
              <a:cxnSpLocks/>
            </p:cNvCxnSpPr>
            <p:nvPr/>
          </p:nvCxnSpPr>
          <p:spPr>
            <a:xfrm flipH="1">
              <a:off x="8226814" y="5940267"/>
              <a:ext cx="208360" cy="157163"/>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0" name="Straight Arrow Connector 29">
            <a:extLst>
              <a:ext uri="{FF2B5EF4-FFF2-40B4-BE49-F238E27FC236}">
                <a16:creationId xmlns:a16="http://schemas.microsoft.com/office/drawing/2014/main" id="{DB23066C-652A-9ACC-7284-5916DFF68BC4}"/>
              </a:ext>
            </a:extLst>
          </p:cNvPr>
          <p:cNvCxnSpPr>
            <a:cxnSpLocks/>
          </p:cNvCxnSpPr>
          <p:nvPr/>
        </p:nvCxnSpPr>
        <p:spPr>
          <a:xfrm>
            <a:off x="9661481" y="3815135"/>
            <a:ext cx="0" cy="932974"/>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5962099C-187D-E52C-08B1-9B3E05389DA8}"/>
              </a:ext>
            </a:extLst>
          </p:cNvPr>
          <p:cNvCxnSpPr>
            <a:cxnSpLocks/>
          </p:cNvCxnSpPr>
          <p:nvPr/>
        </p:nvCxnSpPr>
        <p:spPr>
          <a:xfrm>
            <a:off x="11594413" y="3815135"/>
            <a:ext cx="0" cy="932974"/>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DD20259F-8897-BC5E-3CB4-B5F9E6F86F40}"/>
              </a:ext>
            </a:extLst>
          </p:cNvPr>
          <p:cNvCxnSpPr>
            <a:cxnSpLocks/>
          </p:cNvCxnSpPr>
          <p:nvPr/>
        </p:nvCxnSpPr>
        <p:spPr>
          <a:xfrm flipH="1">
            <a:off x="9142570" y="4217024"/>
            <a:ext cx="19119" cy="1456547"/>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E0F3541-FA90-C45A-38F8-642D17487FA9}"/>
              </a:ext>
            </a:extLst>
          </p:cNvPr>
          <p:cNvCxnSpPr>
            <a:cxnSpLocks/>
          </p:cNvCxnSpPr>
          <p:nvPr/>
        </p:nvCxnSpPr>
        <p:spPr>
          <a:xfrm>
            <a:off x="11096441" y="4199739"/>
            <a:ext cx="0" cy="1219986"/>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54B99A14-2E4D-9830-F340-9706676160C3}"/>
              </a:ext>
            </a:extLst>
          </p:cNvPr>
          <p:cNvSpPr txBox="1"/>
          <p:nvPr/>
        </p:nvSpPr>
        <p:spPr>
          <a:xfrm>
            <a:off x="9640876" y="4003817"/>
            <a:ext cx="832279" cy="430887"/>
          </a:xfrm>
          <a:prstGeom prst="rect">
            <a:avLst/>
          </a:prstGeom>
          <a:noFill/>
        </p:spPr>
        <p:txBody>
          <a:bodyPr wrap="square" rtlCol="0">
            <a:spAutoFit/>
          </a:bodyPr>
          <a:lstStyle/>
          <a:p>
            <a:r>
              <a:rPr lang="en-US" sz="1100" dirty="0"/>
              <a:t>Height </a:t>
            </a:r>
          </a:p>
          <a:p>
            <a:r>
              <a:rPr lang="en-US" sz="1100" dirty="0"/>
              <a:t>Reference</a:t>
            </a:r>
          </a:p>
        </p:txBody>
      </p:sp>
      <p:sp>
        <p:nvSpPr>
          <p:cNvPr id="38" name="TextBox 37">
            <a:extLst>
              <a:ext uri="{FF2B5EF4-FFF2-40B4-BE49-F238E27FC236}">
                <a16:creationId xmlns:a16="http://schemas.microsoft.com/office/drawing/2014/main" id="{771E8B7A-AB55-F179-F01A-FFC7A75320CA}"/>
              </a:ext>
            </a:extLst>
          </p:cNvPr>
          <p:cNvSpPr txBox="1"/>
          <p:nvPr/>
        </p:nvSpPr>
        <p:spPr>
          <a:xfrm>
            <a:off x="11550689" y="4048283"/>
            <a:ext cx="630301" cy="430887"/>
          </a:xfrm>
          <a:prstGeom prst="rect">
            <a:avLst/>
          </a:prstGeom>
          <a:noFill/>
        </p:spPr>
        <p:txBody>
          <a:bodyPr wrap="none" rtlCol="0">
            <a:spAutoFit/>
          </a:bodyPr>
          <a:lstStyle/>
          <a:p>
            <a:r>
              <a:rPr lang="en-US" sz="1100" dirty="0"/>
              <a:t>Height </a:t>
            </a:r>
          </a:p>
          <a:p>
            <a:r>
              <a:rPr lang="en-US" sz="1100" dirty="0"/>
              <a:t> </a:t>
            </a:r>
          </a:p>
        </p:txBody>
      </p:sp>
      <p:sp>
        <p:nvSpPr>
          <p:cNvPr id="39" name="TextBox 38">
            <a:extLst>
              <a:ext uri="{FF2B5EF4-FFF2-40B4-BE49-F238E27FC236}">
                <a16:creationId xmlns:a16="http://schemas.microsoft.com/office/drawing/2014/main" id="{16565EF0-1030-7B74-C51F-0A8A920E2543}"/>
              </a:ext>
            </a:extLst>
          </p:cNvPr>
          <p:cNvSpPr txBox="1"/>
          <p:nvPr/>
        </p:nvSpPr>
        <p:spPr>
          <a:xfrm>
            <a:off x="11122160" y="4981257"/>
            <a:ext cx="561372" cy="430887"/>
          </a:xfrm>
          <a:prstGeom prst="rect">
            <a:avLst/>
          </a:prstGeom>
          <a:noFill/>
        </p:spPr>
        <p:txBody>
          <a:bodyPr wrap="none" rtlCol="0">
            <a:spAutoFit/>
          </a:bodyPr>
          <a:lstStyle/>
          <a:p>
            <a:r>
              <a:rPr lang="en-US" sz="1100" dirty="0"/>
              <a:t>Offset</a:t>
            </a:r>
          </a:p>
          <a:p>
            <a:r>
              <a:rPr lang="en-US" sz="1100" dirty="0"/>
              <a:t> </a:t>
            </a:r>
          </a:p>
        </p:txBody>
      </p:sp>
      <p:sp>
        <p:nvSpPr>
          <p:cNvPr id="40" name="TextBox 39">
            <a:extLst>
              <a:ext uri="{FF2B5EF4-FFF2-40B4-BE49-F238E27FC236}">
                <a16:creationId xmlns:a16="http://schemas.microsoft.com/office/drawing/2014/main" id="{92EA0CFE-0F11-AB69-D3DF-ECEEF7526DC2}"/>
              </a:ext>
            </a:extLst>
          </p:cNvPr>
          <p:cNvSpPr txBox="1"/>
          <p:nvPr/>
        </p:nvSpPr>
        <p:spPr>
          <a:xfrm>
            <a:off x="9128847" y="4849515"/>
            <a:ext cx="832279" cy="430887"/>
          </a:xfrm>
          <a:prstGeom prst="rect">
            <a:avLst/>
          </a:prstGeom>
          <a:noFill/>
        </p:spPr>
        <p:txBody>
          <a:bodyPr wrap="none" rtlCol="0">
            <a:spAutoFit/>
          </a:bodyPr>
          <a:lstStyle/>
          <a:p>
            <a:r>
              <a:rPr lang="en-US" sz="1100" dirty="0"/>
              <a:t>Offset </a:t>
            </a:r>
          </a:p>
          <a:p>
            <a:r>
              <a:rPr lang="en-US" sz="1100" dirty="0"/>
              <a:t>Reference</a:t>
            </a:r>
          </a:p>
        </p:txBody>
      </p:sp>
      <p:sp>
        <p:nvSpPr>
          <p:cNvPr id="2" name="Footer Placeholder 4">
            <a:extLst>
              <a:ext uri="{FF2B5EF4-FFF2-40B4-BE49-F238E27FC236}">
                <a16:creationId xmlns:a16="http://schemas.microsoft.com/office/drawing/2014/main" id="{95CBC84D-9070-2DEA-F7A7-40B2C25A8EAD}"/>
              </a:ext>
            </a:extLst>
          </p:cNvPr>
          <p:cNvSpPr txBox="1">
            <a:spLocks/>
          </p:cNvSpPr>
          <p:nvPr/>
        </p:nvSpPr>
        <p:spPr>
          <a:xfrm>
            <a:off x="10723165"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18" name="Footer Placeholder 4">
            <a:extLst>
              <a:ext uri="{FF2B5EF4-FFF2-40B4-BE49-F238E27FC236}">
                <a16:creationId xmlns:a16="http://schemas.microsoft.com/office/drawing/2014/main" id="{D0BAFA65-6C3C-6710-8E2A-AF209624C3CE}"/>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17576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171897" y="2344583"/>
            <a:ext cx="4927180" cy="1325563"/>
          </a:xfrm>
        </p:spPr>
        <p:txBody>
          <a:bodyPr/>
          <a:lstStyle/>
          <a:p>
            <a:r>
              <a:rPr lang="en-US" dirty="0"/>
              <a:t>3. Multiple Trackers</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a:xfrm>
            <a:off x="180975" y="6486330"/>
            <a:ext cx="4114800" cy="365125"/>
          </a:xfrm>
        </p:spPr>
        <p:txBody>
          <a:bodyPr/>
          <a:lstStyle/>
          <a:p>
            <a:r>
              <a:rPr lang="en-US" dirty="0">
                <a:solidFill>
                  <a:schemeClr val="tx1">
                    <a:lumMod val="65000"/>
                    <a:lumOff val="35000"/>
                  </a:schemeClr>
                </a:solidFill>
              </a:rPr>
              <a:t>TEPS004, Slide </a:t>
            </a:r>
            <a:fld id="{55AE94E2-01AD-4F44-B701-725E8CE3ADFF}" type="slidenum">
              <a:rPr lang="en-US" smtClean="0">
                <a:solidFill>
                  <a:schemeClr val="tx1">
                    <a:lumMod val="65000"/>
                    <a:lumOff val="35000"/>
                  </a:schemeClr>
                </a:solidFill>
              </a:rPr>
              <a:pPr/>
              <a:t>8</a:t>
            </a:fld>
            <a:endParaRPr lang="en-US" dirty="0">
              <a:solidFill>
                <a:schemeClr val="tx1">
                  <a:lumMod val="65000"/>
                  <a:lumOff val="35000"/>
                </a:schemeClr>
              </a:solidFill>
            </a:endParaRPr>
          </a:p>
        </p:txBody>
      </p:sp>
      <p:sp>
        <p:nvSpPr>
          <p:cNvPr id="11" name="Footer Placeholder 4">
            <a:extLst>
              <a:ext uri="{FF2B5EF4-FFF2-40B4-BE49-F238E27FC236}">
                <a16:creationId xmlns:a16="http://schemas.microsoft.com/office/drawing/2014/main" id="{4C477217-B1C3-4831-B0E4-EAF43E960970}"/>
              </a:ext>
            </a:extLst>
          </p:cNvPr>
          <p:cNvSpPr txBox="1">
            <a:spLocks/>
          </p:cNvSpPr>
          <p:nvPr/>
        </p:nvSpPr>
        <p:spPr>
          <a:xfrm>
            <a:off x="9323566"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12" name="Footer Placeholder 4">
            <a:extLst>
              <a:ext uri="{FF2B5EF4-FFF2-40B4-BE49-F238E27FC236}">
                <a16:creationId xmlns:a16="http://schemas.microsoft.com/office/drawing/2014/main" id="{D6F0C9F2-CA2B-6A47-6D55-514EE34D0ED8}"/>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1243942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EB2A930-7E13-4620-8397-5D54748C1BAC}"/>
              </a:ext>
            </a:extLst>
          </p:cNvPr>
          <p:cNvSpPr>
            <a:spLocks noGrp="1"/>
          </p:cNvSpPr>
          <p:nvPr>
            <p:ph type="ftr" sz="quarter" idx="10"/>
          </p:nvPr>
        </p:nvSpPr>
        <p:spPr>
          <a:xfrm>
            <a:off x="180975" y="648633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rPr>
              <a:t>TEPS004, Slide </a:t>
            </a:r>
            <a:fld id="{55AE94E2-01AD-4F44-B701-725E8CE3ADFF}" type="slidenum">
              <a:rPr kumimoji="0" lang="en-US" sz="1100" b="0" i="0" u="none" strike="noStrike" kern="1200" cap="none" spc="0" normalizeH="0" baseline="0" noProof="0" smtClean="0">
                <a:ln>
                  <a:noFill/>
                </a:ln>
                <a:solidFill>
                  <a:schemeClr val="tx1">
                    <a:lumMod val="65000"/>
                    <a:lumOff val="35000"/>
                  </a:schemeClr>
                </a:solidFill>
                <a:effectLst/>
                <a:uLnTx/>
                <a:uFillTx/>
                <a:latin typeface="Bahnschrif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endParaRPr>
          </a:p>
        </p:txBody>
      </p:sp>
      <p:sp>
        <p:nvSpPr>
          <p:cNvPr id="6" name="Title 5">
            <a:extLst>
              <a:ext uri="{FF2B5EF4-FFF2-40B4-BE49-F238E27FC236}">
                <a16:creationId xmlns:a16="http://schemas.microsoft.com/office/drawing/2014/main" id="{B392E83E-F7E5-4C32-81DD-102FC2CF1C00}"/>
              </a:ext>
            </a:extLst>
          </p:cNvPr>
          <p:cNvSpPr>
            <a:spLocks noGrp="1"/>
          </p:cNvSpPr>
          <p:nvPr>
            <p:ph type="title"/>
          </p:nvPr>
        </p:nvSpPr>
        <p:spPr/>
        <p:txBody>
          <a:bodyPr/>
          <a:lstStyle/>
          <a:p>
            <a:r>
              <a:rPr lang="en-US" dirty="0"/>
              <a:t>3.  Multiple Trackers</a:t>
            </a:r>
          </a:p>
        </p:txBody>
      </p:sp>
      <p:sp>
        <p:nvSpPr>
          <p:cNvPr id="7" name="Content Placeholder 6">
            <a:extLst>
              <a:ext uri="{FF2B5EF4-FFF2-40B4-BE49-F238E27FC236}">
                <a16:creationId xmlns:a16="http://schemas.microsoft.com/office/drawing/2014/main" id="{9E208A4F-0489-46FE-BB16-FD82A3C45FB5}"/>
              </a:ext>
            </a:extLst>
          </p:cNvPr>
          <p:cNvSpPr>
            <a:spLocks noGrp="1"/>
          </p:cNvSpPr>
          <p:nvPr>
            <p:ph sz="half" idx="1"/>
          </p:nvPr>
        </p:nvSpPr>
        <p:spPr>
          <a:xfrm>
            <a:off x="1332416" y="950562"/>
            <a:ext cx="9692640" cy="457200"/>
          </a:xfrm>
        </p:spPr>
        <p:txBody>
          <a:bodyPr/>
          <a:lstStyle/>
          <a:p>
            <a:r>
              <a:rPr lang="en-US" dirty="0"/>
              <a:t>3.1 Static Reference </a:t>
            </a:r>
          </a:p>
        </p:txBody>
      </p:sp>
      <p:pic>
        <p:nvPicPr>
          <p:cNvPr id="14" name="Picture 13">
            <a:extLst>
              <a:ext uri="{FF2B5EF4-FFF2-40B4-BE49-F238E27FC236}">
                <a16:creationId xmlns:a16="http://schemas.microsoft.com/office/drawing/2014/main" id="{B665781C-9DB4-7565-B994-54D2A8653BE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1053117" y="239246"/>
            <a:ext cx="962755" cy="948057"/>
          </a:xfrm>
          <a:prstGeom prst="rect">
            <a:avLst/>
          </a:prstGeom>
        </p:spPr>
      </p:pic>
      <p:pic>
        <p:nvPicPr>
          <p:cNvPr id="2" name="Picture 1">
            <a:extLst>
              <a:ext uri="{FF2B5EF4-FFF2-40B4-BE49-F238E27FC236}">
                <a16:creationId xmlns:a16="http://schemas.microsoft.com/office/drawing/2014/main" id="{10B8D002-AF18-3ED5-B95F-C3D583868393}"/>
              </a:ext>
            </a:extLst>
          </p:cNvPr>
          <p:cNvPicPr>
            <a:picLocks noChangeAspect="1"/>
          </p:cNvPicPr>
          <p:nvPr/>
        </p:nvPicPr>
        <p:blipFill>
          <a:blip r:embed="rId4"/>
          <a:stretch>
            <a:fillRect/>
          </a:stretch>
        </p:blipFill>
        <p:spPr>
          <a:xfrm>
            <a:off x="9348576" y="1841784"/>
            <a:ext cx="646556" cy="626192"/>
          </a:xfrm>
          <a:prstGeom prst="rect">
            <a:avLst/>
          </a:prstGeom>
        </p:spPr>
      </p:pic>
      <p:sp>
        <p:nvSpPr>
          <p:cNvPr id="3" name="Flowchart: Or 2">
            <a:extLst>
              <a:ext uri="{FF2B5EF4-FFF2-40B4-BE49-F238E27FC236}">
                <a16:creationId xmlns:a16="http://schemas.microsoft.com/office/drawing/2014/main" id="{7613B132-BB84-2471-5D97-243F107D49D1}"/>
              </a:ext>
            </a:extLst>
          </p:cNvPr>
          <p:cNvSpPr/>
          <p:nvPr/>
        </p:nvSpPr>
        <p:spPr>
          <a:xfrm>
            <a:off x="10175357" y="2426804"/>
            <a:ext cx="194702" cy="183238"/>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Or 3">
            <a:extLst>
              <a:ext uri="{FF2B5EF4-FFF2-40B4-BE49-F238E27FC236}">
                <a16:creationId xmlns:a16="http://schemas.microsoft.com/office/drawing/2014/main" id="{0F75328B-3F57-A27C-1451-8CF9E20BA9FC}"/>
              </a:ext>
            </a:extLst>
          </p:cNvPr>
          <p:cNvSpPr/>
          <p:nvPr/>
        </p:nvSpPr>
        <p:spPr>
          <a:xfrm>
            <a:off x="11623576" y="4738648"/>
            <a:ext cx="286791" cy="253846"/>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a:extLst>
              <a:ext uri="{FF2B5EF4-FFF2-40B4-BE49-F238E27FC236}">
                <a16:creationId xmlns:a16="http://schemas.microsoft.com/office/drawing/2014/main" id="{B942EA84-5FFE-1804-5307-39004ED1FD88}"/>
              </a:ext>
            </a:extLst>
          </p:cNvPr>
          <p:cNvCxnSpPr>
            <a:cxnSpLocks/>
          </p:cNvCxnSpPr>
          <p:nvPr/>
        </p:nvCxnSpPr>
        <p:spPr>
          <a:xfrm flipV="1">
            <a:off x="8951119" y="3995794"/>
            <a:ext cx="1293019" cy="6631"/>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29FD4E75-B293-2ADE-C682-9BF492D85888}"/>
              </a:ext>
            </a:extLst>
          </p:cNvPr>
          <p:cNvCxnSpPr>
            <a:cxnSpLocks/>
            <a:endCxn id="4" idx="2"/>
          </p:cNvCxnSpPr>
          <p:nvPr/>
        </p:nvCxnSpPr>
        <p:spPr>
          <a:xfrm>
            <a:off x="9635865" y="4798026"/>
            <a:ext cx="1987711" cy="67545"/>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B0E9C2A-4A79-CB62-E366-99A811E279F1}"/>
              </a:ext>
            </a:extLst>
          </p:cNvPr>
          <p:cNvSpPr txBox="1"/>
          <p:nvPr/>
        </p:nvSpPr>
        <p:spPr>
          <a:xfrm>
            <a:off x="9313384" y="3740815"/>
            <a:ext cx="535724" cy="261610"/>
          </a:xfrm>
          <a:prstGeom prst="rect">
            <a:avLst/>
          </a:prstGeom>
          <a:noFill/>
        </p:spPr>
        <p:txBody>
          <a:bodyPr wrap="none" rtlCol="0">
            <a:spAutoFit/>
          </a:bodyPr>
          <a:lstStyle/>
          <a:p>
            <a:r>
              <a:rPr lang="en-US" sz="1100" dirty="0"/>
              <a:t>Width</a:t>
            </a:r>
          </a:p>
        </p:txBody>
      </p:sp>
      <p:sp>
        <p:nvSpPr>
          <p:cNvPr id="11" name="TextBox 10">
            <a:extLst>
              <a:ext uri="{FF2B5EF4-FFF2-40B4-BE49-F238E27FC236}">
                <a16:creationId xmlns:a16="http://schemas.microsoft.com/office/drawing/2014/main" id="{2401D957-F07E-EEAD-592B-D51386B30DD4}"/>
              </a:ext>
            </a:extLst>
          </p:cNvPr>
          <p:cNvSpPr txBox="1"/>
          <p:nvPr/>
        </p:nvSpPr>
        <p:spPr>
          <a:xfrm>
            <a:off x="10446382" y="4575421"/>
            <a:ext cx="535724" cy="261610"/>
          </a:xfrm>
          <a:prstGeom prst="rect">
            <a:avLst/>
          </a:prstGeom>
          <a:noFill/>
        </p:spPr>
        <p:txBody>
          <a:bodyPr wrap="none" rtlCol="0">
            <a:spAutoFit/>
          </a:bodyPr>
          <a:lstStyle/>
          <a:p>
            <a:r>
              <a:rPr lang="en-US" sz="1100" dirty="0"/>
              <a:t>Offset</a:t>
            </a:r>
          </a:p>
        </p:txBody>
      </p:sp>
      <p:pic>
        <p:nvPicPr>
          <p:cNvPr id="12" name="Picture 11">
            <a:extLst>
              <a:ext uri="{FF2B5EF4-FFF2-40B4-BE49-F238E27FC236}">
                <a16:creationId xmlns:a16="http://schemas.microsoft.com/office/drawing/2014/main" id="{70CDEDD4-BB7E-EBC4-91E3-08DC104F0A5C}"/>
              </a:ext>
            </a:extLst>
          </p:cNvPr>
          <p:cNvPicPr>
            <a:picLocks noChangeAspect="1"/>
          </p:cNvPicPr>
          <p:nvPr/>
        </p:nvPicPr>
        <p:blipFill>
          <a:blip r:embed="rId4"/>
          <a:stretch>
            <a:fillRect/>
          </a:stretch>
        </p:blipFill>
        <p:spPr>
          <a:xfrm>
            <a:off x="10551138" y="1782887"/>
            <a:ext cx="646556" cy="626192"/>
          </a:xfrm>
          <a:prstGeom prst="rect">
            <a:avLst/>
          </a:prstGeom>
        </p:spPr>
      </p:pic>
      <p:pic>
        <p:nvPicPr>
          <p:cNvPr id="13" name="Picture 12">
            <a:extLst>
              <a:ext uri="{FF2B5EF4-FFF2-40B4-BE49-F238E27FC236}">
                <a16:creationId xmlns:a16="http://schemas.microsoft.com/office/drawing/2014/main" id="{937BC354-2C31-0FFD-0D7A-6B6F7DA8D772}"/>
              </a:ext>
            </a:extLst>
          </p:cNvPr>
          <p:cNvPicPr>
            <a:picLocks noChangeAspect="1"/>
          </p:cNvPicPr>
          <p:nvPr/>
        </p:nvPicPr>
        <p:blipFill>
          <a:blip r:embed="rId4"/>
          <a:stretch>
            <a:fillRect/>
          </a:stretch>
        </p:blipFill>
        <p:spPr>
          <a:xfrm>
            <a:off x="9983164" y="2796606"/>
            <a:ext cx="646556" cy="626192"/>
          </a:xfrm>
          <a:prstGeom prst="rect">
            <a:avLst/>
          </a:prstGeom>
        </p:spPr>
      </p:pic>
      <p:pic>
        <p:nvPicPr>
          <p:cNvPr id="15" name="Picture 14">
            <a:extLst>
              <a:ext uri="{FF2B5EF4-FFF2-40B4-BE49-F238E27FC236}">
                <a16:creationId xmlns:a16="http://schemas.microsoft.com/office/drawing/2014/main" id="{A40ACC9B-19A3-C5CA-3788-D5EE2D10A583}"/>
              </a:ext>
            </a:extLst>
          </p:cNvPr>
          <p:cNvPicPr>
            <a:picLocks noChangeAspect="1"/>
          </p:cNvPicPr>
          <p:nvPr/>
        </p:nvPicPr>
        <p:blipFill>
          <a:blip r:embed="rId4"/>
          <a:stretch>
            <a:fillRect/>
          </a:stretch>
        </p:blipFill>
        <p:spPr>
          <a:xfrm>
            <a:off x="8675664" y="4116104"/>
            <a:ext cx="646556" cy="626192"/>
          </a:xfrm>
          <a:prstGeom prst="rect">
            <a:avLst/>
          </a:prstGeom>
        </p:spPr>
      </p:pic>
      <p:pic>
        <p:nvPicPr>
          <p:cNvPr id="16" name="Picture 15">
            <a:extLst>
              <a:ext uri="{FF2B5EF4-FFF2-40B4-BE49-F238E27FC236}">
                <a16:creationId xmlns:a16="http://schemas.microsoft.com/office/drawing/2014/main" id="{BEE10F5F-1FFB-3DE5-494E-0D312AC44CE2}"/>
              </a:ext>
            </a:extLst>
          </p:cNvPr>
          <p:cNvPicPr>
            <a:picLocks noChangeAspect="1"/>
          </p:cNvPicPr>
          <p:nvPr/>
        </p:nvPicPr>
        <p:blipFill>
          <a:blip r:embed="rId4"/>
          <a:stretch>
            <a:fillRect/>
          </a:stretch>
        </p:blipFill>
        <p:spPr>
          <a:xfrm>
            <a:off x="9878226" y="4057207"/>
            <a:ext cx="646556" cy="626192"/>
          </a:xfrm>
          <a:prstGeom prst="rect">
            <a:avLst/>
          </a:prstGeom>
        </p:spPr>
      </p:pic>
      <p:pic>
        <p:nvPicPr>
          <p:cNvPr id="17" name="Picture 16">
            <a:extLst>
              <a:ext uri="{FF2B5EF4-FFF2-40B4-BE49-F238E27FC236}">
                <a16:creationId xmlns:a16="http://schemas.microsoft.com/office/drawing/2014/main" id="{387AEA3C-84EF-45DA-84AE-A6FBF7EA3469}"/>
              </a:ext>
            </a:extLst>
          </p:cNvPr>
          <p:cNvPicPr>
            <a:picLocks noChangeAspect="1"/>
          </p:cNvPicPr>
          <p:nvPr/>
        </p:nvPicPr>
        <p:blipFill>
          <a:blip r:embed="rId4"/>
          <a:stretch>
            <a:fillRect/>
          </a:stretch>
        </p:blipFill>
        <p:spPr>
          <a:xfrm>
            <a:off x="9310252" y="5070926"/>
            <a:ext cx="646556" cy="626192"/>
          </a:xfrm>
          <a:prstGeom prst="rect">
            <a:avLst/>
          </a:prstGeom>
        </p:spPr>
      </p:pic>
      <p:sp>
        <p:nvSpPr>
          <p:cNvPr id="18" name="Flowchart: Or 17">
            <a:extLst>
              <a:ext uri="{FF2B5EF4-FFF2-40B4-BE49-F238E27FC236}">
                <a16:creationId xmlns:a16="http://schemas.microsoft.com/office/drawing/2014/main" id="{1EA8C2DB-BFCC-DEA3-2720-148B26514760}"/>
              </a:ext>
            </a:extLst>
          </p:cNvPr>
          <p:cNvSpPr/>
          <p:nvPr/>
        </p:nvSpPr>
        <p:spPr>
          <a:xfrm>
            <a:off x="9551719" y="4696260"/>
            <a:ext cx="194702" cy="183238"/>
          </a:xfrm>
          <a:prstGeom prst="flowChartOr">
            <a:avLst/>
          </a:prstGeom>
          <a:solidFill>
            <a:srgbClr val="F117C2">
              <a:alpha val="10000"/>
            </a:srgbClr>
          </a:solidFill>
          <a:ln w="25400">
            <a:solidFill>
              <a:srgbClr val="F117C2">
                <a:alpha val="1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8BBA0135-A5A8-08CA-42B3-286DD6634D4D}"/>
              </a:ext>
            </a:extLst>
          </p:cNvPr>
          <p:cNvCxnSpPr>
            <a:stCxn id="2" idx="2"/>
            <a:endCxn id="13" idx="1"/>
          </p:cNvCxnSpPr>
          <p:nvPr/>
        </p:nvCxnSpPr>
        <p:spPr>
          <a:xfrm>
            <a:off x="9671854" y="2467976"/>
            <a:ext cx="311310" cy="641726"/>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F0BC0FF-1419-0041-E4F1-D56B1C84B842}"/>
              </a:ext>
            </a:extLst>
          </p:cNvPr>
          <p:cNvCxnSpPr>
            <a:cxnSpLocks/>
            <a:stCxn id="2" idx="3"/>
            <a:endCxn id="12" idx="1"/>
          </p:cNvCxnSpPr>
          <p:nvPr/>
        </p:nvCxnSpPr>
        <p:spPr>
          <a:xfrm flipV="1">
            <a:off x="9995132" y="2095983"/>
            <a:ext cx="556006" cy="58897"/>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2EABA78-E037-EB6B-8C1D-C11AD4723CA5}"/>
              </a:ext>
            </a:extLst>
          </p:cNvPr>
          <p:cNvCxnSpPr>
            <a:cxnSpLocks/>
            <a:stCxn id="12" idx="2"/>
            <a:endCxn id="13" idx="3"/>
          </p:cNvCxnSpPr>
          <p:nvPr/>
        </p:nvCxnSpPr>
        <p:spPr>
          <a:xfrm flipH="1">
            <a:off x="10629720" y="2409079"/>
            <a:ext cx="244696" cy="700623"/>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CA2CD0F-C32C-A39B-FEC5-A59FED4663E2}"/>
              </a:ext>
            </a:extLst>
          </p:cNvPr>
          <p:cNvCxnSpPr>
            <a:cxnSpLocks/>
            <a:stCxn id="15" idx="2"/>
            <a:endCxn id="17" idx="1"/>
          </p:cNvCxnSpPr>
          <p:nvPr/>
        </p:nvCxnSpPr>
        <p:spPr>
          <a:xfrm>
            <a:off x="8998942" y="4742296"/>
            <a:ext cx="311310" cy="641726"/>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9DBB8FC-626E-A9C3-82BA-383BA80999D8}"/>
              </a:ext>
            </a:extLst>
          </p:cNvPr>
          <p:cNvCxnSpPr>
            <a:cxnSpLocks/>
            <a:stCxn id="15" idx="3"/>
            <a:endCxn id="16" idx="1"/>
          </p:cNvCxnSpPr>
          <p:nvPr/>
        </p:nvCxnSpPr>
        <p:spPr>
          <a:xfrm flipV="1">
            <a:off x="9322220" y="4370303"/>
            <a:ext cx="556006" cy="58897"/>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5AB670E-4E8D-9E85-ADA1-4CDF5C1451DE}"/>
              </a:ext>
            </a:extLst>
          </p:cNvPr>
          <p:cNvCxnSpPr>
            <a:cxnSpLocks/>
            <a:stCxn id="16" idx="2"/>
            <a:endCxn id="17" idx="3"/>
          </p:cNvCxnSpPr>
          <p:nvPr/>
        </p:nvCxnSpPr>
        <p:spPr>
          <a:xfrm flipH="1">
            <a:off x="9956808" y="4683399"/>
            <a:ext cx="244696" cy="700623"/>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sp>
        <p:nvSpPr>
          <p:cNvPr id="46" name="Content Placeholder 2">
            <a:extLst>
              <a:ext uri="{FF2B5EF4-FFF2-40B4-BE49-F238E27FC236}">
                <a16:creationId xmlns:a16="http://schemas.microsoft.com/office/drawing/2014/main" id="{EFBA84B4-1ADC-7E1E-F277-E7952437C3FC}"/>
              </a:ext>
            </a:extLst>
          </p:cNvPr>
          <p:cNvSpPr txBox="1">
            <a:spLocks/>
          </p:cNvSpPr>
          <p:nvPr/>
        </p:nvSpPr>
        <p:spPr>
          <a:xfrm>
            <a:off x="1159291" y="1489985"/>
            <a:ext cx="7271495" cy="5492731"/>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9D803"/>
              </a:buClr>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a:pPr>
            <a:r>
              <a:rPr lang="en-US" sz="2000" cap="none" spc="300" dirty="0">
                <a:solidFill>
                  <a:prstClr val="black"/>
                </a:solidFill>
                <a:latin typeface="Bahnschrift" panose="020B0502040204020203" pitchFamily="34" charset="0"/>
              </a:rPr>
              <a:t>Offset = 0</a:t>
            </a:r>
          </a:p>
          <a:p>
            <a:pPr>
              <a:buClr>
                <a:srgbClr val="C9D803"/>
              </a:buClr>
            </a:pPr>
            <a:r>
              <a:rPr lang="en-US" sz="1400" b="0" cap="none" dirty="0">
                <a:latin typeface="Bahnschrift" panose="020B0502040204020203" pitchFamily="34" charset="0"/>
              </a:rPr>
              <a:t>Reported measurement point is composed of 3 trackers. Optimally,  in the middle or surrounded by the trackers. The position is relative to the camera (or static reference). Rotational uncertainty is better when the trackers are spaced far apart.</a:t>
            </a:r>
          </a:p>
          <a:p>
            <a:pPr algn="ctr">
              <a:buClr>
                <a:srgbClr val="C9D803"/>
              </a:buCl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multi</a:t>
            </a:r>
            <a:r>
              <a:rPr lang="en-US" sz="1400" b="0" i="1" cap="none" baseline="-25000" dirty="0">
                <a:latin typeface="Bahnschrift" panose="020B0502040204020203" pitchFamily="34" charset="0"/>
              </a:rPr>
              <a:t> </a:t>
            </a:r>
            <a:r>
              <a:rPr lang="en-US" sz="1400" cap="none" dirty="0">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n</a:t>
            </a:r>
            <a:endParaRPr lang="en-US" sz="1400" b="0" cap="none" dirty="0">
              <a:latin typeface="Bahnschrift" panose="020B0502040204020203" pitchFamily="34" charset="0"/>
            </a:endParaRPr>
          </a:p>
          <a:p>
            <a:pPr>
              <a:buClr>
                <a:srgbClr val="C9D803"/>
              </a:buClr>
            </a:pPr>
            <a:r>
              <a:rPr lang="en-US" sz="1400" cap="none" dirty="0">
                <a:solidFill>
                  <a:prstClr val="black"/>
                </a:solidFill>
                <a:highlight>
                  <a:srgbClr val="C9D803"/>
                </a:highlight>
                <a:latin typeface="Bahnschrift" panose="020B0502040204020203" pitchFamily="34" charset="0"/>
              </a:rPr>
              <a:t>Application: 	Optimal accuracy for position and angle.</a:t>
            </a:r>
            <a:endParaRPr lang="en-US" sz="2000" cap="none" spc="300" dirty="0">
              <a:solidFill>
                <a:prstClr val="black"/>
              </a:solidFill>
              <a:highlight>
                <a:srgbClr val="C9D803"/>
              </a:highlight>
              <a:latin typeface="Bahnschrift" panose="020B0502040204020203" pitchFamily="34" charset="0"/>
            </a:endParaRPr>
          </a:p>
          <a:p>
            <a:pPr algn="ctr">
              <a:buClr>
                <a:srgbClr val="C9D803"/>
              </a:buClr>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startAt="2"/>
            </a:pPr>
            <a:r>
              <a:rPr lang="en-US" sz="2000" cap="none" spc="300" dirty="0">
                <a:solidFill>
                  <a:prstClr val="black"/>
                </a:solidFill>
                <a:latin typeface="Bahnschrift" panose="020B0502040204020203" pitchFamily="34" charset="0"/>
              </a:rPr>
              <a:t>Offset = (</a:t>
            </a:r>
            <a:r>
              <a:rPr lang="en-US" sz="2000" cap="none" spc="300" dirty="0" err="1">
                <a:solidFill>
                  <a:prstClr val="black"/>
                </a:solidFill>
                <a:latin typeface="Bahnschrift" panose="020B0502040204020203" pitchFamily="34" charset="0"/>
              </a:rPr>
              <a:t>x,y,z</a:t>
            </a:r>
            <a:r>
              <a:rPr lang="en-US" sz="2000" cap="none" spc="300" dirty="0">
                <a:solidFill>
                  <a:prstClr val="black"/>
                </a:solidFill>
                <a:latin typeface="Bahnschrift" panose="020B0502040204020203" pitchFamily="34" charset="0"/>
              </a:rPr>
              <a:t>)</a:t>
            </a:r>
          </a:p>
          <a:p>
            <a:pPr>
              <a:buClr>
                <a:srgbClr val="C9D803"/>
              </a:buClr>
            </a:pPr>
            <a:r>
              <a:rPr lang="en-US" sz="1400" b="0" cap="none" dirty="0">
                <a:latin typeface="Bahnschrift" panose="020B0502040204020203" pitchFamily="34" charset="0"/>
              </a:rPr>
              <a:t>Reported measurement point is composed of 3 trackers. The reported point is at a distance from the middle of the tracker configuration. The larger spacing between the trackers will minimize the angular effects. The position is relative to the camera (or static reference).</a:t>
            </a:r>
          </a:p>
          <a:p>
            <a:pPr algn="ctr">
              <a:buClr>
                <a:srgbClr val="C9D803"/>
              </a:buCl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multi_offset</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multi</a:t>
            </a:r>
            <a:r>
              <a:rPr lang="en-US" sz="1400" b="0" i="1" cap="none" baseline="-25000" dirty="0">
                <a:latin typeface="Bahnschrift" panose="020B0502040204020203" pitchFamily="34" charset="0"/>
              </a:rPr>
              <a:t> </a:t>
            </a:r>
            <a:r>
              <a:rPr lang="en-US" sz="1400" cap="none" dirty="0">
                <a:latin typeface="Bahnschrift" panose="020B0502040204020203" pitchFamily="34" charset="0"/>
              </a:rPr>
              <a:t>* Offset / Width</a:t>
            </a:r>
          </a:p>
          <a:p>
            <a:pPr>
              <a:buClr>
                <a:srgbClr val="C9D803"/>
              </a:buClr>
            </a:pPr>
            <a:r>
              <a:rPr lang="en-US" sz="1400" cap="none" dirty="0">
                <a:solidFill>
                  <a:prstClr val="black"/>
                </a:solidFill>
                <a:highlight>
                  <a:srgbClr val="C9D803"/>
                </a:highlight>
                <a:latin typeface="Bahnschrift" panose="020B0502040204020203" pitchFamily="34" charset="0"/>
              </a:rPr>
              <a:t>Application: 	Optimal accuracy for position and angle when offset is required.</a:t>
            </a:r>
            <a:endParaRPr lang="en-US" sz="2000" cap="none" spc="300" dirty="0">
              <a:solidFill>
                <a:prstClr val="black"/>
              </a:solidFill>
              <a:highlight>
                <a:srgbClr val="C9D803"/>
              </a:highlight>
              <a:latin typeface="Bahnschrift" panose="020B0502040204020203" pitchFamily="34" charset="0"/>
            </a:endParaRPr>
          </a:p>
          <a:p>
            <a:pPr algn="ctr">
              <a:buClr>
                <a:srgbClr val="C9D803"/>
              </a:buClr>
            </a:pPr>
            <a:endParaRPr lang="en-US" sz="1400" cap="none" dirty="0">
              <a:latin typeface="Bahnschrift" panose="020B0502040204020203" pitchFamily="34" charset="0"/>
            </a:endParaRPr>
          </a:p>
          <a:p>
            <a:pPr>
              <a:buClr>
                <a:srgbClr val="C9D803"/>
              </a:buClr>
            </a:pPr>
            <a:endParaRPr lang="en-US" sz="1400" cap="none" dirty="0">
              <a:latin typeface="Bahnschrift" panose="020B0502040204020203" pitchFamily="34" charset="0"/>
            </a:endParaRPr>
          </a:p>
        </p:txBody>
      </p:sp>
      <p:sp>
        <p:nvSpPr>
          <p:cNvPr id="25" name="Footer Placeholder 4">
            <a:extLst>
              <a:ext uri="{FF2B5EF4-FFF2-40B4-BE49-F238E27FC236}">
                <a16:creationId xmlns:a16="http://schemas.microsoft.com/office/drawing/2014/main" id="{D807C602-776B-FBD4-A50D-579A74F90D1A}"/>
              </a:ext>
            </a:extLst>
          </p:cNvPr>
          <p:cNvSpPr txBox="1">
            <a:spLocks/>
          </p:cNvSpPr>
          <p:nvPr/>
        </p:nvSpPr>
        <p:spPr>
          <a:xfrm>
            <a:off x="10723165"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26" name="Footer Placeholder 4">
            <a:extLst>
              <a:ext uri="{FF2B5EF4-FFF2-40B4-BE49-F238E27FC236}">
                <a16:creationId xmlns:a16="http://schemas.microsoft.com/office/drawing/2014/main" id="{999A0332-AB0A-9D2C-06FA-F4764B731737}"/>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941777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EB2A930-7E13-4620-8397-5D54748C1BAC}"/>
              </a:ext>
            </a:extLst>
          </p:cNvPr>
          <p:cNvSpPr>
            <a:spLocks noGrp="1"/>
          </p:cNvSpPr>
          <p:nvPr>
            <p:ph type="ftr" sz="quarter" idx="10"/>
          </p:nvPr>
        </p:nvSpPr>
        <p:spPr>
          <a:xfrm>
            <a:off x="180975" y="6504992"/>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rPr>
              <a:t>TEPS004, Slide </a:t>
            </a:r>
            <a:fld id="{55AE94E2-01AD-4F44-B701-725E8CE3ADFF}" type="slidenum">
              <a:rPr kumimoji="0" lang="en-US" sz="1100" b="0" i="0" u="none" strike="noStrike" kern="1200" cap="none" spc="0" normalizeH="0" baseline="0" noProof="0" smtClean="0">
                <a:ln>
                  <a:noFill/>
                </a:ln>
                <a:solidFill>
                  <a:schemeClr val="tx1">
                    <a:lumMod val="65000"/>
                    <a:lumOff val="35000"/>
                  </a:schemeClr>
                </a:solidFill>
                <a:effectLst/>
                <a:uLnTx/>
                <a:uFillTx/>
                <a:latin typeface="Bahnschrif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US" sz="1100" b="0" i="0" u="none" strike="noStrike" kern="1200" cap="none" spc="0" normalizeH="0" baseline="0" noProof="0" dirty="0">
              <a:ln>
                <a:noFill/>
              </a:ln>
              <a:solidFill>
                <a:schemeClr val="tx1">
                  <a:lumMod val="65000"/>
                  <a:lumOff val="35000"/>
                </a:schemeClr>
              </a:solidFill>
              <a:effectLst/>
              <a:uLnTx/>
              <a:uFillTx/>
              <a:latin typeface="Bahnschrift"/>
              <a:ea typeface="+mn-ea"/>
              <a:cs typeface="+mn-cs"/>
            </a:endParaRPr>
          </a:p>
        </p:txBody>
      </p:sp>
      <p:sp>
        <p:nvSpPr>
          <p:cNvPr id="6" name="Title 5">
            <a:extLst>
              <a:ext uri="{FF2B5EF4-FFF2-40B4-BE49-F238E27FC236}">
                <a16:creationId xmlns:a16="http://schemas.microsoft.com/office/drawing/2014/main" id="{B392E83E-F7E5-4C32-81DD-102FC2CF1C00}"/>
              </a:ext>
            </a:extLst>
          </p:cNvPr>
          <p:cNvSpPr>
            <a:spLocks noGrp="1"/>
          </p:cNvSpPr>
          <p:nvPr>
            <p:ph type="title"/>
          </p:nvPr>
        </p:nvSpPr>
        <p:spPr/>
        <p:txBody>
          <a:bodyPr/>
          <a:lstStyle/>
          <a:p>
            <a:r>
              <a:rPr lang="en-US" dirty="0"/>
              <a:t>3.  Multiple Trackers</a:t>
            </a:r>
          </a:p>
        </p:txBody>
      </p:sp>
      <p:sp>
        <p:nvSpPr>
          <p:cNvPr id="7" name="Content Placeholder 6">
            <a:extLst>
              <a:ext uri="{FF2B5EF4-FFF2-40B4-BE49-F238E27FC236}">
                <a16:creationId xmlns:a16="http://schemas.microsoft.com/office/drawing/2014/main" id="{9E208A4F-0489-46FE-BB16-FD82A3C45FB5}"/>
              </a:ext>
            </a:extLst>
          </p:cNvPr>
          <p:cNvSpPr>
            <a:spLocks noGrp="1"/>
          </p:cNvSpPr>
          <p:nvPr>
            <p:ph sz="half" idx="1"/>
          </p:nvPr>
        </p:nvSpPr>
        <p:spPr/>
        <p:txBody>
          <a:bodyPr/>
          <a:lstStyle/>
          <a:p>
            <a:r>
              <a:rPr lang="en-US" dirty="0"/>
              <a:t>3.2 DYNAMIC Reference </a:t>
            </a:r>
          </a:p>
        </p:txBody>
      </p:sp>
      <p:pic>
        <p:nvPicPr>
          <p:cNvPr id="14" name="Picture 13">
            <a:extLst>
              <a:ext uri="{FF2B5EF4-FFF2-40B4-BE49-F238E27FC236}">
                <a16:creationId xmlns:a16="http://schemas.microsoft.com/office/drawing/2014/main" id="{B665781C-9DB4-7565-B994-54D2A8653BE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1053117" y="239246"/>
            <a:ext cx="962755" cy="948057"/>
          </a:xfrm>
          <a:prstGeom prst="rect">
            <a:avLst/>
          </a:prstGeom>
        </p:spPr>
      </p:pic>
      <p:pic>
        <p:nvPicPr>
          <p:cNvPr id="2" name="Picture 1">
            <a:extLst>
              <a:ext uri="{FF2B5EF4-FFF2-40B4-BE49-F238E27FC236}">
                <a16:creationId xmlns:a16="http://schemas.microsoft.com/office/drawing/2014/main" id="{10DA48E3-ABE5-3FD7-3A8C-0CD07BF4ADFA}"/>
              </a:ext>
            </a:extLst>
          </p:cNvPr>
          <p:cNvPicPr>
            <a:picLocks noChangeAspect="1"/>
          </p:cNvPicPr>
          <p:nvPr/>
        </p:nvPicPr>
        <p:blipFill>
          <a:blip r:embed="rId4"/>
          <a:stretch>
            <a:fillRect/>
          </a:stretch>
        </p:blipFill>
        <p:spPr>
          <a:xfrm>
            <a:off x="10347479" y="2391981"/>
            <a:ext cx="646556" cy="626192"/>
          </a:xfrm>
          <a:prstGeom prst="rect">
            <a:avLst/>
          </a:prstGeom>
        </p:spPr>
      </p:pic>
      <p:pic>
        <p:nvPicPr>
          <p:cNvPr id="3" name="Picture 2">
            <a:extLst>
              <a:ext uri="{FF2B5EF4-FFF2-40B4-BE49-F238E27FC236}">
                <a16:creationId xmlns:a16="http://schemas.microsoft.com/office/drawing/2014/main" id="{8DFB2B11-63F1-AA10-FA19-60751C513FE5}"/>
              </a:ext>
            </a:extLst>
          </p:cNvPr>
          <p:cNvPicPr>
            <a:picLocks noChangeAspect="1"/>
          </p:cNvPicPr>
          <p:nvPr/>
        </p:nvPicPr>
        <p:blipFill>
          <a:blip r:embed="rId4"/>
          <a:stretch>
            <a:fillRect/>
          </a:stretch>
        </p:blipFill>
        <p:spPr>
          <a:xfrm>
            <a:off x="9078800" y="1877718"/>
            <a:ext cx="646556" cy="626192"/>
          </a:xfrm>
          <a:prstGeom prst="rect">
            <a:avLst/>
          </a:prstGeom>
        </p:spPr>
      </p:pic>
      <p:sp>
        <p:nvSpPr>
          <p:cNvPr id="4" name="Flowchart: Or 3">
            <a:extLst>
              <a:ext uri="{FF2B5EF4-FFF2-40B4-BE49-F238E27FC236}">
                <a16:creationId xmlns:a16="http://schemas.microsoft.com/office/drawing/2014/main" id="{29216706-CD8D-A8EB-5D5D-45AFF59A76A5}"/>
              </a:ext>
            </a:extLst>
          </p:cNvPr>
          <p:cNvSpPr/>
          <p:nvPr/>
        </p:nvSpPr>
        <p:spPr>
          <a:xfrm>
            <a:off x="10558369" y="2620339"/>
            <a:ext cx="194702" cy="183238"/>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4A16EC93-DEC0-8822-E2D6-9D32AAE33EBF}"/>
              </a:ext>
            </a:extLst>
          </p:cNvPr>
          <p:cNvPicPr>
            <a:picLocks noChangeAspect="1"/>
          </p:cNvPicPr>
          <p:nvPr/>
        </p:nvPicPr>
        <p:blipFill>
          <a:blip r:embed="rId4"/>
          <a:stretch>
            <a:fillRect/>
          </a:stretch>
        </p:blipFill>
        <p:spPr>
          <a:xfrm>
            <a:off x="10994035" y="1736577"/>
            <a:ext cx="646556" cy="626192"/>
          </a:xfrm>
          <a:prstGeom prst="rect">
            <a:avLst/>
          </a:prstGeom>
        </p:spPr>
      </p:pic>
      <p:pic>
        <p:nvPicPr>
          <p:cNvPr id="12" name="Picture 11">
            <a:extLst>
              <a:ext uri="{FF2B5EF4-FFF2-40B4-BE49-F238E27FC236}">
                <a16:creationId xmlns:a16="http://schemas.microsoft.com/office/drawing/2014/main" id="{9DBF0EEA-8B93-02A6-74C5-FD0448558B92}"/>
              </a:ext>
            </a:extLst>
          </p:cNvPr>
          <p:cNvPicPr>
            <a:picLocks noChangeAspect="1"/>
          </p:cNvPicPr>
          <p:nvPr/>
        </p:nvPicPr>
        <p:blipFill>
          <a:blip r:embed="rId4"/>
          <a:stretch>
            <a:fillRect/>
          </a:stretch>
        </p:blipFill>
        <p:spPr>
          <a:xfrm>
            <a:off x="10176606" y="3139051"/>
            <a:ext cx="646556" cy="626192"/>
          </a:xfrm>
          <a:prstGeom prst="rect">
            <a:avLst/>
          </a:prstGeom>
        </p:spPr>
      </p:pic>
      <p:cxnSp>
        <p:nvCxnSpPr>
          <p:cNvPr id="18" name="Straight Connector 17">
            <a:extLst>
              <a:ext uri="{FF2B5EF4-FFF2-40B4-BE49-F238E27FC236}">
                <a16:creationId xmlns:a16="http://schemas.microsoft.com/office/drawing/2014/main" id="{D94A0A6C-5664-7E2A-F453-1EFD6B574CB3}"/>
              </a:ext>
            </a:extLst>
          </p:cNvPr>
          <p:cNvCxnSpPr>
            <a:cxnSpLocks/>
            <a:endCxn id="12" idx="1"/>
          </p:cNvCxnSpPr>
          <p:nvPr/>
        </p:nvCxnSpPr>
        <p:spPr>
          <a:xfrm>
            <a:off x="9402078" y="2503910"/>
            <a:ext cx="774528" cy="948237"/>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B159B3-2030-8291-6A84-6978E3500939}"/>
              </a:ext>
            </a:extLst>
          </p:cNvPr>
          <p:cNvCxnSpPr>
            <a:cxnSpLocks/>
            <a:stCxn id="3" idx="3"/>
            <a:endCxn id="11" idx="1"/>
          </p:cNvCxnSpPr>
          <p:nvPr/>
        </p:nvCxnSpPr>
        <p:spPr>
          <a:xfrm flipV="1">
            <a:off x="9725356" y="2049673"/>
            <a:ext cx="1268679" cy="141141"/>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B22539E-8877-B8CE-63BE-CE8149D28ECF}"/>
              </a:ext>
            </a:extLst>
          </p:cNvPr>
          <p:cNvCxnSpPr>
            <a:cxnSpLocks/>
            <a:stCxn id="11" idx="2"/>
            <a:endCxn id="12" idx="3"/>
          </p:cNvCxnSpPr>
          <p:nvPr/>
        </p:nvCxnSpPr>
        <p:spPr>
          <a:xfrm flipH="1">
            <a:off x="10823162" y="2362769"/>
            <a:ext cx="494151" cy="1089378"/>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A04C485B-127E-D052-A8B7-0F7555AA0F49}"/>
              </a:ext>
            </a:extLst>
          </p:cNvPr>
          <p:cNvGrpSpPr/>
          <p:nvPr/>
        </p:nvGrpSpPr>
        <p:grpSpPr>
          <a:xfrm>
            <a:off x="8618539" y="4087288"/>
            <a:ext cx="3457880" cy="1956303"/>
            <a:chOff x="8405888" y="3776749"/>
            <a:chExt cx="3457880" cy="1956303"/>
          </a:xfrm>
        </p:grpSpPr>
        <p:cxnSp>
          <p:nvCxnSpPr>
            <p:cNvPr id="8" name="Straight Arrow Connector 7">
              <a:extLst>
                <a:ext uri="{FF2B5EF4-FFF2-40B4-BE49-F238E27FC236}">
                  <a16:creationId xmlns:a16="http://schemas.microsoft.com/office/drawing/2014/main" id="{A98DC219-6A7D-9F95-B120-C19F6B3F7C13}"/>
                </a:ext>
              </a:extLst>
            </p:cNvPr>
            <p:cNvCxnSpPr>
              <a:cxnSpLocks/>
            </p:cNvCxnSpPr>
            <p:nvPr/>
          </p:nvCxnSpPr>
          <p:spPr>
            <a:xfrm flipV="1">
              <a:off x="8681343" y="4031728"/>
              <a:ext cx="1293019" cy="6631"/>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AE8D9C69-351E-9776-C0B1-B7A4946ECA4A}"/>
                </a:ext>
              </a:extLst>
            </p:cNvPr>
            <p:cNvSpPr txBox="1"/>
            <p:nvPr/>
          </p:nvSpPr>
          <p:spPr>
            <a:xfrm>
              <a:off x="9043608" y="3776749"/>
              <a:ext cx="535724" cy="261610"/>
            </a:xfrm>
            <a:prstGeom prst="rect">
              <a:avLst/>
            </a:prstGeom>
            <a:noFill/>
          </p:spPr>
          <p:txBody>
            <a:bodyPr wrap="none" rtlCol="0">
              <a:spAutoFit/>
            </a:bodyPr>
            <a:lstStyle/>
            <a:p>
              <a:r>
                <a:rPr lang="en-US" sz="1100" dirty="0"/>
                <a:t>Width</a:t>
              </a:r>
            </a:p>
          </p:txBody>
        </p:sp>
        <p:sp>
          <p:nvSpPr>
            <p:cNvPr id="10" name="TextBox 9">
              <a:extLst>
                <a:ext uri="{FF2B5EF4-FFF2-40B4-BE49-F238E27FC236}">
                  <a16:creationId xmlns:a16="http://schemas.microsoft.com/office/drawing/2014/main" id="{0E98BD1C-2574-B335-9D68-C9016351153B}"/>
                </a:ext>
              </a:extLst>
            </p:cNvPr>
            <p:cNvSpPr txBox="1"/>
            <p:nvPr/>
          </p:nvSpPr>
          <p:spPr>
            <a:xfrm>
              <a:off x="10176606" y="4611355"/>
              <a:ext cx="535724" cy="261610"/>
            </a:xfrm>
            <a:prstGeom prst="rect">
              <a:avLst/>
            </a:prstGeom>
            <a:noFill/>
          </p:spPr>
          <p:txBody>
            <a:bodyPr wrap="none" rtlCol="0">
              <a:spAutoFit/>
            </a:bodyPr>
            <a:lstStyle/>
            <a:p>
              <a:r>
                <a:rPr lang="en-US" sz="1100" dirty="0"/>
                <a:t>Offset</a:t>
              </a:r>
            </a:p>
          </p:txBody>
        </p:sp>
        <p:pic>
          <p:nvPicPr>
            <p:cNvPr id="13" name="Picture 12">
              <a:extLst>
                <a:ext uri="{FF2B5EF4-FFF2-40B4-BE49-F238E27FC236}">
                  <a16:creationId xmlns:a16="http://schemas.microsoft.com/office/drawing/2014/main" id="{13C16A34-9AD7-7AF2-B78B-17738B5D0CE0}"/>
                </a:ext>
              </a:extLst>
            </p:cNvPr>
            <p:cNvPicPr>
              <a:picLocks noChangeAspect="1"/>
            </p:cNvPicPr>
            <p:nvPr/>
          </p:nvPicPr>
          <p:blipFill>
            <a:blip r:embed="rId4"/>
            <a:stretch>
              <a:fillRect/>
            </a:stretch>
          </p:blipFill>
          <p:spPr>
            <a:xfrm>
              <a:off x="8405888" y="4152038"/>
              <a:ext cx="646556" cy="626192"/>
            </a:xfrm>
            <a:prstGeom prst="rect">
              <a:avLst/>
            </a:prstGeom>
          </p:spPr>
        </p:pic>
        <p:pic>
          <p:nvPicPr>
            <p:cNvPr id="15" name="Picture 14">
              <a:extLst>
                <a:ext uri="{FF2B5EF4-FFF2-40B4-BE49-F238E27FC236}">
                  <a16:creationId xmlns:a16="http://schemas.microsoft.com/office/drawing/2014/main" id="{43526453-26C4-2476-A536-A271FF0CD0A0}"/>
                </a:ext>
              </a:extLst>
            </p:cNvPr>
            <p:cNvPicPr>
              <a:picLocks noChangeAspect="1"/>
            </p:cNvPicPr>
            <p:nvPr/>
          </p:nvPicPr>
          <p:blipFill>
            <a:blip r:embed="rId4"/>
            <a:stretch>
              <a:fillRect/>
            </a:stretch>
          </p:blipFill>
          <p:spPr>
            <a:xfrm>
              <a:off x="9608450" y="4093141"/>
              <a:ext cx="646556" cy="626192"/>
            </a:xfrm>
            <a:prstGeom prst="rect">
              <a:avLst/>
            </a:prstGeom>
          </p:spPr>
        </p:pic>
        <p:pic>
          <p:nvPicPr>
            <p:cNvPr id="16" name="Picture 15">
              <a:extLst>
                <a:ext uri="{FF2B5EF4-FFF2-40B4-BE49-F238E27FC236}">
                  <a16:creationId xmlns:a16="http://schemas.microsoft.com/office/drawing/2014/main" id="{1A21FCF3-9365-5CC4-866F-4DE720E67F82}"/>
                </a:ext>
              </a:extLst>
            </p:cNvPr>
            <p:cNvPicPr>
              <a:picLocks noChangeAspect="1"/>
            </p:cNvPicPr>
            <p:nvPr/>
          </p:nvPicPr>
          <p:blipFill>
            <a:blip r:embed="rId4"/>
            <a:stretch>
              <a:fillRect/>
            </a:stretch>
          </p:blipFill>
          <p:spPr>
            <a:xfrm>
              <a:off x="9040476" y="5106860"/>
              <a:ext cx="646556" cy="626192"/>
            </a:xfrm>
            <a:prstGeom prst="rect">
              <a:avLst/>
            </a:prstGeom>
          </p:spPr>
        </p:pic>
        <p:sp>
          <p:nvSpPr>
            <p:cNvPr id="17" name="Flowchart: Or 16">
              <a:extLst>
                <a:ext uri="{FF2B5EF4-FFF2-40B4-BE49-F238E27FC236}">
                  <a16:creationId xmlns:a16="http://schemas.microsoft.com/office/drawing/2014/main" id="{1FF22605-5EC2-CF62-0A93-B3318C994310}"/>
                </a:ext>
              </a:extLst>
            </p:cNvPr>
            <p:cNvSpPr/>
            <p:nvPr/>
          </p:nvSpPr>
          <p:spPr>
            <a:xfrm>
              <a:off x="9281943" y="4732194"/>
              <a:ext cx="194702" cy="183238"/>
            </a:xfrm>
            <a:prstGeom prst="flowChartOr">
              <a:avLst/>
            </a:prstGeom>
            <a:solidFill>
              <a:srgbClr val="F117C2">
                <a:alpha val="10000"/>
              </a:srgbClr>
            </a:solidFill>
            <a:ln w="25400">
              <a:solidFill>
                <a:srgbClr val="F117C2">
                  <a:alpha val="1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93B6473C-4940-4AA3-445C-8D15A20B6E6A}"/>
                </a:ext>
              </a:extLst>
            </p:cNvPr>
            <p:cNvCxnSpPr>
              <a:cxnSpLocks/>
              <a:stCxn id="13" idx="3"/>
              <a:endCxn id="15" idx="1"/>
            </p:cNvCxnSpPr>
            <p:nvPr/>
          </p:nvCxnSpPr>
          <p:spPr>
            <a:xfrm flipV="1">
              <a:off x="9052444" y="4406237"/>
              <a:ext cx="556006" cy="58897"/>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BE9DC61-C998-3604-9068-A9FEBA039FED}"/>
                </a:ext>
              </a:extLst>
            </p:cNvPr>
            <p:cNvCxnSpPr>
              <a:cxnSpLocks/>
              <a:stCxn id="13" idx="2"/>
              <a:endCxn id="16" idx="1"/>
            </p:cNvCxnSpPr>
            <p:nvPr/>
          </p:nvCxnSpPr>
          <p:spPr>
            <a:xfrm>
              <a:off x="8729166" y="4778230"/>
              <a:ext cx="311310" cy="641726"/>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48001C4-0404-402D-5229-7A3F109A2172}"/>
                </a:ext>
              </a:extLst>
            </p:cNvPr>
            <p:cNvCxnSpPr>
              <a:cxnSpLocks/>
              <a:stCxn id="15" idx="2"/>
              <a:endCxn id="16" idx="3"/>
            </p:cNvCxnSpPr>
            <p:nvPr/>
          </p:nvCxnSpPr>
          <p:spPr>
            <a:xfrm flipH="1">
              <a:off x="9687032" y="4719333"/>
              <a:ext cx="244696" cy="700623"/>
            </a:xfrm>
            <a:prstGeom prst="line">
              <a:avLst/>
            </a:prstGeom>
            <a:ln w="25400">
              <a:solidFill>
                <a:srgbClr val="92D050"/>
              </a:solidFill>
              <a:prstDash val="sysDot"/>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E9E21BAE-0B0B-7AE7-72D8-32F9D7A069C4}"/>
                </a:ext>
              </a:extLst>
            </p:cNvPr>
            <p:cNvPicPr>
              <a:picLocks noChangeAspect="1"/>
            </p:cNvPicPr>
            <p:nvPr/>
          </p:nvPicPr>
          <p:blipFill>
            <a:blip r:embed="rId4"/>
            <a:stretch>
              <a:fillRect/>
            </a:stretch>
          </p:blipFill>
          <p:spPr>
            <a:xfrm>
              <a:off x="11217212" y="4571566"/>
              <a:ext cx="646556" cy="626192"/>
            </a:xfrm>
            <a:prstGeom prst="rect">
              <a:avLst/>
            </a:prstGeom>
          </p:spPr>
        </p:pic>
        <p:sp>
          <p:nvSpPr>
            <p:cNvPr id="25" name="Flowchart: Or 24">
              <a:extLst>
                <a:ext uri="{FF2B5EF4-FFF2-40B4-BE49-F238E27FC236}">
                  <a16:creationId xmlns:a16="http://schemas.microsoft.com/office/drawing/2014/main" id="{DF5D3476-F1E6-9DD9-D714-ECCE1B106315}"/>
                </a:ext>
              </a:extLst>
            </p:cNvPr>
            <p:cNvSpPr/>
            <p:nvPr/>
          </p:nvSpPr>
          <p:spPr>
            <a:xfrm>
              <a:off x="11428102" y="4799924"/>
              <a:ext cx="194702" cy="183238"/>
            </a:xfrm>
            <a:prstGeom prst="flowChartOr">
              <a:avLst/>
            </a:prstGeom>
            <a:solidFill>
              <a:srgbClr val="F117C2">
                <a:alpha val="18000"/>
              </a:srgbClr>
            </a:solidFill>
            <a:ln w="25400">
              <a:solidFill>
                <a:srgbClr val="F117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Arrow Connector 25">
              <a:extLst>
                <a:ext uri="{FF2B5EF4-FFF2-40B4-BE49-F238E27FC236}">
                  <a16:creationId xmlns:a16="http://schemas.microsoft.com/office/drawing/2014/main" id="{81651363-7B3F-FDF8-C958-9C0D2BD21BBA}"/>
                </a:ext>
              </a:extLst>
            </p:cNvPr>
            <p:cNvCxnSpPr>
              <a:cxnSpLocks/>
            </p:cNvCxnSpPr>
            <p:nvPr/>
          </p:nvCxnSpPr>
          <p:spPr>
            <a:xfrm>
              <a:off x="9366089" y="4833960"/>
              <a:ext cx="1987711" cy="67545"/>
            </a:xfrm>
            <a:prstGeom prst="straightConnector1">
              <a:avLst/>
            </a:prstGeom>
            <a:ln w="38100">
              <a:solidFill>
                <a:srgbClr val="FFC000"/>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29" name="Content Placeholder 2">
            <a:extLst>
              <a:ext uri="{FF2B5EF4-FFF2-40B4-BE49-F238E27FC236}">
                <a16:creationId xmlns:a16="http://schemas.microsoft.com/office/drawing/2014/main" id="{67F5A511-673C-9E87-1E77-2B0355835F4B}"/>
              </a:ext>
            </a:extLst>
          </p:cNvPr>
          <p:cNvSpPr txBox="1">
            <a:spLocks/>
          </p:cNvSpPr>
          <p:nvPr/>
        </p:nvSpPr>
        <p:spPr>
          <a:xfrm>
            <a:off x="865728" y="1536425"/>
            <a:ext cx="7783388" cy="5518636"/>
          </a:xfrm>
          <a:prstGeom prst="rect">
            <a:avLst/>
          </a:prstGeom>
        </p:spPr>
        <p:txBody>
          <a:bodyPr vert="horz" lIns="91440" tIns="45720" rIns="91440" bIns="45720" numCol="1"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b="1" i="0" u="none" kern="1200" cap="all" baseline="0">
                <a:solidFill>
                  <a:srgbClr val="282828"/>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C9D803"/>
              </a:buClr>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a:pPr>
            <a:r>
              <a:rPr lang="en-US" sz="2000" cap="none" spc="300" dirty="0">
                <a:solidFill>
                  <a:prstClr val="black"/>
                </a:solidFill>
                <a:latin typeface="+mn-lt"/>
              </a:rPr>
              <a:t>Offset = 0</a:t>
            </a:r>
          </a:p>
          <a:p>
            <a:pPr>
              <a:buClr>
                <a:srgbClr val="C9D803"/>
              </a:buClr>
            </a:pPr>
            <a:r>
              <a:rPr lang="en-US" sz="1400" b="0" cap="none" dirty="0">
                <a:latin typeface="+mn-lt"/>
              </a:rPr>
              <a:t>Reported measurement point is located in the cone (back of the tracker) relative to the other 3 trackers.</a:t>
            </a:r>
          </a:p>
          <a:p>
            <a:pPr algn="ctr">
              <a:buClr>
                <a:srgbClr val="C9D803"/>
              </a:buClr>
            </a:pPr>
            <a:r>
              <a:rPr lang="en-US" sz="1400" b="0" i="1" cap="none" dirty="0" err="1">
                <a:latin typeface="+mn-lt"/>
              </a:rPr>
              <a:t>N</a:t>
            </a:r>
            <a:r>
              <a:rPr lang="en-US" sz="1400" b="0" i="1" cap="none" baseline="-25000" dirty="0" err="1">
                <a:latin typeface="+mn-lt"/>
              </a:rPr>
              <a:t>multi</a:t>
            </a:r>
            <a:r>
              <a:rPr lang="en-US" sz="1400" b="0" i="1" cap="none" baseline="-25000" dirty="0">
                <a:latin typeface="+mn-lt"/>
              </a:rPr>
              <a:t> </a:t>
            </a:r>
            <a:r>
              <a:rPr lang="en-US" sz="1400" cap="none" dirty="0">
                <a:latin typeface="+mn-lt"/>
              </a:rPr>
              <a:t>= </a:t>
            </a:r>
            <a:r>
              <a:rPr lang="en-US" sz="1400" b="0" i="1" cap="none" dirty="0" err="1">
                <a:latin typeface="+mn-lt"/>
              </a:rPr>
              <a:t>N</a:t>
            </a:r>
            <a:r>
              <a:rPr lang="en-US" sz="1400" b="0" i="1" cap="none" baseline="-25000" dirty="0" err="1">
                <a:latin typeface="+mn-lt"/>
              </a:rPr>
              <a:t>single</a:t>
            </a:r>
            <a:r>
              <a:rPr lang="en-US" sz="1400" b="0" i="1" cap="none" baseline="-25000" dirty="0">
                <a:latin typeface="+mn-lt"/>
              </a:rPr>
              <a:t> </a:t>
            </a:r>
            <a:r>
              <a:rPr lang="en-US" sz="1400" b="0" cap="none" dirty="0">
                <a:solidFill>
                  <a:prstClr val="black"/>
                </a:solidFill>
                <a:latin typeface="+mn-lt"/>
              </a:rPr>
              <a:t>/ n + </a:t>
            </a:r>
            <a:r>
              <a:rPr lang="en-US" sz="1400" b="0" i="1" cap="none" dirty="0" err="1">
                <a:latin typeface="+mn-lt"/>
              </a:rPr>
              <a:t>N</a:t>
            </a:r>
            <a:r>
              <a:rPr lang="en-US" sz="1400" b="0" i="1" cap="none" baseline="-25000" dirty="0" err="1">
                <a:latin typeface="+mn-lt"/>
              </a:rPr>
              <a:t>single</a:t>
            </a:r>
            <a:r>
              <a:rPr lang="en-US" sz="1400" b="0" cap="none" dirty="0">
                <a:solidFill>
                  <a:prstClr val="black"/>
                </a:solidFill>
                <a:latin typeface="+mn-lt"/>
              </a:rPr>
              <a:t>   </a:t>
            </a:r>
            <a:endParaRPr lang="en-US" sz="1400" b="0" cap="none" dirty="0">
              <a:latin typeface="+mn-lt"/>
            </a:endParaRPr>
          </a:p>
          <a:p>
            <a:pPr>
              <a:buClr>
                <a:srgbClr val="C9D803"/>
              </a:buClr>
            </a:pPr>
            <a:r>
              <a:rPr lang="en-US" sz="1400" cap="none" dirty="0">
                <a:solidFill>
                  <a:prstClr val="black"/>
                </a:solidFill>
                <a:highlight>
                  <a:srgbClr val="C9D803"/>
                </a:highlight>
                <a:latin typeface="+mn-lt"/>
              </a:rPr>
              <a:t>Application:   	Optimal Accuracy for position and angle when relative motion is 	</a:t>
            </a:r>
            <a:r>
              <a:rPr lang="en-US" sz="1400" cap="none" dirty="0">
                <a:solidFill>
                  <a:prstClr val="black"/>
                </a:solidFill>
                <a:latin typeface="+mn-lt"/>
              </a:rPr>
              <a:t>		</a:t>
            </a:r>
            <a:r>
              <a:rPr lang="en-US" sz="1400" cap="none" dirty="0">
                <a:solidFill>
                  <a:prstClr val="black"/>
                </a:solidFill>
                <a:highlight>
                  <a:srgbClr val="C9D803"/>
                </a:highlight>
                <a:latin typeface="+mn-lt"/>
              </a:rPr>
              <a:t>required.</a:t>
            </a:r>
          </a:p>
          <a:p>
            <a:pPr>
              <a:buClr>
                <a:srgbClr val="C9D803"/>
              </a:buClr>
            </a:pPr>
            <a:endParaRPr lang="en-US" sz="2000" cap="none" spc="300" dirty="0">
              <a:solidFill>
                <a:prstClr val="black"/>
              </a:solidFill>
              <a:latin typeface="Bahnschrift" panose="020B0502040204020203" pitchFamily="34" charset="0"/>
            </a:endParaRPr>
          </a:p>
          <a:p>
            <a:pPr marL="457200" indent="-457200">
              <a:buClr>
                <a:srgbClr val="C9D803"/>
              </a:buClr>
              <a:buFont typeface="+mj-lt"/>
              <a:buAutoNum type="alphaUcPeriod" startAt="2"/>
            </a:pPr>
            <a:r>
              <a:rPr lang="en-US" sz="2000" cap="none" spc="300" dirty="0">
                <a:solidFill>
                  <a:prstClr val="black"/>
                </a:solidFill>
                <a:latin typeface="Bahnschrift" panose="020B0502040204020203" pitchFamily="34" charset="0"/>
              </a:rPr>
              <a:t>Offset = (</a:t>
            </a:r>
            <a:r>
              <a:rPr lang="en-US" sz="2000" cap="none" spc="300" dirty="0" err="1">
                <a:solidFill>
                  <a:prstClr val="black"/>
                </a:solidFill>
                <a:latin typeface="Bahnschrift" panose="020B0502040204020203" pitchFamily="34" charset="0"/>
              </a:rPr>
              <a:t>x,y,z</a:t>
            </a:r>
            <a:r>
              <a:rPr lang="en-US" sz="2000" cap="none" spc="300" dirty="0">
                <a:solidFill>
                  <a:prstClr val="black"/>
                </a:solidFill>
                <a:latin typeface="Bahnschrift" panose="020B0502040204020203" pitchFamily="34" charset="0"/>
              </a:rPr>
              <a:t>)</a:t>
            </a:r>
          </a:p>
          <a:p>
            <a:pPr>
              <a:buClr>
                <a:srgbClr val="C9D803"/>
              </a:buClr>
            </a:pPr>
            <a:r>
              <a:rPr lang="en-US" sz="1400" b="0" cap="none" dirty="0">
                <a:latin typeface="Bahnschrift" panose="020B0502040204020203" pitchFamily="34" charset="0"/>
              </a:rPr>
              <a:t>Reported measurement point is located in the cone (back of the tracker) relative to the other 3 trackers. The tracker is not within the triangle formed by the trackers but outside.</a:t>
            </a:r>
          </a:p>
          <a:p>
            <a:pPr algn="ctr">
              <a:buClr>
                <a:srgbClr val="C9D803"/>
              </a:buClr>
            </a:pP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multi_offset</a:t>
            </a:r>
            <a:r>
              <a:rPr lang="en-US" sz="1400" b="0" i="1" cap="none" baseline="-25000" dirty="0">
                <a:latin typeface="Bahnschrift" panose="020B0502040204020203" pitchFamily="34" charset="0"/>
              </a:rPr>
              <a:t> </a:t>
            </a:r>
            <a:r>
              <a:rPr lang="en-US" sz="1400" b="0" cap="none" dirty="0">
                <a:solidFill>
                  <a:prstClr val="black"/>
                </a:solidFill>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multi</a:t>
            </a:r>
            <a:r>
              <a:rPr lang="en-US" sz="1400" b="0" i="1" cap="none" baseline="-25000" dirty="0">
                <a:latin typeface="Bahnschrift" panose="020B0502040204020203" pitchFamily="34" charset="0"/>
              </a:rPr>
              <a:t> </a:t>
            </a:r>
            <a:r>
              <a:rPr lang="en-US" sz="1400" cap="none" dirty="0">
                <a:latin typeface="Bahnschrift" panose="020B0502040204020203" pitchFamily="34" charset="0"/>
              </a:rPr>
              <a:t>* Offset / Width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b="0" i="1" cap="none" baseline="-25000" dirty="0">
                <a:latin typeface="Bahnschrift" panose="020B0502040204020203" pitchFamily="34" charset="0"/>
              </a:rPr>
              <a:t>  </a:t>
            </a:r>
            <a:r>
              <a:rPr lang="en-US" sz="1400" b="0" i="1" cap="none" dirty="0">
                <a:latin typeface="Bahnschrift" panose="020B0502040204020203" pitchFamily="34" charset="0"/>
              </a:rPr>
              <a:t>+</a:t>
            </a:r>
            <a:r>
              <a:rPr lang="en-US" sz="1400" b="0" i="1" cap="none" baseline="-25000" dirty="0">
                <a:latin typeface="Bahnschrift" panose="020B0502040204020203" pitchFamily="34" charset="0"/>
              </a:rPr>
              <a:t>   </a:t>
            </a:r>
            <a:r>
              <a:rPr lang="en-US" sz="1400" b="0" i="1" cap="none" dirty="0" err="1">
                <a:latin typeface="Bahnschrift" panose="020B0502040204020203" pitchFamily="34" charset="0"/>
              </a:rPr>
              <a:t>N</a:t>
            </a:r>
            <a:r>
              <a:rPr lang="en-US" sz="1400" b="0" i="1" cap="none" baseline="-25000" dirty="0" err="1">
                <a:latin typeface="Bahnschrift" panose="020B0502040204020203" pitchFamily="34" charset="0"/>
              </a:rPr>
              <a:t>single</a:t>
            </a:r>
            <a:r>
              <a:rPr lang="en-US" sz="1400" cap="none" dirty="0">
                <a:solidFill>
                  <a:prstClr val="black"/>
                </a:solidFill>
                <a:latin typeface="Bahnschrift" panose="020B0502040204020203" pitchFamily="34" charset="0"/>
              </a:rPr>
              <a:t>     </a:t>
            </a:r>
          </a:p>
          <a:p>
            <a:pPr>
              <a:buClr>
                <a:srgbClr val="C9D803"/>
              </a:buClr>
            </a:pPr>
            <a:r>
              <a:rPr lang="en-US" sz="1400" cap="none" dirty="0">
                <a:solidFill>
                  <a:prstClr val="black"/>
                </a:solidFill>
                <a:highlight>
                  <a:srgbClr val="C9D803"/>
                </a:highlight>
                <a:latin typeface="Bahnschrift" panose="020B0502040204020203" pitchFamily="34" charset="0"/>
              </a:rPr>
              <a:t>Application:   	Optimal accuracy for position and angle as long as the trackers are  </a:t>
            </a:r>
            <a:r>
              <a:rPr lang="en-US" sz="1400" cap="none" dirty="0">
                <a:solidFill>
                  <a:prstClr val="black"/>
                </a:solidFill>
                <a:latin typeface="Bahnschrift" panose="020B0502040204020203" pitchFamily="34" charset="0"/>
              </a:rPr>
              <a:t>	           </a:t>
            </a:r>
            <a:r>
              <a:rPr lang="en-US" sz="1400" cap="none" dirty="0">
                <a:solidFill>
                  <a:prstClr val="black"/>
                </a:solidFill>
                <a:highlight>
                  <a:srgbClr val="C9D803"/>
                </a:highlight>
                <a:latin typeface="Bahnschrift" panose="020B0502040204020203" pitchFamily="34" charset="0"/>
              </a:rPr>
              <a:t> </a:t>
            </a:r>
            <a:r>
              <a:rPr lang="en-US" sz="1400" cap="none" dirty="0">
                <a:solidFill>
                  <a:prstClr val="black"/>
                </a:solidFill>
                <a:latin typeface="Bahnschrift" panose="020B0502040204020203" pitchFamily="34" charset="0"/>
              </a:rPr>
              <a:t>		</a:t>
            </a:r>
            <a:r>
              <a:rPr lang="en-US" sz="1400" cap="none" dirty="0">
                <a:solidFill>
                  <a:prstClr val="black"/>
                </a:solidFill>
                <a:highlight>
                  <a:srgbClr val="C9D803"/>
                </a:highlight>
                <a:latin typeface="Bahnschrift" panose="020B0502040204020203" pitchFamily="34" charset="0"/>
              </a:rPr>
              <a:t>placed properly.</a:t>
            </a:r>
            <a:endParaRPr lang="en-US" sz="1400" cap="none" dirty="0">
              <a:highlight>
                <a:srgbClr val="C9D803"/>
              </a:highlight>
              <a:latin typeface="Bahnschrift" panose="020B0502040204020203" pitchFamily="34" charset="0"/>
            </a:endParaRPr>
          </a:p>
          <a:p>
            <a:pPr>
              <a:buClr>
                <a:srgbClr val="C9D803"/>
              </a:buClr>
            </a:pPr>
            <a:endParaRPr lang="en-US" sz="1400" cap="none" dirty="0">
              <a:latin typeface="Bahnschrift" panose="020B0502040204020203" pitchFamily="34" charset="0"/>
            </a:endParaRPr>
          </a:p>
        </p:txBody>
      </p:sp>
      <p:sp>
        <p:nvSpPr>
          <p:cNvPr id="27" name="Footer Placeholder 4">
            <a:extLst>
              <a:ext uri="{FF2B5EF4-FFF2-40B4-BE49-F238E27FC236}">
                <a16:creationId xmlns:a16="http://schemas.microsoft.com/office/drawing/2014/main" id="{C788CF73-0F56-926B-BE87-B143376B7851}"/>
              </a:ext>
            </a:extLst>
          </p:cNvPr>
          <p:cNvSpPr txBox="1">
            <a:spLocks/>
          </p:cNvSpPr>
          <p:nvPr/>
        </p:nvSpPr>
        <p:spPr>
          <a:xfrm>
            <a:off x="10723165"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28" name="Footer Placeholder 4">
            <a:extLst>
              <a:ext uri="{FF2B5EF4-FFF2-40B4-BE49-F238E27FC236}">
                <a16:creationId xmlns:a16="http://schemas.microsoft.com/office/drawing/2014/main" id="{E3653041-4236-4856-17A5-F48DB6605615}"/>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1488504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E30008-CF23-4B78-A6FB-A6836E0EB3F6}"/>
              </a:ext>
            </a:extLst>
          </p:cNvPr>
          <p:cNvSpPr>
            <a:spLocks noGrp="1"/>
          </p:cNvSpPr>
          <p:nvPr>
            <p:ph type="title"/>
          </p:nvPr>
        </p:nvSpPr>
        <p:spPr>
          <a:xfrm>
            <a:off x="4762500" y="2673098"/>
            <a:ext cx="3209925" cy="1325563"/>
          </a:xfrm>
        </p:spPr>
        <p:txBody>
          <a:bodyPr>
            <a:normAutofit fontScale="90000"/>
          </a:bodyPr>
          <a:lstStyle/>
          <a:p>
            <a:r>
              <a:rPr lang="en-US" sz="4800" dirty="0">
                <a:solidFill>
                  <a:srgbClr val="C9D803"/>
                </a:solidFill>
              </a:rPr>
              <a:t>Thank you.</a:t>
            </a:r>
          </a:p>
        </p:txBody>
      </p:sp>
      <p:sp>
        <p:nvSpPr>
          <p:cNvPr id="3" name="Footer Placeholder 2">
            <a:extLst>
              <a:ext uri="{FF2B5EF4-FFF2-40B4-BE49-F238E27FC236}">
                <a16:creationId xmlns:a16="http://schemas.microsoft.com/office/drawing/2014/main" id="{3A0058C7-9230-4BD8-810D-C197569A5160}"/>
              </a:ext>
            </a:extLst>
          </p:cNvPr>
          <p:cNvSpPr>
            <a:spLocks noGrp="1"/>
          </p:cNvSpPr>
          <p:nvPr>
            <p:ph type="ftr" sz="quarter" idx="4294967295"/>
          </p:nvPr>
        </p:nvSpPr>
        <p:spPr>
          <a:xfrm>
            <a:off x="195937" y="6495662"/>
            <a:ext cx="4114800" cy="365125"/>
          </a:xfrm>
        </p:spPr>
        <p:txBody>
          <a:bodyPr/>
          <a:lstStyle/>
          <a:p>
            <a:r>
              <a:rPr lang="en-US" dirty="0">
                <a:solidFill>
                  <a:schemeClr val="tx1">
                    <a:lumMod val="65000"/>
                    <a:lumOff val="35000"/>
                  </a:schemeClr>
                </a:solidFill>
              </a:rPr>
              <a:t>TEPS004, Slide </a:t>
            </a:r>
            <a:fld id="{55AE94E2-01AD-4F44-B701-725E8CE3ADFF}" type="slidenum">
              <a:rPr lang="en-US" smtClean="0">
                <a:solidFill>
                  <a:schemeClr val="tx1">
                    <a:lumMod val="65000"/>
                    <a:lumOff val="35000"/>
                  </a:schemeClr>
                </a:solidFill>
              </a:rPr>
              <a:pPr/>
              <a:t>11</a:t>
            </a:fld>
            <a:endParaRPr lang="en-US" dirty="0">
              <a:solidFill>
                <a:schemeClr val="tx1">
                  <a:lumMod val="65000"/>
                  <a:lumOff val="35000"/>
                </a:schemeClr>
              </a:solidFill>
            </a:endParaRPr>
          </a:p>
        </p:txBody>
      </p:sp>
      <p:grpSp>
        <p:nvGrpSpPr>
          <p:cNvPr id="2" name="Group 1">
            <a:extLst>
              <a:ext uri="{FF2B5EF4-FFF2-40B4-BE49-F238E27FC236}">
                <a16:creationId xmlns:a16="http://schemas.microsoft.com/office/drawing/2014/main" id="{BD5942E5-09D5-60F5-CDB7-A22BC94F48B7}"/>
              </a:ext>
            </a:extLst>
          </p:cNvPr>
          <p:cNvGrpSpPr/>
          <p:nvPr/>
        </p:nvGrpSpPr>
        <p:grpSpPr>
          <a:xfrm>
            <a:off x="3509627" y="4222924"/>
            <a:ext cx="5755984" cy="1169551"/>
            <a:chOff x="3509627" y="4222924"/>
            <a:chExt cx="5755984" cy="1169551"/>
          </a:xfrm>
        </p:grpSpPr>
        <p:sp>
          <p:nvSpPr>
            <p:cNvPr id="6" name="TextBox 5">
              <a:extLst>
                <a:ext uri="{FF2B5EF4-FFF2-40B4-BE49-F238E27FC236}">
                  <a16:creationId xmlns:a16="http://schemas.microsoft.com/office/drawing/2014/main" id="{01203558-353F-47F3-6123-1318C6879C42}"/>
                </a:ext>
              </a:extLst>
            </p:cNvPr>
            <p:cNvSpPr txBox="1"/>
            <p:nvPr/>
          </p:nvSpPr>
          <p:spPr>
            <a:xfrm>
              <a:off x="3509627" y="4222924"/>
              <a:ext cx="2586373" cy="954107"/>
            </a:xfrm>
            <a:prstGeom prst="rect">
              <a:avLst/>
            </a:prstGeom>
            <a:noFill/>
          </p:spPr>
          <p:txBody>
            <a:bodyPr wrap="square" rtlCol="0">
              <a:spAutoFit/>
            </a:bodyPr>
            <a:lstStyle/>
            <a:p>
              <a:pPr algn="r"/>
              <a:r>
                <a:rPr lang="en-US" sz="1400" b="1" dirty="0">
                  <a:solidFill>
                    <a:srgbClr val="282828"/>
                  </a:solidFill>
                  <a:hlinkClick r:id="rId3"/>
                </a:rPr>
                <a:t>info@ezmetrology.com</a:t>
              </a:r>
              <a:endParaRPr lang="en-US" sz="1400" b="1" dirty="0">
                <a:solidFill>
                  <a:srgbClr val="282828"/>
                </a:solidFill>
              </a:endParaRPr>
            </a:p>
            <a:p>
              <a:pPr algn="r"/>
              <a:endParaRPr lang="en-US" sz="1400" b="1" dirty="0">
                <a:solidFill>
                  <a:srgbClr val="282828"/>
                </a:solidFill>
              </a:endParaRPr>
            </a:p>
            <a:p>
              <a:pPr algn="r"/>
              <a:r>
                <a:rPr lang="en-US" sz="1400" b="1" dirty="0">
                  <a:solidFill>
                    <a:srgbClr val="282828"/>
                  </a:solidFill>
                  <a:hlinkClick r:id="rId4"/>
                </a:rPr>
                <a:t>support@ezmetrology.com</a:t>
              </a:r>
              <a:endParaRPr lang="en-US" sz="1400" b="1" dirty="0">
                <a:solidFill>
                  <a:srgbClr val="282828"/>
                </a:solidFill>
              </a:endParaRPr>
            </a:p>
            <a:p>
              <a:pPr algn="r"/>
              <a:endParaRPr lang="en-US" sz="1400" b="1" dirty="0">
                <a:solidFill>
                  <a:srgbClr val="282828"/>
                </a:solidFill>
              </a:endParaRPr>
            </a:p>
          </p:txBody>
        </p:sp>
        <p:sp>
          <p:nvSpPr>
            <p:cNvPr id="7" name="TextBox 6">
              <a:extLst>
                <a:ext uri="{FF2B5EF4-FFF2-40B4-BE49-F238E27FC236}">
                  <a16:creationId xmlns:a16="http://schemas.microsoft.com/office/drawing/2014/main" id="{17BCAEF6-100D-7FC7-0263-47D533401D67}"/>
                </a:ext>
              </a:extLst>
            </p:cNvPr>
            <p:cNvSpPr txBox="1"/>
            <p:nvPr/>
          </p:nvSpPr>
          <p:spPr>
            <a:xfrm>
              <a:off x="6679238" y="4222924"/>
              <a:ext cx="2586373" cy="1169551"/>
            </a:xfrm>
            <a:prstGeom prst="rect">
              <a:avLst/>
            </a:prstGeom>
            <a:noFill/>
          </p:spPr>
          <p:txBody>
            <a:bodyPr wrap="square" rtlCol="0">
              <a:spAutoFit/>
            </a:bodyPr>
            <a:lstStyle/>
            <a:p>
              <a:r>
                <a:rPr lang="en-US" sz="1400" b="1" dirty="0">
                  <a:hlinkClick r:id="rId5"/>
                </a:rPr>
                <a:t>www.ezmetrology.com</a:t>
              </a:r>
              <a:endParaRPr lang="en-US" sz="1400" b="1" dirty="0"/>
            </a:p>
            <a:p>
              <a:endParaRPr lang="en-US" sz="1400" b="1" dirty="0"/>
            </a:p>
            <a:p>
              <a:r>
                <a:rPr lang="en-US" sz="1400" b="1" dirty="0">
                  <a:solidFill>
                    <a:srgbClr val="282828"/>
                  </a:solidFill>
                  <a:hlinkClick r:id="rId6"/>
                </a:rPr>
                <a:t>portal.ezmetrology.com</a:t>
              </a:r>
              <a:endParaRPr lang="en-US" sz="1400" b="1" dirty="0">
                <a:solidFill>
                  <a:srgbClr val="282828"/>
                </a:solidFill>
              </a:endParaRPr>
            </a:p>
            <a:p>
              <a:endParaRPr lang="en-US" sz="1400" b="1" dirty="0">
                <a:solidFill>
                  <a:srgbClr val="282828"/>
                </a:solidFill>
              </a:endParaRPr>
            </a:p>
            <a:p>
              <a:r>
                <a:rPr lang="en-US" sz="1400" b="1" dirty="0">
                  <a:solidFill>
                    <a:srgbClr val="282828"/>
                  </a:solidFill>
                  <a:hlinkClick r:id="rId7"/>
                </a:rPr>
                <a:t>academy.ezmetrology.com</a:t>
              </a:r>
              <a:endParaRPr lang="en-US" sz="1400" b="1" dirty="0">
                <a:solidFill>
                  <a:srgbClr val="282828"/>
                </a:solidFill>
              </a:endParaRPr>
            </a:p>
          </p:txBody>
        </p:sp>
      </p:grpSp>
      <p:sp>
        <p:nvSpPr>
          <p:cNvPr id="5" name="Footer Placeholder 4">
            <a:extLst>
              <a:ext uri="{FF2B5EF4-FFF2-40B4-BE49-F238E27FC236}">
                <a16:creationId xmlns:a16="http://schemas.microsoft.com/office/drawing/2014/main" id="{B8E3A8E1-F2BD-7D7B-7A26-71BA3FC5DF5C}"/>
              </a:ext>
            </a:extLst>
          </p:cNvPr>
          <p:cNvSpPr txBox="1">
            <a:spLocks/>
          </p:cNvSpPr>
          <p:nvPr/>
        </p:nvSpPr>
        <p:spPr>
          <a:xfrm>
            <a:off x="8829049" y="6495692"/>
            <a:ext cx="146261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8" name="Footer Placeholder 4">
            <a:extLst>
              <a:ext uri="{FF2B5EF4-FFF2-40B4-BE49-F238E27FC236}">
                <a16:creationId xmlns:a16="http://schemas.microsoft.com/office/drawing/2014/main" id="{F43FED1E-F345-B11C-1148-257467AA4280}"/>
              </a:ext>
            </a:extLst>
          </p:cNvPr>
          <p:cNvSpPr txBox="1">
            <a:spLocks/>
          </p:cNvSpPr>
          <p:nvPr/>
        </p:nvSpPr>
        <p:spPr>
          <a:xfrm>
            <a:off x="6095999" y="6495692"/>
            <a:ext cx="1082353"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859811071"/>
      </p:ext>
    </p:extLst>
  </p:cSld>
  <p:clrMapOvr>
    <a:masterClrMapping/>
  </p:clrMapOvr>
</p:sld>
</file>

<file path=ppt/theme/theme1.xml><?xml version="1.0" encoding="utf-8"?>
<a:theme xmlns:a="http://schemas.openxmlformats.org/drawingml/2006/main" name="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E3FDD303-1974-4895-940B-16CA8BFFD5D5}" vid="{737DD923-1AD8-4CB4-B2E6-957E26E2A6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4" ma:contentTypeDescription="Create a new document." ma:contentTypeScope="" ma:versionID="b9cdaf7cb8ca84c690c1dabea959b8c3">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a618a32af295228d379138c0e837bae8"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076D67-AFEC-46B1-BA45-07662D777D3F}">
  <ds:schemaRefs>
    <ds:schemaRef ds:uri="68de6de8-3eab-4b26-bbaa-a364b8217a6f"/>
    <ds:schemaRef ds:uri="http://purl.org/dc/elements/1.1/"/>
    <ds:schemaRef ds:uri="http://purl.org/dc/terms/"/>
    <ds:schemaRef ds:uri="http://schemas.microsoft.com/office/2006/metadata/properties"/>
    <ds:schemaRef ds:uri="http://www.w3.org/XML/1998/namespace"/>
    <ds:schemaRef ds:uri="d6d589e6-6e8e-46b3-89fc-f23ba6ea0b47"/>
    <ds:schemaRef ds:uri="http://schemas.microsoft.com/office/2006/documentManagement/typ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BCA3C629-B2CA-46EA-B6DF-93130FB03172}"/>
</file>

<file path=customXml/itemProps3.xml><?xml version="1.0" encoding="utf-8"?>
<ds:datastoreItem xmlns:ds="http://schemas.openxmlformats.org/officeDocument/2006/customXml" ds:itemID="{15EC4FD4-1AA5-428D-9A1A-973A0DAEA1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EZM POT Template v1</Template>
  <TotalTime>2085</TotalTime>
  <Words>999</Words>
  <Application>Microsoft Office PowerPoint</Application>
  <PresentationFormat>Widescreen</PresentationFormat>
  <Paragraphs>134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Bahnschrift</vt:lpstr>
      <vt:lpstr>Bahnschrift SemiBold</vt:lpstr>
      <vt:lpstr>Calibri</vt:lpstr>
      <vt:lpstr>EZM_trainings</vt:lpstr>
      <vt:lpstr>PowerPoint Presentation</vt:lpstr>
      <vt:lpstr>Index</vt:lpstr>
      <vt:lpstr>1. Noise Propagation</vt:lpstr>
      <vt:lpstr>1. Noise propagation </vt:lpstr>
      <vt:lpstr>2. Single Tracker</vt:lpstr>
      <vt:lpstr>2.Single tracker  </vt:lpstr>
      <vt:lpstr>2.Single tracker  </vt:lpstr>
      <vt:lpstr>3. Multiple Trackers</vt:lpstr>
      <vt:lpstr>3.  Multiple Trackers</vt:lpstr>
      <vt:lpstr>3.  Multiple Trackers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Connor  Cook</dc:creator>
  <cp:lastModifiedBy>Don Kahaian</cp:lastModifiedBy>
  <cp:revision>82</cp:revision>
  <cp:lastPrinted>2023-05-17T18:23:19Z</cp:lastPrinted>
  <dcterms:created xsi:type="dcterms:W3CDTF">2021-08-11T14:29:43Z</dcterms:created>
  <dcterms:modified xsi:type="dcterms:W3CDTF">2023-07-10T19:28:19Z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0x0101006557D152F0FF64449C85CA3CC9E31DD5</vt:lpwstr>
  </property>
  <property fmtid="{D5CDD505-2E9C-101B-9397-08002B2CF9AE}" pid="3" name="MediaServiceImageTags">
    <vt:lpwstr/>
  </property>
</Properties>
</file>