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notesSlides/notesSlide1.xml" ContentType="application/vnd.openxmlformats-officedocument.presentationml.notesSlide+xml"/>
  <Override PartName="/ppt/comments/comment6.xml" ContentType="application/vnd.openxmlformats-officedocument.presentationml.comment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6" r:id="rId5"/>
  </p:sldMasterIdLst>
  <p:notesMasterIdLst>
    <p:notesMasterId r:id="rId37"/>
  </p:notesMasterIdLst>
  <p:handoutMasterIdLst>
    <p:handoutMasterId r:id="rId38"/>
  </p:handoutMasterIdLst>
  <p:sldIdLst>
    <p:sldId id="282" r:id="rId6"/>
    <p:sldId id="283" r:id="rId7"/>
    <p:sldId id="286" r:id="rId8"/>
    <p:sldId id="284" r:id="rId9"/>
    <p:sldId id="285" r:id="rId10"/>
    <p:sldId id="288" r:id="rId11"/>
    <p:sldId id="287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411" r:id="rId22"/>
    <p:sldId id="414" r:id="rId23"/>
    <p:sldId id="413" r:id="rId24"/>
    <p:sldId id="412" r:id="rId25"/>
    <p:sldId id="280" r:id="rId26"/>
    <p:sldId id="416" r:id="rId27"/>
    <p:sldId id="407" r:id="rId28"/>
    <p:sldId id="408" r:id="rId29"/>
    <p:sldId id="415" r:id="rId30"/>
    <p:sldId id="404" r:id="rId31"/>
    <p:sldId id="311" r:id="rId32"/>
    <p:sldId id="400" r:id="rId33"/>
    <p:sldId id="313" r:id="rId34"/>
    <p:sldId id="398" r:id="rId35"/>
    <p:sldId id="314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5CA17F6-80FF-4F1B-8F3E-95B138E217CF}">
          <p14:sldIdLst>
            <p14:sldId id="282"/>
            <p14:sldId id="283"/>
            <p14:sldId id="286"/>
            <p14:sldId id="284"/>
            <p14:sldId id="285"/>
            <p14:sldId id="288"/>
            <p14:sldId id="287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411"/>
            <p14:sldId id="414"/>
            <p14:sldId id="413"/>
            <p14:sldId id="412"/>
            <p14:sldId id="280"/>
          </p14:sldIdLst>
        </p14:section>
        <p14:section name="Company Pages" id="{F6B24956-B447-45B8-8988-92822142DBC7}">
          <p14:sldIdLst>
            <p14:sldId id="416"/>
            <p14:sldId id="407"/>
            <p14:sldId id="408"/>
            <p14:sldId id="415"/>
          </p14:sldIdLst>
        </p14:section>
        <p14:section name="Easrthquake" id="{FAD02D2C-749A-48E9-9F20-94E8A2D66928}">
          <p14:sldIdLst>
            <p14:sldId id="404"/>
            <p14:sldId id="311"/>
          </p14:sldIdLst>
        </p14:section>
        <p14:section name="Wheel Tire" id="{CE142087-3C40-4946-B7A8-5512540D94FA}">
          <p14:sldIdLst>
            <p14:sldId id="400"/>
            <p14:sldId id="313"/>
          </p14:sldIdLst>
        </p14:section>
        <p14:section name="Hydraulics" id="{9A573EA6-4E41-4036-8F73-CF1D53B01A88}">
          <p14:sldIdLst>
            <p14:sldId id="398"/>
            <p14:sldId id="31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Erol Gunes" initials="EG" lastIdx="6" clrIdx="1">
    <p:extLst>
      <p:ext uri="{19B8F6BF-5375-455C-9EA6-DF929625EA0E}">
        <p15:presenceInfo xmlns:p15="http://schemas.microsoft.com/office/powerpoint/2012/main" userId="Erol Gunes" providerId="None"/>
      </p:ext>
    </p:extLst>
  </p:cmAuthor>
  <p:cmAuthor id="3" name="Connor  Cook" initials="CC" lastIdx="1" clrIdx="2">
    <p:extLst>
      <p:ext uri="{19B8F6BF-5375-455C-9EA6-DF929625EA0E}">
        <p15:presenceInfo xmlns:p15="http://schemas.microsoft.com/office/powerpoint/2012/main" userId="S::ccook@ezmetrology.com::a1470969-78a9-4692-b085-d26151b5eb1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98A30D"/>
    <a:srgbClr val="282828"/>
    <a:srgbClr val="FFFFFF"/>
    <a:srgbClr val="DDDDDD"/>
    <a:srgbClr val="F3FD77"/>
    <a:srgbClr val="B4C10F"/>
    <a:srgbClr val="EEFC3E"/>
    <a:srgbClr val="F9FEBE"/>
    <a:srgbClr val="FD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commentAuthors" Target="commentAuthor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8-13T17:32:08.585" idx="3">
    <p:pos x="10" y="10"/>
    <p:text>I would put #D animation instead of Motion device, it looks more like a hardware system now.</p:text>
    <p:extLst>
      <p:ext uri="{C676402C-5697-4E1C-873F-D02D1690AC5C}">
        <p15:threadingInfo xmlns:p15="http://schemas.microsoft.com/office/powerpoint/2012/main" timeZoneBias="240"/>
      </p:ext>
    </p:extLst>
  </p:cm>
  <p:cm authorId="3" dt="2021-08-16T09:25:16.529" idx="1">
    <p:pos x="10" y="106"/>
    <p:text>I agree</p:text>
    <p:extLst>
      <p:ext uri="{C676402C-5697-4E1C-873F-D02D1690AC5C}">
        <p15:threadingInfo xmlns:p15="http://schemas.microsoft.com/office/powerpoint/2012/main" timeZoneBias="240">
          <p15:parentCm authorId="2" idx="3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8-13T17:31:11.167" idx="2">
    <p:pos x="10" y="10"/>
    <p:text>this is the flow I was looking in the sales guide, we can implement into sales guide but for each item could you please inform /train sales little more [@Tom Van Esch]</p:text>
    <p:extLst>
      <p:ext uri="{C676402C-5697-4E1C-873F-D02D1690AC5C}">
        <p15:threadingInfo xmlns:p15="http://schemas.microsoft.com/office/powerpoint/2012/main" timeZoneBias="24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8-13T17:30:35.980" idx="1">
    <p:pos x="10" y="10"/>
    <p:text>[@Tom Van Esch] can you explain all these modules and reflecting industries??</p:text>
    <p:extLst>
      <p:ext uri="{C676402C-5697-4E1C-873F-D02D1690AC5C}">
        <p15:threadingInfo xmlns:p15="http://schemas.microsoft.com/office/powerpoint/2012/main" timeZoneBias="24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8-13T17:33:02.636" idx="4">
    <p:pos x="10" y="10"/>
    <p:text>In the last meeting we planned to discuss these but topics changed , can we explain each module with one sentence?</p:text>
    <p:extLst>
      <p:ext uri="{C676402C-5697-4E1C-873F-D02D1690AC5C}">
        <p15:threadingInfo xmlns:p15="http://schemas.microsoft.com/office/powerpoint/2012/main" timeZoneBias="24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8-13T17:34:38.421" idx="5">
    <p:pos x="10" y="10"/>
    <p:text>for different tests lets add more screen shots from the software even video should work , we can make different slides for different applications so that we can feed more data into.</p:text>
    <p:extLst>
      <p:ext uri="{C676402C-5697-4E1C-873F-D02D1690AC5C}">
        <p15:threadingInfo xmlns:p15="http://schemas.microsoft.com/office/powerpoint/2012/main" timeZoneBias="24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10-06T15:58:24.306" idx="6">
    <p:pos x="7667" y="24"/>
    <p:text>Erol to provide picture</p:text>
    <p:extLst>
      <p:ext uri="{C676402C-5697-4E1C-873F-D02D1690AC5C}">
        <p15:threadingInfo xmlns:p15="http://schemas.microsoft.com/office/powerpoint/2012/main" timeZoneBias="24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413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AEF9C-D456-4381-8E6F-56EF73E2A0FF}"/>
              </a:ext>
            </a:extLst>
          </p:cNvPr>
          <p:cNvSpPr txBox="1">
            <a:spLocks/>
          </p:cNvSpPr>
          <p:nvPr userDrawn="1"/>
        </p:nvSpPr>
        <p:spPr>
          <a:xfrm>
            <a:off x="8402127" y="6492875"/>
            <a:ext cx="22386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 cap="all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EB7A319-F6B9-4A3C-87A8-D025795A2A7E}"/>
              </a:ext>
            </a:extLst>
          </p:cNvPr>
          <p:cNvSpPr txBox="1">
            <a:spLocks/>
          </p:cNvSpPr>
          <p:nvPr userDrawn="1"/>
        </p:nvSpPr>
        <p:spPr>
          <a:xfrm>
            <a:off x="9049109" y="6492875"/>
            <a:ext cx="20878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9937630" y="6492875"/>
            <a:ext cx="276872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CF5FE94-DD55-40B4-903B-ED03319014D9}"/>
              </a:ext>
            </a:extLst>
          </p:cNvPr>
          <p:cNvSpPr txBox="1">
            <a:spLocks/>
          </p:cNvSpPr>
          <p:nvPr userDrawn="1"/>
        </p:nvSpPr>
        <p:spPr>
          <a:xfrm>
            <a:off x="10023894" y="6492875"/>
            <a:ext cx="266027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Text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26EB17-990A-4010-9177-58B08C93632D}"/>
              </a:ext>
            </a:extLst>
          </p:cNvPr>
          <p:cNvSpPr txBox="1">
            <a:spLocks/>
          </p:cNvSpPr>
          <p:nvPr userDrawn="1"/>
        </p:nvSpPr>
        <p:spPr>
          <a:xfrm>
            <a:off x="10023894" y="6492875"/>
            <a:ext cx="26602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B6E881-0635-4A08-B76C-72CC84B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65E770D-0938-4C5F-BAE9-117E7E8B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C98A2F7-F47C-4C0F-B31C-31C244C6B1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9986963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341087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10170542" y="6492875"/>
            <a:ext cx="253580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842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412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50FB88-C7B4-4580-BABC-ADCCD299A7F1}"/>
              </a:ext>
            </a:extLst>
          </p:cNvPr>
          <p:cNvSpPr txBox="1">
            <a:spLocks/>
          </p:cNvSpPr>
          <p:nvPr userDrawn="1"/>
        </p:nvSpPr>
        <p:spPr>
          <a:xfrm>
            <a:off x="9834112" y="6492875"/>
            <a:ext cx="281195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748479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SEPP009,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6" r:id="rId4"/>
    <p:sldLayoutId id="2147483677" r:id="rId5"/>
    <p:sldLayoutId id="2147483689" r:id="rId6"/>
    <p:sldLayoutId id="2147483694" r:id="rId7"/>
    <p:sldLayoutId id="2147483695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28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slide" Target="slide2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5" Type="http://schemas.openxmlformats.org/officeDocument/2006/relationships/comments" Target="../comments/comment1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comments" Target="../comments/commen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16.png"/><Relationship Id="rId7" Type="http://schemas.openxmlformats.org/officeDocument/2006/relationships/slide" Target="slide30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180.png"/><Relationship Id="rId5" Type="http://schemas.openxmlformats.org/officeDocument/2006/relationships/image" Target="../media/image160.png"/><Relationship Id="rId10" Type="http://schemas.openxmlformats.org/officeDocument/2006/relationships/slide" Target="slide28.xml"/><Relationship Id="rId4" Type="http://schemas.openxmlformats.org/officeDocument/2006/relationships/slide" Target="slide26.xml"/><Relationship Id="rId9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comments" Target="../comments/commen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2745562" y="2592395"/>
            <a:ext cx="670087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282828"/>
                </a:solidFill>
                <a:latin typeface="Bahnschrift" panose="020B0502040204020203" pitchFamily="34" charset="0"/>
              </a:rPr>
              <a:t>IO Manager</a:t>
            </a:r>
          </a:p>
          <a:p>
            <a:pPr algn="ctr"/>
            <a:r>
              <a:rPr lang="en-US" sz="4000" dirty="0">
                <a:solidFill>
                  <a:srgbClr val="282828"/>
                </a:solidFill>
                <a:latin typeface="Bahnschrift" panose="020B0502040204020203" pitchFamily="34" charset="0"/>
              </a:rPr>
              <a:t>Integrating Multiple Sensors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1340069" y="4224990"/>
            <a:ext cx="9230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Enhance the utility of EZMotion and collect synchronized data from a multitude of sensors.</a:t>
            </a:r>
          </a:p>
          <a:p>
            <a:pPr algn="ctr"/>
            <a:r>
              <a:rPr lang="en-US" sz="1400" dirty="0"/>
              <a:t>One platform for acquisition, real-time or post-processing, and output.</a:t>
            </a:r>
          </a:p>
          <a:p>
            <a:pPr algn="ctr"/>
            <a:endParaRPr lang="en-US" sz="14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E482D2F-E78E-F5DF-77DE-3CCDEC301F9E}"/>
              </a:ext>
            </a:extLst>
          </p:cNvPr>
          <p:cNvSpPr txBox="1">
            <a:spLocks/>
          </p:cNvSpPr>
          <p:nvPr/>
        </p:nvSpPr>
        <p:spPr>
          <a:xfrm>
            <a:off x="8823956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4467B6-3D14-70D8-276A-9FC5C2F11F94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650FD1C-B874-4A09-86AF-11581732C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A69539-20BB-41C5-8119-03912B3320B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5225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1DFFA59-965A-454C-973F-33A7C6DEA2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Introduction</a:t>
            </a:r>
          </a:p>
          <a:p>
            <a:r>
              <a:rPr lang="en-US" dirty="0"/>
              <a:t>Modules</a:t>
            </a:r>
          </a:p>
          <a:p>
            <a:r>
              <a:rPr lang="en-US" dirty="0"/>
              <a:t>Data Acquisition</a:t>
            </a:r>
          </a:p>
          <a:p>
            <a:r>
              <a:rPr lang="en-US" dirty="0"/>
              <a:t>Viewing Data</a:t>
            </a:r>
          </a:p>
          <a:p>
            <a:r>
              <a:rPr lang="en-US" dirty="0"/>
              <a:t>Applications</a:t>
            </a:r>
          </a:p>
          <a:p>
            <a:r>
              <a:rPr lang="en-US" dirty="0"/>
              <a:t>Conclusion</a:t>
            </a:r>
          </a:p>
        </p:txBody>
      </p:sp>
      <p:sp>
        <p:nvSpPr>
          <p:cNvPr id="6" name="Picture Placeholder 1">
            <a:extLst>
              <a:ext uri="{FF2B5EF4-FFF2-40B4-BE49-F238E27FC236}">
                <a16:creationId xmlns:a16="http://schemas.microsoft.com/office/drawing/2014/main" id="{50CE47D4-91D4-4C1A-A7EC-5AED0E9FE727}"/>
              </a:ext>
            </a:extLst>
          </p:cNvPr>
          <p:cNvSpPr txBox="1">
            <a:spLocks/>
          </p:cNvSpPr>
          <p:nvPr/>
        </p:nvSpPr>
        <p:spPr>
          <a:xfrm>
            <a:off x="6594903" y="-15876"/>
            <a:ext cx="5672597" cy="6858000"/>
          </a:xfrm>
          <a:prstGeom prst="rect">
            <a:avLst/>
          </a:prstGeom>
        </p:spPr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97731A0-E006-2D8D-2019-3B86C2179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903" y="-15876"/>
            <a:ext cx="5669280" cy="6858000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7" name="Section Zoom 6">
                <a:extLst>
                  <a:ext uri="{FF2B5EF4-FFF2-40B4-BE49-F238E27FC236}">
                    <a16:creationId xmlns:a16="http://schemas.microsoft.com/office/drawing/2014/main" id="{341EC0CA-2591-5F81-A76E-E11A0A85FD4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48955159"/>
                  </p:ext>
                </p:extLst>
              </p:nvPr>
            </p:nvGraphicFramePr>
            <p:xfrm>
              <a:off x="2070727" y="5273928"/>
              <a:ext cx="2344702" cy="1318895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568D07C5-09B1-4367-9D73-4D4113333CA1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344702" cy="1318895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7" name="Section Zoom 6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341EC0CA-2591-5F81-A76E-E11A0A85FD4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70727" y="5273928"/>
                <a:ext cx="2344702" cy="1318895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ED77F9A-F67E-3965-1D91-968441B9CF28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38595EFC-80A1-350B-80E4-5DD8996BAD40}"/>
              </a:ext>
            </a:extLst>
          </p:cNvPr>
          <p:cNvSpPr txBox="1">
            <a:spLocks/>
          </p:cNvSpPr>
          <p:nvPr/>
        </p:nvSpPr>
        <p:spPr>
          <a:xfrm>
            <a:off x="5057912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5386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ABA1A-F76E-4C8C-A557-922327445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711" y="2766218"/>
            <a:ext cx="2961489" cy="1325563"/>
          </a:xfrm>
        </p:spPr>
        <p:txBody>
          <a:bodyPr>
            <a:normAutofit/>
          </a:bodyPr>
          <a:lstStyle/>
          <a:p>
            <a:r>
              <a:rPr lang="en-US" sz="3200" dirty="0"/>
              <a:t>1. </a:t>
            </a:r>
            <a:r>
              <a:rPr lang="en-US" sz="3200" cap="none" dirty="0"/>
              <a:t>Introduction</a:t>
            </a:r>
            <a:endParaRPr lang="en-US" sz="3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103197-5729-4737-87EB-7167EDF30D9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7110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D22384C-A6B4-7B15-7A11-5983581EDE8B}"/>
              </a:ext>
            </a:extLst>
          </p:cNvPr>
          <p:cNvSpPr txBox="1">
            <a:spLocks/>
          </p:cNvSpPr>
          <p:nvPr/>
        </p:nvSpPr>
        <p:spPr>
          <a:xfrm>
            <a:off x="9313479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6CD0925-3FEA-ACA9-881C-37426AC338F7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78314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53574-8080-4B16-9207-CC6179B3C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D38E0-3A42-464C-8746-5ED0F35CEF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Expand your </a:t>
            </a:r>
            <a:r>
              <a:rPr lang="en-US" err="1"/>
              <a:t>EZMotion</a:t>
            </a:r>
            <a:r>
              <a:rPr lang="en-US"/>
              <a:t> Systems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BEBD31-6EB2-4A1C-BDAF-13ED2E9E7C6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C34293F-ED1B-4CA7-A16B-BE59EA3630E2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036863" y="1704376"/>
            <a:ext cx="6196693" cy="4170864"/>
          </a:xfrm>
        </p:spPr>
        <p:txBody>
          <a:bodyPr>
            <a:normAutofit/>
          </a:bodyPr>
          <a:lstStyle/>
          <a:p>
            <a:pPr marL="0" lvl="1">
              <a:spcBef>
                <a:spcPts val="1000"/>
              </a:spcBef>
            </a:pPr>
            <a:r>
              <a:rPr lang="en-US" b="1" dirty="0">
                <a:solidFill>
                  <a:srgbClr val="C9D803"/>
                </a:solidFill>
              </a:rPr>
              <a:t>Combine Positional Data Gathered from EZ Systems with:</a:t>
            </a:r>
          </a:p>
          <a:p>
            <a:pPr marL="685800" lvl="2"/>
            <a:r>
              <a:rPr lang="en-US" sz="1400" dirty="0"/>
              <a:t>Force</a:t>
            </a:r>
          </a:p>
          <a:p>
            <a:pPr marL="685800" lvl="2"/>
            <a:r>
              <a:rPr lang="en-US" sz="1400" dirty="0"/>
              <a:t>Temperature </a:t>
            </a:r>
          </a:p>
          <a:p>
            <a:pPr marL="685800" lvl="2"/>
            <a:r>
              <a:rPr lang="en-US" sz="1400" dirty="0"/>
              <a:t>GPS readings</a:t>
            </a:r>
          </a:p>
          <a:p>
            <a:pPr marL="685800" lvl="2"/>
            <a:r>
              <a:rPr lang="en-US" sz="1400" dirty="0"/>
              <a:t>Pressure</a:t>
            </a:r>
          </a:p>
          <a:p>
            <a:pPr marL="457200" lvl="2" indent="0">
              <a:buNone/>
            </a:pPr>
            <a:endParaRPr lang="en-US" sz="1400" dirty="0"/>
          </a:p>
          <a:p>
            <a:pPr marL="0" lvl="1">
              <a:spcBef>
                <a:spcPts val="1000"/>
              </a:spcBef>
            </a:pPr>
            <a:r>
              <a:rPr lang="en-US" b="1" dirty="0">
                <a:solidFill>
                  <a:srgbClr val="C9D803"/>
                </a:solidFill>
              </a:rPr>
              <a:t>In a comprehensive organized dataset:</a:t>
            </a:r>
          </a:p>
          <a:p>
            <a:pPr marL="685800" lvl="2"/>
            <a:r>
              <a:rPr lang="en-US" sz="1400" dirty="0"/>
              <a:t>Simplify setup of many type of sensors or inputs</a:t>
            </a:r>
          </a:p>
          <a:p>
            <a:pPr marL="685800" lvl="2"/>
            <a:r>
              <a:rPr lang="en-US" sz="1400" dirty="0"/>
              <a:t>Installation and verification of all channels</a:t>
            </a:r>
          </a:p>
          <a:p>
            <a:pPr marL="685800" lvl="2"/>
            <a:r>
              <a:rPr lang="en-US" sz="1400" dirty="0"/>
              <a:t>Visual feedback for simple operation </a:t>
            </a:r>
          </a:p>
          <a:p>
            <a:pPr marL="685800" lvl="2"/>
            <a:r>
              <a:rPr lang="en-US" sz="1400" dirty="0"/>
              <a:t>Include essential signal processing or synchronization</a:t>
            </a:r>
          </a:p>
          <a:p>
            <a:pPr marL="685800" lvl="2"/>
            <a:r>
              <a:rPr lang="en-US" sz="1400" dirty="0"/>
              <a:t>2D and 3D feedback</a:t>
            </a:r>
          </a:p>
          <a:p>
            <a:pPr marL="685800" lvl="2"/>
            <a:r>
              <a:rPr lang="en-US" sz="1400" dirty="0"/>
              <a:t>Universal or custom output formats available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46E48D7-6E11-C0B2-CCD8-9350F86CB2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176" y="1097280"/>
            <a:ext cx="4770120" cy="23317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B48CC1-A82A-55B3-7048-EE07FDA88A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1176" y="3663043"/>
            <a:ext cx="4770120" cy="266700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5D42039-01F8-FDA6-1AEB-6E426A4FF54D}"/>
              </a:ext>
            </a:extLst>
          </p:cNvPr>
          <p:cNvSpPr txBox="1">
            <a:spLocks/>
          </p:cNvSpPr>
          <p:nvPr/>
        </p:nvSpPr>
        <p:spPr>
          <a:xfrm>
            <a:off x="10726635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2C39095-6E06-730E-8137-5A0908C1C0C1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251475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53574-8080-4B16-9207-CC6179B3C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D38E0-3A42-464C-8746-5ED0F35CEF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1.2 Typical Applications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BEBD31-6EB2-4A1C-BDAF-13ED2E9E7C6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C34293F-ED1B-4CA7-A16B-BE59EA3630E2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Fully understand the kinematic dynamics of a system by capturing a wide variety of parameters. 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All sensor readings are recorded in the same timeline and available as a universal format.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b="1" dirty="0"/>
              <a:t>For Uses in:</a:t>
            </a:r>
          </a:p>
          <a:p>
            <a:pPr marL="685800" lvl="2"/>
            <a:r>
              <a:rPr lang="en-US" sz="1400" dirty="0"/>
              <a:t>Suspension K &amp; C Research and Tuning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Simulation Input Collection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Flexibility: Force and Position Correlation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Pressurization: Pressure and Deflection </a:t>
            </a:r>
          </a:p>
          <a:p>
            <a:pPr marL="685800" lvl="2"/>
            <a:endParaRPr lang="en-US" sz="1400" dirty="0"/>
          </a:p>
          <a:p>
            <a:pPr marL="685800" lvl="2"/>
            <a:endParaRPr lang="en-US" sz="1400" dirty="0"/>
          </a:p>
          <a:p>
            <a:pPr marL="685800" lvl="2"/>
            <a:endParaRPr lang="en-US" sz="1400" dirty="0"/>
          </a:p>
          <a:p>
            <a:pPr marL="685800" lvl="2"/>
            <a:endParaRPr lang="en-US" sz="1400" dirty="0"/>
          </a:p>
          <a:p>
            <a:pPr marL="685800" lvl="2"/>
            <a:endParaRPr lang="en-US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F2F9DC-FD60-9D44-9C13-E3F16D831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1070" y="0"/>
            <a:ext cx="4590930" cy="38208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DF3E3E-F4CF-3D9A-C0DD-42F91BFE9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7740" y="3584121"/>
            <a:ext cx="4614259" cy="2771504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2739E79-0FA2-364C-1992-DC75F4F9BB9A}"/>
              </a:ext>
            </a:extLst>
          </p:cNvPr>
          <p:cNvSpPr txBox="1">
            <a:spLocks/>
          </p:cNvSpPr>
          <p:nvPr/>
        </p:nvSpPr>
        <p:spPr>
          <a:xfrm>
            <a:off x="10745111" y="6502111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E5EF186-6163-C8C3-BE20-939D3F6733E9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772651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C8521B-836C-6C5D-3102-64A0F77C9C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8100" y="1410559"/>
            <a:ext cx="4739640" cy="514350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FCEBFCD-CC22-43DA-AB32-677C6AF8A03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216FC1-99FC-4970-B07D-FB4D6C010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C86D8-B364-4CCE-946C-6493983D77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1.3 Architecture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6D489B-6656-4338-851C-652603AABAAA}"/>
              </a:ext>
            </a:extLst>
          </p:cNvPr>
          <p:cNvSpPr/>
          <p:nvPr/>
        </p:nvSpPr>
        <p:spPr>
          <a:xfrm>
            <a:off x="1215959" y="1678932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err="1">
                <a:solidFill>
                  <a:srgbClr val="282828"/>
                </a:solidFill>
              </a:rPr>
              <a:t>EZMotion</a:t>
            </a:r>
            <a:endParaRPr lang="en-US" sz="1400">
              <a:solidFill>
                <a:srgbClr val="282828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F9AB24-365C-4450-AF2E-CAD736363185}"/>
              </a:ext>
            </a:extLst>
          </p:cNvPr>
          <p:cNvSpPr/>
          <p:nvPr/>
        </p:nvSpPr>
        <p:spPr>
          <a:xfrm>
            <a:off x="1215704" y="3151442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GPS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6B5020-F97F-4685-AB16-0FB1FDF9BD40}"/>
              </a:ext>
            </a:extLst>
          </p:cNvPr>
          <p:cNvSpPr/>
          <p:nvPr/>
        </p:nvSpPr>
        <p:spPr>
          <a:xfrm>
            <a:off x="1215704" y="4146246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…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DBAF20-FF7E-4FD3-A554-0EA3643D109D}"/>
              </a:ext>
            </a:extLst>
          </p:cNvPr>
          <p:cNvSpPr/>
          <p:nvPr/>
        </p:nvSpPr>
        <p:spPr>
          <a:xfrm>
            <a:off x="1215704" y="2669062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Inertial Sensors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980FF7D-2910-454B-B110-C58FAB863CD0}"/>
              </a:ext>
            </a:extLst>
          </p:cNvPr>
          <p:cNvSpPr/>
          <p:nvPr/>
        </p:nvSpPr>
        <p:spPr>
          <a:xfrm>
            <a:off x="1215704" y="3652464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Analog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B23BD1-B779-4987-A7F3-E9A6350CA1A7}"/>
              </a:ext>
            </a:extLst>
          </p:cNvPr>
          <p:cNvSpPr/>
          <p:nvPr/>
        </p:nvSpPr>
        <p:spPr>
          <a:xfrm>
            <a:off x="1215704" y="2158414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CAN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D02364-EFF8-4124-8539-23BBBCAAFAAE}"/>
              </a:ext>
            </a:extLst>
          </p:cNvPr>
          <p:cNvSpPr/>
          <p:nvPr/>
        </p:nvSpPr>
        <p:spPr>
          <a:xfrm>
            <a:off x="4222806" y="2078527"/>
            <a:ext cx="1275671" cy="1961705"/>
          </a:xfrm>
          <a:prstGeom prst="rect">
            <a:avLst/>
          </a:prstGeom>
          <a:solidFill>
            <a:srgbClr val="98A30D">
              <a:alpha val="4700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rgbClr val="282828"/>
                </a:solidFill>
              </a:rPr>
              <a:t>Input</a:t>
            </a:r>
          </a:p>
        </p:txBody>
      </p: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70AE41C6-A0F7-4666-B715-C3EC1613B0E1}"/>
              </a:ext>
            </a:extLst>
          </p:cNvPr>
          <p:cNvCxnSpPr>
            <a:cxnSpLocks/>
            <a:stCxn id="7" idx="3"/>
            <a:endCxn id="13" idx="1"/>
          </p:cNvCxnSpPr>
          <p:nvPr/>
        </p:nvCxnSpPr>
        <p:spPr>
          <a:xfrm>
            <a:off x="3094141" y="1866875"/>
            <a:ext cx="1128665" cy="1192505"/>
          </a:xfrm>
          <a:prstGeom prst="bentConnector3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or: Elbow 14">
            <a:extLst>
              <a:ext uri="{FF2B5EF4-FFF2-40B4-BE49-F238E27FC236}">
                <a16:creationId xmlns:a16="http://schemas.microsoft.com/office/drawing/2014/main" id="{F11B926E-148D-4719-AB8D-7EE9C7B66321}"/>
              </a:ext>
            </a:extLst>
          </p:cNvPr>
          <p:cNvCxnSpPr>
            <a:cxnSpLocks/>
            <a:stCxn id="12" idx="3"/>
            <a:endCxn id="13" idx="1"/>
          </p:cNvCxnSpPr>
          <p:nvPr/>
        </p:nvCxnSpPr>
        <p:spPr>
          <a:xfrm>
            <a:off x="3093886" y="2346357"/>
            <a:ext cx="1128920" cy="713023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26C8F6EC-D869-4939-ADFD-24F19FF421A2}"/>
              </a:ext>
            </a:extLst>
          </p:cNvPr>
          <p:cNvCxnSpPr>
            <a:cxnSpLocks/>
            <a:stCxn id="10" idx="3"/>
            <a:endCxn id="13" idx="1"/>
          </p:cNvCxnSpPr>
          <p:nvPr/>
        </p:nvCxnSpPr>
        <p:spPr>
          <a:xfrm>
            <a:off x="3093886" y="2857005"/>
            <a:ext cx="1128920" cy="202375"/>
          </a:xfrm>
          <a:prstGeom prst="bentConnector3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EDDEC2B6-A0CC-4F2B-9B4B-DE7C79C351F4}"/>
              </a:ext>
            </a:extLst>
          </p:cNvPr>
          <p:cNvCxnSpPr>
            <a:cxnSpLocks/>
            <a:stCxn id="8" idx="3"/>
            <a:endCxn id="13" idx="1"/>
          </p:cNvCxnSpPr>
          <p:nvPr/>
        </p:nvCxnSpPr>
        <p:spPr>
          <a:xfrm flipV="1">
            <a:off x="3093886" y="3059380"/>
            <a:ext cx="1128920" cy="280005"/>
          </a:xfrm>
          <a:prstGeom prst="bentConnector3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A83A0C16-1923-4D43-ADEC-7B86B107610F}"/>
              </a:ext>
            </a:extLst>
          </p:cNvPr>
          <p:cNvCxnSpPr>
            <a:cxnSpLocks/>
            <a:stCxn id="11" idx="3"/>
            <a:endCxn id="13" idx="1"/>
          </p:cNvCxnSpPr>
          <p:nvPr/>
        </p:nvCxnSpPr>
        <p:spPr>
          <a:xfrm flipV="1">
            <a:off x="3093886" y="3059380"/>
            <a:ext cx="1128920" cy="781027"/>
          </a:xfrm>
          <a:prstGeom prst="bentConnector3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58FA1774-365D-49BD-9B4C-2933E3201E27}"/>
              </a:ext>
            </a:extLst>
          </p:cNvPr>
          <p:cNvCxnSpPr>
            <a:cxnSpLocks/>
            <a:stCxn id="9" idx="3"/>
            <a:endCxn id="13" idx="1"/>
          </p:cNvCxnSpPr>
          <p:nvPr/>
        </p:nvCxnSpPr>
        <p:spPr>
          <a:xfrm flipV="1">
            <a:off x="3093886" y="3059380"/>
            <a:ext cx="1128920" cy="1274809"/>
          </a:xfrm>
          <a:prstGeom prst="bentConnector3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3DA8B25-4CA5-4153-9FBC-2831FA7E96FF}"/>
              </a:ext>
            </a:extLst>
          </p:cNvPr>
          <p:cNvSpPr/>
          <p:nvPr/>
        </p:nvSpPr>
        <p:spPr>
          <a:xfrm>
            <a:off x="7038712" y="2074864"/>
            <a:ext cx="1220489" cy="1961705"/>
          </a:xfrm>
          <a:prstGeom prst="rect">
            <a:avLst/>
          </a:prstGeom>
          <a:solidFill>
            <a:srgbClr val="98A30D">
              <a:alpha val="4700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rgbClr val="282828"/>
                </a:solidFill>
              </a:rPr>
              <a:t>Channels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3E8B3C5-DE39-4AD3-B66A-9D1306B32DD6}"/>
              </a:ext>
            </a:extLst>
          </p:cNvPr>
          <p:cNvSpPr/>
          <p:nvPr/>
        </p:nvSpPr>
        <p:spPr>
          <a:xfrm>
            <a:off x="5332759" y="4524109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Resample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8E64E49-408A-4237-9000-0B0854A13865}"/>
              </a:ext>
            </a:extLst>
          </p:cNvPr>
          <p:cNvSpPr/>
          <p:nvPr/>
        </p:nvSpPr>
        <p:spPr>
          <a:xfrm>
            <a:off x="5332759" y="5018084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Speed Calculation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75D4BD-2B45-4E5C-AAF8-2EB38D0E9960}"/>
              </a:ext>
            </a:extLst>
          </p:cNvPr>
          <p:cNvSpPr/>
          <p:nvPr/>
        </p:nvSpPr>
        <p:spPr>
          <a:xfrm>
            <a:off x="5332759" y="5512058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Distance Calculation</a:t>
            </a:r>
          </a:p>
        </p:txBody>
      </p: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374C71D4-63BC-497B-AA19-DD9D5ED61D87}"/>
              </a:ext>
            </a:extLst>
          </p:cNvPr>
          <p:cNvCxnSpPr>
            <a:cxnSpLocks/>
            <a:stCxn id="13" idx="2"/>
            <a:endCxn id="21" idx="1"/>
          </p:cNvCxnSpPr>
          <p:nvPr/>
        </p:nvCxnSpPr>
        <p:spPr>
          <a:xfrm rot="16200000" flipH="1">
            <a:off x="4760790" y="4140083"/>
            <a:ext cx="671820" cy="472117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BD65786D-2BBB-4E04-8478-DCD691CA5A54}"/>
              </a:ext>
            </a:extLst>
          </p:cNvPr>
          <p:cNvCxnSpPr>
            <a:cxnSpLocks/>
            <a:stCxn id="13" idx="2"/>
            <a:endCxn id="22" idx="1"/>
          </p:cNvCxnSpPr>
          <p:nvPr/>
        </p:nvCxnSpPr>
        <p:spPr>
          <a:xfrm rot="16200000" flipH="1">
            <a:off x="4513803" y="4387070"/>
            <a:ext cx="1165795" cy="472117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D66871AE-135A-4918-800B-B81D04B6E4FF}"/>
              </a:ext>
            </a:extLst>
          </p:cNvPr>
          <p:cNvCxnSpPr>
            <a:cxnSpLocks/>
            <a:stCxn id="13" idx="2"/>
            <a:endCxn id="23" idx="1"/>
          </p:cNvCxnSpPr>
          <p:nvPr/>
        </p:nvCxnSpPr>
        <p:spPr>
          <a:xfrm rot="16200000" flipH="1">
            <a:off x="4266816" y="4634057"/>
            <a:ext cx="1659769" cy="472117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A98D27B0-F18C-4605-9D64-FA550232D718}"/>
              </a:ext>
            </a:extLst>
          </p:cNvPr>
          <p:cNvSpPr/>
          <p:nvPr/>
        </p:nvSpPr>
        <p:spPr>
          <a:xfrm>
            <a:off x="5332758" y="5984164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…</a:t>
            </a:r>
          </a:p>
        </p:txBody>
      </p: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08068A60-310C-4F0A-9142-83CFF696FB45}"/>
              </a:ext>
            </a:extLst>
          </p:cNvPr>
          <p:cNvCxnSpPr>
            <a:cxnSpLocks/>
            <a:stCxn id="13" idx="2"/>
            <a:endCxn id="27" idx="1"/>
          </p:cNvCxnSpPr>
          <p:nvPr/>
        </p:nvCxnSpPr>
        <p:spPr>
          <a:xfrm rot="16200000" flipH="1">
            <a:off x="4030763" y="4870111"/>
            <a:ext cx="2131875" cy="472116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or: Elbow 28">
            <a:extLst>
              <a:ext uri="{FF2B5EF4-FFF2-40B4-BE49-F238E27FC236}">
                <a16:creationId xmlns:a16="http://schemas.microsoft.com/office/drawing/2014/main" id="{6A0D9BCC-E45C-4FF7-96A7-3DAA3F66DCC3}"/>
              </a:ext>
            </a:extLst>
          </p:cNvPr>
          <p:cNvCxnSpPr>
            <a:cxnSpLocks/>
            <a:stCxn id="21" idx="3"/>
            <a:endCxn id="20" idx="2"/>
          </p:cNvCxnSpPr>
          <p:nvPr/>
        </p:nvCxnSpPr>
        <p:spPr>
          <a:xfrm flipV="1">
            <a:off x="7210941" y="4036569"/>
            <a:ext cx="438016" cy="675483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B85F2272-1FC8-47E1-BD72-C48C029B193A}"/>
              </a:ext>
            </a:extLst>
          </p:cNvPr>
          <p:cNvSpPr/>
          <p:nvPr/>
        </p:nvSpPr>
        <p:spPr>
          <a:xfrm>
            <a:off x="9996858" y="2190638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File Output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A1B2257-C7D8-4DD8-B1DE-8EF219A5DD23}"/>
              </a:ext>
            </a:extLst>
          </p:cNvPr>
          <p:cNvSpPr/>
          <p:nvPr/>
        </p:nvSpPr>
        <p:spPr>
          <a:xfrm>
            <a:off x="9996603" y="3180768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Analog Output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6FAA786-D8C0-4F39-A939-969E08A3E26D}"/>
              </a:ext>
            </a:extLst>
          </p:cNvPr>
          <p:cNvSpPr/>
          <p:nvPr/>
        </p:nvSpPr>
        <p:spPr>
          <a:xfrm>
            <a:off x="9996603" y="2670121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282828"/>
                </a:solidFill>
              </a:rPr>
              <a:t>TCP/IP Stream</a:t>
            </a:r>
          </a:p>
        </p:txBody>
      </p: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83E71AC0-FED7-4778-A310-4CC77780A467}"/>
              </a:ext>
            </a:extLst>
          </p:cNvPr>
          <p:cNvCxnSpPr>
            <a:cxnSpLocks/>
            <a:stCxn id="20" idx="3"/>
            <a:endCxn id="30" idx="1"/>
          </p:cNvCxnSpPr>
          <p:nvPr/>
        </p:nvCxnSpPr>
        <p:spPr>
          <a:xfrm flipV="1">
            <a:off x="8259201" y="2378581"/>
            <a:ext cx="1737657" cy="677136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E7982E17-1026-4543-830A-518285F1BAE8}"/>
              </a:ext>
            </a:extLst>
          </p:cNvPr>
          <p:cNvCxnSpPr>
            <a:cxnSpLocks/>
            <a:stCxn id="20" idx="3"/>
            <a:endCxn id="32" idx="1"/>
          </p:cNvCxnSpPr>
          <p:nvPr/>
        </p:nvCxnSpPr>
        <p:spPr>
          <a:xfrm flipV="1">
            <a:off x="8259201" y="2858064"/>
            <a:ext cx="1737402" cy="197653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or: Elbow 34">
            <a:extLst>
              <a:ext uri="{FF2B5EF4-FFF2-40B4-BE49-F238E27FC236}">
                <a16:creationId xmlns:a16="http://schemas.microsoft.com/office/drawing/2014/main" id="{FF8BDF94-A076-4E03-913B-DD77D8CB9A93}"/>
              </a:ext>
            </a:extLst>
          </p:cNvPr>
          <p:cNvCxnSpPr>
            <a:cxnSpLocks/>
            <a:stCxn id="20" idx="3"/>
            <a:endCxn id="31" idx="1"/>
          </p:cNvCxnSpPr>
          <p:nvPr/>
        </p:nvCxnSpPr>
        <p:spPr>
          <a:xfrm>
            <a:off x="8259201" y="3055717"/>
            <a:ext cx="1737402" cy="312994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E6844B7A-E673-4407-AE8A-FF83ECA99C81}"/>
              </a:ext>
            </a:extLst>
          </p:cNvPr>
          <p:cNvSpPr/>
          <p:nvPr/>
        </p:nvSpPr>
        <p:spPr>
          <a:xfrm>
            <a:off x="9996603" y="3747061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…</a:t>
            </a:r>
          </a:p>
        </p:txBody>
      </p: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8AF43A64-B987-4B45-BD54-72F7F944336A}"/>
              </a:ext>
            </a:extLst>
          </p:cNvPr>
          <p:cNvCxnSpPr>
            <a:cxnSpLocks/>
            <a:stCxn id="20" idx="3"/>
            <a:endCxn id="36" idx="1"/>
          </p:cNvCxnSpPr>
          <p:nvPr/>
        </p:nvCxnSpPr>
        <p:spPr>
          <a:xfrm>
            <a:off x="8259201" y="3055717"/>
            <a:ext cx="1737402" cy="879287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F5F76F12-1C5C-4E06-80D8-9F489B28F925}"/>
              </a:ext>
            </a:extLst>
          </p:cNvPr>
          <p:cNvCxnSpPr>
            <a:cxnSpLocks/>
            <a:stCxn id="13" idx="3"/>
            <a:endCxn id="20" idx="1"/>
          </p:cNvCxnSpPr>
          <p:nvPr/>
        </p:nvCxnSpPr>
        <p:spPr>
          <a:xfrm flipV="1">
            <a:off x="5498477" y="3055717"/>
            <a:ext cx="1540235" cy="3663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AEFC2FD7-2A9E-44A1-9C55-06897E7D3342}"/>
              </a:ext>
            </a:extLst>
          </p:cNvPr>
          <p:cNvCxnSpPr>
            <a:cxnSpLocks/>
            <a:stCxn id="22" idx="3"/>
            <a:endCxn id="20" idx="2"/>
          </p:cNvCxnSpPr>
          <p:nvPr/>
        </p:nvCxnSpPr>
        <p:spPr>
          <a:xfrm flipV="1">
            <a:off x="7210941" y="4036569"/>
            <a:ext cx="438016" cy="116945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or: Elbow 39">
            <a:extLst>
              <a:ext uri="{FF2B5EF4-FFF2-40B4-BE49-F238E27FC236}">
                <a16:creationId xmlns:a16="http://schemas.microsoft.com/office/drawing/2014/main" id="{7519FAE8-90DA-421E-8066-F917F581AC2D}"/>
              </a:ext>
            </a:extLst>
          </p:cNvPr>
          <p:cNvCxnSpPr>
            <a:cxnSpLocks/>
            <a:stCxn id="23" idx="3"/>
            <a:endCxn id="20" idx="2"/>
          </p:cNvCxnSpPr>
          <p:nvPr/>
        </p:nvCxnSpPr>
        <p:spPr>
          <a:xfrm flipV="1">
            <a:off x="7210941" y="4036569"/>
            <a:ext cx="438016" cy="1663432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C79C4588-B829-44B4-9F23-B0C5DBA42FDA}"/>
              </a:ext>
            </a:extLst>
          </p:cNvPr>
          <p:cNvCxnSpPr>
            <a:cxnSpLocks/>
            <a:stCxn id="27" idx="3"/>
            <a:endCxn id="20" idx="2"/>
          </p:cNvCxnSpPr>
          <p:nvPr/>
        </p:nvCxnSpPr>
        <p:spPr>
          <a:xfrm flipV="1">
            <a:off x="7210940" y="4036569"/>
            <a:ext cx="438017" cy="213553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ED73A4D-48E6-4419-28A8-7A52545D91DC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2" name="Footer Placeholder 4">
            <a:extLst>
              <a:ext uri="{FF2B5EF4-FFF2-40B4-BE49-F238E27FC236}">
                <a16:creationId xmlns:a16="http://schemas.microsoft.com/office/drawing/2014/main" id="{A6EF249C-8CF5-53B3-5285-3F0C2776CE53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50831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53713-5AD5-4D6A-8BE7-61E1E5687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5310" y="2867818"/>
            <a:ext cx="2385417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2. Modules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D1FAD-EF5C-4838-B333-6CEFB0FB09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9E4BF-BE28-10FB-7CA8-991D69CA7D14}"/>
              </a:ext>
            </a:extLst>
          </p:cNvPr>
          <p:cNvSpPr txBox="1">
            <a:spLocks/>
          </p:cNvSpPr>
          <p:nvPr/>
        </p:nvSpPr>
        <p:spPr>
          <a:xfrm>
            <a:off x="9313479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E8E9A8E-F53B-5190-B445-B4ED06B69BA7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56257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9DBA9A8-5E4D-46D4-809A-CC44CBBB06E3}"/>
              </a:ext>
            </a:extLst>
          </p:cNvPr>
          <p:cNvSpPr/>
          <p:nvPr/>
        </p:nvSpPr>
        <p:spPr>
          <a:xfrm>
            <a:off x="8273598" y="1474620"/>
            <a:ext cx="1205227" cy="2735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HW: </a:t>
            </a:r>
            <a:r>
              <a:rPr lang="en-US" sz="1200" err="1"/>
              <a:t>EZMotion</a:t>
            </a:r>
            <a:endParaRPr lang="en-US" sz="12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5C346-666F-4980-9888-86010A8EB975}"/>
              </a:ext>
            </a:extLst>
          </p:cNvPr>
          <p:cNvSpPr/>
          <p:nvPr/>
        </p:nvSpPr>
        <p:spPr>
          <a:xfrm>
            <a:off x="7654336" y="2265909"/>
            <a:ext cx="1824489" cy="301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HW: Analog / Card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48937A0-5874-42E3-8F20-EEF75BEA4052}"/>
              </a:ext>
            </a:extLst>
          </p:cNvPr>
          <p:cNvSpPr/>
          <p:nvPr/>
        </p:nvSpPr>
        <p:spPr>
          <a:xfrm>
            <a:off x="8132805" y="3897462"/>
            <a:ext cx="1346020" cy="2490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HW: GPS Sensor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E1D6C6-266E-488A-94B3-976413F9D0FF}"/>
              </a:ext>
            </a:extLst>
          </p:cNvPr>
          <p:cNvSpPr/>
          <p:nvPr/>
        </p:nvSpPr>
        <p:spPr>
          <a:xfrm>
            <a:off x="8273598" y="4894634"/>
            <a:ext cx="1205227" cy="2735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HW: Accel.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180F2C9-4ADA-431D-A0F5-6202388E16E1}"/>
              </a:ext>
            </a:extLst>
          </p:cNvPr>
          <p:cNvSpPr/>
          <p:nvPr/>
        </p:nvSpPr>
        <p:spPr>
          <a:xfrm>
            <a:off x="8273598" y="5666975"/>
            <a:ext cx="1205227" cy="2735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HW: 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57008FD-183E-4970-96FA-AB8BC7107056}"/>
              </a:ext>
            </a:extLst>
          </p:cNvPr>
          <p:cNvSpPr/>
          <p:nvPr/>
        </p:nvSpPr>
        <p:spPr>
          <a:xfrm>
            <a:off x="8273598" y="3116342"/>
            <a:ext cx="1205227" cy="2735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HW: CAN Unit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7C68392-B541-4133-B6A5-93F92052825E}"/>
              </a:ext>
            </a:extLst>
          </p:cNvPr>
          <p:cNvSpPr txBox="1">
            <a:spLocks/>
          </p:cNvSpPr>
          <p:nvPr/>
        </p:nvSpPr>
        <p:spPr>
          <a:xfrm>
            <a:off x="9478824" y="1064489"/>
            <a:ext cx="2343063" cy="741424"/>
          </a:xfrm>
          <a:prstGeom prst="rect">
            <a:avLst/>
          </a:prstGeom>
          <a:solidFill>
            <a:srgbClr val="C9D803"/>
          </a:solidFill>
          <a:ln w="28575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228600" indent="-2286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>
                <a:solidFill>
                  <a:srgbClr val="3D410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>
                <a:solidFill>
                  <a:srgbClr val="FFFFFF"/>
                </a:solidFill>
                <a:latin typeface="+mn-lt"/>
              </a:rPr>
              <a:t>XYZ , IJK of wheel(s)</a:t>
            </a:r>
          </a:p>
          <a:p>
            <a:r>
              <a:rPr lang="en-US" dirty="0">
                <a:solidFill>
                  <a:srgbClr val="FFFFFF"/>
                </a:solidFill>
                <a:latin typeface="+mn-lt"/>
              </a:rPr>
              <a:t>Engine Motion</a:t>
            </a:r>
          </a:p>
          <a:p>
            <a:r>
              <a:rPr lang="en-US" dirty="0">
                <a:solidFill>
                  <a:srgbClr val="FFFFFF"/>
                </a:solidFill>
                <a:latin typeface="+mn-lt"/>
              </a:rPr>
              <a:t>…</a:t>
            </a:r>
          </a:p>
          <a:p>
            <a:endParaRPr lang="en-US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852EE33C-40CC-4E4E-BE27-7E3A61EFA1EC}"/>
              </a:ext>
            </a:extLst>
          </p:cNvPr>
          <p:cNvSpPr txBox="1">
            <a:spLocks/>
          </p:cNvSpPr>
          <p:nvPr/>
        </p:nvSpPr>
        <p:spPr>
          <a:xfrm>
            <a:off x="9478825" y="1865282"/>
            <a:ext cx="2343063" cy="804956"/>
          </a:xfrm>
          <a:prstGeom prst="rect">
            <a:avLst/>
          </a:prstGeom>
          <a:solidFill>
            <a:srgbClr val="C9D803"/>
          </a:solidFill>
          <a:ln w="28575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Force Sensor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Temp Sensor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7E013BB7-E59D-4956-8F0C-31D2CEA2A2EE}"/>
              </a:ext>
            </a:extLst>
          </p:cNvPr>
          <p:cNvSpPr txBox="1">
            <a:spLocks/>
          </p:cNvSpPr>
          <p:nvPr/>
        </p:nvSpPr>
        <p:spPr>
          <a:xfrm>
            <a:off x="9478825" y="3492080"/>
            <a:ext cx="2343063" cy="957180"/>
          </a:xfrm>
          <a:prstGeom prst="rect">
            <a:avLst/>
          </a:prstGeom>
          <a:solidFill>
            <a:srgbClr val="C9D803"/>
          </a:solidFill>
          <a:ln w="28575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Latitude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Longitude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Heading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66E5E4E8-4B94-4DF9-98DA-34A6A2FA84BD}"/>
              </a:ext>
            </a:extLst>
          </p:cNvPr>
          <p:cNvSpPr txBox="1">
            <a:spLocks/>
          </p:cNvSpPr>
          <p:nvPr/>
        </p:nvSpPr>
        <p:spPr>
          <a:xfrm>
            <a:off x="9478825" y="4492721"/>
            <a:ext cx="2343063" cy="730355"/>
          </a:xfrm>
          <a:prstGeom prst="rect">
            <a:avLst/>
          </a:prstGeom>
          <a:solidFill>
            <a:srgbClr val="C9D803"/>
          </a:solidFill>
          <a:ln w="28575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rgbClr val="FFFFFF"/>
                </a:solidFill>
                <a:cs typeface="Arial" panose="020B0604020202020204" pitchFamily="34" charset="0"/>
              </a:rPr>
              <a:t>Roll Pitch Yaw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rgbClr val="FFFFFF"/>
                </a:solidFill>
                <a:cs typeface="Arial" panose="020B0604020202020204" pitchFamily="34" charset="0"/>
              </a:rPr>
              <a:t>Lateral Acceleration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0" name="Content Placeholder 10">
            <a:extLst>
              <a:ext uri="{FF2B5EF4-FFF2-40B4-BE49-F238E27FC236}">
                <a16:creationId xmlns:a16="http://schemas.microsoft.com/office/drawing/2014/main" id="{E7BC2E1B-03A5-44ED-90AE-66E07E8F7F32}"/>
              </a:ext>
            </a:extLst>
          </p:cNvPr>
          <p:cNvSpPr txBox="1">
            <a:spLocks/>
          </p:cNvSpPr>
          <p:nvPr/>
        </p:nvSpPr>
        <p:spPr>
          <a:xfrm>
            <a:off x="9478825" y="5265061"/>
            <a:ext cx="2343063" cy="693797"/>
          </a:xfrm>
          <a:prstGeom prst="rect">
            <a:avLst/>
          </a:prstGeom>
          <a:solidFill>
            <a:srgbClr val="C9D803"/>
          </a:solidFill>
          <a:ln w="28575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3" name="Content Placeholder 10">
            <a:extLst>
              <a:ext uri="{FF2B5EF4-FFF2-40B4-BE49-F238E27FC236}">
                <a16:creationId xmlns:a16="http://schemas.microsoft.com/office/drawing/2014/main" id="{F83DB008-0E51-4913-BA3F-D896CDA9F814}"/>
              </a:ext>
            </a:extLst>
          </p:cNvPr>
          <p:cNvSpPr txBox="1">
            <a:spLocks/>
          </p:cNvSpPr>
          <p:nvPr/>
        </p:nvSpPr>
        <p:spPr>
          <a:xfrm>
            <a:off x="9478825" y="2713607"/>
            <a:ext cx="2343063" cy="741424"/>
          </a:xfrm>
          <a:prstGeom prst="rect">
            <a:avLst/>
          </a:prstGeom>
          <a:solidFill>
            <a:srgbClr val="C9D803"/>
          </a:solidFill>
          <a:ln w="28575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Pedal Position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Internal Data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67E40-1C57-462B-BEF3-00D758792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+mn-lt"/>
              </a:rPr>
              <a:t>2. Modules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907E5-5B47-4559-A270-A37BCAECB15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>
                <a:latin typeface="+mn-lt"/>
              </a:rPr>
              <a:t>2.1 Input modules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B2630D-E641-40DB-8D18-2A257EF4209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0B661F3-37B0-4981-9BD8-EE4B65E7ACE2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4025" y="1094197"/>
            <a:ext cx="4937760" cy="41708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282828"/>
                </a:solidFill>
              </a:rPr>
              <a:t>Input Modules Characteristics: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282828"/>
                </a:solidFill>
              </a:rPr>
              <a:t>   </a:t>
            </a:r>
          </a:p>
          <a:p>
            <a:pPr marL="685800" lvl="2"/>
            <a:r>
              <a:rPr lang="en-US" sz="1400" dirty="0"/>
              <a:t>All channels have a start sync at time =  0 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All channels have independent frequencies</a:t>
            </a:r>
          </a:p>
          <a:p>
            <a:pPr marL="457200" lvl="2" indent="0">
              <a:buNone/>
            </a:pPr>
            <a:endParaRPr lang="en-US" sz="1400" dirty="0"/>
          </a:p>
          <a:p>
            <a:pPr marL="685800" lvl="2"/>
            <a:r>
              <a:rPr lang="en-US" sz="1400" dirty="0"/>
              <a:t>Interface to existing hardware can be developed</a:t>
            </a:r>
          </a:p>
          <a:p>
            <a:pPr marL="685800" lvl="2"/>
            <a:endParaRPr lang="en-US" sz="14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282828"/>
                </a:solidFill>
              </a:rPr>
              <a:t>Note that hardware is not included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061A45-E380-4D2B-998E-0F01C73D5CC8}"/>
              </a:ext>
            </a:extLst>
          </p:cNvPr>
          <p:cNvSpPr/>
          <p:nvPr/>
        </p:nvSpPr>
        <p:spPr>
          <a:xfrm>
            <a:off x="7552260" y="1079920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err="1">
                <a:solidFill>
                  <a:srgbClr val="282828"/>
                </a:solidFill>
              </a:rPr>
              <a:t>EZMotion</a:t>
            </a:r>
            <a:endParaRPr lang="en-US" sz="1400">
              <a:solidFill>
                <a:srgbClr val="282828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499B8B-2056-4E98-94A3-652D5594F1A0}"/>
              </a:ext>
            </a:extLst>
          </p:cNvPr>
          <p:cNvSpPr/>
          <p:nvPr/>
        </p:nvSpPr>
        <p:spPr>
          <a:xfrm>
            <a:off x="7552260" y="3507338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GPS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C0303AF-06AA-455C-A40A-344BCFBF255B}"/>
              </a:ext>
            </a:extLst>
          </p:cNvPr>
          <p:cNvSpPr/>
          <p:nvPr/>
        </p:nvSpPr>
        <p:spPr>
          <a:xfrm>
            <a:off x="7552260" y="4512188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Inertial Sensors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6A46C7-579D-4002-9F7D-60EF6621430C}"/>
              </a:ext>
            </a:extLst>
          </p:cNvPr>
          <p:cNvSpPr/>
          <p:nvPr/>
        </p:nvSpPr>
        <p:spPr>
          <a:xfrm>
            <a:off x="7552260" y="1869128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Analog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E4F2861-8A6B-4BF2-8564-B53141BC1F77}"/>
              </a:ext>
            </a:extLst>
          </p:cNvPr>
          <p:cNvSpPr/>
          <p:nvPr/>
        </p:nvSpPr>
        <p:spPr>
          <a:xfrm>
            <a:off x="7552260" y="5284529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Custom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9D486CD-2873-4319-B205-D93F31A9CE88}"/>
              </a:ext>
            </a:extLst>
          </p:cNvPr>
          <p:cNvSpPr/>
          <p:nvPr/>
        </p:nvSpPr>
        <p:spPr>
          <a:xfrm>
            <a:off x="7552260" y="2722938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CAN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7747CE8-CA4D-5381-D677-1B9D07A12EB2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23ACA6D7-A0CF-653E-4B3B-36ECE924921B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156114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ontent Placeholder 10">
            <a:extLst>
              <a:ext uri="{FF2B5EF4-FFF2-40B4-BE49-F238E27FC236}">
                <a16:creationId xmlns:a16="http://schemas.microsoft.com/office/drawing/2014/main" id="{4EC2B1AB-C0CC-45F4-9CA7-523C6919D01B}"/>
              </a:ext>
            </a:extLst>
          </p:cNvPr>
          <p:cNvSpPr txBox="1">
            <a:spLocks/>
          </p:cNvSpPr>
          <p:nvPr/>
        </p:nvSpPr>
        <p:spPr>
          <a:xfrm>
            <a:off x="9478823" y="1731606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Linear Speed (1,2,3D)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Angular Speed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9" name="Content Placeholder 10">
            <a:extLst>
              <a:ext uri="{FF2B5EF4-FFF2-40B4-BE49-F238E27FC236}">
                <a16:creationId xmlns:a16="http://schemas.microsoft.com/office/drawing/2014/main" id="{27C3358B-0598-46A9-B220-1C7561169D69}"/>
              </a:ext>
            </a:extLst>
          </p:cNvPr>
          <p:cNvSpPr txBox="1">
            <a:spLocks/>
          </p:cNvSpPr>
          <p:nvPr/>
        </p:nvSpPr>
        <p:spPr>
          <a:xfrm>
            <a:off x="9478823" y="3354051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Crop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Low Pass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0" name="Content Placeholder 10">
            <a:extLst>
              <a:ext uri="{FF2B5EF4-FFF2-40B4-BE49-F238E27FC236}">
                <a16:creationId xmlns:a16="http://schemas.microsoft.com/office/drawing/2014/main" id="{7FE26055-DD43-4378-B2EE-F6E0B03E50FE}"/>
              </a:ext>
            </a:extLst>
          </p:cNvPr>
          <p:cNvSpPr txBox="1">
            <a:spLocks/>
          </p:cNvSpPr>
          <p:nvPr/>
        </p:nvSpPr>
        <p:spPr>
          <a:xfrm>
            <a:off x="9478823" y="4163332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Resample Frequency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Programmable Latency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2" name="Content Placeholder 10">
            <a:extLst>
              <a:ext uri="{FF2B5EF4-FFF2-40B4-BE49-F238E27FC236}">
                <a16:creationId xmlns:a16="http://schemas.microsoft.com/office/drawing/2014/main" id="{6DE5858D-8756-44FA-B120-661EDB6339A7}"/>
              </a:ext>
            </a:extLst>
          </p:cNvPr>
          <p:cNvSpPr txBox="1">
            <a:spLocks/>
          </p:cNvSpPr>
          <p:nvPr/>
        </p:nvSpPr>
        <p:spPr>
          <a:xfrm>
            <a:off x="9478823" y="2545798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Add, Subtract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Multiply, Division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4" name="Content Placeholder 10">
            <a:extLst>
              <a:ext uri="{FF2B5EF4-FFF2-40B4-BE49-F238E27FC236}">
                <a16:creationId xmlns:a16="http://schemas.microsoft.com/office/drawing/2014/main" id="{EA267923-35C3-430F-BD80-0FB91DC20AE2}"/>
              </a:ext>
            </a:extLst>
          </p:cNvPr>
          <p:cNvSpPr txBox="1">
            <a:spLocks/>
          </p:cNvSpPr>
          <p:nvPr/>
        </p:nvSpPr>
        <p:spPr>
          <a:xfrm>
            <a:off x="9478823" y="4964699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rgbClr val="FFFFFF"/>
                </a:solidFill>
                <a:cs typeface="Arial" panose="020B0604020202020204" pitchFamily="34" charset="0"/>
              </a:rPr>
              <a:t>Ask for Your Math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rgbClr val="FFFFFF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67E40-1C57-462B-BEF3-00D758792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+mn-lt"/>
              </a:rPr>
              <a:t>2. Modules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907E5-5B47-4559-A270-A37BCAECB15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>
                <a:latin typeface="+mn-lt"/>
              </a:rPr>
              <a:t>2.2 Processing modules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B2630D-E641-40DB-8D18-2A257EF4209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0B661F3-37B0-4981-9BD8-EE4B65E7ACE2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36308" y="1371600"/>
            <a:ext cx="5558310" cy="417086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282828"/>
                </a:solidFill>
              </a:rPr>
              <a:t>Processing Modules Characteristics:</a:t>
            </a:r>
          </a:p>
          <a:p>
            <a:pPr marL="0" indent="0">
              <a:buNone/>
            </a:pPr>
            <a:endParaRPr lang="en-US" sz="1800" dirty="0">
              <a:solidFill>
                <a:srgbClr val="282828"/>
              </a:solidFill>
            </a:endParaRPr>
          </a:p>
          <a:p>
            <a:pPr marL="685800" lvl="2"/>
            <a:r>
              <a:rPr lang="en-US" sz="1400" dirty="0"/>
              <a:t>All channels can be used to recreate a new virtual channel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Each module has its own settings and operation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View real-time processed signals:</a:t>
            </a:r>
          </a:p>
          <a:p>
            <a:pPr marL="1200150" lvl="3" indent="-285750">
              <a:buSzPct val="70000"/>
              <a:buFont typeface="Wingdings" panose="05000000000000000000" pitchFamily="2" charset="2"/>
              <a:buChar char="Ø"/>
            </a:pPr>
            <a:r>
              <a:rPr lang="en-US" dirty="0"/>
              <a:t>Speed based on position samples </a:t>
            </a:r>
          </a:p>
          <a:p>
            <a:pPr marL="1200150" lvl="3" indent="-285750">
              <a:buSzPct val="70000"/>
              <a:buFont typeface="Wingdings" panose="05000000000000000000" pitchFamily="2" charset="2"/>
              <a:buChar char="Ø"/>
            </a:pPr>
            <a:r>
              <a:rPr lang="en-US" dirty="0"/>
              <a:t>Resampling to have all signals sampled at a common frequency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AABF8B7-3EC1-48C2-A8DD-4E55AB6A7727}"/>
              </a:ext>
            </a:extLst>
          </p:cNvPr>
          <p:cNvSpPr/>
          <p:nvPr/>
        </p:nvSpPr>
        <p:spPr>
          <a:xfrm>
            <a:off x="7542156" y="1742427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Speed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2447FBD-06AE-4179-B758-9F4DE7876ED4}"/>
              </a:ext>
            </a:extLst>
          </p:cNvPr>
          <p:cNvSpPr/>
          <p:nvPr/>
        </p:nvSpPr>
        <p:spPr>
          <a:xfrm>
            <a:off x="7542156" y="3363383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Filters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232F901-C348-45A1-9CB6-E4280D74C264}"/>
              </a:ext>
            </a:extLst>
          </p:cNvPr>
          <p:cNvSpPr/>
          <p:nvPr/>
        </p:nvSpPr>
        <p:spPr>
          <a:xfrm>
            <a:off x="7542156" y="4167218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Resampling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66A4CD3-2107-4C42-8CE2-51E0B6124466}"/>
              </a:ext>
            </a:extLst>
          </p:cNvPr>
          <p:cNvSpPr/>
          <p:nvPr/>
        </p:nvSpPr>
        <p:spPr>
          <a:xfrm>
            <a:off x="7542156" y="2556619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Math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4AC0B13-2A73-4CE5-B732-91C9A0D5021B}"/>
              </a:ext>
            </a:extLst>
          </p:cNvPr>
          <p:cNvSpPr/>
          <p:nvPr/>
        </p:nvSpPr>
        <p:spPr>
          <a:xfrm>
            <a:off x="7542156" y="4972542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Custom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CBACE90-13E4-7B45-2A24-3958D01ADE9F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32279E8-BB49-E22B-5C3A-2AD818EBBFDD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16677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67E40-1C57-462B-BEF3-00D758792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+mn-lt"/>
              </a:rPr>
              <a:t>2. Modules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907E5-5B47-4559-A270-A37BCAECB15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>
                <a:latin typeface="+mn-lt"/>
              </a:rPr>
              <a:t>2.3 Output modules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B2630D-E641-40DB-8D18-2A257EF4209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0B661F3-37B0-4981-9BD8-EE4B65E7ACE2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280159" y="1175639"/>
            <a:ext cx="5659483" cy="417086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282828"/>
                </a:solidFill>
              </a:rPr>
              <a:t>Output Modules Characteristics:</a:t>
            </a:r>
          </a:p>
          <a:p>
            <a:pPr marL="0" indent="0">
              <a:buNone/>
            </a:pPr>
            <a:endParaRPr lang="en-US" sz="1800" dirty="0">
              <a:solidFill>
                <a:srgbClr val="282828"/>
              </a:solidFill>
            </a:endParaRPr>
          </a:p>
          <a:p>
            <a:pPr marL="685800" lvl="2"/>
            <a:r>
              <a:rPr lang="en-US" sz="1400" dirty="0"/>
              <a:t>All channels can be exported</a:t>
            </a:r>
          </a:p>
          <a:p>
            <a:pPr marL="457200" lvl="2" indent="0">
              <a:buNone/>
            </a:pPr>
            <a:endParaRPr lang="en-US" sz="1400" dirty="0"/>
          </a:p>
          <a:p>
            <a:pPr marL="685800" lvl="2"/>
            <a:r>
              <a:rPr lang="en-US" sz="1400" dirty="0"/>
              <a:t>Each module has its specific configuration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Wide variety of formats are available and can be developed</a:t>
            </a:r>
          </a:p>
        </p:txBody>
      </p:sp>
      <p:sp>
        <p:nvSpPr>
          <p:cNvPr id="20" name="Content Placeholder 10">
            <a:extLst>
              <a:ext uri="{FF2B5EF4-FFF2-40B4-BE49-F238E27FC236}">
                <a16:creationId xmlns:a16="http://schemas.microsoft.com/office/drawing/2014/main" id="{8E07449E-340D-4AD4-8567-F7F64D519AF4}"/>
              </a:ext>
            </a:extLst>
          </p:cNvPr>
          <p:cNvSpPr txBox="1">
            <a:spLocks/>
          </p:cNvSpPr>
          <p:nvPr/>
        </p:nvSpPr>
        <p:spPr>
          <a:xfrm>
            <a:off x="9478823" y="4346972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  <a:cs typeface="Arial" panose="020B0604020202020204" pitchFamily="34" charset="0"/>
              </a:rPr>
              <a:t>File Location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  <a:cs typeface="Arial" panose="020B0604020202020204" pitchFamily="34" charset="0"/>
              </a:rPr>
              <a:t>File Format and Content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1" name="Content Placeholder 10">
            <a:extLst>
              <a:ext uri="{FF2B5EF4-FFF2-40B4-BE49-F238E27FC236}">
                <a16:creationId xmlns:a16="http://schemas.microsoft.com/office/drawing/2014/main" id="{6D06387A-E339-4F99-8916-2B1151FDE4BE}"/>
              </a:ext>
            </a:extLst>
          </p:cNvPr>
          <p:cNvSpPr txBox="1">
            <a:spLocks/>
          </p:cNvSpPr>
          <p:nvPr/>
        </p:nvSpPr>
        <p:spPr>
          <a:xfrm>
            <a:off x="9478823" y="5149465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Communication Format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Communication Port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2" name="Content Placeholder 10">
            <a:extLst>
              <a:ext uri="{FF2B5EF4-FFF2-40B4-BE49-F238E27FC236}">
                <a16:creationId xmlns:a16="http://schemas.microsoft.com/office/drawing/2014/main" id="{5AF9D450-3A62-4E0A-B66C-D2E88EF6565D}"/>
              </a:ext>
            </a:extLst>
          </p:cNvPr>
          <p:cNvSpPr txBox="1">
            <a:spLocks/>
          </p:cNvSpPr>
          <p:nvPr/>
        </p:nvSpPr>
        <p:spPr>
          <a:xfrm>
            <a:off x="9478823" y="2632612"/>
            <a:ext cx="2343063" cy="741424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Channel ID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Channel Values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3" name="Content Placeholder 10">
            <a:extLst>
              <a:ext uri="{FF2B5EF4-FFF2-40B4-BE49-F238E27FC236}">
                <a16:creationId xmlns:a16="http://schemas.microsoft.com/office/drawing/2014/main" id="{68DE92FF-A6A1-41C5-AD47-900DBFF03394}"/>
              </a:ext>
            </a:extLst>
          </p:cNvPr>
          <p:cNvSpPr txBox="1">
            <a:spLocks/>
          </p:cNvSpPr>
          <p:nvPr/>
        </p:nvSpPr>
        <p:spPr>
          <a:xfrm>
            <a:off x="9478823" y="3429000"/>
            <a:ext cx="2343063" cy="859776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Channel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Analog Conversion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>
                <a:solidFill>
                  <a:schemeClr val="bg1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FBD79B-B41D-4108-9D36-880834F1B1EA}"/>
              </a:ext>
            </a:extLst>
          </p:cNvPr>
          <p:cNvSpPr/>
          <p:nvPr/>
        </p:nvSpPr>
        <p:spPr>
          <a:xfrm>
            <a:off x="8273596" y="3019761"/>
            <a:ext cx="1205227" cy="2735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HW: Can Unit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9BCAD32-78CB-472E-8CE6-78BDC29AAE8E}"/>
              </a:ext>
            </a:extLst>
          </p:cNvPr>
          <p:cNvSpPr/>
          <p:nvPr/>
        </p:nvSpPr>
        <p:spPr>
          <a:xfrm>
            <a:off x="7654335" y="3835540"/>
            <a:ext cx="1824489" cy="301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HW: Analog Card</a:t>
            </a:r>
          </a:p>
        </p:txBody>
      </p:sp>
      <p:sp>
        <p:nvSpPr>
          <p:cNvPr id="27" name="Content Placeholder 10">
            <a:extLst>
              <a:ext uri="{FF2B5EF4-FFF2-40B4-BE49-F238E27FC236}">
                <a16:creationId xmlns:a16="http://schemas.microsoft.com/office/drawing/2014/main" id="{39222686-97A4-45A3-822A-6FF817D570DD}"/>
              </a:ext>
            </a:extLst>
          </p:cNvPr>
          <p:cNvSpPr txBox="1">
            <a:spLocks/>
          </p:cNvSpPr>
          <p:nvPr/>
        </p:nvSpPr>
        <p:spPr>
          <a:xfrm>
            <a:off x="9478823" y="1603181"/>
            <a:ext cx="2343063" cy="961653"/>
          </a:xfrm>
          <a:prstGeom prst="rect">
            <a:avLst/>
          </a:prstGeom>
          <a:solidFill>
            <a:srgbClr val="C9D803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  <a:cs typeface="Arial" panose="020B0604020202020204" pitchFamily="34" charset="0"/>
              </a:rPr>
              <a:t>Line or Scatter Plot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  <a:cs typeface="Arial" panose="020B0604020202020204" pitchFamily="34" charset="0"/>
              </a:rPr>
              <a:t>Channel vs Time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  <a:cs typeface="Arial" panose="020B0604020202020204" pitchFamily="34" charset="0"/>
              </a:rPr>
              <a:t>Channel vs Channel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  <a:cs typeface="Arial" panose="020B0604020202020204" pitchFamily="34" charset="0"/>
              </a:rPr>
              <a:t>…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12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9BB62B-1B2E-40A9-829D-1BE92EB89112}"/>
              </a:ext>
            </a:extLst>
          </p:cNvPr>
          <p:cNvSpPr/>
          <p:nvPr/>
        </p:nvSpPr>
        <p:spPr>
          <a:xfrm>
            <a:off x="7552255" y="4346973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File Output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604CA7-A88B-4163-ADE9-210001C546DE}"/>
              </a:ext>
            </a:extLst>
          </p:cNvPr>
          <p:cNvSpPr/>
          <p:nvPr/>
        </p:nvSpPr>
        <p:spPr>
          <a:xfrm>
            <a:off x="7552255" y="5149801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Serial /TCPIP Stream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0CD185C-C57C-4087-AF30-180C980D8FFE}"/>
              </a:ext>
            </a:extLst>
          </p:cNvPr>
          <p:cNvSpPr/>
          <p:nvPr/>
        </p:nvSpPr>
        <p:spPr>
          <a:xfrm>
            <a:off x="7552255" y="2627291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CAN Output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30FC74C-B99A-431B-A2CE-AA3C96441823}"/>
              </a:ext>
            </a:extLst>
          </p:cNvPr>
          <p:cNvSpPr/>
          <p:nvPr/>
        </p:nvSpPr>
        <p:spPr>
          <a:xfrm>
            <a:off x="7552255" y="3433349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Analog Output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DB835AF-BC9F-4FAF-AE03-D7EF7EADF223}"/>
              </a:ext>
            </a:extLst>
          </p:cNvPr>
          <p:cNvSpPr/>
          <p:nvPr/>
        </p:nvSpPr>
        <p:spPr>
          <a:xfrm>
            <a:off x="7552255" y="1602834"/>
            <a:ext cx="1926567" cy="393404"/>
          </a:xfrm>
          <a:prstGeom prst="rect">
            <a:avLst/>
          </a:prstGeom>
          <a:solidFill>
            <a:srgbClr val="FFFFFF"/>
          </a:solidFill>
          <a:ln w="28575">
            <a:solidFill>
              <a:srgbClr val="C9D80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2D Report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B1FB05-73FD-269B-F89C-B83247EC62ED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692CF06-4080-BFC2-3007-5CB556FF9FD5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37535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53713-5AD5-4D6A-8BE7-61E1E5687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3169" y="2646591"/>
            <a:ext cx="3720441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3. Data Acquisition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D1FAD-EF5C-4838-B333-6CEFB0FB09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BC1212E-64E7-E370-16FE-B62A308AC709}"/>
              </a:ext>
            </a:extLst>
          </p:cNvPr>
          <p:cNvSpPr txBox="1">
            <a:spLocks/>
          </p:cNvSpPr>
          <p:nvPr/>
        </p:nvSpPr>
        <p:spPr>
          <a:xfrm>
            <a:off x="9313479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8E9A747-FA97-E554-3931-AEF5F430FC3D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42434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3. Data Acquisition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Configuration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996043" y="1371600"/>
            <a:ext cx="4963885" cy="417086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Templates For Fast And Simple Setup: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Define, configure and save a setup for repeated use. This will facilitate the daily routine of  setting up the system for your applications.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b="1" dirty="0"/>
              <a:t>Separate Templates</a:t>
            </a:r>
            <a:r>
              <a:rPr lang="en-US" sz="1800" dirty="0"/>
              <a:t>: </a:t>
            </a:r>
          </a:p>
          <a:p>
            <a:pPr marL="685800" lvl="2"/>
            <a:r>
              <a:rPr lang="en-US" sz="1400" dirty="0"/>
              <a:t>Input : What sensors are connected?</a:t>
            </a:r>
          </a:p>
          <a:p>
            <a:pPr marL="685800" lvl="2"/>
            <a:r>
              <a:rPr lang="en-US" sz="1400" dirty="0"/>
              <a:t>Processing : What signal processing should be performed ?</a:t>
            </a:r>
          </a:p>
          <a:p>
            <a:pPr marL="685800" lvl="2"/>
            <a:r>
              <a:rPr lang="en-US" sz="1400" dirty="0"/>
              <a:t>Output : How is the data made available?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b="1" dirty="0"/>
              <a:t>Profile Function: </a:t>
            </a: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Group compatible templates to have the whole system configured with one click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747A5DC-F95D-B642-3E67-5A0C692BC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8920" y="1920874"/>
            <a:ext cx="5593080" cy="33223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E0F996D-2C46-847E-7652-F7BB045AC1FB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662B29E8-C4F9-A32D-DB63-87C2556A6F83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2789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3. Data Acquisition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3.2 Recording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082040" y="1230848"/>
            <a:ext cx="4937760" cy="4170864"/>
          </a:xfrm>
        </p:spPr>
        <p:txBody>
          <a:bodyPr/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Designed For One Click Operation:</a:t>
            </a:r>
          </a:p>
          <a:p>
            <a:pPr marL="0" indent="0">
              <a:buNone/>
            </a:pPr>
            <a:r>
              <a:rPr lang="en-US" sz="800" dirty="0"/>
              <a:t>  </a:t>
            </a:r>
          </a:p>
          <a:p>
            <a:pPr marL="685800" lvl="2"/>
            <a:r>
              <a:rPr lang="en-US" sz="1400" dirty="0"/>
              <a:t>Easy-to-use touch screen operation</a:t>
            </a:r>
          </a:p>
          <a:p>
            <a:pPr marL="1200150" lvl="3" indent="-285750">
              <a:buSzPct val="70000"/>
              <a:buFont typeface="Wingdings" panose="05000000000000000000" pitchFamily="2" charset="2"/>
              <a:buChar char="Ø"/>
            </a:pPr>
            <a:r>
              <a:rPr lang="en-US" dirty="0"/>
              <a:t>Typical in car operation </a:t>
            </a:r>
          </a:p>
          <a:p>
            <a:pPr marL="1143000" lvl="3"/>
            <a:endParaRPr lang="en-US" dirty="0"/>
          </a:p>
          <a:p>
            <a:pPr marL="685800" lvl="2"/>
            <a:r>
              <a:rPr lang="en-US" sz="1400" dirty="0"/>
              <a:t>Real-time feedback on channel status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Automatic naming of recording sequences based on template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Data overview at the end of each recording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492EBD-C804-6ACA-5E09-EDC9E0BB2F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076" y="1905000"/>
            <a:ext cx="5608320" cy="304800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31C94D9-A46A-2DE2-F04F-3E9FD95EBF8D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764AA7C-3829-B79D-C297-FE050329132D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03842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53713-5AD5-4D6A-8BE7-61E1E5687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0886" y="2766218"/>
            <a:ext cx="3171801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4. Viewing Data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D1FAD-EF5C-4838-B333-6CEFB0FB09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A467264-0D20-68D6-9488-80A10E027499}"/>
              </a:ext>
            </a:extLst>
          </p:cNvPr>
          <p:cNvSpPr txBox="1">
            <a:spLocks/>
          </p:cNvSpPr>
          <p:nvPr/>
        </p:nvSpPr>
        <p:spPr>
          <a:xfrm>
            <a:off x="9313479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68101D9-4D12-3B6C-51E5-3776676A1959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13004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4. Viewing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4.1 2D view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58240" y="1343568"/>
            <a:ext cx="4937760" cy="4170864"/>
          </a:xfrm>
        </p:spPr>
        <p:txBody>
          <a:bodyPr/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Review Your Data in a Simple 2D Overview:</a:t>
            </a:r>
          </a:p>
          <a:p>
            <a:pPr marL="0" indent="0">
              <a:buNone/>
            </a:pPr>
            <a:r>
              <a:rPr lang="en-US" sz="800" b="1" dirty="0"/>
              <a:t>  </a:t>
            </a:r>
          </a:p>
          <a:p>
            <a:pPr marL="685800" lvl="2"/>
            <a:r>
              <a:rPr lang="en-US" sz="1400" dirty="0"/>
              <a:t>Select any channel for review</a:t>
            </a:r>
          </a:p>
          <a:p>
            <a:pPr marL="457200" lvl="2" indent="0">
              <a:buNone/>
            </a:pPr>
            <a:endParaRPr lang="en-US" sz="1400" dirty="0"/>
          </a:p>
          <a:p>
            <a:pPr marL="685800" lvl="2"/>
            <a:r>
              <a:rPr lang="en-US" sz="1400" dirty="0"/>
              <a:t>View channel content versus time or versus another channel 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Crop data for efficiency gain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Export the graphical views for additional reporting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F1FE03-6E2E-2A46-6C47-F51A8672D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957" y="1476647"/>
            <a:ext cx="5524500" cy="41986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119BAA6-1780-818F-2A44-15AC6A04645C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D71EE43-372B-7D17-D0CA-686F7EDA9C4B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891833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4. Viewing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4.2 3D view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082040" y="1371600"/>
            <a:ext cx="5163639" cy="4170864"/>
          </a:xfrm>
        </p:spPr>
        <p:txBody>
          <a:bodyPr/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Visualize and Review Your Data in 3D Animation:</a:t>
            </a:r>
          </a:p>
          <a:p>
            <a:pPr marL="0" indent="0">
              <a:buNone/>
            </a:pPr>
            <a:r>
              <a:rPr lang="en-US" sz="800" dirty="0"/>
              <a:t>   </a:t>
            </a:r>
          </a:p>
          <a:p>
            <a:pPr marL="685800" lvl="2"/>
            <a:r>
              <a:rPr lang="en-US" sz="1400" dirty="0"/>
              <a:t>Setup the animation using 3D models for a realistic representation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Use position or color scaling to show specific channels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Amplify the motion for better visualization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Replay data in slow motion or sped up motion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CB305BA-4FFC-5A94-4565-6E7C3D8EF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2260" y="2226672"/>
            <a:ext cx="5539740" cy="302514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196F75-56AE-4C22-F827-72469D0FA381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B3A603C-E760-EF6C-77DA-925452D866AD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27123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53713-5AD5-4D6A-8BE7-61E1E5687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47" y="2766218"/>
            <a:ext cx="3016353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5. Applications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D1FAD-EF5C-4838-B333-6CEFB0FB09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FABB165-E977-2FAD-A8FE-E29829B1645F}"/>
              </a:ext>
            </a:extLst>
          </p:cNvPr>
          <p:cNvSpPr txBox="1">
            <a:spLocks/>
          </p:cNvSpPr>
          <p:nvPr/>
        </p:nvSpPr>
        <p:spPr>
          <a:xfrm>
            <a:off x="9313479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9105DFB-B418-1F63-8029-4A41F068736B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783970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5E35-569E-43A8-AD16-955266096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5. applications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88665A23-BA97-57E0-F1F2-0350EAF982C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627462301"/>
                  </p:ext>
                </p:extLst>
              </p:nvPr>
            </p:nvGraphicFramePr>
            <p:xfrm>
              <a:off x="2238375" y="204031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FAD02D2C-749A-48E9-9F20-94E8A2D66928}">
                    <psez:zmPr id="{28509A33-A5F9-47BD-9B02-DFFB2076B159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8665A23-BA97-57E0-F1F2-0350EAF982C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238375" y="204031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0" name="Section Zoom 9">
                <a:extLst>
                  <a:ext uri="{FF2B5EF4-FFF2-40B4-BE49-F238E27FC236}">
                    <a16:creationId xmlns:a16="http://schemas.microsoft.com/office/drawing/2014/main" id="{B64BE448-2916-07A9-1799-EB1C81576D0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13285171"/>
                  </p:ext>
                </p:extLst>
              </p:nvPr>
            </p:nvGraphicFramePr>
            <p:xfrm>
              <a:off x="7351776" y="204031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9A573EA6-4E41-4036-8F73-CF1D53B01A88}">
                    <psez:zmPr id="{20EF1897-27B3-489C-BDE0-44B226E3B7E5}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0" name="Section Zoom 9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B64BE448-2916-07A9-1799-EB1C81576D0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351776" y="204031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2" name="Section Zoom 11">
                <a:extLst>
                  <a:ext uri="{FF2B5EF4-FFF2-40B4-BE49-F238E27FC236}">
                    <a16:creationId xmlns:a16="http://schemas.microsoft.com/office/drawing/2014/main" id="{B0C8D4D8-C40A-FF99-6338-F6ED10408F0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430639507"/>
                  </p:ext>
                </p:extLst>
              </p:nvPr>
            </p:nvGraphicFramePr>
            <p:xfrm>
              <a:off x="4742688" y="4134395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CE142087-3C40-4946-B7A8-5512540D94FA}">
                    <psez:zmPr id="{88BE7F9F-82A7-4F69-A82B-0658C8530301}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2" name="Section Zoom 11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B0C8D4D8-C40A-FF99-6338-F6ED10408F0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742688" y="4134395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C28FDDB6-F4DA-33E8-1BCA-44FEA51FB8AD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CC5F50D-CAED-684E-1157-A44B36D529E5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148209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53713-5AD5-4D6A-8BE7-61E1E5687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3847" y="2766218"/>
            <a:ext cx="2943201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6. Conclusions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D1FAD-EF5C-4838-B333-6CEFB0FB09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A968B0-2DFC-5D0C-2FFF-989D8BEC814C}"/>
              </a:ext>
            </a:extLst>
          </p:cNvPr>
          <p:cNvSpPr txBox="1">
            <a:spLocks/>
          </p:cNvSpPr>
          <p:nvPr/>
        </p:nvSpPr>
        <p:spPr>
          <a:xfrm>
            <a:off x="9313479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4EEC798-232A-AA49-E8D1-D035595EA73E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02360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618F7-1162-4FC4-8C30-79AEC4E83D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 Conclusions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A3E05-C1E2-43AC-A9C1-A656ABFCD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888F91-04FC-41E5-A345-4A3690AEBE2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32758" y="1059398"/>
            <a:ext cx="5263242" cy="41708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457200" lvl="2" indent="0">
              <a:buNone/>
            </a:pPr>
            <a:r>
              <a:rPr lang="en-US" sz="1800" dirty="0"/>
              <a:t>IO Manager will collect information from a wide variety of sensors and bring them all to the same environment:</a:t>
            </a:r>
          </a:p>
          <a:p>
            <a:pPr marL="457200" lvl="2" indent="0">
              <a:buNone/>
            </a:pPr>
            <a:endParaRPr lang="en-US" sz="1800" dirty="0"/>
          </a:p>
          <a:p>
            <a:pPr marL="685800" lvl="2"/>
            <a:r>
              <a:rPr lang="en-US" sz="1400" dirty="0"/>
              <a:t>View all channels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Combine data from all channels to identify correlations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Report or visualize  measured events</a:t>
            </a:r>
          </a:p>
          <a:p>
            <a:pPr marL="457200" lvl="2" indent="0">
              <a:buNone/>
            </a:pPr>
            <a:endParaRPr lang="en-US" sz="1400" dirty="0"/>
          </a:p>
          <a:p>
            <a:pPr marL="685800" lvl="2"/>
            <a:r>
              <a:rPr lang="en-US" sz="1400" dirty="0"/>
              <a:t>Export output in real time</a:t>
            </a:r>
          </a:p>
          <a:p>
            <a:pPr marL="1143000" lvl="3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Position data for closed loop </a:t>
            </a:r>
          </a:p>
          <a:p>
            <a:pPr marL="1143000" lvl="3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Position data for guided assembly</a:t>
            </a:r>
          </a:p>
          <a:p>
            <a:pPr marL="1143000" lvl="3"/>
            <a:endParaRPr lang="en-US" sz="1200" dirty="0"/>
          </a:p>
          <a:p>
            <a:pPr marL="685800" lvl="2"/>
            <a:endParaRPr lang="en-US" sz="1400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B37C4F2-BEFA-40CE-8429-8D7B65891901}"/>
              </a:ext>
            </a:extLst>
          </p:cNvPr>
          <p:cNvPicPr>
            <a:picLocks noGrp="1" noChangeAspect="1"/>
          </p:cNvPicPr>
          <p:nvPr>
            <p:ph sz="half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94377" y="1581912"/>
            <a:ext cx="5497623" cy="4170864"/>
          </a:xfrm>
          <a:prstGeom prst="rect">
            <a:avLst/>
          </a:prstGeom>
          <a:ln w="9525">
            <a:solidFill>
              <a:srgbClr val="C9D803"/>
            </a:solidFill>
          </a:ln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31C2A85-0C1C-91A5-B39D-36FBCE485721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6DE8DFC-CCB0-E7DD-4B2A-035349CE4E83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553700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73736" y="6492873"/>
            <a:ext cx="1362456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1A1E1BA-BEFA-508D-88D0-0B4A45BC3F82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4E7B195-313F-523C-5D10-2C78D7921BA6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25C82CD-8751-22C0-6E0A-9081EFF6978A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DBAFD-601E-DEF4-0E84-B25D023A35AA}"/>
              </a:ext>
            </a:extLst>
          </p:cNvPr>
          <p:cNvSpPr txBox="1">
            <a:spLocks/>
          </p:cNvSpPr>
          <p:nvPr/>
        </p:nvSpPr>
        <p:spPr>
          <a:xfrm>
            <a:off x="8777770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C5F4305-A1CB-BE3E-4A1E-95DBE744F0C2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38ADAA-13C9-AC6A-DA02-4B2F6C12C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"/>
            <a:ext cx="12192000" cy="6856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7CEEEF-A412-4891-5F6F-4C188A03520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</p:spTree>
    <p:extLst>
      <p:ext uri="{BB962C8B-B14F-4D97-AF65-F5344CB8AC3E}">
        <p14:creationId xmlns:p14="http://schemas.microsoft.com/office/powerpoint/2010/main" val="39036236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 dirty="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2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66113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SEPP009, Slide 23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6505ECC-DD1F-9173-0C21-A4B685993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1511" y="1770017"/>
            <a:ext cx="5113020" cy="37261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63ECCBC-1CF5-0339-5503-2534AE4CE19A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C0D71E8-A6C9-0229-84A0-4C4D388CED5F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3B3DF74-C7C1-90B3-2059-34509FDBE0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9425" y="1252933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SEPP009, Slide 24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1EC98-A1D8-0A61-3D46-6CE69586C8B5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0334500-CA8B-3327-3B33-CA044AF9D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EEC069-9985-4A08-1176-DE84544D4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3"/>
            <a:ext cx="12192000" cy="685515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5" y="348332"/>
            <a:ext cx="5598500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Earthquake Testing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E551580-26F5-C65C-A90A-ADD188CECBA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66113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SEPP009, Slide 23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485F1-A964-EDE9-E094-F0441DCF662F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59549D1-B9A3-4A59-1861-3661B53432C5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bg1">
                    <a:lumMod val="6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350562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411119"/>
            <a:ext cx="520358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solidFill>
                  <a:srgbClr val="282828"/>
                </a:solidFill>
              </a:rPr>
              <a:t>EZMotion monitors structures and structural elements under dynamic loads from simulated earthquakes. </a:t>
            </a:r>
          </a:p>
          <a:p>
            <a:pPr marL="0" indent="0">
              <a:lnSpc>
                <a:spcPct val="100000"/>
              </a:lnSpc>
              <a:buNone/>
            </a:pP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The massive shaker table, with up to 6 degrees of freedom, will shake the full or scaled structure to monitor displacements and resonance of the components.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Combine data from displacement and deflection with: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Actuator / Drive Signal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Strain Gauge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Earthquake Test instrumentation</a:t>
            </a:r>
          </a:p>
        </p:txBody>
      </p:sp>
      <p:pic>
        <p:nvPicPr>
          <p:cNvPr id="10" name="Rocktheboat">
            <a:hlinkClick r:id="" action="ppaction://media"/>
            <a:extLst>
              <a:ext uri="{FF2B5EF4-FFF2-40B4-BE49-F238E27FC236}">
                <a16:creationId xmlns:a16="http://schemas.microsoft.com/office/drawing/2014/main" id="{A38D6EDE-1F23-425B-BEAF-A2CFD80A9587}"/>
              </a:ext>
            </a:extLst>
          </p:cNvPr>
          <p:cNvPicPr>
            <a:picLocks noGrp="1" noChangeAspect="1"/>
          </p:cNvPicPr>
          <p:nvPr>
            <p:ph sz="half" idx="12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4031" y="4313922"/>
            <a:ext cx="5241240" cy="2544712"/>
          </a:xfrm>
        </p:spPr>
      </p:pic>
      <p:pic>
        <p:nvPicPr>
          <p:cNvPr id="11" name="Rocktheboat">
            <a:hlinkClick r:id="" action="ppaction://media"/>
            <a:extLst>
              <a:ext uri="{FF2B5EF4-FFF2-40B4-BE49-F238E27FC236}">
                <a16:creationId xmlns:a16="http://schemas.microsoft.com/office/drawing/2014/main" id="{F844F5C2-956F-49CE-984B-AA806E9CC0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57490" y="4396631"/>
            <a:ext cx="5241240" cy="254471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78582-44AC-BBA2-20FF-4595C333421A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1ACE60-1C19-562A-1D49-D4731E78FA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7471" y="-51227"/>
            <a:ext cx="5257800" cy="428244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3FD777D-A740-AC2D-E227-5D3466E2F535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bg1">
                    <a:lumMod val="6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DC461BC-4A13-6671-A6D6-21DF358640ED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6599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1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71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1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 mute="1">
                <p:cTn id="2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4B89C6C-CA27-0D27-2A3B-FF7BD792B5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-636"/>
            <a:ext cx="12192000" cy="684276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5" y="348332"/>
            <a:ext cx="5598500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Tire and Wheel Development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2FAF7D-32ED-03E4-CB2B-E651F9634DA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338FC76-70AD-063A-FCE2-B1A29B4C155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bg1">
                    <a:lumMod val="65000"/>
                  </a:schemeClr>
                </a:solidFill>
              </a:rPr>
              <a:pPr/>
              <a:t>28</a:t>
            </a:fld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5C821-3BFA-BE6A-CEFE-893B116F955A}"/>
              </a:ext>
            </a:extLst>
          </p:cNvPr>
          <p:cNvSpPr txBox="1">
            <a:spLocks/>
          </p:cNvSpPr>
          <p:nvPr/>
        </p:nvSpPr>
        <p:spPr>
          <a:xfrm>
            <a:off x="5596251" y="6510303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bg1">
                    <a:lumMod val="50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0A4A60D-4FE3-262C-F052-950C82223136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007730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5" y="1397981"/>
            <a:ext cx="4980244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Clr>
                <a:srgbClr val="C9D803"/>
              </a:buClr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EZMotion establishes accurate relationships between the wheel axis position and orientation relative to the road surface, a crucial parameter in tire testing and simulation.</a:t>
            </a:r>
            <a:endParaRPr lang="en-US" dirty="0"/>
          </a:p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Wheel to body measurement can be extended with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GPS location for track location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Slip angle sensor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Wheel force transducer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Tire temperature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Tire pressure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Body roll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Tire and Wheel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583F10-9761-F7F3-8549-8133E4E464CF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ABD613-0837-65D3-C56F-A7F5766962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9573" y="1272540"/>
            <a:ext cx="5196840" cy="40843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01206E0-F7BA-EEA6-77A8-EC1E73ADD91E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D6B4D778-00CF-EFD3-6123-D9030D4F2361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0906439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0760F6-8CAA-F305-C20E-C6B99CC6F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14959"/>
            <a:ext cx="5598500" cy="1325563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Hydraulic Kinematics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92C928-FDCD-AD82-555F-2230489745B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050BB66-E880-FDB1-C906-75975E324628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AF64095-7DAD-1296-C1CE-77BB87504A7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bg1">
                    <a:lumMod val="75000"/>
                  </a:schemeClr>
                </a:solidFill>
              </a:rPr>
              <a:pPr/>
              <a:t>30</a:t>
            </a:fld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AB9E484-60EE-6EA6-3469-89DE2216015C}"/>
              </a:ext>
            </a:extLst>
          </p:cNvPr>
          <p:cNvSpPr txBox="1">
            <a:spLocks/>
          </p:cNvSpPr>
          <p:nvPr/>
        </p:nvSpPr>
        <p:spPr>
          <a:xfrm>
            <a:off x="10604903" y="6476998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bg1">
                    <a:lumMod val="7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bg1">
                    <a:lumMod val="7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bg1">
                    <a:lumMod val="7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DCB5D633-141D-1546-1F30-3F1E770B0018}"/>
              </a:ext>
            </a:extLst>
          </p:cNvPr>
          <p:cNvSpPr txBox="1">
            <a:spLocks/>
          </p:cNvSpPr>
          <p:nvPr/>
        </p:nvSpPr>
        <p:spPr>
          <a:xfrm>
            <a:off x="5596251" y="6547738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bg1">
                    <a:lumMod val="8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891965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411119"/>
            <a:ext cx="5981697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EZMotion tracks the dynamic performance of hydraulic assemblies to document and establish speed performance, total travel, drifts, snubber effects, and more.</a:t>
            </a: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The actuators position and displacement speed can be correlated with: 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Oil pressure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Oil temperature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Valve control system signals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SEPP009,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Hydraulic Kinematics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9D968E-5F66-A10B-B7A4-4440260BE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122" y="1704622"/>
            <a:ext cx="5105400" cy="37261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4B09E68-D723-F959-84C9-555ABD56A9FA}"/>
              </a:ext>
            </a:extLst>
          </p:cNvPr>
          <p:cNvSpPr txBox="1">
            <a:spLocks/>
          </p:cNvSpPr>
          <p:nvPr/>
        </p:nvSpPr>
        <p:spPr>
          <a:xfrm>
            <a:off x="10745111" y="6492875"/>
            <a:ext cx="147110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33E54AF-9B98-C1B2-5FB9-57AF89D77824}"/>
              </a:ext>
            </a:extLst>
          </p:cNvPr>
          <p:cNvSpPr txBox="1">
            <a:spLocks/>
          </p:cNvSpPr>
          <p:nvPr/>
        </p:nvSpPr>
        <p:spPr>
          <a:xfrm>
            <a:off x="5596251" y="6492874"/>
            <a:ext cx="99949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5661616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b855a5ad-b2f0-47c5-8eb8-17d500768fc6"/>
    <ds:schemaRef ds:uri="ca2ec694-8038-4733-8ea4-dd2997da7f59"/>
    <ds:schemaRef ds:uri="a8c7a9ae-c630-44e9-93fe-27b8fa377db4"/>
  </ds:schemaRefs>
</ds:datastoreItem>
</file>

<file path=customXml/itemProps2.xml><?xml version="1.0" encoding="utf-8"?>
<ds:datastoreItem xmlns:ds="http://schemas.openxmlformats.org/officeDocument/2006/customXml" ds:itemID="{E74D9450-F47A-47A9-978E-04745A65FB3A}"/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 v1</Template>
  <TotalTime>488</TotalTime>
  <Words>1359</Words>
  <Application>Microsoft Office PowerPoint</Application>
  <PresentationFormat>Widescreen</PresentationFormat>
  <Paragraphs>477</Paragraphs>
  <Slides>31</Slides>
  <Notes>2</Notes>
  <HiddenSlides>10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Bahnschrift</vt:lpstr>
      <vt:lpstr>Bahnschrift SemiBold</vt:lpstr>
      <vt:lpstr>Calibri</vt:lpstr>
      <vt:lpstr>Wingdings</vt:lpstr>
      <vt:lpstr>EZM_trainings</vt:lpstr>
      <vt:lpstr>1_EZM_trainings</vt:lpstr>
      <vt:lpstr>PowerPoint Presentation</vt:lpstr>
      <vt:lpstr>Index</vt:lpstr>
      <vt:lpstr>1. Introduction</vt:lpstr>
      <vt:lpstr>1. Introduction</vt:lpstr>
      <vt:lpstr>1. Introduction</vt:lpstr>
      <vt:lpstr>1. Introduction</vt:lpstr>
      <vt:lpstr>2. Modules</vt:lpstr>
      <vt:lpstr>2. Modules</vt:lpstr>
      <vt:lpstr>2. Modules</vt:lpstr>
      <vt:lpstr>2. Modules</vt:lpstr>
      <vt:lpstr>3. Data Acquisition</vt:lpstr>
      <vt:lpstr>3. Data Acquisition</vt:lpstr>
      <vt:lpstr>3. Data Acquisition</vt:lpstr>
      <vt:lpstr>4. Viewing Data</vt:lpstr>
      <vt:lpstr>4. Viewing Data</vt:lpstr>
      <vt:lpstr>4. Viewing Data</vt:lpstr>
      <vt:lpstr>5. Applications</vt:lpstr>
      <vt:lpstr>5. applications</vt:lpstr>
      <vt:lpstr>6. Conclusions</vt:lpstr>
      <vt:lpstr>PowerPoint Presentation</vt:lpstr>
      <vt:lpstr>Thank you.</vt:lpstr>
      <vt:lpstr>PowerPoint Presentation</vt:lpstr>
      <vt:lpstr>COMPANY OVERVIEW</vt:lpstr>
      <vt:lpstr>SHARING OUR PASSION WORLDWIDE  WITH CUSTOMERS AT</vt:lpstr>
      <vt:lpstr>PowerPoint Presentation</vt:lpstr>
      <vt:lpstr>Earthquake Testing</vt:lpstr>
      <vt:lpstr>Applications</vt:lpstr>
      <vt:lpstr>Tire and Wheel Development</vt:lpstr>
      <vt:lpstr>Applications</vt:lpstr>
      <vt:lpstr>Hydraulic Kinematics</vt:lpstr>
      <vt:lpstr>Applications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36</cp:revision>
  <dcterms:created xsi:type="dcterms:W3CDTF">2021-08-09T15:07:09Z</dcterms:created>
  <dcterms:modified xsi:type="dcterms:W3CDTF">2023-07-06T19:59:53Z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