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18"/>
  </p:notesMasterIdLst>
  <p:handoutMasterIdLst>
    <p:handoutMasterId r:id="rId19"/>
  </p:handoutMasterIdLst>
  <p:sldIdLst>
    <p:sldId id="282" r:id="rId5"/>
    <p:sldId id="283" r:id="rId6"/>
    <p:sldId id="284" r:id="rId7"/>
    <p:sldId id="285" r:id="rId8"/>
    <p:sldId id="287" r:id="rId9"/>
    <p:sldId id="288" r:id="rId10"/>
    <p:sldId id="286" r:id="rId11"/>
    <p:sldId id="289" r:id="rId12"/>
    <p:sldId id="290" r:id="rId13"/>
    <p:sldId id="291" r:id="rId14"/>
    <p:sldId id="412" r:id="rId15"/>
    <p:sldId id="292" r:id="rId16"/>
    <p:sldId id="28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F926723-6C42-4707-BC16-8802C1FF084B}">
          <p14:sldIdLst>
            <p14:sldId id="282"/>
            <p14:sldId id="283"/>
            <p14:sldId id="284"/>
            <p14:sldId id="285"/>
            <p14:sldId id="287"/>
            <p14:sldId id="288"/>
            <p14:sldId id="286"/>
            <p14:sldId id="289"/>
            <p14:sldId id="290"/>
            <p14:sldId id="291"/>
            <p14:sldId id="412"/>
            <p14:sldId id="292"/>
            <p14:sldId id="280"/>
          </p14:sldIdLst>
        </p14:section>
        <p14:section name="Company Pages" id="{F6B24956-B447-45B8-8988-92822142DBC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ffany Warner" initials="TW" lastIdx="6" clrIdx="0">
    <p:extLst>
      <p:ext uri="{19B8F6BF-5375-455C-9EA6-DF929625EA0E}">
        <p15:presenceInfo xmlns:p15="http://schemas.microsoft.com/office/powerpoint/2012/main" userId="S::TWarner@ezmetrology.com::f34d7767-9354-4aab-8aae-15bbfc7d54f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DDD"/>
    <a:srgbClr val="FFCE00"/>
    <a:srgbClr val="C9D803"/>
    <a:srgbClr val="282828"/>
    <a:srgbClr val="98A30D"/>
    <a:srgbClr val="F3FD77"/>
    <a:srgbClr val="B4C10F"/>
    <a:srgbClr val="EEFC3E"/>
    <a:srgbClr val="FFFFFF"/>
    <a:srgbClr val="F9FEBE"/>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B4AC4-1C0D-4A05-8EBC-B8DE22E0FD5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C382D00-2E6E-4AB3-8FA1-D71B8A63131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D34B7D6-AE30-4D1B-A4FF-A0A878AE8C28}" type="datetimeFigureOut">
              <a:rPr lang="en-US" smtClean="0"/>
              <a:t>7/11/2023</a:t>
            </a:fld>
            <a:endParaRPr lang="en-US"/>
          </a:p>
        </p:txBody>
      </p:sp>
      <p:sp>
        <p:nvSpPr>
          <p:cNvPr id="4" name="Footer Placeholder 3">
            <a:extLst>
              <a:ext uri="{FF2B5EF4-FFF2-40B4-BE49-F238E27FC236}">
                <a16:creationId xmlns:a16="http://schemas.microsoft.com/office/drawing/2014/main" id="{502DB21C-2AEB-4F3B-85E8-BB9E1717C39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025F8CE-E197-4ABC-A226-A165705A68C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8796BC-03D5-462E-A891-5C7BD8F2D9C9}" type="slidenum">
              <a:rPr lang="en-US" smtClean="0"/>
              <a:t>‹#›</a:t>
            </a:fld>
            <a:endParaRPr lang="en-US"/>
          </a:p>
        </p:txBody>
      </p:sp>
    </p:spTree>
    <p:extLst>
      <p:ext uri="{BB962C8B-B14F-4D97-AF65-F5344CB8AC3E}">
        <p14:creationId xmlns:p14="http://schemas.microsoft.com/office/powerpoint/2010/main" val="654637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CF8CA6-C868-4999-A3F8-EBB8012C9E08}" type="datetimeFigureOut">
              <a:rPr lang="en-US" smtClean="0"/>
              <a:t>7/11/2023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AB9E0A-0FEB-4884-B0D7-08502F4BE728}" type="slidenum">
              <a:rPr lang="en-US" smtClean="0"/>
              <a:t>‹#›</a:t>
            </a:fld>
            <a:endParaRPr lang="en-US"/>
          </a:p>
        </p:txBody>
      </p:sp>
    </p:spTree>
    <p:extLst>
      <p:ext uri="{BB962C8B-B14F-4D97-AF65-F5344CB8AC3E}">
        <p14:creationId xmlns:p14="http://schemas.microsoft.com/office/powerpoint/2010/main" val="1459085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irst/Last Page">
    <p:spTree>
      <p:nvGrpSpPr>
        <p:cNvPr id="1" name=""/>
        <p:cNvGrpSpPr/>
        <p:nvPr/>
      </p:nvGrpSpPr>
      <p:grpSpPr>
        <a:xfrm>
          <a:off x="0" y="0"/>
          <a:ext cx="0" cy="0"/>
          <a:chOff x="0" y="0"/>
          <a:chExt cx="0" cy="0"/>
        </a:xfrm>
      </p:grpSpPr>
      <p:sp>
        <p:nvSpPr>
          <p:cNvPr id="32" name="Title Placeholder 1">
            <a:extLst>
              <a:ext uri="{FF2B5EF4-FFF2-40B4-BE49-F238E27FC236}">
                <a16:creationId xmlns:a16="http://schemas.microsoft.com/office/drawing/2014/main" id="{777A35A3-5B27-4F49-93BA-A6B611C9CCE7}"/>
              </a:ext>
            </a:extLst>
          </p:cNvPr>
          <p:cNvSpPr>
            <a:spLocks noGrp="1"/>
          </p:cNvSpPr>
          <p:nvPr>
            <p:ph type="title"/>
          </p:nvPr>
        </p:nvSpPr>
        <p:spPr>
          <a:xfrm>
            <a:off x="1980314" y="2412289"/>
            <a:ext cx="9644432" cy="1325563"/>
          </a:xfrm>
          <a:prstGeom prst="rect">
            <a:avLst/>
          </a:prstGeom>
        </p:spPr>
        <p:txBody>
          <a:bodyPr vert="horz" lIns="91440" tIns="45720" rIns="91440" bIns="45720" numCol="1" rtlCol="0" anchor="ctr">
            <a:normAutofit/>
          </a:bodyPr>
          <a:lstStyle>
            <a:lvl1pPr>
              <a:defRPr sz="6600" cap="all" baseline="0"/>
            </a:lvl1pPr>
          </a:lstStyle>
          <a:p>
            <a:r>
              <a:rPr lang="en-US"/>
              <a:t>Click to edit Master title style</a:t>
            </a:r>
          </a:p>
        </p:txBody>
      </p:sp>
    </p:spTree>
    <p:extLst>
      <p:ext uri="{BB962C8B-B14F-4D97-AF65-F5344CB8AC3E}">
        <p14:creationId xmlns:p14="http://schemas.microsoft.com/office/powerpoint/2010/main" val="1852416502"/>
      </p:ext>
    </p:extLst>
  </p:cSld>
  <p:clrMapOvr>
    <a:masterClrMapping/>
  </p:clrMapOvr>
  <p:extLst>
    <p:ext uri="{DCECCB84-F9BA-43D5-87BE-67443E8EF086}">
      <p15:sldGuideLst xmlns:p15="http://schemas.microsoft.com/office/powerpoint/2012/main">
        <p15:guide id="1" pos="3840" userDrawn="1">
          <p15:clr>
            <a:srgbClr val="FBAE40"/>
          </p15:clr>
        </p15:guide>
        <p15:guide id="2" pos="39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35F7DB28-EEB8-48AD-B55A-4073E22D315D}"/>
              </a:ext>
            </a:extLst>
          </p:cNvPr>
          <p:cNvSpPr>
            <a:spLocks noGrp="1"/>
          </p:cNvSpPr>
          <p:nvPr>
            <p:ph type="pic" sz="quarter" idx="11"/>
          </p:nvPr>
        </p:nvSpPr>
        <p:spPr>
          <a:xfrm>
            <a:off x="6519403" y="0"/>
            <a:ext cx="5672597" cy="6858000"/>
          </a:xfrm>
        </p:spPr>
        <p:txBody>
          <a:bodyPr/>
          <a:lstStyle/>
          <a:p>
            <a:r>
              <a:rPr lang="en-US"/>
              <a:t>Click icon to add picture</a:t>
            </a:r>
          </a:p>
        </p:txBody>
      </p:sp>
      <p:sp>
        <p:nvSpPr>
          <p:cNvPr id="2" name="Title 1">
            <a:extLst>
              <a:ext uri="{FF2B5EF4-FFF2-40B4-BE49-F238E27FC236}">
                <a16:creationId xmlns:a16="http://schemas.microsoft.com/office/drawing/2014/main" id="{4C8FFAA0-766B-443D-AA4C-1899242C5FDF}"/>
              </a:ext>
            </a:extLst>
          </p:cNvPr>
          <p:cNvSpPr>
            <a:spLocks noGrp="1"/>
          </p:cNvSpPr>
          <p:nvPr>
            <p:ph type="title" hasCustomPrompt="1"/>
          </p:nvPr>
        </p:nvSpPr>
        <p:spPr>
          <a:xfrm>
            <a:off x="2070727" y="377157"/>
            <a:ext cx="4448676" cy="686099"/>
          </a:xfrm>
        </p:spPr>
        <p:txBody>
          <a:bodyPr/>
          <a:lstStyle>
            <a:lvl1pPr>
              <a:defRPr sz="3600"/>
            </a:lvl1pPr>
          </a:lstStyle>
          <a:p>
            <a:r>
              <a:rPr lang="en-US"/>
              <a:t>INDEX</a:t>
            </a:r>
          </a:p>
        </p:txBody>
      </p:sp>
      <p:sp>
        <p:nvSpPr>
          <p:cNvPr id="3" name="Footer Placeholder 2">
            <a:extLst>
              <a:ext uri="{FF2B5EF4-FFF2-40B4-BE49-F238E27FC236}">
                <a16:creationId xmlns:a16="http://schemas.microsoft.com/office/drawing/2014/main" id="{2804810A-CB4C-4BE7-BEAD-72A3AA8FE4F6}"/>
              </a:ext>
            </a:extLst>
          </p:cNvPr>
          <p:cNvSpPr>
            <a:spLocks noGrp="1"/>
          </p:cNvSpPr>
          <p:nvPr>
            <p:ph type="ftr" sz="quarter" idx="10"/>
          </p:nvPr>
        </p:nvSpPr>
        <p:spPr/>
        <p:txBody>
          <a:bodyPr/>
          <a:lstStyle/>
          <a:p>
            <a:r>
              <a:rPr lang="en-US" dirty="0"/>
              <a:t>Presentation TEPS008, Slide </a:t>
            </a:r>
            <a:fld id="{55AE94E2-01AD-4F44-B701-725E8CE3ADFF}" type="slidenum">
              <a:rPr lang="en-US" smtClean="0"/>
              <a:pPr/>
              <a:t>‹#›</a:t>
            </a:fld>
            <a:endParaRPr lang="en-US" dirty="0"/>
          </a:p>
        </p:txBody>
      </p:sp>
      <p:sp>
        <p:nvSpPr>
          <p:cNvPr id="6" name="Subtitle 2">
            <a:extLst>
              <a:ext uri="{FF2B5EF4-FFF2-40B4-BE49-F238E27FC236}">
                <a16:creationId xmlns:a16="http://schemas.microsoft.com/office/drawing/2014/main" id="{661DDA42-C2BB-4C8B-A219-C836D178CB1B}"/>
              </a:ext>
            </a:extLst>
          </p:cNvPr>
          <p:cNvSpPr>
            <a:spLocks noGrp="1"/>
          </p:cNvSpPr>
          <p:nvPr>
            <p:ph type="subTitle" idx="1" hasCustomPrompt="1"/>
          </p:nvPr>
        </p:nvSpPr>
        <p:spPr>
          <a:xfrm>
            <a:off x="1931510" y="1440413"/>
            <a:ext cx="4587893" cy="3673948"/>
          </a:xfrm>
        </p:spPr>
        <p:txBody>
          <a:bodyPr numCol="1"/>
          <a:lstStyle>
            <a:lvl1pPr marL="457200" indent="-457200" algn="l">
              <a:lnSpc>
                <a:spcPct val="200000"/>
              </a:lnSpc>
              <a:spcBef>
                <a:spcPts val="0"/>
              </a:spcBef>
              <a:buClr>
                <a:srgbClr val="C9D803"/>
              </a:buClr>
              <a:buSzPct val="100000"/>
              <a:buFont typeface="+mj-lt"/>
              <a:buAutoNum type="arabicPeriod"/>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Introduction</a:t>
            </a:r>
          </a:p>
          <a:p>
            <a:r>
              <a:rPr lang="en-US"/>
              <a:t>Software</a:t>
            </a:r>
          </a:p>
          <a:p>
            <a:r>
              <a:rPr lang="en-US"/>
              <a:t>Technology</a:t>
            </a:r>
          </a:p>
          <a:p>
            <a:r>
              <a:rPr lang="en-US"/>
              <a:t>Application</a:t>
            </a:r>
          </a:p>
          <a:p>
            <a:r>
              <a:rPr lang="en-US"/>
              <a:t>Conclusion</a:t>
            </a:r>
          </a:p>
          <a:p>
            <a:endParaRPr lang="en-US"/>
          </a:p>
        </p:txBody>
      </p:sp>
      <p:sp>
        <p:nvSpPr>
          <p:cNvPr id="8" name="Footer Placeholder 4">
            <a:extLst>
              <a:ext uri="{FF2B5EF4-FFF2-40B4-BE49-F238E27FC236}">
                <a16:creationId xmlns:a16="http://schemas.microsoft.com/office/drawing/2014/main" id="{0C6DC56B-5737-4D82-8157-D14890A2C1A4}"/>
              </a:ext>
            </a:extLst>
          </p:cNvPr>
          <p:cNvSpPr txBox="1">
            <a:spLocks/>
          </p:cNvSpPr>
          <p:nvPr userDrawn="1"/>
        </p:nvSpPr>
        <p:spPr>
          <a:xfrm>
            <a:off x="7848600" y="6492875"/>
            <a:ext cx="411480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0">
                <a:solidFill>
                  <a:schemeClr val="bg1"/>
                </a:solidFill>
              </a:rPr>
              <a:t>Property of EZ Metrology © 2020. All rights reserved.</a:t>
            </a:r>
          </a:p>
        </p:txBody>
      </p:sp>
    </p:spTree>
    <p:extLst>
      <p:ext uri="{BB962C8B-B14F-4D97-AF65-F5344CB8AC3E}">
        <p14:creationId xmlns:p14="http://schemas.microsoft.com/office/powerpoint/2010/main" val="75789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Title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C51AE-2B3D-40D8-8861-F20A000102F4}"/>
              </a:ext>
            </a:extLst>
          </p:cNvPr>
          <p:cNvSpPr>
            <a:spLocks noGrp="1"/>
          </p:cNvSpPr>
          <p:nvPr>
            <p:ph type="title"/>
          </p:nvPr>
        </p:nvSpPr>
        <p:spPr>
          <a:xfrm>
            <a:off x="1592223" y="2564480"/>
            <a:ext cx="9692148" cy="1325563"/>
          </a:xfrm>
        </p:spPr>
        <p:txBody>
          <a:bodyPr/>
          <a:lstStyle>
            <a:lvl1pPr>
              <a:defRPr sz="5400" cap="all" baseline="0">
                <a:solidFill>
                  <a:srgbClr val="282828"/>
                </a:solidFill>
              </a:defRPr>
            </a:lvl1pPr>
          </a:lstStyle>
          <a:p>
            <a:r>
              <a:rPr lang="en-US"/>
              <a:t>Click to edit Master title style</a:t>
            </a:r>
          </a:p>
        </p:txBody>
      </p:sp>
      <p:sp>
        <p:nvSpPr>
          <p:cNvPr id="9" name="Footer Placeholder 2">
            <a:extLst>
              <a:ext uri="{FF2B5EF4-FFF2-40B4-BE49-F238E27FC236}">
                <a16:creationId xmlns:a16="http://schemas.microsoft.com/office/drawing/2014/main" id="{9B256DBC-9124-4CE1-8DAC-DEBB883E9AD8}"/>
              </a:ext>
            </a:extLst>
          </p:cNvPr>
          <p:cNvSpPr>
            <a:spLocks noGrp="1"/>
          </p:cNvSpPr>
          <p:nvPr>
            <p:ph type="ftr" sz="quarter" idx="10"/>
          </p:nvPr>
        </p:nvSpPr>
        <p:spPr>
          <a:xfrm>
            <a:off x="180975" y="6476999"/>
            <a:ext cx="4114800" cy="365125"/>
          </a:xfrm>
        </p:spPr>
        <p:txBody>
          <a:bodyPr/>
          <a:lstStyle/>
          <a:p>
            <a:r>
              <a:rPr lang="en-US" dirty="0"/>
              <a:t>Presentation TEPS008, Slide </a:t>
            </a:r>
            <a:fld id="{55AE94E2-01AD-4F44-B701-725E8CE3ADFF}" type="slidenum">
              <a:rPr lang="en-US" smtClean="0"/>
              <a:pPr/>
              <a:t>‹#›</a:t>
            </a:fld>
            <a:endParaRPr lang="en-US" dirty="0"/>
          </a:p>
        </p:txBody>
      </p:sp>
    </p:spTree>
    <p:extLst>
      <p:ext uri="{BB962C8B-B14F-4D97-AF65-F5344CB8AC3E}">
        <p14:creationId xmlns:p14="http://schemas.microsoft.com/office/powerpoint/2010/main" val="1788158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Text Column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0E9DC-A7E7-4B4D-9003-384C1CBD365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C9F3D03-C088-4566-91B1-035C6C562E97}"/>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
        <p:nvSpPr>
          <p:cNvPr id="12" name="Footer Placeholder 2">
            <a:extLst>
              <a:ext uri="{FF2B5EF4-FFF2-40B4-BE49-F238E27FC236}">
                <a16:creationId xmlns:a16="http://schemas.microsoft.com/office/drawing/2014/main" id="{95A36269-FE02-4AA5-B495-8827F44B367E}"/>
              </a:ext>
            </a:extLst>
          </p:cNvPr>
          <p:cNvSpPr>
            <a:spLocks noGrp="1"/>
          </p:cNvSpPr>
          <p:nvPr>
            <p:ph type="ftr" sz="quarter" idx="10"/>
          </p:nvPr>
        </p:nvSpPr>
        <p:spPr>
          <a:xfrm>
            <a:off x="180975" y="6476999"/>
            <a:ext cx="4114800" cy="365125"/>
          </a:xfrm>
        </p:spPr>
        <p:txBody>
          <a:bodyPr/>
          <a:lstStyle/>
          <a:p>
            <a:r>
              <a:rPr lang="en-US" dirty="0"/>
              <a:t>Presentation TEPS008, Slide </a:t>
            </a:r>
            <a:fld id="{55AE94E2-01AD-4F44-B701-725E8CE3ADFF}" type="slidenum">
              <a:rPr lang="en-US" smtClean="0"/>
              <a:pPr/>
              <a:t>‹#›</a:t>
            </a:fld>
            <a:endParaRPr lang="en-US" dirty="0"/>
          </a:p>
        </p:txBody>
      </p:sp>
      <p:sp>
        <p:nvSpPr>
          <p:cNvPr id="8" name="Content Placeholder 3">
            <a:extLst>
              <a:ext uri="{FF2B5EF4-FFF2-40B4-BE49-F238E27FC236}">
                <a16:creationId xmlns:a16="http://schemas.microsoft.com/office/drawing/2014/main" id="{D6EA65C5-8CEF-4977-AC2B-D8A5AC05CFE1}"/>
              </a:ext>
            </a:extLst>
          </p:cNvPr>
          <p:cNvSpPr>
            <a:spLocks noGrp="1"/>
          </p:cNvSpPr>
          <p:nvPr>
            <p:ph sz="half" idx="11"/>
          </p:nvPr>
        </p:nvSpPr>
        <p:spPr>
          <a:xfrm>
            <a:off x="1371600" y="1581912"/>
            <a:ext cx="4937760" cy="4170864"/>
          </a:xfrm>
        </p:spPr>
        <p:txBody>
          <a:bodyPr numCol="1"/>
          <a:lstStyle>
            <a:lvl1pPr marL="457200" indent="-457200">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Content Placeholder 3">
            <a:extLst>
              <a:ext uri="{FF2B5EF4-FFF2-40B4-BE49-F238E27FC236}">
                <a16:creationId xmlns:a16="http://schemas.microsoft.com/office/drawing/2014/main" id="{6DD2B3EE-1684-4AFC-958B-EE9A8621DA12}"/>
              </a:ext>
            </a:extLst>
          </p:cNvPr>
          <p:cNvSpPr>
            <a:spLocks noGrp="1"/>
          </p:cNvSpPr>
          <p:nvPr>
            <p:ph sz="half" idx="12"/>
          </p:nvPr>
        </p:nvSpPr>
        <p:spPr>
          <a:xfrm>
            <a:off x="6416040" y="1581912"/>
            <a:ext cx="4937760" cy="4170864"/>
          </a:xfrm>
        </p:spPr>
        <p:txBody>
          <a:bodyPr numCol="1"/>
          <a:lstStyle>
            <a:lvl1pPr marL="457200" indent="-457200">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171834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ft Text - Two Pics">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3E5E1E-715D-4C00-B031-9A68311EB186}"/>
              </a:ext>
            </a:extLst>
          </p:cNvPr>
          <p:cNvSpPr>
            <a:spLocks noGrp="1"/>
          </p:cNvSpPr>
          <p:nvPr>
            <p:ph sz="half" idx="2"/>
          </p:nvPr>
        </p:nvSpPr>
        <p:spPr>
          <a:xfrm>
            <a:off x="1371600" y="1581912"/>
            <a:ext cx="5203588" cy="4313186"/>
          </a:xfrm>
        </p:spPr>
        <p:txBody>
          <a:bodyPr numCol="1"/>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1F560985-2122-4651-AC28-5B7B7D9463B5}"/>
              </a:ext>
            </a:extLst>
          </p:cNvPr>
          <p:cNvSpPr>
            <a:spLocks noGrp="1"/>
          </p:cNvSpPr>
          <p:nvPr>
            <p:ph sz="half" idx="11"/>
          </p:nvPr>
        </p:nvSpPr>
        <p:spPr>
          <a:xfrm>
            <a:off x="6964754" y="1843932"/>
            <a:ext cx="3453464" cy="2059328"/>
          </a:xfrm>
        </p:spPr>
        <p:txBody>
          <a:bodyPr numCol="1"/>
          <a:lstStyle>
            <a:lvl1pPr>
              <a:buNone/>
              <a:defRPr/>
            </a:lvl1pPr>
          </a:lstStyle>
          <a:p>
            <a:pPr lvl="0"/>
            <a:r>
              <a:rPr lang="en-US"/>
              <a:t>Click to edit Master text styles</a:t>
            </a:r>
          </a:p>
        </p:txBody>
      </p:sp>
      <p:sp>
        <p:nvSpPr>
          <p:cNvPr id="15" name="Content Placeholder 3">
            <a:extLst>
              <a:ext uri="{FF2B5EF4-FFF2-40B4-BE49-F238E27FC236}">
                <a16:creationId xmlns:a16="http://schemas.microsoft.com/office/drawing/2014/main" id="{CF93C3FC-BF28-49E8-AA2D-5EE36000AEBC}"/>
              </a:ext>
            </a:extLst>
          </p:cNvPr>
          <p:cNvSpPr>
            <a:spLocks noGrp="1"/>
          </p:cNvSpPr>
          <p:nvPr>
            <p:ph sz="half" idx="12"/>
          </p:nvPr>
        </p:nvSpPr>
        <p:spPr>
          <a:xfrm>
            <a:off x="7901923" y="4097790"/>
            <a:ext cx="3453464" cy="2059328"/>
          </a:xfrm>
        </p:spPr>
        <p:txBody>
          <a:bodyPr numCol="1"/>
          <a:lstStyle>
            <a:lvl1pPr>
              <a:buNone/>
              <a:defRPr/>
            </a:lvl1pPr>
          </a:lstStyle>
          <a:p>
            <a:pPr lvl="0"/>
            <a:r>
              <a:rPr lang="en-US"/>
              <a:t>Click to edit Master text styles</a:t>
            </a:r>
          </a:p>
        </p:txBody>
      </p:sp>
      <p:sp>
        <p:nvSpPr>
          <p:cNvPr id="16" name="Footer Placeholder 2">
            <a:extLst>
              <a:ext uri="{FF2B5EF4-FFF2-40B4-BE49-F238E27FC236}">
                <a16:creationId xmlns:a16="http://schemas.microsoft.com/office/drawing/2014/main" id="{6C9A3089-F95D-4022-BB79-94724C0EF85E}"/>
              </a:ext>
            </a:extLst>
          </p:cNvPr>
          <p:cNvSpPr>
            <a:spLocks noGrp="1"/>
          </p:cNvSpPr>
          <p:nvPr>
            <p:ph type="ftr" sz="quarter" idx="10"/>
          </p:nvPr>
        </p:nvSpPr>
        <p:spPr>
          <a:xfrm>
            <a:off x="180975" y="6476999"/>
            <a:ext cx="4114800" cy="365125"/>
          </a:xfrm>
        </p:spPr>
        <p:txBody>
          <a:bodyPr/>
          <a:lstStyle/>
          <a:p>
            <a:r>
              <a:rPr lang="en-US" dirty="0"/>
              <a:t>Presentation TEPS008, Slide </a:t>
            </a:r>
            <a:fld id="{55AE94E2-01AD-4F44-B701-725E8CE3ADFF}" type="slidenum">
              <a:rPr lang="en-US" smtClean="0"/>
              <a:pPr/>
              <a:t>‹#›</a:t>
            </a:fld>
            <a:endParaRPr lang="en-US" dirty="0"/>
          </a:p>
        </p:txBody>
      </p:sp>
      <p:sp>
        <p:nvSpPr>
          <p:cNvPr id="10" name="Title 1">
            <a:extLst>
              <a:ext uri="{FF2B5EF4-FFF2-40B4-BE49-F238E27FC236}">
                <a16:creationId xmlns:a16="http://schemas.microsoft.com/office/drawing/2014/main" id="{D7130E21-A7C2-44A0-9C33-8A111980F627}"/>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11" name="Content Placeholder 2">
            <a:extLst>
              <a:ext uri="{FF2B5EF4-FFF2-40B4-BE49-F238E27FC236}">
                <a16:creationId xmlns:a16="http://schemas.microsoft.com/office/drawing/2014/main" id="{84FF3150-9EE0-487A-97A0-FB89C40178B4}"/>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10431707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4808F3B5-C458-435C-B163-796ED377D091}"/>
              </a:ext>
            </a:extLst>
          </p:cNvPr>
          <p:cNvSpPr>
            <a:spLocks noGrp="1"/>
          </p:cNvSpPr>
          <p:nvPr>
            <p:ph type="ftr" sz="quarter" idx="3"/>
          </p:nvPr>
        </p:nvSpPr>
        <p:spPr>
          <a:xfrm>
            <a:off x="180975" y="6476999"/>
            <a:ext cx="4114800" cy="365125"/>
          </a:xfrm>
          <a:prstGeom prst="rect">
            <a:avLst/>
          </a:prstGeom>
        </p:spPr>
        <p:txBody>
          <a:bodyPr numCol="1" anchor="ctr"/>
          <a:lstStyle>
            <a:lvl1pPr algn="l">
              <a:defRPr sz="1100">
                <a:solidFill>
                  <a:srgbClr val="282828"/>
                </a:solidFill>
              </a:defRPr>
            </a:lvl1pPr>
          </a:lstStyle>
          <a:p>
            <a:r>
              <a:rPr lang="en-US" dirty="0"/>
              <a:t>Presentation TEPS008, Slide </a:t>
            </a:r>
            <a:fld id="{55AE94E2-01AD-4F44-B701-725E8CE3ADFF}" type="slidenum">
              <a:rPr lang="en-US" smtClean="0"/>
              <a:pPr/>
              <a:t>‹#›</a:t>
            </a:fld>
            <a:endParaRPr lang="en-US" dirty="0"/>
          </a:p>
        </p:txBody>
      </p:sp>
    </p:spTree>
    <p:extLst>
      <p:ext uri="{BB962C8B-B14F-4D97-AF65-F5344CB8AC3E}">
        <p14:creationId xmlns:p14="http://schemas.microsoft.com/office/powerpoint/2010/main" val="2861362356"/>
      </p:ext>
    </p:extLst>
  </p:cSld>
  <p:clrMap bg1="lt1" tx1="dk1" bg2="lt2" tx2="dk2" accent1="accent1" accent2="accent2" accent3="accent3" accent4="accent4" accent5="accent5" accent6="accent6" hlink="hlink" folHlink="folHlink"/>
  <p:sldLayoutIdLst>
    <p:sldLayoutId id="2147483684" r:id="rId1"/>
    <p:sldLayoutId id="2147483688" r:id="rId2"/>
    <p:sldLayoutId id="2147483685" r:id="rId3"/>
    <p:sldLayoutId id="2147483676" r:id="rId4"/>
    <p:sldLayoutId id="2147483677" r:id="rId5"/>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g"/><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mailto:info@ezmetrology.com" TargetMode="External"/><Relationship Id="rId7" Type="http://schemas.openxmlformats.org/officeDocument/2006/relationships/hyperlink" Target="Academy.ezmetrology.com" TargetMode="External"/><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hyperlink" Target="https://portal.ezmetrology.com/" TargetMode="External"/><Relationship Id="rId5" Type="http://schemas.openxmlformats.org/officeDocument/2006/relationships/hyperlink" Target="http://www.ezmetrology.com/" TargetMode="External"/><Relationship Id="rId4" Type="http://schemas.openxmlformats.org/officeDocument/2006/relationships/hyperlink" Target="mailto:support@ezmetrology.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5C18D3-183D-4F77-8FF9-90BB1DBCD8A8}"/>
              </a:ext>
            </a:extLst>
          </p:cNvPr>
          <p:cNvSpPr txBox="1"/>
          <p:nvPr/>
        </p:nvSpPr>
        <p:spPr>
          <a:xfrm>
            <a:off x="3185590" y="2591707"/>
            <a:ext cx="5820824" cy="1261884"/>
          </a:xfrm>
          <a:prstGeom prst="rect">
            <a:avLst/>
          </a:prstGeom>
          <a:noFill/>
        </p:spPr>
        <p:txBody>
          <a:bodyPr wrap="none" rtlCol="0">
            <a:spAutoFit/>
          </a:bodyPr>
          <a:lstStyle/>
          <a:p>
            <a:pPr algn="ctr"/>
            <a:r>
              <a:rPr lang="en-US" sz="4400" b="1" dirty="0">
                <a:solidFill>
                  <a:srgbClr val="282828"/>
                </a:solidFill>
                <a:latin typeface="Bahnschrift" panose="020B0502040204020203" pitchFamily="34" charset="0"/>
              </a:rPr>
              <a:t>EZMotion - IOManager</a:t>
            </a:r>
          </a:p>
          <a:p>
            <a:pPr algn="ctr"/>
            <a:r>
              <a:rPr lang="en-US" sz="3200" dirty="0">
                <a:solidFill>
                  <a:srgbClr val="282828"/>
                </a:solidFill>
                <a:latin typeface="Bahnschrift" panose="020B0502040204020203" pitchFamily="34" charset="0"/>
              </a:rPr>
              <a:t>Signal Latency Analysis</a:t>
            </a:r>
          </a:p>
        </p:txBody>
      </p:sp>
      <p:sp>
        <p:nvSpPr>
          <p:cNvPr id="9" name="TextBox 8">
            <a:extLst>
              <a:ext uri="{FF2B5EF4-FFF2-40B4-BE49-F238E27FC236}">
                <a16:creationId xmlns:a16="http://schemas.microsoft.com/office/drawing/2014/main" id="{4A0A5D9E-1FE2-40D5-8DCF-7E771E93BC07}"/>
              </a:ext>
            </a:extLst>
          </p:cNvPr>
          <p:cNvSpPr txBox="1"/>
          <p:nvPr/>
        </p:nvSpPr>
        <p:spPr>
          <a:xfrm>
            <a:off x="3208419" y="4224990"/>
            <a:ext cx="6462053" cy="523220"/>
          </a:xfrm>
          <a:prstGeom prst="rect">
            <a:avLst/>
          </a:prstGeom>
          <a:noFill/>
        </p:spPr>
        <p:txBody>
          <a:bodyPr wrap="square" rtlCol="0">
            <a:spAutoFit/>
          </a:bodyPr>
          <a:lstStyle/>
          <a:p>
            <a:pPr algn="ctr"/>
            <a:r>
              <a:rPr lang="en-US" sz="1400" dirty="0"/>
              <a:t>This study provides insight into the latency of the system configuration where position data from EZMotion is converted to an analog output. </a:t>
            </a:r>
          </a:p>
        </p:txBody>
      </p:sp>
      <p:cxnSp>
        <p:nvCxnSpPr>
          <p:cNvPr id="11" name="Straight Connector 10">
            <a:extLst>
              <a:ext uri="{FF2B5EF4-FFF2-40B4-BE49-F238E27FC236}">
                <a16:creationId xmlns:a16="http://schemas.microsoft.com/office/drawing/2014/main" id="{1481E674-C00D-41E3-B4FB-868CBFEA9BD8}"/>
              </a:ext>
            </a:extLst>
          </p:cNvPr>
          <p:cNvCxnSpPr>
            <a:cxnSpLocks/>
          </p:cNvCxnSpPr>
          <p:nvPr/>
        </p:nvCxnSpPr>
        <p:spPr>
          <a:xfrm>
            <a:off x="3141267" y="3977390"/>
            <a:ext cx="5909465" cy="0"/>
          </a:xfrm>
          <a:prstGeom prst="line">
            <a:avLst/>
          </a:prstGeom>
          <a:ln>
            <a:solidFill>
              <a:srgbClr val="C9D803"/>
            </a:solidFill>
          </a:ln>
        </p:spPr>
        <p:style>
          <a:lnRef idx="1">
            <a:schemeClr val="accent1"/>
          </a:lnRef>
          <a:fillRef idx="0">
            <a:schemeClr val="accent1"/>
          </a:fillRef>
          <a:effectRef idx="0">
            <a:schemeClr val="accent1"/>
          </a:effectRef>
          <a:fontRef idx="minor">
            <a:schemeClr val="tx1"/>
          </a:fontRef>
        </p:style>
      </p:cxnSp>
      <p:sp>
        <p:nvSpPr>
          <p:cNvPr id="2" name="Footer Placeholder 4">
            <a:extLst>
              <a:ext uri="{FF2B5EF4-FFF2-40B4-BE49-F238E27FC236}">
                <a16:creationId xmlns:a16="http://schemas.microsoft.com/office/drawing/2014/main" id="{00AE2E2E-4D56-776D-82C9-390894E43129}"/>
              </a:ext>
            </a:extLst>
          </p:cNvPr>
          <p:cNvSpPr txBox="1">
            <a:spLocks/>
          </p:cNvSpPr>
          <p:nvPr/>
        </p:nvSpPr>
        <p:spPr>
          <a:xfrm>
            <a:off x="8720617"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pPr algn="l"/>
              <a:t>2023</a:t>
            </a:fld>
            <a:r>
              <a:rPr lang="en-US" baseline="0" dirty="0">
                <a:solidFill>
                  <a:schemeClr val="tx1">
                    <a:lumMod val="65000"/>
                    <a:lumOff val="35000"/>
                  </a:schemeClr>
                </a:solidFill>
              </a:rPr>
              <a:t> EZMetrology</a:t>
            </a:r>
          </a:p>
        </p:txBody>
      </p:sp>
      <p:sp>
        <p:nvSpPr>
          <p:cNvPr id="3" name="Footer Placeholder 4">
            <a:extLst>
              <a:ext uri="{FF2B5EF4-FFF2-40B4-BE49-F238E27FC236}">
                <a16:creationId xmlns:a16="http://schemas.microsoft.com/office/drawing/2014/main" id="{B3350652-6B0F-9D4E-60E9-CE65F47CC47A}"/>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t>Confidential</a:t>
            </a:r>
            <a:endParaRPr lang="en-US" baseline="0" dirty="0">
              <a:solidFill>
                <a:schemeClr val="tx1">
                  <a:lumMod val="65000"/>
                  <a:lumOff val="35000"/>
                </a:schemeClr>
              </a:solidFill>
            </a:endParaRPr>
          </a:p>
        </p:txBody>
      </p:sp>
    </p:spTree>
    <p:extLst>
      <p:ext uri="{BB962C8B-B14F-4D97-AF65-F5344CB8AC3E}">
        <p14:creationId xmlns:p14="http://schemas.microsoft.com/office/powerpoint/2010/main" val="701470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956F690-FB0B-4852-A262-AC9504EC4203}"/>
              </a:ext>
            </a:extLst>
          </p:cNvPr>
          <p:cNvSpPr>
            <a:spLocks noGrp="1"/>
          </p:cNvSpPr>
          <p:nvPr>
            <p:ph type="title"/>
          </p:nvPr>
        </p:nvSpPr>
        <p:spPr/>
        <p:txBody>
          <a:bodyPr/>
          <a:lstStyle/>
          <a:p>
            <a:r>
              <a:rPr lang="en-US"/>
              <a:t>INDEX</a:t>
            </a:r>
          </a:p>
        </p:txBody>
      </p:sp>
      <p:sp>
        <p:nvSpPr>
          <p:cNvPr id="4" name="Footer Placeholder 3">
            <a:extLst>
              <a:ext uri="{FF2B5EF4-FFF2-40B4-BE49-F238E27FC236}">
                <a16:creationId xmlns:a16="http://schemas.microsoft.com/office/drawing/2014/main" id="{127FD0A5-0AE2-440B-AC54-A61E82650D8A}"/>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2</a:t>
            </a:fld>
            <a:endParaRPr lang="en-US" dirty="0">
              <a:solidFill>
                <a:schemeClr val="tx1">
                  <a:lumMod val="75000"/>
                  <a:lumOff val="25000"/>
                </a:schemeClr>
              </a:solidFill>
            </a:endParaRPr>
          </a:p>
        </p:txBody>
      </p:sp>
      <p:sp>
        <p:nvSpPr>
          <p:cNvPr id="5" name="Subtitle 4">
            <a:extLst>
              <a:ext uri="{FF2B5EF4-FFF2-40B4-BE49-F238E27FC236}">
                <a16:creationId xmlns:a16="http://schemas.microsoft.com/office/drawing/2014/main" id="{F3581445-53E9-431C-9424-B66EA6F9F908}"/>
              </a:ext>
            </a:extLst>
          </p:cNvPr>
          <p:cNvSpPr>
            <a:spLocks noGrp="1"/>
          </p:cNvSpPr>
          <p:nvPr>
            <p:ph type="subTitle" idx="1"/>
          </p:nvPr>
        </p:nvSpPr>
        <p:spPr/>
        <p:txBody>
          <a:bodyPr/>
          <a:lstStyle/>
          <a:p>
            <a:r>
              <a:rPr lang="en-US" dirty="0"/>
              <a:t>Introduction</a:t>
            </a:r>
          </a:p>
          <a:p>
            <a:r>
              <a:rPr lang="en-US" dirty="0"/>
              <a:t>Timing Results</a:t>
            </a:r>
          </a:p>
          <a:p>
            <a:r>
              <a:rPr lang="en-US" dirty="0"/>
              <a:t>Resampling Module</a:t>
            </a:r>
          </a:p>
        </p:txBody>
      </p:sp>
      <p:sp>
        <p:nvSpPr>
          <p:cNvPr id="8" name="Picture Placeholder 7">
            <a:extLst>
              <a:ext uri="{FF2B5EF4-FFF2-40B4-BE49-F238E27FC236}">
                <a16:creationId xmlns:a16="http://schemas.microsoft.com/office/drawing/2014/main" id="{FEEDA9EE-8151-B642-D413-06936AF582D7}"/>
              </a:ext>
            </a:extLst>
          </p:cNvPr>
          <p:cNvSpPr>
            <a:spLocks noGrp="1"/>
          </p:cNvSpPr>
          <p:nvPr>
            <p:ph type="pic" sz="quarter" idx="11"/>
          </p:nvPr>
        </p:nvSpPr>
        <p:spPr/>
      </p:sp>
      <p:pic>
        <p:nvPicPr>
          <p:cNvPr id="9" name="Picture 8">
            <a:extLst>
              <a:ext uri="{FF2B5EF4-FFF2-40B4-BE49-F238E27FC236}">
                <a16:creationId xmlns:a16="http://schemas.microsoft.com/office/drawing/2014/main" id="{3839D106-C298-E852-97A6-E7B6D0C05C60}"/>
              </a:ext>
            </a:extLst>
          </p:cNvPr>
          <p:cNvPicPr>
            <a:picLocks noChangeAspect="1"/>
          </p:cNvPicPr>
          <p:nvPr/>
        </p:nvPicPr>
        <p:blipFill>
          <a:blip r:embed="rId3"/>
          <a:stretch>
            <a:fillRect/>
          </a:stretch>
        </p:blipFill>
        <p:spPr>
          <a:xfrm>
            <a:off x="6519403" y="0"/>
            <a:ext cx="5669280" cy="6858000"/>
          </a:xfrm>
          <a:prstGeom prst="rect">
            <a:avLst/>
          </a:prstGeom>
        </p:spPr>
      </p:pic>
      <p:sp>
        <p:nvSpPr>
          <p:cNvPr id="2" name="Footer Placeholder 4">
            <a:extLst>
              <a:ext uri="{FF2B5EF4-FFF2-40B4-BE49-F238E27FC236}">
                <a16:creationId xmlns:a16="http://schemas.microsoft.com/office/drawing/2014/main" id="{299456BD-E055-B5B0-9947-8BEF9BD48EAD}"/>
              </a:ext>
            </a:extLst>
          </p:cNvPr>
          <p:cNvSpPr txBox="1">
            <a:spLocks/>
          </p:cNvSpPr>
          <p:nvPr/>
        </p:nvSpPr>
        <p:spPr>
          <a:xfrm>
            <a:off x="1067136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pPr algn="l"/>
              <a:t>2023</a:t>
            </a:fld>
            <a:r>
              <a:rPr lang="en-US" baseline="0" dirty="0">
                <a:solidFill>
                  <a:schemeClr val="tx1">
                    <a:lumMod val="65000"/>
                    <a:lumOff val="35000"/>
                  </a:schemeClr>
                </a:solidFill>
              </a:rPr>
              <a:t> EZMetrology</a:t>
            </a:r>
          </a:p>
        </p:txBody>
      </p:sp>
      <p:sp>
        <p:nvSpPr>
          <p:cNvPr id="7" name="Footer Placeholder 4">
            <a:extLst>
              <a:ext uri="{FF2B5EF4-FFF2-40B4-BE49-F238E27FC236}">
                <a16:creationId xmlns:a16="http://schemas.microsoft.com/office/drawing/2014/main" id="{E4C19560-2B5D-88C5-DEC5-9A80EEECA3DE}"/>
              </a:ext>
            </a:extLst>
          </p:cNvPr>
          <p:cNvSpPr txBox="1">
            <a:spLocks/>
          </p:cNvSpPr>
          <p:nvPr/>
        </p:nvSpPr>
        <p:spPr>
          <a:xfrm>
            <a:off x="5592802"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2696909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1B5BA-1CBD-479A-A620-BE1B111ED905}"/>
              </a:ext>
            </a:extLst>
          </p:cNvPr>
          <p:cNvSpPr>
            <a:spLocks noGrp="1"/>
          </p:cNvSpPr>
          <p:nvPr>
            <p:ph type="title"/>
          </p:nvPr>
        </p:nvSpPr>
        <p:spPr>
          <a:xfrm>
            <a:off x="4737759" y="2637632"/>
            <a:ext cx="2924913" cy="1325563"/>
          </a:xfrm>
        </p:spPr>
        <p:txBody>
          <a:bodyPr>
            <a:normAutofit/>
          </a:bodyPr>
          <a:lstStyle/>
          <a:p>
            <a:r>
              <a:rPr lang="en-US" sz="3200" cap="none" dirty="0"/>
              <a:t>1. Introduction</a:t>
            </a:r>
          </a:p>
        </p:txBody>
      </p:sp>
      <p:sp>
        <p:nvSpPr>
          <p:cNvPr id="3" name="Footer Placeholder 2">
            <a:extLst>
              <a:ext uri="{FF2B5EF4-FFF2-40B4-BE49-F238E27FC236}">
                <a16:creationId xmlns:a16="http://schemas.microsoft.com/office/drawing/2014/main" id="{A6264893-0E7A-4623-B81E-EEDCE0E02E3B}"/>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3</a:t>
            </a:fld>
            <a:endParaRPr lang="en-US" dirty="0">
              <a:solidFill>
                <a:schemeClr val="tx1">
                  <a:lumMod val="75000"/>
                  <a:lumOff val="25000"/>
                </a:schemeClr>
              </a:solidFill>
            </a:endParaRPr>
          </a:p>
        </p:txBody>
      </p:sp>
      <p:sp>
        <p:nvSpPr>
          <p:cNvPr id="4" name="Footer Placeholder 4">
            <a:extLst>
              <a:ext uri="{FF2B5EF4-FFF2-40B4-BE49-F238E27FC236}">
                <a16:creationId xmlns:a16="http://schemas.microsoft.com/office/drawing/2014/main" id="{C522D3D0-B20F-03D5-ACF1-E4A5013D6BF9}"/>
              </a:ext>
            </a:extLst>
          </p:cNvPr>
          <p:cNvSpPr txBox="1">
            <a:spLocks/>
          </p:cNvSpPr>
          <p:nvPr/>
        </p:nvSpPr>
        <p:spPr>
          <a:xfrm>
            <a:off x="9228615"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r>
              <a:rPr lang="en-US" baseline="0" dirty="0">
                <a:solidFill>
                  <a:schemeClr val="tx1">
                    <a:lumMod val="75000"/>
                    <a:lumOff val="25000"/>
                  </a:schemeClr>
                </a:solidFill>
              </a:rPr>
              <a:t>©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7" name="Footer Placeholder 4">
            <a:extLst>
              <a:ext uri="{FF2B5EF4-FFF2-40B4-BE49-F238E27FC236}">
                <a16:creationId xmlns:a16="http://schemas.microsoft.com/office/drawing/2014/main" id="{FDF30AA6-5883-E341-C8A3-EB461D6C63F1}"/>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3023041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C2E814-9961-4956-85CF-9C1F56D48D09}"/>
              </a:ext>
            </a:extLst>
          </p:cNvPr>
          <p:cNvSpPr>
            <a:spLocks noGrp="1"/>
          </p:cNvSpPr>
          <p:nvPr>
            <p:ph sz="half" idx="2"/>
          </p:nvPr>
        </p:nvSpPr>
        <p:spPr>
          <a:xfrm>
            <a:off x="1371600" y="1480854"/>
            <a:ext cx="5203588" cy="4313186"/>
          </a:xfrm>
        </p:spPr>
        <p:txBody>
          <a:bodyPr>
            <a:noAutofit/>
          </a:bodyPr>
          <a:lstStyle/>
          <a:p>
            <a:pPr marL="0" indent="0">
              <a:buClr>
                <a:srgbClr val="C9D803"/>
              </a:buClr>
              <a:buNone/>
            </a:pPr>
            <a:r>
              <a:rPr lang="en-US" sz="1800" b="1" dirty="0"/>
              <a:t>EZMotion: </a:t>
            </a:r>
          </a:p>
          <a:p>
            <a:pPr marL="0" indent="0">
              <a:buClr>
                <a:srgbClr val="C9D803"/>
              </a:buClr>
              <a:buNone/>
            </a:pPr>
            <a:r>
              <a:rPr lang="en-US" sz="1400" dirty="0">
                <a:solidFill>
                  <a:srgbClr val="282828"/>
                </a:solidFill>
              </a:rPr>
              <a:t>Camera-based measurement system with real-time analysis of one or multiple optical trackers in the field of view. EZMotion generates 3D or 6D data as absolute motion or as a relative displacement.</a:t>
            </a:r>
          </a:p>
          <a:p>
            <a:pPr marL="0" indent="0">
              <a:buClr>
                <a:srgbClr val="C9D803"/>
              </a:buClr>
              <a:buNone/>
            </a:pPr>
            <a:endParaRPr lang="en-US" sz="1400" dirty="0"/>
          </a:p>
          <a:p>
            <a:pPr marL="0" indent="0">
              <a:buClr>
                <a:srgbClr val="C9D803"/>
              </a:buClr>
              <a:buNone/>
            </a:pPr>
            <a:r>
              <a:rPr lang="en-US" sz="1800" b="1" dirty="0"/>
              <a:t>IOManager:</a:t>
            </a:r>
          </a:p>
          <a:p>
            <a:pPr marL="0" indent="0">
              <a:buClr>
                <a:srgbClr val="C9D803"/>
              </a:buClr>
              <a:buNone/>
            </a:pPr>
            <a:r>
              <a:rPr lang="en-US" sz="1400" dirty="0">
                <a:solidFill>
                  <a:srgbClr val="282828"/>
                </a:solidFill>
              </a:rPr>
              <a:t>IOManager will take single or multiple sensor inputs and assure the best possible time synchronization. Additionally, the software can be configured to perform signal analysis, resampling, processing, or calculation and provide a multitude of output channels, such as file output, analog, or streaming over TCP/IP. </a:t>
            </a:r>
          </a:p>
          <a:p>
            <a:pPr marL="0" indent="0">
              <a:buClr>
                <a:srgbClr val="C9D803"/>
              </a:buClr>
              <a:buNone/>
            </a:pPr>
            <a:endParaRPr lang="en-US" sz="1400" dirty="0"/>
          </a:p>
          <a:p>
            <a:pPr marL="0" indent="0">
              <a:buClr>
                <a:srgbClr val="C9D803"/>
              </a:buClr>
              <a:buNone/>
            </a:pPr>
            <a:r>
              <a:rPr lang="en-US" sz="1800" b="1" dirty="0"/>
              <a:t>Analog Output Module: </a:t>
            </a:r>
          </a:p>
          <a:p>
            <a:pPr marL="0" indent="0">
              <a:buClr>
                <a:srgbClr val="C9D803"/>
              </a:buClr>
              <a:buNone/>
            </a:pPr>
            <a:r>
              <a:rPr lang="en-US" sz="1400" dirty="0">
                <a:solidFill>
                  <a:srgbClr val="282828"/>
                </a:solidFill>
              </a:rPr>
              <a:t>An output module in </a:t>
            </a:r>
            <a:r>
              <a:rPr lang="en-US" sz="1400" dirty="0" err="1">
                <a:solidFill>
                  <a:srgbClr val="282828"/>
                </a:solidFill>
              </a:rPr>
              <a:t>IOManger</a:t>
            </a:r>
            <a:r>
              <a:rPr lang="en-US" sz="1400" dirty="0">
                <a:solidFill>
                  <a:srgbClr val="282828"/>
                </a:solidFill>
              </a:rPr>
              <a:t> converts a measurement channel to an analog output pin on the analog expansion box connected to the controller.</a:t>
            </a:r>
          </a:p>
          <a:p>
            <a:pPr marL="0" indent="0">
              <a:buNone/>
            </a:pPr>
            <a:endParaRPr lang="en-US" sz="1400" dirty="0"/>
          </a:p>
        </p:txBody>
      </p:sp>
      <p:sp>
        <p:nvSpPr>
          <p:cNvPr id="5" name="Footer Placeholder 4">
            <a:extLst>
              <a:ext uri="{FF2B5EF4-FFF2-40B4-BE49-F238E27FC236}">
                <a16:creationId xmlns:a16="http://schemas.microsoft.com/office/drawing/2014/main" id="{A7ED2FD9-CF17-4452-92B5-1228494715F6}"/>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4</a:t>
            </a:fld>
            <a:endParaRPr lang="en-US" dirty="0">
              <a:solidFill>
                <a:schemeClr val="tx1">
                  <a:lumMod val="75000"/>
                  <a:lumOff val="25000"/>
                </a:schemeClr>
              </a:solidFill>
            </a:endParaRPr>
          </a:p>
        </p:txBody>
      </p:sp>
      <p:sp>
        <p:nvSpPr>
          <p:cNvPr id="6" name="Title 5">
            <a:extLst>
              <a:ext uri="{FF2B5EF4-FFF2-40B4-BE49-F238E27FC236}">
                <a16:creationId xmlns:a16="http://schemas.microsoft.com/office/drawing/2014/main" id="{24CD6A10-432F-4142-A7DC-74F4F0C85DE8}"/>
              </a:ext>
            </a:extLst>
          </p:cNvPr>
          <p:cNvSpPr>
            <a:spLocks noGrp="1"/>
          </p:cNvSpPr>
          <p:nvPr>
            <p:ph type="title"/>
          </p:nvPr>
        </p:nvSpPr>
        <p:spPr/>
        <p:txBody>
          <a:bodyPr>
            <a:normAutofit/>
          </a:bodyPr>
          <a:lstStyle/>
          <a:p>
            <a:r>
              <a:rPr lang="en-US" dirty="0"/>
              <a:t>1. Introduction</a:t>
            </a:r>
          </a:p>
        </p:txBody>
      </p:sp>
      <p:sp>
        <p:nvSpPr>
          <p:cNvPr id="7" name="Content Placeholder 6">
            <a:extLst>
              <a:ext uri="{FF2B5EF4-FFF2-40B4-BE49-F238E27FC236}">
                <a16:creationId xmlns:a16="http://schemas.microsoft.com/office/drawing/2014/main" id="{CD996C84-215E-43DD-9411-ACB3ABBF4281}"/>
              </a:ext>
            </a:extLst>
          </p:cNvPr>
          <p:cNvSpPr>
            <a:spLocks noGrp="1"/>
          </p:cNvSpPr>
          <p:nvPr>
            <p:ph sz="half" idx="1"/>
          </p:nvPr>
        </p:nvSpPr>
        <p:spPr/>
        <p:txBody>
          <a:bodyPr/>
          <a:lstStyle/>
          <a:p>
            <a:r>
              <a:rPr lang="en-US"/>
              <a:t>1.1 Architecture</a:t>
            </a:r>
          </a:p>
        </p:txBody>
      </p:sp>
      <p:pic>
        <p:nvPicPr>
          <p:cNvPr id="8" name="Picture 7">
            <a:extLst>
              <a:ext uri="{FF2B5EF4-FFF2-40B4-BE49-F238E27FC236}">
                <a16:creationId xmlns:a16="http://schemas.microsoft.com/office/drawing/2014/main" id="{DECD21CF-6EF0-1287-EB29-080825D5225D}"/>
              </a:ext>
            </a:extLst>
          </p:cNvPr>
          <p:cNvPicPr>
            <a:picLocks noChangeAspect="1"/>
          </p:cNvPicPr>
          <p:nvPr/>
        </p:nvPicPr>
        <p:blipFill>
          <a:blip r:embed="rId3"/>
          <a:stretch>
            <a:fillRect/>
          </a:stretch>
        </p:blipFill>
        <p:spPr>
          <a:xfrm>
            <a:off x="7574280" y="1287439"/>
            <a:ext cx="4617720" cy="2263140"/>
          </a:xfrm>
          <a:prstGeom prst="rect">
            <a:avLst/>
          </a:prstGeom>
        </p:spPr>
      </p:pic>
      <p:pic>
        <p:nvPicPr>
          <p:cNvPr id="13" name="Picture 12">
            <a:extLst>
              <a:ext uri="{FF2B5EF4-FFF2-40B4-BE49-F238E27FC236}">
                <a16:creationId xmlns:a16="http://schemas.microsoft.com/office/drawing/2014/main" id="{4D42D808-85F9-6532-4921-A5E7A442A7AA}"/>
              </a:ext>
            </a:extLst>
          </p:cNvPr>
          <p:cNvPicPr>
            <a:picLocks noChangeAspect="1"/>
          </p:cNvPicPr>
          <p:nvPr/>
        </p:nvPicPr>
        <p:blipFill>
          <a:blip r:embed="rId4"/>
          <a:stretch>
            <a:fillRect/>
          </a:stretch>
        </p:blipFill>
        <p:spPr>
          <a:xfrm>
            <a:off x="7574280" y="3637447"/>
            <a:ext cx="4617720" cy="2263140"/>
          </a:xfrm>
          <a:prstGeom prst="rect">
            <a:avLst/>
          </a:prstGeom>
        </p:spPr>
      </p:pic>
      <p:sp>
        <p:nvSpPr>
          <p:cNvPr id="3" name="Footer Placeholder 4">
            <a:extLst>
              <a:ext uri="{FF2B5EF4-FFF2-40B4-BE49-F238E27FC236}">
                <a16:creationId xmlns:a16="http://schemas.microsoft.com/office/drawing/2014/main" id="{B75832B6-041F-E24A-37DA-464F54CD0773}"/>
              </a:ext>
            </a:extLst>
          </p:cNvPr>
          <p:cNvSpPr txBox="1">
            <a:spLocks/>
          </p:cNvSpPr>
          <p:nvPr/>
        </p:nvSpPr>
        <p:spPr>
          <a:xfrm>
            <a:off x="1067136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r>
              <a:rPr lang="en-US" baseline="0" dirty="0">
                <a:solidFill>
                  <a:schemeClr val="tx1">
                    <a:lumMod val="75000"/>
                    <a:lumOff val="25000"/>
                  </a:schemeClr>
                </a:solidFill>
              </a:rPr>
              <a:t>©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9" name="Footer Placeholder 4">
            <a:extLst>
              <a:ext uri="{FF2B5EF4-FFF2-40B4-BE49-F238E27FC236}">
                <a16:creationId xmlns:a16="http://schemas.microsoft.com/office/drawing/2014/main" id="{0B8CE8D4-65CF-F2AB-F441-E5E96AC689B5}"/>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4163482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C2E814-9961-4956-85CF-9C1F56D48D09}"/>
              </a:ext>
            </a:extLst>
          </p:cNvPr>
          <p:cNvSpPr>
            <a:spLocks noGrp="1"/>
          </p:cNvSpPr>
          <p:nvPr>
            <p:ph sz="half" idx="2"/>
          </p:nvPr>
        </p:nvSpPr>
        <p:spPr>
          <a:xfrm>
            <a:off x="1371599" y="1581912"/>
            <a:ext cx="5651369" cy="4313186"/>
          </a:xfrm>
        </p:spPr>
        <p:txBody>
          <a:bodyPr>
            <a:noAutofit/>
          </a:bodyPr>
          <a:lstStyle/>
          <a:p>
            <a:pPr marL="0" indent="0">
              <a:buNone/>
            </a:pPr>
            <a:r>
              <a:rPr lang="en-US" sz="1400" dirty="0">
                <a:solidFill>
                  <a:srgbClr val="282828"/>
                </a:solidFill>
              </a:rPr>
              <a:t>There are a wide variety of configurations possible based on the number of trackers, processing modules, and extra input channels. The current evaluation covers most of the basic elements. Alternate or more specific test configurations are possible upon request.</a:t>
            </a:r>
          </a:p>
          <a:p>
            <a:pPr marL="0" indent="0">
              <a:buNone/>
            </a:pPr>
            <a:endParaRPr lang="en-US" sz="1400" dirty="0">
              <a:solidFill>
                <a:srgbClr val="282828"/>
              </a:solidFill>
            </a:endParaRPr>
          </a:p>
          <a:p>
            <a:pPr marL="0" indent="0">
              <a:buNone/>
            </a:pPr>
            <a:r>
              <a:rPr lang="en-US" sz="1600" b="1" dirty="0"/>
              <a:t>EZMotion:</a:t>
            </a:r>
          </a:p>
          <a:p>
            <a:pPr marL="685800" lvl="2"/>
            <a:r>
              <a:rPr lang="en-US" sz="1400" dirty="0">
                <a:solidFill>
                  <a:srgbClr val="282828"/>
                </a:solidFill>
              </a:rPr>
              <a:t>6D Tracker, sufficient light sources </a:t>
            </a:r>
            <a:endParaRPr lang="en-US" sz="1400" dirty="0"/>
          </a:p>
          <a:p>
            <a:pPr marL="685800" lvl="2"/>
            <a:r>
              <a:rPr lang="en-US" sz="1400" dirty="0">
                <a:solidFill>
                  <a:srgbClr val="282828"/>
                </a:solidFill>
              </a:rPr>
              <a:t>Standard Integrated lights</a:t>
            </a:r>
          </a:p>
          <a:p>
            <a:pPr marL="0" indent="0">
              <a:buNone/>
            </a:pPr>
            <a:r>
              <a:rPr lang="en-US" sz="1600" b="1" dirty="0"/>
              <a:t>IOManager:</a:t>
            </a:r>
          </a:p>
          <a:p>
            <a:pPr marL="685800" lvl="2"/>
            <a:r>
              <a:rPr lang="en-US" sz="1400" dirty="0">
                <a:solidFill>
                  <a:srgbClr val="282828"/>
                </a:solidFill>
              </a:rPr>
              <a:t>Recording of 6 motion channels (XYZIJK)</a:t>
            </a:r>
          </a:p>
          <a:p>
            <a:pPr marL="685800" lvl="2"/>
            <a:r>
              <a:rPr lang="en-US" sz="1400" dirty="0">
                <a:solidFill>
                  <a:srgbClr val="282828"/>
                </a:solidFill>
              </a:rPr>
              <a:t>No additional signal processing is configured</a:t>
            </a:r>
          </a:p>
          <a:p>
            <a:pPr marL="0" indent="0">
              <a:buNone/>
            </a:pPr>
            <a:r>
              <a:rPr lang="en-US" sz="1600" b="1" dirty="0"/>
              <a:t>Analog Output:</a:t>
            </a:r>
          </a:p>
          <a:p>
            <a:pPr marL="685800" lvl="2"/>
            <a:r>
              <a:rPr lang="en-US" sz="1400" dirty="0">
                <a:solidFill>
                  <a:srgbClr val="282828"/>
                </a:solidFill>
              </a:rPr>
              <a:t>Setup to output 3 channels to a predefined output port</a:t>
            </a:r>
          </a:p>
          <a:p>
            <a:pPr marL="0" indent="0">
              <a:buNone/>
            </a:pPr>
            <a:r>
              <a:rPr lang="en-US" sz="1600" b="1" dirty="0"/>
              <a:t>Processing Platform:</a:t>
            </a:r>
          </a:p>
          <a:p>
            <a:pPr marL="685800" lvl="2"/>
            <a:r>
              <a:rPr lang="en-US" sz="1400" dirty="0">
                <a:solidFill>
                  <a:srgbClr val="282828"/>
                </a:solidFill>
              </a:rPr>
              <a:t>Intel i9 microprocessor with Windows 10 operating system</a:t>
            </a:r>
          </a:p>
          <a:p>
            <a:pPr marL="685800" lvl="2"/>
            <a:r>
              <a:rPr lang="en-US" sz="1400" dirty="0">
                <a:solidFill>
                  <a:srgbClr val="282828"/>
                </a:solidFill>
              </a:rPr>
              <a:t>Standard EZMotion processing platform</a:t>
            </a:r>
          </a:p>
        </p:txBody>
      </p:sp>
      <p:sp>
        <p:nvSpPr>
          <p:cNvPr id="5" name="Footer Placeholder 4">
            <a:extLst>
              <a:ext uri="{FF2B5EF4-FFF2-40B4-BE49-F238E27FC236}">
                <a16:creationId xmlns:a16="http://schemas.microsoft.com/office/drawing/2014/main" id="{A7ED2FD9-CF17-4452-92B5-1228494715F6}"/>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5</a:t>
            </a:fld>
            <a:endParaRPr lang="en-US" dirty="0">
              <a:solidFill>
                <a:schemeClr val="tx1">
                  <a:lumMod val="75000"/>
                  <a:lumOff val="25000"/>
                </a:schemeClr>
              </a:solidFill>
            </a:endParaRPr>
          </a:p>
        </p:txBody>
      </p:sp>
      <p:sp>
        <p:nvSpPr>
          <p:cNvPr id="6" name="Title 5">
            <a:extLst>
              <a:ext uri="{FF2B5EF4-FFF2-40B4-BE49-F238E27FC236}">
                <a16:creationId xmlns:a16="http://schemas.microsoft.com/office/drawing/2014/main" id="{24CD6A10-432F-4142-A7DC-74F4F0C85DE8}"/>
              </a:ext>
            </a:extLst>
          </p:cNvPr>
          <p:cNvSpPr>
            <a:spLocks noGrp="1"/>
          </p:cNvSpPr>
          <p:nvPr>
            <p:ph type="title"/>
          </p:nvPr>
        </p:nvSpPr>
        <p:spPr/>
        <p:txBody>
          <a:bodyPr>
            <a:normAutofit/>
          </a:bodyPr>
          <a:lstStyle/>
          <a:p>
            <a:r>
              <a:rPr lang="en-US"/>
              <a:t>1. Introduction</a:t>
            </a:r>
          </a:p>
        </p:txBody>
      </p:sp>
      <p:sp>
        <p:nvSpPr>
          <p:cNvPr id="7" name="Content Placeholder 6">
            <a:extLst>
              <a:ext uri="{FF2B5EF4-FFF2-40B4-BE49-F238E27FC236}">
                <a16:creationId xmlns:a16="http://schemas.microsoft.com/office/drawing/2014/main" id="{CD996C84-215E-43DD-9411-ACB3ABBF4281}"/>
              </a:ext>
            </a:extLst>
          </p:cNvPr>
          <p:cNvSpPr>
            <a:spLocks noGrp="1"/>
          </p:cNvSpPr>
          <p:nvPr>
            <p:ph sz="half" idx="1"/>
          </p:nvPr>
        </p:nvSpPr>
        <p:spPr/>
        <p:txBody>
          <a:bodyPr/>
          <a:lstStyle/>
          <a:p>
            <a:r>
              <a:rPr lang="en-US" dirty="0"/>
              <a:t>1.2 Configuration</a:t>
            </a:r>
          </a:p>
        </p:txBody>
      </p:sp>
      <p:pic>
        <p:nvPicPr>
          <p:cNvPr id="8" name="Picture 7">
            <a:extLst>
              <a:ext uri="{FF2B5EF4-FFF2-40B4-BE49-F238E27FC236}">
                <a16:creationId xmlns:a16="http://schemas.microsoft.com/office/drawing/2014/main" id="{F31914B3-E7AF-53AF-E81C-A062231585F4}"/>
              </a:ext>
            </a:extLst>
          </p:cNvPr>
          <p:cNvPicPr>
            <a:picLocks noChangeAspect="1"/>
          </p:cNvPicPr>
          <p:nvPr/>
        </p:nvPicPr>
        <p:blipFill>
          <a:blip r:embed="rId3"/>
          <a:stretch>
            <a:fillRect/>
          </a:stretch>
        </p:blipFill>
        <p:spPr>
          <a:xfrm>
            <a:off x="7574279" y="365126"/>
            <a:ext cx="4617720" cy="3497580"/>
          </a:xfrm>
          <a:prstGeom prst="rect">
            <a:avLst/>
          </a:prstGeom>
        </p:spPr>
      </p:pic>
      <p:pic>
        <p:nvPicPr>
          <p:cNvPr id="14" name="Picture 13">
            <a:extLst>
              <a:ext uri="{FF2B5EF4-FFF2-40B4-BE49-F238E27FC236}">
                <a16:creationId xmlns:a16="http://schemas.microsoft.com/office/drawing/2014/main" id="{4FA00865-BD25-D756-C388-BCCE2E1F1A0B}"/>
              </a:ext>
            </a:extLst>
          </p:cNvPr>
          <p:cNvPicPr>
            <a:picLocks noChangeAspect="1"/>
          </p:cNvPicPr>
          <p:nvPr/>
        </p:nvPicPr>
        <p:blipFill>
          <a:blip r:embed="rId4"/>
          <a:stretch>
            <a:fillRect/>
          </a:stretch>
        </p:blipFill>
        <p:spPr>
          <a:xfrm>
            <a:off x="7574279" y="3980499"/>
            <a:ext cx="4617720" cy="2255520"/>
          </a:xfrm>
          <a:prstGeom prst="rect">
            <a:avLst/>
          </a:prstGeom>
        </p:spPr>
      </p:pic>
      <p:sp>
        <p:nvSpPr>
          <p:cNvPr id="3" name="Footer Placeholder 4">
            <a:extLst>
              <a:ext uri="{FF2B5EF4-FFF2-40B4-BE49-F238E27FC236}">
                <a16:creationId xmlns:a16="http://schemas.microsoft.com/office/drawing/2014/main" id="{1C104A1F-2972-13E9-C24A-BD8D71C8E3D8}"/>
              </a:ext>
            </a:extLst>
          </p:cNvPr>
          <p:cNvSpPr txBox="1">
            <a:spLocks/>
          </p:cNvSpPr>
          <p:nvPr/>
        </p:nvSpPr>
        <p:spPr>
          <a:xfrm>
            <a:off x="1067136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r>
              <a:rPr lang="en-US" baseline="0" dirty="0">
                <a:solidFill>
                  <a:schemeClr val="tx1">
                    <a:lumMod val="75000"/>
                    <a:lumOff val="25000"/>
                  </a:schemeClr>
                </a:solidFill>
              </a:rPr>
              <a:t>©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9" name="Footer Placeholder 4">
            <a:extLst>
              <a:ext uri="{FF2B5EF4-FFF2-40B4-BE49-F238E27FC236}">
                <a16:creationId xmlns:a16="http://schemas.microsoft.com/office/drawing/2014/main" id="{F09017B8-705B-6C93-6280-84537BB211BB}"/>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4286936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C2E814-9961-4956-85CF-9C1F56D48D09}"/>
              </a:ext>
            </a:extLst>
          </p:cNvPr>
          <p:cNvSpPr>
            <a:spLocks noGrp="1"/>
          </p:cNvSpPr>
          <p:nvPr>
            <p:ph sz="half" idx="2"/>
          </p:nvPr>
        </p:nvSpPr>
        <p:spPr>
          <a:xfrm>
            <a:off x="1371600" y="1581912"/>
            <a:ext cx="10489870" cy="805857"/>
          </a:xfrm>
        </p:spPr>
        <p:txBody>
          <a:bodyPr>
            <a:noAutofit/>
          </a:bodyPr>
          <a:lstStyle/>
          <a:p>
            <a:pPr marL="0" indent="0">
              <a:buNone/>
            </a:pPr>
            <a:r>
              <a:rPr lang="en-US" sz="1400" dirty="0">
                <a:solidFill>
                  <a:srgbClr val="282828"/>
                </a:solidFill>
              </a:rPr>
              <a:t>Each sample follows a similar trajectory through the software architecture  </a:t>
            </a:r>
          </a:p>
          <a:p>
            <a:pPr marL="0" indent="0">
              <a:buNone/>
            </a:pPr>
            <a:r>
              <a:rPr lang="en-US" sz="1400" dirty="0">
                <a:solidFill>
                  <a:srgbClr val="282828"/>
                </a:solidFill>
              </a:rPr>
              <a:t>IMPORTANT NOTE:  the size of the blocks is not related to the actual time for that step</a:t>
            </a:r>
          </a:p>
        </p:txBody>
      </p:sp>
      <p:sp>
        <p:nvSpPr>
          <p:cNvPr id="5" name="Footer Placeholder 4">
            <a:extLst>
              <a:ext uri="{FF2B5EF4-FFF2-40B4-BE49-F238E27FC236}">
                <a16:creationId xmlns:a16="http://schemas.microsoft.com/office/drawing/2014/main" id="{A7ED2FD9-CF17-4452-92B5-1228494715F6}"/>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6</a:t>
            </a:fld>
            <a:endParaRPr lang="en-US" dirty="0">
              <a:solidFill>
                <a:schemeClr val="tx1">
                  <a:lumMod val="75000"/>
                  <a:lumOff val="25000"/>
                </a:schemeClr>
              </a:solidFill>
            </a:endParaRPr>
          </a:p>
        </p:txBody>
      </p:sp>
      <p:sp>
        <p:nvSpPr>
          <p:cNvPr id="6" name="Title 5">
            <a:extLst>
              <a:ext uri="{FF2B5EF4-FFF2-40B4-BE49-F238E27FC236}">
                <a16:creationId xmlns:a16="http://schemas.microsoft.com/office/drawing/2014/main" id="{24CD6A10-432F-4142-A7DC-74F4F0C85DE8}"/>
              </a:ext>
            </a:extLst>
          </p:cNvPr>
          <p:cNvSpPr>
            <a:spLocks noGrp="1"/>
          </p:cNvSpPr>
          <p:nvPr>
            <p:ph type="title"/>
          </p:nvPr>
        </p:nvSpPr>
        <p:spPr/>
        <p:txBody>
          <a:bodyPr>
            <a:normAutofit/>
          </a:bodyPr>
          <a:lstStyle/>
          <a:p>
            <a:r>
              <a:rPr lang="en-US"/>
              <a:t>1. Introduction</a:t>
            </a:r>
          </a:p>
        </p:txBody>
      </p:sp>
      <p:sp>
        <p:nvSpPr>
          <p:cNvPr id="7" name="Content Placeholder 6">
            <a:extLst>
              <a:ext uri="{FF2B5EF4-FFF2-40B4-BE49-F238E27FC236}">
                <a16:creationId xmlns:a16="http://schemas.microsoft.com/office/drawing/2014/main" id="{CD996C84-215E-43DD-9411-ACB3ABBF4281}"/>
              </a:ext>
            </a:extLst>
          </p:cNvPr>
          <p:cNvSpPr>
            <a:spLocks noGrp="1"/>
          </p:cNvSpPr>
          <p:nvPr>
            <p:ph sz="half" idx="1"/>
          </p:nvPr>
        </p:nvSpPr>
        <p:spPr/>
        <p:txBody>
          <a:bodyPr/>
          <a:lstStyle/>
          <a:p>
            <a:r>
              <a:rPr lang="en-US"/>
              <a:t>1.3 Process Break Down</a:t>
            </a:r>
          </a:p>
        </p:txBody>
      </p:sp>
      <p:sp>
        <p:nvSpPr>
          <p:cNvPr id="12" name="TextBox 11">
            <a:extLst>
              <a:ext uri="{FF2B5EF4-FFF2-40B4-BE49-F238E27FC236}">
                <a16:creationId xmlns:a16="http://schemas.microsoft.com/office/drawing/2014/main" id="{B22F33A7-1E53-4FA9-AB61-768189CD8522}"/>
              </a:ext>
            </a:extLst>
          </p:cNvPr>
          <p:cNvSpPr txBox="1"/>
          <p:nvPr/>
        </p:nvSpPr>
        <p:spPr>
          <a:xfrm>
            <a:off x="5860847" y="2869035"/>
            <a:ext cx="4683552" cy="2423392"/>
          </a:xfrm>
          <a:prstGeom prst="rect">
            <a:avLst/>
          </a:prstGeom>
          <a:solidFill>
            <a:srgbClr val="C9D803">
              <a:alpha val="16000"/>
            </a:srgbClr>
          </a:solidFill>
          <a:ln w="19050">
            <a:noFill/>
          </a:ln>
        </p:spPr>
        <p:txBody>
          <a:bodyPr wrap="square" rtlCol="0">
            <a:noAutofit/>
          </a:bodyPr>
          <a:lstStyle/>
          <a:p>
            <a:pPr algn="ctr"/>
            <a:r>
              <a:rPr lang="en-US" dirty="0"/>
              <a:t>IOManager</a:t>
            </a:r>
          </a:p>
        </p:txBody>
      </p:sp>
      <p:sp>
        <p:nvSpPr>
          <p:cNvPr id="13" name="TextBox 12">
            <a:extLst>
              <a:ext uri="{FF2B5EF4-FFF2-40B4-BE49-F238E27FC236}">
                <a16:creationId xmlns:a16="http://schemas.microsoft.com/office/drawing/2014/main" id="{028EEDC3-7848-4129-8E34-69617BF7B3CC}"/>
              </a:ext>
            </a:extLst>
          </p:cNvPr>
          <p:cNvSpPr txBox="1"/>
          <p:nvPr/>
        </p:nvSpPr>
        <p:spPr>
          <a:xfrm>
            <a:off x="1636383" y="2869036"/>
            <a:ext cx="3261658" cy="2423392"/>
          </a:xfrm>
          <a:prstGeom prst="rect">
            <a:avLst/>
          </a:prstGeom>
          <a:solidFill>
            <a:srgbClr val="C9D803">
              <a:alpha val="16000"/>
            </a:srgbClr>
          </a:solidFill>
          <a:ln w="19050">
            <a:noFill/>
          </a:ln>
        </p:spPr>
        <p:txBody>
          <a:bodyPr wrap="square" rtlCol="0">
            <a:noAutofit/>
          </a:bodyPr>
          <a:lstStyle/>
          <a:p>
            <a:pPr algn="ctr"/>
            <a:r>
              <a:rPr lang="en-US" err="1"/>
              <a:t>EZMotion</a:t>
            </a:r>
            <a:endParaRPr lang="en-US"/>
          </a:p>
        </p:txBody>
      </p:sp>
      <p:sp>
        <p:nvSpPr>
          <p:cNvPr id="14" name="Arrow: Right 13">
            <a:extLst>
              <a:ext uri="{FF2B5EF4-FFF2-40B4-BE49-F238E27FC236}">
                <a16:creationId xmlns:a16="http://schemas.microsoft.com/office/drawing/2014/main" id="{6AEB1318-6879-49C8-A3DE-9A3215B8481D}"/>
              </a:ext>
            </a:extLst>
          </p:cNvPr>
          <p:cNvSpPr/>
          <p:nvPr/>
        </p:nvSpPr>
        <p:spPr>
          <a:xfrm>
            <a:off x="1061686" y="5169360"/>
            <a:ext cx="10799784" cy="511087"/>
          </a:xfrm>
          <a:prstGeom prst="rightArrow">
            <a:avLst>
              <a:gd name="adj1" fmla="val 50000"/>
              <a:gd name="adj2" fmla="val 205200"/>
            </a:avLst>
          </a:prstGeom>
          <a:solidFill>
            <a:srgbClr val="28282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Timeline</a:t>
            </a:r>
          </a:p>
        </p:txBody>
      </p:sp>
      <p:sp>
        <p:nvSpPr>
          <p:cNvPr id="15" name="Isosceles Triangle 14">
            <a:extLst>
              <a:ext uri="{FF2B5EF4-FFF2-40B4-BE49-F238E27FC236}">
                <a16:creationId xmlns:a16="http://schemas.microsoft.com/office/drawing/2014/main" id="{44CAAC8F-C006-4824-94BD-1724E55B787B}"/>
              </a:ext>
            </a:extLst>
          </p:cNvPr>
          <p:cNvSpPr/>
          <p:nvPr/>
        </p:nvSpPr>
        <p:spPr>
          <a:xfrm>
            <a:off x="1503544" y="5276089"/>
            <a:ext cx="292897" cy="377420"/>
          </a:xfrm>
          <a:prstGeom prst="triangle">
            <a:avLst>
              <a:gd name="adj" fmla="val 50000"/>
            </a:avLst>
          </a:prstGeom>
          <a:solidFill>
            <a:srgbClr val="282828"/>
          </a:solidFill>
          <a:ln w="19050">
            <a:solidFill>
              <a:srgbClr val="2828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13ADCD74-D100-4DC5-8CAC-F795DCBC679B}"/>
              </a:ext>
            </a:extLst>
          </p:cNvPr>
          <p:cNvSpPr/>
          <p:nvPr/>
        </p:nvSpPr>
        <p:spPr>
          <a:xfrm>
            <a:off x="10397950" y="5267089"/>
            <a:ext cx="292897" cy="377420"/>
          </a:xfrm>
          <a:prstGeom prst="triangle">
            <a:avLst>
              <a:gd name="adj" fmla="val 50545"/>
            </a:avLst>
          </a:prstGeom>
          <a:solidFill>
            <a:srgbClr val="282828"/>
          </a:solidFill>
          <a:ln w="19050">
            <a:solidFill>
              <a:srgbClr val="2828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AF54B71E-102D-4A48-9E43-AFDB430A33B0}"/>
              </a:ext>
            </a:extLst>
          </p:cNvPr>
          <p:cNvSpPr txBox="1"/>
          <p:nvPr/>
        </p:nvSpPr>
        <p:spPr>
          <a:xfrm>
            <a:off x="1801970" y="3429000"/>
            <a:ext cx="1945742" cy="375045"/>
          </a:xfrm>
          <a:prstGeom prst="rect">
            <a:avLst/>
          </a:prstGeom>
          <a:solidFill>
            <a:srgbClr val="C9D803"/>
          </a:solidFill>
          <a:ln w="19050">
            <a:noFill/>
          </a:ln>
        </p:spPr>
        <p:txBody>
          <a:bodyPr wrap="square" rtlCol="0">
            <a:spAutoFit/>
          </a:bodyPr>
          <a:lstStyle/>
          <a:p>
            <a:r>
              <a:rPr lang="en-US"/>
              <a:t>Image Capture</a:t>
            </a:r>
          </a:p>
        </p:txBody>
      </p:sp>
      <p:sp>
        <p:nvSpPr>
          <p:cNvPr id="19" name="TextBox 18">
            <a:extLst>
              <a:ext uri="{FF2B5EF4-FFF2-40B4-BE49-F238E27FC236}">
                <a16:creationId xmlns:a16="http://schemas.microsoft.com/office/drawing/2014/main" id="{A1F4B7F5-3365-450C-807E-BB51ED22A69A}"/>
              </a:ext>
            </a:extLst>
          </p:cNvPr>
          <p:cNvSpPr txBox="1"/>
          <p:nvPr/>
        </p:nvSpPr>
        <p:spPr>
          <a:xfrm>
            <a:off x="1281079" y="5664691"/>
            <a:ext cx="761843" cy="424290"/>
          </a:xfrm>
          <a:prstGeom prst="rect">
            <a:avLst/>
          </a:prstGeom>
          <a:noFill/>
          <a:ln w="19050">
            <a:solidFill>
              <a:srgbClr val="282828"/>
            </a:solidFill>
          </a:ln>
        </p:spPr>
        <p:txBody>
          <a:bodyPr wrap="square" rtlCol="0">
            <a:noAutofit/>
          </a:bodyPr>
          <a:lstStyle/>
          <a:p>
            <a:pPr algn="ctr"/>
            <a:r>
              <a:rPr lang="en-US"/>
              <a:t>Event</a:t>
            </a:r>
          </a:p>
        </p:txBody>
      </p:sp>
      <p:sp>
        <p:nvSpPr>
          <p:cNvPr id="20" name="TextBox 19">
            <a:extLst>
              <a:ext uri="{FF2B5EF4-FFF2-40B4-BE49-F238E27FC236}">
                <a16:creationId xmlns:a16="http://schemas.microsoft.com/office/drawing/2014/main" id="{1267222F-7207-46A5-AFA1-75FA5996C49A}"/>
              </a:ext>
            </a:extLst>
          </p:cNvPr>
          <p:cNvSpPr txBox="1"/>
          <p:nvPr/>
        </p:nvSpPr>
        <p:spPr>
          <a:xfrm>
            <a:off x="10070764" y="5661911"/>
            <a:ext cx="957390" cy="640384"/>
          </a:xfrm>
          <a:prstGeom prst="rect">
            <a:avLst/>
          </a:prstGeom>
          <a:noFill/>
          <a:ln w="19050">
            <a:solidFill>
              <a:srgbClr val="282828"/>
            </a:solidFill>
          </a:ln>
        </p:spPr>
        <p:txBody>
          <a:bodyPr wrap="square" rtlCol="0">
            <a:spAutoFit/>
          </a:bodyPr>
          <a:lstStyle/>
          <a:p>
            <a:pPr algn="ctr"/>
            <a:r>
              <a:rPr lang="en-US"/>
              <a:t>Signal Output</a:t>
            </a:r>
          </a:p>
        </p:txBody>
      </p:sp>
      <p:sp>
        <p:nvSpPr>
          <p:cNvPr id="21" name="TextBox 20">
            <a:extLst>
              <a:ext uri="{FF2B5EF4-FFF2-40B4-BE49-F238E27FC236}">
                <a16:creationId xmlns:a16="http://schemas.microsoft.com/office/drawing/2014/main" id="{BE3A0EA4-20EA-4188-A974-0A3297DD4C86}"/>
              </a:ext>
            </a:extLst>
          </p:cNvPr>
          <p:cNvSpPr txBox="1"/>
          <p:nvPr/>
        </p:nvSpPr>
        <p:spPr>
          <a:xfrm>
            <a:off x="2579420" y="4097111"/>
            <a:ext cx="1946185" cy="646331"/>
          </a:xfrm>
          <a:prstGeom prst="rect">
            <a:avLst/>
          </a:prstGeom>
          <a:solidFill>
            <a:srgbClr val="C9D803"/>
          </a:solidFill>
          <a:ln w="19050">
            <a:noFill/>
          </a:ln>
        </p:spPr>
        <p:txBody>
          <a:bodyPr wrap="square" rtlCol="0">
            <a:spAutoFit/>
          </a:bodyPr>
          <a:lstStyle/>
          <a:p>
            <a:r>
              <a:rPr lang="en-US"/>
              <a:t>Image Processing</a:t>
            </a:r>
          </a:p>
        </p:txBody>
      </p:sp>
      <p:sp>
        <p:nvSpPr>
          <p:cNvPr id="23" name="TextBox 22">
            <a:extLst>
              <a:ext uri="{FF2B5EF4-FFF2-40B4-BE49-F238E27FC236}">
                <a16:creationId xmlns:a16="http://schemas.microsoft.com/office/drawing/2014/main" id="{C444E5F6-6D3B-4CE6-8515-B31231267510}"/>
              </a:ext>
            </a:extLst>
          </p:cNvPr>
          <p:cNvSpPr txBox="1"/>
          <p:nvPr/>
        </p:nvSpPr>
        <p:spPr>
          <a:xfrm rot="16200000">
            <a:off x="4406573" y="3649947"/>
            <a:ext cx="1945742" cy="375045"/>
          </a:xfrm>
          <a:prstGeom prst="rect">
            <a:avLst/>
          </a:prstGeom>
          <a:noFill/>
        </p:spPr>
        <p:txBody>
          <a:bodyPr wrap="square" rtlCol="0">
            <a:spAutoFit/>
          </a:bodyPr>
          <a:lstStyle/>
          <a:p>
            <a:r>
              <a:rPr lang="en-US"/>
              <a:t>Data Pipeline</a:t>
            </a:r>
          </a:p>
        </p:txBody>
      </p:sp>
      <p:cxnSp>
        <p:nvCxnSpPr>
          <p:cNvPr id="39" name="Connector: Elbow 38">
            <a:extLst>
              <a:ext uri="{FF2B5EF4-FFF2-40B4-BE49-F238E27FC236}">
                <a16:creationId xmlns:a16="http://schemas.microsoft.com/office/drawing/2014/main" id="{52B56E54-7917-40C4-B7DA-4A01AAEFA28E}"/>
              </a:ext>
            </a:extLst>
          </p:cNvPr>
          <p:cNvCxnSpPr>
            <a:cxnSpLocks/>
            <a:endCxn id="21" idx="1"/>
          </p:cNvCxnSpPr>
          <p:nvPr/>
        </p:nvCxnSpPr>
        <p:spPr>
          <a:xfrm rot="16200000" flipH="1">
            <a:off x="2003055" y="3843912"/>
            <a:ext cx="616232" cy="536498"/>
          </a:xfrm>
          <a:prstGeom prst="bentConnector2">
            <a:avLst/>
          </a:prstGeom>
          <a:ln w="28575">
            <a:tailEnd type="triangle"/>
          </a:ln>
        </p:spPr>
        <p:style>
          <a:lnRef idx="1">
            <a:schemeClr val="dk1"/>
          </a:lnRef>
          <a:fillRef idx="0">
            <a:schemeClr val="dk1"/>
          </a:fillRef>
          <a:effectRef idx="0">
            <a:schemeClr val="dk1"/>
          </a:effectRef>
          <a:fontRef idx="minor">
            <a:schemeClr val="tx1"/>
          </a:fontRef>
        </p:style>
      </p:cxnSp>
      <p:cxnSp>
        <p:nvCxnSpPr>
          <p:cNvPr id="49" name="Connector: Elbow 48">
            <a:extLst>
              <a:ext uri="{FF2B5EF4-FFF2-40B4-BE49-F238E27FC236}">
                <a16:creationId xmlns:a16="http://schemas.microsoft.com/office/drawing/2014/main" id="{B8E92844-D055-4D55-9926-D51FD1D09097}"/>
              </a:ext>
            </a:extLst>
          </p:cNvPr>
          <p:cNvCxnSpPr>
            <a:cxnSpLocks/>
            <a:stCxn id="25" idx="1"/>
            <a:endCxn id="27" idx="1"/>
          </p:cNvCxnSpPr>
          <p:nvPr/>
        </p:nvCxnSpPr>
        <p:spPr>
          <a:xfrm rot="10800000" flipH="1" flipV="1">
            <a:off x="6001424" y="3627862"/>
            <a:ext cx="984568" cy="540707"/>
          </a:xfrm>
          <a:prstGeom prst="bentConnector3">
            <a:avLst>
              <a:gd name="adj1" fmla="val 48427"/>
            </a:avLst>
          </a:prstGeom>
          <a:ln w="28575">
            <a:tailEnd type="triangle"/>
          </a:ln>
        </p:spPr>
        <p:style>
          <a:lnRef idx="1">
            <a:schemeClr val="dk1"/>
          </a:lnRef>
          <a:fillRef idx="0">
            <a:schemeClr val="dk1"/>
          </a:fillRef>
          <a:effectRef idx="0">
            <a:schemeClr val="dk1"/>
          </a:effectRef>
          <a:fontRef idx="minor">
            <a:schemeClr val="tx1"/>
          </a:fontRef>
        </p:style>
      </p:cxnSp>
      <p:cxnSp>
        <p:nvCxnSpPr>
          <p:cNvPr id="54" name="Connector: Elbow 53">
            <a:extLst>
              <a:ext uri="{FF2B5EF4-FFF2-40B4-BE49-F238E27FC236}">
                <a16:creationId xmlns:a16="http://schemas.microsoft.com/office/drawing/2014/main" id="{C2CA5564-F030-4F60-9C62-BBFEE73AC25F}"/>
              </a:ext>
            </a:extLst>
          </p:cNvPr>
          <p:cNvCxnSpPr>
            <a:cxnSpLocks/>
            <a:stCxn id="27" idx="1"/>
            <a:endCxn id="29" idx="1"/>
          </p:cNvCxnSpPr>
          <p:nvPr/>
        </p:nvCxnSpPr>
        <p:spPr>
          <a:xfrm rot="10800000" flipH="1" flipV="1">
            <a:off x="6985991" y="4168569"/>
            <a:ext cx="1421329" cy="536377"/>
          </a:xfrm>
          <a:prstGeom prst="bentConnector3">
            <a:avLst>
              <a:gd name="adj1" fmla="val 32932"/>
            </a:avLst>
          </a:prstGeom>
          <a:ln w="28575">
            <a:tailEnd type="triangle"/>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DFD6E7B2-2981-4F18-A46E-3C35E368E3AF}"/>
              </a:ext>
            </a:extLst>
          </p:cNvPr>
          <p:cNvSpPr txBox="1"/>
          <p:nvPr/>
        </p:nvSpPr>
        <p:spPr>
          <a:xfrm>
            <a:off x="6001424" y="3440340"/>
            <a:ext cx="2571336" cy="375045"/>
          </a:xfrm>
          <a:prstGeom prst="rect">
            <a:avLst/>
          </a:prstGeom>
          <a:solidFill>
            <a:srgbClr val="C9D803"/>
          </a:solidFill>
          <a:ln w="19050">
            <a:noFill/>
          </a:ln>
        </p:spPr>
        <p:txBody>
          <a:bodyPr wrap="square" rtlCol="0">
            <a:spAutoFit/>
          </a:bodyPr>
          <a:lstStyle/>
          <a:p>
            <a:r>
              <a:rPr lang="en-US"/>
              <a:t>Registering Sample</a:t>
            </a:r>
          </a:p>
        </p:txBody>
      </p:sp>
      <p:sp>
        <p:nvSpPr>
          <p:cNvPr id="27" name="TextBox 26">
            <a:extLst>
              <a:ext uri="{FF2B5EF4-FFF2-40B4-BE49-F238E27FC236}">
                <a16:creationId xmlns:a16="http://schemas.microsoft.com/office/drawing/2014/main" id="{BC573F6B-EC4C-41B7-84FD-2FC3231A5C28}"/>
              </a:ext>
            </a:extLst>
          </p:cNvPr>
          <p:cNvSpPr txBox="1"/>
          <p:nvPr/>
        </p:nvSpPr>
        <p:spPr>
          <a:xfrm>
            <a:off x="6985992" y="3983904"/>
            <a:ext cx="2571336" cy="369332"/>
          </a:xfrm>
          <a:prstGeom prst="rect">
            <a:avLst/>
          </a:prstGeom>
          <a:solidFill>
            <a:srgbClr val="C9D803"/>
          </a:solidFill>
          <a:ln w="19050">
            <a:noFill/>
          </a:ln>
        </p:spPr>
        <p:txBody>
          <a:bodyPr wrap="square" rtlCol="0">
            <a:spAutoFit/>
          </a:bodyPr>
          <a:lstStyle/>
          <a:p>
            <a:r>
              <a:rPr lang="en-US"/>
              <a:t>Signal Processing</a:t>
            </a:r>
          </a:p>
        </p:txBody>
      </p:sp>
      <p:sp>
        <p:nvSpPr>
          <p:cNvPr id="29" name="TextBox 28">
            <a:extLst>
              <a:ext uri="{FF2B5EF4-FFF2-40B4-BE49-F238E27FC236}">
                <a16:creationId xmlns:a16="http://schemas.microsoft.com/office/drawing/2014/main" id="{3E5DBF44-3547-434C-BF80-3A07E3C4839C}"/>
              </a:ext>
            </a:extLst>
          </p:cNvPr>
          <p:cNvSpPr txBox="1"/>
          <p:nvPr/>
        </p:nvSpPr>
        <p:spPr>
          <a:xfrm>
            <a:off x="8407321" y="4517424"/>
            <a:ext cx="1945742" cy="375045"/>
          </a:xfrm>
          <a:prstGeom prst="rect">
            <a:avLst/>
          </a:prstGeom>
          <a:solidFill>
            <a:srgbClr val="C9D803"/>
          </a:solidFill>
          <a:ln w="19050">
            <a:noFill/>
          </a:ln>
        </p:spPr>
        <p:txBody>
          <a:bodyPr wrap="square" rtlCol="0">
            <a:spAutoFit/>
          </a:bodyPr>
          <a:lstStyle/>
          <a:p>
            <a:r>
              <a:rPr lang="en-US"/>
              <a:t>Analog Output</a:t>
            </a:r>
          </a:p>
        </p:txBody>
      </p:sp>
      <p:sp>
        <p:nvSpPr>
          <p:cNvPr id="67" name="Arrow: Right 66">
            <a:extLst>
              <a:ext uri="{FF2B5EF4-FFF2-40B4-BE49-F238E27FC236}">
                <a16:creationId xmlns:a16="http://schemas.microsoft.com/office/drawing/2014/main" id="{72F0FEAA-E7CA-4607-950B-29C3247AA285}"/>
              </a:ext>
            </a:extLst>
          </p:cNvPr>
          <p:cNvSpPr/>
          <p:nvPr/>
        </p:nvSpPr>
        <p:spPr>
          <a:xfrm>
            <a:off x="4898041" y="3136852"/>
            <a:ext cx="978408" cy="242316"/>
          </a:xfrm>
          <a:prstGeom prst="rightArrow">
            <a:avLst>
              <a:gd name="adj1" fmla="val 32030"/>
              <a:gd name="adj2" fmla="val 62579"/>
            </a:avLst>
          </a:prstGeom>
          <a:solidFill>
            <a:srgbClr val="28282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Arrow: Right 67">
            <a:extLst>
              <a:ext uri="{FF2B5EF4-FFF2-40B4-BE49-F238E27FC236}">
                <a16:creationId xmlns:a16="http://schemas.microsoft.com/office/drawing/2014/main" id="{239FD6F1-BBF8-40D0-951F-4D5A27352997}"/>
              </a:ext>
            </a:extLst>
          </p:cNvPr>
          <p:cNvSpPr/>
          <p:nvPr/>
        </p:nvSpPr>
        <p:spPr>
          <a:xfrm>
            <a:off x="4890240" y="4788599"/>
            <a:ext cx="978408" cy="242316"/>
          </a:xfrm>
          <a:prstGeom prst="rightArrow">
            <a:avLst>
              <a:gd name="adj1" fmla="val 32030"/>
              <a:gd name="adj2" fmla="val 62579"/>
            </a:avLst>
          </a:prstGeom>
          <a:solidFill>
            <a:srgbClr val="28282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0" name="Straight Arrow Connector 69">
            <a:extLst>
              <a:ext uri="{FF2B5EF4-FFF2-40B4-BE49-F238E27FC236}">
                <a16:creationId xmlns:a16="http://schemas.microsoft.com/office/drawing/2014/main" id="{1E2E3272-6C6A-46F3-876C-7B82D474665C}"/>
              </a:ext>
            </a:extLst>
          </p:cNvPr>
          <p:cNvCxnSpPr>
            <a:cxnSpLocks/>
          </p:cNvCxnSpPr>
          <p:nvPr/>
        </p:nvCxnSpPr>
        <p:spPr>
          <a:xfrm flipV="1">
            <a:off x="4525605" y="4420277"/>
            <a:ext cx="364635" cy="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75" name="Straight Arrow Connector 74">
            <a:extLst>
              <a:ext uri="{FF2B5EF4-FFF2-40B4-BE49-F238E27FC236}">
                <a16:creationId xmlns:a16="http://schemas.microsoft.com/office/drawing/2014/main" id="{52D0B615-F77C-428F-A8CD-63ECE9B5A08D}"/>
              </a:ext>
            </a:extLst>
          </p:cNvPr>
          <p:cNvCxnSpPr>
            <a:cxnSpLocks/>
            <a:stCxn id="29" idx="3"/>
            <a:endCxn id="16" idx="0"/>
          </p:cNvCxnSpPr>
          <p:nvPr/>
        </p:nvCxnSpPr>
        <p:spPr>
          <a:xfrm>
            <a:off x="10353063" y="4704947"/>
            <a:ext cx="192932" cy="56214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3" name="Footer Placeholder 4">
            <a:extLst>
              <a:ext uri="{FF2B5EF4-FFF2-40B4-BE49-F238E27FC236}">
                <a16:creationId xmlns:a16="http://schemas.microsoft.com/office/drawing/2014/main" id="{2BFFAA8D-EDF2-DB69-8601-624D89A0B222}"/>
              </a:ext>
            </a:extLst>
          </p:cNvPr>
          <p:cNvSpPr txBox="1">
            <a:spLocks/>
          </p:cNvSpPr>
          <p:nvPr/>
        </p:nvSpPr>
        <p:spPr>
          <a:xfrm>
            <a:off x="1067136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75000"/>
                    <a:lumOff val="25000"/>
                  </a:schemeClr>
                </a:solidFill>
              </a:rPr>
              <a:t> ©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8" name="Footer Placeholder 4">
            <a:extLst>
              <a:ext uri="{FF2B5EF4-FFF2-40B4-BE49-F238E27FC236}">
                <a16:creationId xmlns:a16="http://schemas.microsoft.com/office/drawing/2014/main" id="{3D397C60-2FA5-F2B3-2B20-99666C73E7E7}"/>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2943134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1B5BA-1CBD-479A-A620-BE1B111ED905}"/>
              </a:ext>
            </a:extLst>
          </p:cNvPr>
          <p:cNvSpPr>
            <a:spLocks noGrp="1"/>
          </p:cNvSpPr>
          <p:nvPr>
            <p:ph type="title"/>
          </p:nvPr>
        </p:nvSpPr>
        <p:spPr>
          <a:xfrm>
            <a:off x="4445151" y="2619344"/>
            <a:ext cx="3647289" cy="1325563"/>
          </a:xfrm>
        </p:spPr>
        <p:txBody>
          <a:bodyPr>
            <a:normAutofit/>
          </a:bodyPr>
          <a:lstStyle/>
          <a:p>
            <a:r>
              <a:rPr lang="en-US" sz="3200" cap="none" dirty="0"/>
              <a:t>2. Timing Results</a:t>
            </a:r>
          </a:p>
        </p:txBody>
      </p:sp>
      <p:sp>
        <p:nvSpPr>
          <p:cNvPr id="3" name="Footer Placeholder 2">
            <a:extLst>
              <a:ext uri="{FF2B5EF4-FFF2-40B4-BE49-F238E27FC236}">
                <a16:creationId xmlns:a16="http://schemas.microsoft.com/office/drawing/2014/main" id="{A6264893-0E7A-4623-B81E-EEDCE0E02E3B}"/>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7</a:t>
            </a:fld>
            <a:endParaRPr lang="en-US" dirty="0">
              <a:solidFill>
                <a:schemeClr val="tx1">
                  <a:lumMod val="75000"/>
                  <a:lumOff val="25000"/>
                </a:schemeClr>
              </a:solidFill>
            </a:endParaRPr>
          </a:p>
        </p:txBody>
      </p:sp>
      <p:sp>
        <p:nvSpPr>
          <p:cNvPr id="4" name="Footer Placeholder 4">
            <a:extLst>
              <a:ext uri="{FF2B5EF4-FFF2-40B4-BE49-F238E27FC236}">
                <a16:creationId xmlns:a16="http://schemas.microsoft.com/office/drawing/2014/main" id="{185E0EF6-70EE-3CD6-8F4A-FE12F24DD925}"/>
              </a:ext>
            </a:extLst>
          </p:cNvPr>
          <p:cNvSpPr txBox="1">
            <a:spLocks/>
          </p:cNvSpPr>
          <p:nvPr/>
        </p:nvSpPr>
        <p:spPr>
          <a:xfrm>
            <a:off x="9228615"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r>
              <a:rPr lang="en-US" baseline="0" dirty="0">
                <a:solidFill>
                  <a:schemeClr val="tx1">
                    <a:lumMod val="75000"/>
                    <a:lumOff val="25000"/>
                  </a:schemeClr>
                </a:solidFill>
              </a:rPr>
              <a:t>©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7" name="Footer Placeholder 4">
            <a:extLst>
              <a:ext uri="{FF2B5EF4-FFF2-40B4-BE49-F238E27FC236}">
                <a16:creationId xmlns:a16="http://schemas.microsoft.com/office/drawing/2014/main" id="{1E96499F-FA9B-BDE8-A745-3AC7A2CC3530}"/>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3836575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7CC28-60C0-48E2-B70F-CC9D19C47AA4}"/>
              </a:ext>
            </a:extLst>
          </p:cNvPr>
          <p:cNvSpPr>
            <a:spLocks noGrp="1"/>
          </p:cNvSpPr>
          <p:nvPr>
            <p:ph type="title"/>
          </p:nvPr>
        </p:nvSpPr>
        <p:spPr/>
        <p:txBody>
          <a:bodyPr/>
          <a:lstStyle/>
          <a:p>
            <a:r>
              <a:rPr lang="en-US"/>
              <a:t>2. Timing Results</a:t>
            </a:r>
          </a:p>
        </p:txBody>
      </p:sp>
      <p:sp>
        <p:nvSpPr>
          <p:cNvPr id="3" name="Content Placeholder 2">
            <a:extLst>
              <a:ext uri="{FF2B5EF4-FFF2-40B4-BE49-F238E27FC236}">
                <a16:creationId xmlns:a16="http://schemas.microsoft.com/office/drawing/2014/main" id="{FC5155C0-C344-4331-842C-C066060E681B}"/>
              </a:ext>
            </a:extLst>
          </p:cNvPr>
          <p:cNvSpPr>
            <a:spLocks noGrp="1"/>
          </p:cNvSpPr>
          <p:nvPr>
            <p:ph sz="half" idx="1"/>
          </p:nvPr>
        </p:nvSpPr>
        <p:spPr/>
        <p:txBody>
          <a:bodyPr/>
          <a:lstStyle/>
          <a:p>
            <a:r>
              <a:rPr lang="en-US" dirty="0"/>
              <a:t>2.1 Statistical reporting FOR </a:t>
            </a:r>
            <a:r>
              <a:rPr lang="en-US" dirty="0" err="1"/>
              <a:t>approxIMATELY</a:t>
            </a:r>
            <a:r>
              <a:rPr lang="en-US" dirty="0"/>
              <a:t> 2000 Samples</a:t>
            </a:r>
          </a:p>
        </p:txBody>
      </p:sp>
      <p:sp>
        <p:nvSpPr>
          <p:cNvPr id="4" name="Footer Placeholder 3">
            <a:extLst>
              <a:ext uri="{FF2B5EF4-FFF2-40B4-BE49-F238E27FC236}">
                <a16:creationId xmlns:a16="http://schemas.microsoft.com/office/drawing/2014/main" id="{31E34C3F-F5F8-48BF-8DFD-B94811F53030}"/>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8</a:t>
            </a:fld>
            <a:endParaRPr lang="en-US" dirty="0">
              <a:solidFill>
                <a:schemeClr val="tx1">
                  <a:lumMod val="75000"/>
                  <a:lumOff val="25000"/>
                </a:schemeClr>
              </a:solidFill>
            </a:endParaRPr>
          </a:p>
        </p:txBody>
      </p:sp>
      <p:graphicFrame>
        <p:nvGraphicFramePr>
          <p:cNvPr id="7" name="Table 14">
            <a:extLst>
              <a:ext uri="{FF2B5EF4-FFF2-40B4-BE49-F238E27FC236}">
                <a16:creationId xmlns:a16="http://schemas.microsoft.com/office/drawing/2014/main" id="{3657D0B2-AECC-4540-9B4D-537334CE178C}"/>
              </a:ext>
            </a:extLst>
          </p:cNvPr>
          <p:cNvGraphicFramePr>
            <a:graphicFrameLocks noGrp="1"/>
          </p:cNvGraphicFramePr>
          <p:nvPr>
            <p:extLst>
              <p:ext uri="{D42A27DB-BD31-4B8C-83A1-F6EECF244321}">
                <p14:modId xmlns:p14="http://schemas.microsoft.com/office/powerpoint/2010/main" val="2182296913"/>
              </p:ext>
            </p:extLst>
          </p:nvPr>
        </p:nvGraphicFramePr>
        <p:xfrm>
          <a:off x="1062446" y="1577677"/>
          <a:ext cx="11129552" cy="1674859"/>
        </p:xfrm>
        <a:graphic>
          <a:graphicData uri="http://schemas.openxmlformats.org/drawingml/2006/table">
            <a:tbl>
              <a:tblPr firstRow="1" bandRow="1">
                <a:tableStyleId>{F5AB1C69-6EDB-4FF4-983F-18BD219EF322}</a:tableStyleId>
              </a:tblPr>
              <a:tblGrid>
                <a:gridCol w="1589936">
                  <a:extLst>
                    <a:ext uri="{9D8B030D-6E8A-4147-A177-3AD203B41FA5}">
                      <a16:colId xmlns:a16="http://schemas.microsoft.com/office/drawing/2014/main" val="3584429"/>
                    </a:ext>
                  </a:extLst>
                </a:gridCol>
                <a:gridCol w="1589936">
                  <a:extLst>
                    <a:ext uri="{9D8B030D-6E8A-4147-A177-3AD203B41FA5}">
                      <a16:colId xmlns:a16="http://schemas.microsoft.com/office/drawing/2014/main" val="2971899135"/>
                    </a:ext>
                  </a:extLst>
                </a:gridCol>
                <a:gridCol w="1589936">
                  <a:extLst>
                    <a:ext uri="{9D8B030D-6E8A-4147-A177-3AD203B41FA5}">
                      <a16:colId xmlns:a16="http://schemas.microsoft.com/office/drawing/2014/main" val="1004846632"/>
                    </a:ext>
                  </a:extLst>
                </a:gridCol>
                <a:gridCol w="1589936">
                  <a:extLst>
                    <a:ext uri="{9D8B030D-6E8A-4147-A177-3AD203B41FA5}">
                      <a16:colId xmlns:a16="http://schemas.microsoft.com/office/drawing/2014/main" val="767986257"/>
                    </a:ext>
                  </a:extLst>
                </a:gridCol>
                <a:gridCol w="1589936">
                  <a:extLst>
                    <a:ext uri="{9D8B030D-6E8A-4147-A177-3AD203B41FA5}">
                      <a16:colId xmlns:a16="http://schemas.microsoft.com/office/drawing/2014/main" val="3475203784"/>
                    </a:ext>
                  </a:extLst>
                </a:gridCol>
                <a:gridCol w="1589936">
                  <a:extLst>
                    <a:ext uri="{9D8B030D-6E8A-4147-A177-3AD203B41FA5}">
                      <a16:colId xmlns:a16="http://schemas.microsoft.com/office/drawing/2014/main" val="2433835928"/>
                    </a:ext>
                  </a:extLst>
                </a:gridCol>
                <a:gridCol w="1589936">
                  <a:extLst>
                    <a:ext uri="{9D8B030D-6E8A-4147-A177-3AD203B41FA5}">
                      <a16:colId xmlns:a16="http://schemas.microsoft.com/office/drawing/2014/main" val="3199672961"/>
                    </a:ext>
                  </a:extLst>
                </a:gridCol>
              </a:tblGrid>
              <a:tr h="929952">
                <a:tc>
                  <a:txBody>
                    <a:bodyPr/>
                    <a:lstStyle/>
                    <a:p>
                      <a:pPr marL="0" indent="0" algn="l" defTabSz="914400" rtl="0" eaLnBrk="1" latinLnBrk="0" hangingPunct="1">
                        <a:lnSpc>
                          <a:spcPct val="90000"/>
                        </a:lnSpc>
                        <a:spcBef>
                          <a:spcPts val="1000"/>
                        </a:spcBef>
                        <a:buClr>
                          <a:srgbClr val="C9D803"/>
                        </a:buClr>
                        <a:buFont typeface="Arial" panose="020B0604020202020204" pitchFamily="34" charset="0"/>
                        <a:buNone/>
                      </a:pPr>
                      <a:endParaRPr lang="en-US" sz="1400" kern="1200">
                        <a:solidFill>
                          <a:schemeClr val="tx1"/>
                        </a:solidFill>
                        <a:latin typeface="+mn-lt"/>
                        <a:ea typeface="+mn-ea"/>
                        <a:cs typeface="+mn-cs"/>
                      </a:endParaRPr>
                    </a:p>
                  </a:txBody>
                  <a:tcPr>
                    <a:solidFill>
                      <a:schemeClr val="bg1"/>
                    </a:solidFill>
                  </a:tcPr>
                </a:tc>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Exposure</a:t>
                      </a:r>
                    </a:p>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a:t>
                      </a:r>
                      <a:r>
                        <a:rPr lang="en-US" sz="1400" kern="1200" err="1">
                          <a:solidFill>
                            <a:schemeClr val="tx1"/>
                          </a:solidFill>
                          <a:latin typeface="+mn-lt"/>
                          <a:ea typeface="+mn-ea"/>
                          <a:cs typeface="+mn-cs"/>
                        </a:rPr>
                        <a:t>ms</a:t>
                      </a:r>
                      <a:r>
                        <a:rPr lang="en-US" sz="1400" kern="1200">
                          <a:solidFill>
                            <a:schemeClr val="tx1"/>
                          </a:solidFill>
                          <a:latin typeface="+mn-lt"/>
                          <a:ea typeface="+mn-ea"/>
                          <a:cs typeface="+mn-cs"/>
                        </a:rPr>
                        <a:t>)</a:t>
                      </a:r>
                    </a:p>
                  </a:txBody>
                  <a:tcPr anchor="ctr">
                    <a:solidFill>
                      <a:srgbClr val="C9D803"/>
                    </a:solidFill>
                  </a:tcPr>
                </a:tc>
                <a:tc>
                  <a:txBody>
                    <a:bodyPr/>
                    <a:lstStyle/>
                    <a:p>
                      <a:pPr marL="0" marR="0" lvl="0" indent="0" algn="ctr" defTabSz="914400" rtl="0" eaLnBrk="1" fontAlgn="auto" latinLnBrk="0" hangingPunct="1">
                        <a:lnSpc>
                          <a:spcPct val="90000"/>
                        </a:lnSpc>
                        <a:spcBef>
                          <a:spcPts val="1000"/>
                        </a:spcBef>
                        <a:spcAft>
                          <a:spcPts val="0"/>
                        </a:spcAft>
                        <a:buClr>
                          <a:srgbClr val="C9D803"/>
                        </a:buClr>
                        <a:buSzTx/>
                        <a:buFont typeface="Arial" panose="020B0604020202020204" pitchFamily="34" charset="0"/>
                        <a:buNone/>
                        <a:tabLst/>
                        <a:defRPr/>
                      </a:pPr>
                      <a:r>
                        <a:rPr lang="en-US" sz="1400" kern="1200">
                          <a:solidFill>
                            <a:schemeClr val="tx1"/>
                          </a:solidFill>
                          <a:latin typeface="+mn-lt"/>
                          <a:ea typeface="+mn-ea"/>
                          <a:cs typeface="+mn-cs"/>
                        </a:rPr>
                        <a:t>Image Processing</a:t>
                      </a:r>
                    </a:p>
                    <a:p>
                      <a:pPr marL="0" marR="0" lvl="0" indent="0" algn="ctr" defTabSz="914400" rtl="0" eaLnBrk="1" fontAlgn="auto" latinLnBrk="0" hangingPunct="1">
                        <a:lnSpc>
                          <a:spcPct val="90000"/>
                        </a:lnSpc>
                        <a:spcBef>
                          <a:spcPts val="1000"/>
                        </a:spcBef>
                        <a:spcAft>
                          <a:spcPts val="0"/>
                        </a:spcAft>
                        <a:buClr>
                          <a:srgbClr val="C9D803"/>
                        </a:buClr>
                        <a:buSzTx/>
                        <a:buFont typeface="Arial" panose="020B0604020202020204" pitchFamily="34" charset="0"/>
                        <a:buNone/>
                        <a:tabLst/>
                        <a:defRPr/>
                      </a:pPr>
                      <a:r>
                        <a:rPr lang="en-US" sz="1400" kern="1200">
                          <a:solidFill>
                            <a:schemeClr val="tx1"/>
                          </a:solidFill>
                          <a:latin typeface="+mn-lt"/>
                          <a:ea typeface="+mn-ea"/>
                          <a:cs typeface="+mn-cs"/>
                        </a:rPr>
                        <a:t>(</a:t>
                      </a:r>
                      <a:r>
                        <a:rPr lang="en-US" sz="1400" kern="1200" err="1">
                          <a:solidFill>
                            <a:schemeClr val="tx1"/>
                          </a:solidFill>
                          <a:latin typeface="+mn-lt"/>
                          <a:ea typeface="+mn-ea"/>
                          <a:cs typeface="+mn-cs"/>
                        </a:rPr>
                        <a:t>ms</a:t>
                      </a:r>
                      <a:r>
                        <a:rPr lang="en-US" sz="1400" kern="1200">
                          <a:solidFill>
                            <a:schemeClr val="tx1"/>
                          </a:solidFill>
                          <a:latin typeface="+mn-lt"/>
                          <a:ea typeface="+mn-ea"/>
                          <a:cs typeface="+mn-cs"/>
                        </a:rPr>
                        <a:t>)</a:t>
                      </a:r>
                    </a:p>
                  </a:txBody>
                  <a:tcPr anchor="ctr">
                    <a:solidFill>
                      <a:srgbClr val="C9D803"/>
                    </a:solidFill>
                  </a:tcPr>
                </a:tc>
                <a:tc>
                  <a:txBody>
                    <a:bodyPr/>
                    <a:lstStyle/>
                    <a:p>
                      <a:pPr marL="0" marR="0" lvl="0" indent="0" algn="ctr" defTabSz="914400" rtl="0" eaLnBrk="1" fontAlgn="auto" latinLnBrk="0" hangingPunct="1">
                        <a:lnSpc>
                          <a:spcPct val="90000"/>
                        </a:lnSpc>
                        <a:spcBef>
                          <a:spcPts val="1000"/>
                        </a:spcBef>
                        <a:spcAft>
                          <a:spcPts val="0"/>
                        </a:spcAft>
                        <a:buClr>
                          <a:srgbClr val="C9D803"/>
                        </a:buClr>
                        <a:buSzTx/>
                        <a:buFont typeface="Arial" panose="020B0604020202020204" pitchFamily="34" charset="0"/>
                        <a:buNone/>
                        <a:tabLst/>
                        <a:defRPr/>
                      </a:pPr>
                      <a:r>
                        <a:rPr lang="en-US" sz="1400" kern="1200">
                          <a:solidFill>
                            <a:schemeClr val="tx1"/>
                          </a:solidFill>
                          <a:latin typeface="+mn-lt"/>
                          <a:ea typeface="+mn-ea"/>
                          <a:cs typeface="+mn-cs"/>
                        </a:rPr>
                        <a:t>Data Pipeline</a:t>
                      </a:r>
                    </a:p>
                    <a:p>
                      <a:pPr marL="0" marR="0" lvl="0" indent="0" algn="ctr" defTabSz="914400" rtl="0" eaLnBrk="1" fontAlgn="auto" latinLnBrk="0" hangingPunct="1">
                        <a:lnSpc>
                          <a:spcPct val="90000"/>
                        </a:lnSpc>
                        <a:spcBef>
                          <a:spcPts val="1000"/>
                        </a:spcBef>
                        <a:spcAft>
                          <a:spcPts val="0"/>
                        </a:spcAft>
                        <a:buClr>
                          <a:srgbClr val="C9D803"/>
                        </a:buClr>
                        <a:buSzTx/>
                        <a:buFont typeface="Arial" panose="020B0604020202020204" pitchFamily="34" charset="0"/>
                        <a:buNone/>
                        <a:tabLst/>
                        <a:defRPr/>
                      </a:pPr>
                      <a:r>
                        <a:rPr lang="en-US" sz="1400" kern="1200">
                          <a:solidFill>
                            <a:schemeClr val="tx1"/>
                          </a:solidFill>
                          <a:latin typeface="+mn-lt"/>
                          <a:ea typeface="+mn-ea"/>
                          <a:cs typeface="+mn-cs"/>
                        </a:rPr>
                        <a:t>(</a:t>
                      </a:r>
                      <a:r>
                        <a:rPr lang="en-US" sz="1400" kern="1200" err="1">
                          <a:solidFill>
                            <a:schemeClr val="tx1"/>
                          </a:solidFill>
                          <a:latin typeface="+mn-lt"/>
                          <a:ea typeface="+mn-ea"/>
                          <a:cs typeface="+mn-cs"/>
                        </a:rPr>
                        <a:t>ms</a:t>
                      </a:r>
                      <a:r>
                        <a:rPr lang="en-US" sz="1400" kern="1200">
                          <a:solidFill>
                            <a:schemeClr val="tx1"/>
                          </a:solidFill>
                          <a:latin typeface="+mn-lt"/>
                          <a:ea typeface="+mn-ea"/>
                          <a:cs typeface="+mn-cs"/>
                        </a:rPr>
                        <a:t>)</a:t>
                      </a:r>
                    </a:p>
                  </a:txBody>
                  <a:tcPr anchor="ctr">
                    <a:solidFill>
                      <a:srgbClr val="C9D803"/>
                    </a:solidFill>
                  </a:tcPr>
                </a:tc>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Registering</a:t>
                      </a:r>
                    </a:p>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Sample</a:t>
                      </a:r>
                    </a:p>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a:t>
                      </a:r>
                      <a:r>
                        <a:rPr lang="en-US" sz="1400" kern="1200" err="1">
                          <a:solidFill>
                            <a:schemeClr val="tx1"/>
                          </a:solidFill>
                          <a:latin typeface="+mn-lt"/>
                          <a:ea typeface="+mn-ea"/>
                          <a:cs typeface="+mn-cs"/>
                        </a:rPr>
                        <a:t>ms</a:t>
                      </a:r>
                      <a:r>
                        <a:rPr lang="en-US" sz="1400" kern="1200">
                          <a:solidFill>
                            <a:schemeClr val="tx1"/>
                          </a:solidFill>
                          <a:latin typeface="+mn-lt"/>
                          <a:ea typeface="+mn-ea"/>
                          <a:cs typeface="+mn-cs"/>
                        </a:rPr>
                        <a:t>)</a:t>
                      </a:r>
                    </a:p>
                  </a:txBody>
                  <a:tcPr anchor="ctr">
                    <a:solidFill>
                      <a:srgbClr val="C9D803"/>
                    </a:solidFill>
                  </a:tcPr>
                </a:tc>
                <a:tc>
                  <a:txBody>
                    <a:bodyPr/>
                    <a:lstStyle/>
                    <a:p>
                      <a:pPr marL="0" marR="0" lvl="0" indent="0" algn="ctr" defTabSz="914400" rtl="0" eaLnBrk="1" fontAlgn="auto" latinLnBrk="0" hangingPunct="1">
                        <a:lnSpc>
                          <a:spcPct val="90000"/>
                        </a:lnSpc>
                        <a:spcBef>
                          <a:spcPts val="1000"/>
                        </a:spcBef>
                        <a:spcAft>
                          <a:spcPts val="0"/>
                        </a:spcAft>
                        <a:buClr>
                          <a:srgbClr val="C9D803"/>
                        </a:buClr>
                        <a:buSzTx/>
                        <a:buFont typeface="Arial" panose="020B0604020202020204" pitchFamily="34" charset="0"/>
                        <a:buNone/>
                        <a:tabLst/>
                        <a:defRPr/>
                      </a:pPr>
                      <a:r>
                        <a:rPr lang="en-US" sz="1400" kern="1200">
                          <a:solidFill>
                            <a:schemeClr val="tx1"/>
                          </a:solidFill>
                          <a:latin typeface="+mn-lt"/>
                          <a:ea typeface="+mn-ea"/>
                          <a:cs typeface="+mn-cs"/>
                        </a:rPr>
                        <a:t>Processing</a:t>
                      </a:r>
                    </a:p>
                    <a:p>
                      <a:pPr marL="0" marR="0" lvl="0" indent="0" algn="ctr" defTabSz="914400" rtl="0" eaLnBrk="1" fontAlgn="auto" latinLnBrk="0" hangingPunct="1">
                        <a:lnSpc>
                          <a:spcPct val="90000"/>
                        </a:lnSpc>
                        <a:spcBef>
                          <a:spcPts val="1000"/>
                        </a:spcBef>
                        <a:spcAft>
                          <a:spcPts val="0"/>
                        </a:spcAft>
                        <a:buClr>
                          <a:srgbClr val="C9D803"/>
                        </a:buClr>
                        <a:buSzTx/>
                        <a:buFont typeface="Arial" panose="020B0604020202020204" pitchFamily="34" charset="0"/>
                        <a:buNone/>
                        <a:tabLst/>
                        <a:defRPr/>
                      </a:pPr>
                      <a:r>
                        <a:rPr lang="en-US" sz="1400" kern="1200">
                          <a:solidFill>
                            <a:schemeClr val="tx1"/>
                          </a:solidFill>
                          <a:latin typeface="+mn-lt"/>
                          <a:ea typeface="+mn-ea"/>
                          <a:cs typeface="+mn-cs"/>
                        </a:rPr>
                        <a:t>(</a:t>
                      </a:r>
                      <a:r>
                        <a:rPr lang="en-US" sz="1400" kern="1200" err="1">
                          <a:solidFill>
                            <a:schemeClr val="tx1"/>
                          </a:solidFill>
                          <a:latin typeface="+mn-lt"/>
                          <a:ea typeface="+mn-ea"/>
                          <a:cs typeface="+mn-cs"/>
                        </a:rPr>
                        <a:t>ms</a:t>
                      </a:r>
                      <a:r>
                        <a:rPr lang="en-US" sz="1400" kern="1200">
                          <a:solidFill>
                            <a:schemeClr val="tx1"/>
                          </a:solidFill>
                          <a:latin typeface="+mn-lt"/>
                          <a:ea typeface="+mn-ea"/>
                          <a:cs typeface="+mn-cs"/>
                        </a:rPr>
                        <a:t>) </a:t>
                      </a:r>
                    </a:p>
                  </a:txBody>
                  <a:tcPr anchor="ctr">
                    <a:solidFill>
                      <a:srgbClr val="C9D803"/>
                    </a:solidFill>
                  </a:tcPr>
                </a:tc>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Analog </a:t>
                      </a:r>
                    </a:p>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Output</a:t>
                      </a:r>
                    </a:p>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a:t>
                      </a:r>
                      <a:r>
                        <a:rPr lang="en-US" sz="1400" kern="1200" err="1">
                          <a:solidFill>
                            <a:schemeClr val="tx1"/>
                          </a:solidFill>
                          <a:latin typeface="+mn-lt"/>
                          <a:ea typeface="+mn-ea"/>
                          <a:cs typeface="+mn-cs"/>
                        </a:rPr>
                        <a:t>ms</a:t>
                      </a:r>
                      <a:r>
                        <a:rPr lang="en-US" sz="1400" kern="1200">
                          <a:solidFill>
                            <a:schemeClr val="tx1"/>
                          </a:solidFill>
                          <a:latin typeface="+mn-lt"/>
                          <a:ea typeface="+mn-ea"/>
                          <a:cs typeface="+mn-cs"/>
                        </a:rPr>
                        <a:t>)</a:t>
                      </a:r>
                    </a:p>
                  </a:txBody>
                  <a:tcPr anchor="ctr">
                    <a:solidFill>
                      <a:srgbClr val="C9D803"/>
                    </a:solidFill>
                  </a:tcPr>
                </a:tc>
                <a:extLst>
                  <a:ext uri="{0D108BD9-81ED-4DB2-BD59-A6C34878D82A}">
                    <a16:rowId xmlns:a16="http://schemas.microsoft.com/office/drawing/2014/main" val="2055878055"/>
                  </a:ext>
                </a:extLst>
              </a:tr>
              <a:tr h="385190">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Average (50%)</a:t>
                      </a:r>
                    </a:p>
                  </a:txBody>
                  <a:tcPr anchor="ctr">
                    <a:solidFill>
                      <a:schemeClr val="tx2">
                        <a:lumMod val="90000"/>
                      </a:schemeClr>
                    </a:solidFill>
                  </a:tcPr>
                </a:tc>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0.2</a:t>
                      </a:r>
                    </a:p>
                  </a:txBody>
                  <a:tcPr anchor="ctr">
                    <a:solidFill>
                      <a:schemeClr val="tx2">
                        <a:lumMod val="90000"/>
                      </a:schemeClr>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1.44</a:t>
                      </a:r>
                    </a:p>
                  </a:txBody>
                  <a:tcPr marL="4763" marR="4763" marT="4763" marB="0" anchor="ctr">
                    <a:solidFill>
                      <a:schemeClr val="tx2">
                        <a:lumMod val="90000"/>
                      </a:schemeClr>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0.73</a:t>
                      </a:r>
                    </a:p>
                  </a:txBody>
                  <a:tcPr marL="4763" marR="4763" marT="4763" marB="0" anchor="ctr">
                    <a:solidFill>
                      <a:schemeClr val="tx2">
                        <a:lumMod val="90000"/>
                      </a:schemeClr>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0.12</a:t>
                      </a:r>
                    </a:p>
                  </a:txBody>
                  <a:tcPr marL="4763" marR="4763" marT="4763" marB="0" anchor="ctr">
                    <a:solidFill>
                      <a:schemeClr val="tx2">
                        <a:lumMod val="90000"/>
                      </a:schemeClr>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2.18</a:t>
                      </a:r>
                    </a:p>
                  </a:txBody>
                  <a:tcPr marL="4763" marR="4763" marT="4763" marB="0" anchor="ctr">
                    <a:solidFill>
                      <a:schemeClr val="tx2">
                        <a:lumMod val="90000"/>
                      </a:schemeClr>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0.16</a:t>
                      </a:r>
                    </a:p>
                  </a:txBody>
                  <a:tcPr marL="4763" marR="4763" marT="4763" marB="0" anchor="ctr">
                    <a:solidFill>
                      <a:schemeClr val="tx2">
                        <a:lumMod val="90000"/>
                      </a:schemeClr>
                    </a:solidFill>
                  </a:tcPr>
                </a:tc>
                <a:extLst>
                  <a:ext uri="{0D108BD9-81ED-4DB2-BD59-A6C34878D82A}">
                    <a16:rowId xmlns:a16="http://schemas.microsoft.com/office/drawing/2014/main" val="3593430446"/>
                  </a:ext>
                </a:extLst>
              </a:tr>
              <a:tr h="359717">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l-GR" sz="1400" kern="1200">
                          <a:solidFill>
                            <a:schemeClr val="tx1"/>
                          </a:solidFill>
                          <a:latin typeface="+mn-lt"/>
                          <a:ea typeface="+mn-ea"/>
                          <a:cs typeface="+mn-cs"/>
                        </a:rPr>
                        <a:t>2σ</a:t>
                      </a:r>
                      <a:r>
                        <a:rPr lang="en-US" sz="1400" kern="1200">
                          <a:solidFill>
                            <a:schemeClr val="tx1"/>
                          </a:solidFill>
                          <a:latin typeface="+mn-lt"/>
                          <a:ea typeface="+mn-ea"/>
                          <a:cs typeface="+mn-cs"/>
                        </a:rPr>
                        <a:t> (95%) </a:t>
                      </a:r>
                    </a:p>
                  </a:txBody>
                  <a:tcPr anchor="ctr">
                    <a:solidFill>
                      <a:srgbClr val="DDDDDD"/>
                    </a:solidFill>
                  </a:tcPr>
                </a:tc>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0.2</a:t>
                      </a:r>
                    </a:p>
                  </a:txBody>
                  <a:tcPr anchor="ctr">
                    <a:solidFill>
                      <a:srgbClr val="DDDDDD"/>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1.53</a:t>
                      </a:r>
                    </a:p>
                  </a:txBody>
                  <a:tcPr marL="4763" marR="4763" marT="4763" marB="0" anchor="ctr">
                    <a:solidFill>
                      <a:srgbClr val="DDDDDD"/>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1.68</a:t>
                      </a:r>
                    </a:p>
                  </a:txBody>
                  <a:tcPr marL="4763" marR="4763" marT="4763" marB="0" anchor="ctr">
                    <a:solidFill>
                      <a:srgbClr val="DDDDDD"/>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0.66</a:t>
                      </a:r>
                    </a:p>
                  </a:txBody>
                  <a:tcPr marL="4763" marR="4763" marT="4763" marB="0" anchor="ctr">
                    <a:solidFill>
                      <a:srgbClr val="DDDDDD"/>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4.85</a:t>
                      </a:r>
                    </a:p>
                  </a:txBody>
                  <a:tcPr marL="4763" marR="4763" marT="4763" marB="0" anchor="ctr">
                    <a:solidFill>
                      <a:srgbClr val="DDDDDD"/>
                    </a:solidFill>
                  </a:tcPr>
                </a:tc>
                <a:tc>
                  <a:txBody>
                    <a:bodyPr/>
                    <a:lstStyle/>
                    <a:p>
                      <a:pPr marL="0" indent="0" algn="ctr" defTabSz="914400" rtl="0" eaLnBrk="1" fontAlgn="b" latinLnBrk="0" hangingPunct="1">
                        <a:lnSpc>
                          <a:spcPct val="90000"/>
                        </a:lnSpc>
                        <a:spcBef>
                          <a:spcPts val="1000"/>
                        </a:spcBef>
                        <a:buClr>
                          <a:srgbClr val="C9D803"/>
                        </a:buClr>
                        <a:buFont typeface="Arial" panose="020B0604020202020204" pitchFamily="34" charset="0"/>
                        <a:buNone/>
                      </a:pPr>
                      <a:r>
                        <a:rPr lang="en-US" sz="1400" kern="1200">
                          <a:solidFill>
                            <a:schemeClr val="tx1"/>
                          </a:solidFill>
                          <a:latin typeface="+mn-lt"/>
                          <a:ea typeface="+mn-ea"/>
                          <a:cs typeface="+mn-cs"/>
                        </a:rPr>
                        <a:t>0.85</a:t>
                      </a:r>
                    </a:p>
                  </a:txBody>
                  <a:tcPr marL="4763" marR="4763" marT="4763" marB="0" anchor="ctr">
                    <a:solidFill>
                      <a:srgbClr val="DDDDDD"/>
                    </a:solidFill>
                  </a:tcPr>
                </a:tc>
                <a:extLst>
                  <a:ext uri="{0D108BD9-81ED-4DB2-BD59-A6C34878D82A}">
                    <a16:rowId xmlns:a16="http://schemas.microsoft.com/office/drawing/2014/main" val="1688689050"/>
                  </a:ext>
                </a:extLst>
              </a:tr>
            </a:tbl>
          </a:graphicData>
        </a:graphic>
      </p:graphicFrame>
      <p:sp>
        <p:nvSpPr>
          <p:cNvPr id="8" name="TextBox 7">
            <a:extLst>
              <a:ext uri="{FF2B5EF4-FFF2-40B4-BE49-F238E27FC236}">
                <a16:creationId xmlns:a16="http://schemas.microsoft.com/office/drawing/2014/main" id="{266A0201-1E3B-4F25-8665-36C9B39BEAA0}"/>
              </a:ext>
            </a:extLst>
          </p:cNvPr>
          <p:cNvSpPr txBox="1"/>
          <p:nvPr/>
        </p:nvSpPr>
        <p:spPr>
          <a:xfrm>
            <a:off x="2424332" y="3657791"/>
            <a:ext cx="2008697" cy="954107"/>
          </a:xfrm>
          <a:prstGeom prst="rect">
            <a:avLst/>
          </a:prstGeom>
          <a:solidFill>
            <a:schemeClr val="bg1">
              <a:lumMod val="85000"/>
            </a:schemeClr>
          </a:solidFill>
          <a:ln>
            <a:solidFill>
              <a:srgbClr val="C9D803"/>
            </a:solidFill>
          </a:ln>
        </p:spPr>
        <p:txBody>
          <a:bodyPr wrap="square" rtlCol="0">
            <a:spAutoFit/>
          </a:bodyPr>
          <a:lstStyle/>
          <a:p>
            <a:r>
              <a:rPr lang="en-US" sz="1400" dirty="0"/>
              <a:t>Function of light conditions; sunlight conditions will reduce this to les than 0.1ms</a:t>
            </a:r>
          </a:p>
        </p:txBody>
      </p:sp>
      <p:sp>
        <p:nvSpPr>
          <p:cNvPr id="9" name="TextBox 8">
            <a:extLst>
              <a:ext uri="{FF2B5EF4-FFF2-40B4-BE49-F238E27FC236}">
                <a16:creationId xmlns:a16="http://schemas.microsoft.com/office/drawing/2014/main" id="{6A22127B-1CD6-4A7A-8DB9-112B39256596}"/>
              </a:ext>
            </a:extLst>
          </p:cNvPr>
          <p:cNvSpPr txBox="1"/>
          <p:nvPr/>
        </p:nvSpPr>
        <p:spPr>
          <a:xfrm>
            <a:off x="4008695" y="4885927"/>
            <a:ext cx="2008697" cy="1384995"/>
          </a:xfrm>
          <a:prstGeom prst="rect">
            <a:avLst/>
          </a:prstGeom>
          <a:solidFill>
            <a:schemeClr val="bg1">
              <a:lumMod val="85000"/>
            </a:schemeClr>
          </a:solidFill>
          <a:ln>
            <a:solidFill>
              <a:srgbClr val="C9D803"/>
            </a:solidFill>
          </a:ln>
        </p:spPr>
        <p:txBody>
          <a:bodyPr wrap="square" rtlCol="0">
            <a:spAutoFit/>
          </a:bodyPr>
          <a:lstStyle>
            <a:defPPr>
              <a:defRPr lang="en-US"/>
            </a:defPPr>
            <a:lvl1pPr>
              <a:defRPr sz="1400"/>
            </a:lvl1pPr>
          </a:lstStyle>
          <a:p>
            <a:r>
              <a:rPr lang="en-US"/>
              <a:t>A near constant value as soon as the tracker is located and tracked. Startup or transient situations could cause a temporary delay.</a:t>
            </a:r>
          </a:p>
        </p:txBody>
      </p:sp>
      <p:sp>
        <p:nvSpPr>
          <p:cNvPr id="10" name="TextBox 9">
            <a:extLst>
              <a:ext uri="{FF2B5EF4-FFF2-40B4-BE49-F238E27FC236}">
                <a16:creationId xmlns:a16="http://schemas.microsoft.com/office/drawing/2014/main" id="{CA8B7DF7-A50C-4560-A2D9-88BA3F7A2B6A}"/>
              </a:ext>
            </a:extLst>
          </p:cNvPr>
          <p:cNvSpPr txBox="1"/>
          <p:nvPr/>
        </p:nvSpPr>
        <p:spPr>
          <a:xfrm>
            <a:off x="7345809" y="4773658"/>
            <a:ext cx="3340176" cy="738664"/>
          </a:xfrm>
          <a:prstGeom prst="rect">
            <a:avLst/>
          </a:prstGeom>
          <a:solidFill>
            <a:schemeClr val="bg1">
              <a:lumMod val="85000"/>
            </a:schemeClr>
          </a:solidFill>
          <a:ln>
            <a:solidFill>
              <a:srgbClr val="C9D803"/>
            </a:solidFill>
          </a:ln>
        </p:spPr>
        <p:txBody>
          <a:bodyPr wrap="square" rtlCol="0">
            <a:spAutoFit/>
          </a:bodyPr>
          <a:lstStyle>
            <a:defPPr>
              <a:defRPr lang="en-US"/>
            </a:defPPr>
            <a:lvl1pPr>
              <a:defRPr sz="1400"/>
            </a:lvl1pPr>
          </a:lstStyle>
          <a:p>
            <a:r>
              <a:rPr lang="en-US" dirty="0"/>
              <a:t>The random effect of system delays results in overall better performance than the individual statistics combined.</a:t>
            </a:r>
          </a:p>
        </p:txBody>
      </p:sp>
      <p:graphicFrame>
        <p:nvGraphicFramePr>
          <p:cNvPr id="11" name="Table 10">
            <a:extLst>
              <a:ext uri="{FF2B5EF4-FFF2-40B4-BE49-F238E27FC236}">
                <a16:creationId xmlns:a16="http://schemas.microsoft.com/office/drawing/2014/main" id="{0CFD751B-714E-4DF8-AB21-85E1D49DD622}"/>
              </a:ext>
            </a:extLst>
          </p:cNvPr>
          <p:cNvGraphicFramePr>
            <a:graphicFrameLocks noGrp="1"/>
          </p:cNvGraphicFramePr>
          <p:nvPr>
            <p:extLst>
              <p:ext uri="{D42A27DB-BD31-4B8C-83A1-F6EECF244321}">
                <p14:modId xmlns:p14="http://schemas.microsoft.com/office/powerpoint/2010/main" val="1895827030"/>
              </p:ext>
            </p:extLst>
          </p:nvPr>
        </p:nvGraphicFramePr>
        <p:xfrm>
          <a:off x="7345809" y="4002615"/>
          <a:ext cx="3340176" cy="744907"/>
        </p:xfrm>
        <a:graphic>
          <a:graphicData uri="http://schemas.openxmlformats.org/drawingml/2006/table">
            <a:tbl>
              <a:tblPr firstRow="1" bandRow="1">
                <a:tableStyleId>{F5AB1C69-6EDB-4FF4-983F-18BD219EF322}</a:tableStyleId>
              </a:tblPr>
              <a:tblGrid>
                <a:gridCol w="1670088">
                  <a:extLst>
                    <a:ext uri="{9D8B030D-6E8A-4147-A177-3AD203B41FA5}">
                      <a16:colId xmlns:a16="http://schemas.microsoft.com/office/drawing/2014/main" val="512602524"/>
                    </a:ext>
                  </a:extLst>
                </a:gridCol>
                <a:gridCol w="1670088">
                  <a:extLst>
                    <a:ext uri="{9D8B030D-6E8A-4147-A177-3AD203B41FA5}">
                      <a16:colId xmlns:a16="http://schemas.microsoft.com/office/drawing/2014/main" val="2998512232"/>
                    </a:ext>
                  </a:extLst>
                </a:gridCol>
              </a:tblGrid>
              <a:tr h="385190">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b="0" kern="1200">
                          <a:solidFill>
                            <a:schemeClr val="tx1"/>
                          </a:solidFill>
                          <a:latin typeface="+mn-lt"/>
                          <a:ea typeface="+mn-ea"/>
                          <a:cs typeface="+mn-cs"/>
                        </a:rPr>
                        <a:t>Average (50%)</a:t>
                      </a:r>
                    </a:p>
                  </a:txBody>
                  <a:tcPr anchor="ctr">
                    <a:solidFill>
                      <a:schemeClr val="tx2">
                        <a:lumMod val="90000"/>
                      </a:schemeClr>
                    </a:solidFill>
                  </a:tcPr>
                </a:tc>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b="0" kern="1200">
                          <a:solidFill>
                            <a:schemeClr val="tx1"/>
                          </a:solidFill>
                          <a:latin typeface="+mn-lt"/>
                          <a:ea typeface="+mn-ea"/>
                          <a:cs typeface="+mn-cs"/>
                        </a:rPr>
                        <a:t>3.19</a:t>
                      </a:r>
                    </a:p>
                  </a:txBody>
                  <a:tcPr anchor="ctr">
                    <a:solidFill>
                      <a:schemeClr val="tx2">
                        <a:lumMod val="90000"/>
                      </a:schemeClr>
                    </a:solidFill>
                  </a:tcPr>
                </a:tc>
                <a:extLst>
                  <a:ext uri="{0D108BD9-81ED-4DB2-BD59-A6C34878D82A}">
                    <a16:rowId xmlns:a16="http://schemas.microsoft.com/office/drawing/2014/main" val="2267337142"/>
                  </a:ext>
                </a:extLst>
              </a:tr>
              <a:tr h="359717">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l-GR" sz="1400" kern="1200" dirty="0">
                          <a:solidFill>
                            <a:schemeClr val="tx1"/>
                          </a:solidFill>
                          <a:latin typeface="+mn-lt"/>
                          <a:ea typeface="+mn-ea"/>
                          <a:cs typeface="+mn-cs"/>
                        </a:rPr>
                        <a:t>2σ</a:t>
                      </a:r>
                      <a:r>
                        <a:rPr lang="en-US" sz="1400" kern="1200" dirty="0">
                          <a:solidFill>
                            <a:schemeClr val="tx1"/>
                          </a:solidFill>
                          <a:latin typeface="+mn-lt"/>
                          <a:ea typeface="+mn-ea"/>
                          <a:cs typeface="+mn-cs"/>
                        </a:rPr>
                        <a:t> (95%) </a:t>
                      </a:r>
                    </a:p>
                  </a:txBody>
                  <a:tcPr anchor="ctr">
                    <a:solidFill>
                      <a:schemeClr val="tx2"/>
                    </a:solidFill>
                  </a:tcPr>
                </a:tc>
                <a:tc>
                  <a:txBody>
                    <a:bodyPr/>
                    <a:lstStyle/>
                    <a:p>
                      <a:pPr marL="0" indent="0" algn="ctr" defTabSz="914400" rtl="0" eaLnBrk="1" latinLnBrk="0" hangingPunct="1">
                        <a:lnSpc>
                          <a:spcPct val="90000"/>
                        </a:lnSpc>
                        <a:spcBef>
                          <a:spcPts val="1000"/>
                        </a:spcBef>
                        <a:buClr>
                          <a:srgbClr val="C9D803"/>
                        </a:buClr>
                        <a:buFont typeface="Arial" panose="020B0604020202020204" pitchFamily="34" charset="0"/>
                        <a:buNone/>
                      </a:pPr>
                      <a:r>
                        <a:rPr lang="en-US" sz="1400" kern="1200" dirty="0">
                          <a:solidFill>
                            <a:schemeClr val="tx1"/>
                          </a:solidFill>
                          <a:latin typeface="+mn-lt"/>
                          <a:ea typeface="+mn-ea"/>
                          <a:cs typeface="+mn-cs"/>
                        </a:rPr>
                        <a:t>4.98</a:t>
                      </a:r>
                    </a:p>
                  </a:txBody>
                  <a:tcPr anchor="ctr">
                    <a:solidFill>
                      <a:schemeClr val="tx2"/>
                    </a:solidFill>
                  </a:tcPr>
                </a:tc>
                <a:extLst>
                  <a:ext uri="{0D108BD9-81ED-4DB2-BD59-A6C34878D82A}">
                    <a16:rowId xmlns:a16="http://schemas.microsoft.com/office/drawing/2014/main" val="2854735783"/>
                  </a:ext>
                </a:extLst>
              </a:tr>
            </a:tbl>
          </a:graphicData>
        </a:graphic>
      </p:graphicFrame>
      <p:cxnSp>
        <p:nvCxnSpPr>
          <p:cNvPr id="12" name="Straight Arrow Connector 11">
            <a:extLst>
              <a:ext uri="{FF2B5EF4-FFF2-40B4-BE49-F238E27FC236}">
                <a16:creationId xmlns:a16="http://schemas.microsoft.com/office/drawing/2014/main" id="{7EEB8669-52BC-467C-8319-0C3707E52CF2}"/>
              </a:ext>
            </a:extLst>
          </p:cNvPr>
          <p:cNvCxnSpPr>
            <a:cxnSpLocks/>
            <a:endCxn id="8" idx="0"/>
          </p:cNvCxnSpPr>
          <p:nvPr/>
        </p:nvCxnSpPr>
        <p:spPr>
          <a:xfrm>
            <a:off x="3428681" y="3252536"/>
            <a:ext cx="0" cy="405255"/>
          </a:xfrm>
          <a:prstGeom prst="straightConnector1">
            <a:avLst/>
          </a:prstGeom>
          <a:ln w="19050">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99B8A4CE-83A9-47C3-B88B-E2E34622826A}"/>
              </a:ext>
            </a:extLst>
          </p:cNvPr>
          <p:cNvCxnSpPr>
            <a:cxnSpLocks/>
            <a:endCxn id="9" idx="0"/>
          </p:cNvCxnSpPr>
          <p:nvPr/>
        </p:nvCxnSpPr>
        <p:spPr>
          <a:xfrm>
            <a:off x="5013044" y="3252536"/>
            <a:ext cx="0" cy="1633391"/>
          </a:xfrm>
          <a:prstGeom prst="straightConnector1">
            <a:avLst/>
          </a:prstGeom>
          <a:ln w="19050">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5BF484D9-F5B7-466A-8A40-3814CEE72C0B}"/>
              </a:ext>
            </a:extLst>
          </p:cNvPr>
          <p:cNvCxnSpPr>
            <a:cxnSpLocks/>
            <a:endCxn id="11" idx="0"/>
          </p:cNvCxnSpPr>
          <p:nvPr/>
        </p:nvCxnSpPr>
        <p:spPr>
          <a:xfrm>
            <a:off x="9015897" y="3455163"/>
            <a:ext cx="0" cy="547452"/>
          </a:xfrm>
          <a:prstGeom prst="straightConnector1">
            <a:avLst/>
          </a:prstGeom>
          <a:ln w="19050">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4F4CA19F-C053-4737-ABA6-9622E130C843}"/>
              </a:ext>
            </a:extLst>
          </p:cNvPr>
          <p:cNvCxnSpPr>
            <a:cxnSpLocks/>
          </p:cNvCxnSpPr>
          <p:nvPr/>
        </p:nvCxnSpPr>
        <p:spPr>
          <a:xfrm>
            <a:off x="5778631" y="3455163"/>
            <a:ext cx="6406251" cy="0"/>
          </a:xfrm>
          <a:prstGeom prst="straightConnector1">
            <a:avLst/>
          </a:prstGeom>
          <a:ln w="19050">
            <a:headEnd type="triangle" w="lg" len="lg"/>
            <a:tailEnd type="triangle" w="lg" len="lg"/>
          </a:ln>
        </p:spPr>
        <p:style>
          <a:lnRef idx="3">
            <a:schemeClr val="dk1"/>
          </a:lnRef>
          <a:fillRef idx="0">
            <a:schemeClr val="dk1"/>
          </a:fillRef>
          <a:effectRef idx="2">
            <a:schemeClr val="dk1"/>
          </a:effectRef>
          <a:fontRef idx="minor">
            <a:schemeClr val="tx1"/>
          </a:fontRef>
        </p:style>
      </p:cxnSp>
      <p:sp>
        <p:nvSpPr>
          <p:cNvPr id="5" name="Footer Placeholder 4">
            <a:extLst>
              <a:ext uri="{FF2B5EF4-FFF2-40B4-BE49-F238E27FC236}">
                <a16:creationId xmlns:a16="http://schemas.microsoft.com/office/drawing/2014/main" id="{D50CF9B6-F0B0-F05C-CDAC-857AC126568F}"/>
              </a:ext>
            </a:extLst>
          </p:cNvPr>
          <p:cNvSpPr txBox="1">
            <a:spLocks/>
          </p:cNvSpPr>
          <p:nvPr/>
        </p:nvSpPr>
        <p:spPr>
          <a:xfrm>
            <a:off x="1067136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r>
              <a:rPr lang="en-US" baseline="0" dirty="0">
                <a:solidFill>
                  <a:schemeClr val="tx1">
                    <a:lumMod val="75000"/>
                    <a:lumOff val="25000"/>
                  </a:schemeClr>
                </a:solidFill>
              </a:rPr>
              <a:t>©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16" name="Footer Placeholder 4">
            <a:extLst>
              <a:ext uri="{FF2B5EF4-FFF2-40B4-BE49-F238E27FC236}">
                <a16:creationId xmlns:a16="http://schemas.microsoft.com/office/drawing/2014/main" id="{7782485B-F2DE-8A42-98AD-58CD774C4D8F}"/>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2181691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0523-9355-449E-AEB4-A4E2D3A94EBB}"/>
              </a:ext>
            </a:extLst>
          </p:cNvPr>
          <p:cNvSpPr>
            <a:spLocks noGrp="1"/>
          </p:cNvSpPr>
          <p:nvPr>
            <p:ph type="title"/>
          </p:nvPr>
        </p:nvSpPr>
        <p:spPr/>
        <p:txBody>
          <a:bodyPr/>
          <a:lstStyle/>
          <a:p>
            <a:r>
              <a:rPr lang="en-US"/>
              <a:t>2. Timing Results</a:t>
            </a:r>
          </a:p>
        </p:txBody>
      </p:sp>
      <p:sp>
        <p:nvSpPr>
          <p:cNvPr id="3" name="Content Placeholder 2">
            <a:extLst>
              <a:ext uri="{FF2B5EF4-FFF2-40B4-BE49-F238E27FC236}">
                <a16:creationId xmlns:a16="http://schemas.microsoft.com/office/drawing/2014/main" id="{EA3712DF-69D4-4AEA-8AEE-673F916C6B1E}"/>
              </a:ext>
            </a:extLst>
          </p:cNvPr>
          <p:cNvSpPr>
            <a:spLocks noGrp="1"/>
          </p:cNvSpPr>
          <p:nvPr>
            <p:ph sz="half" idx="1"/>
          </p:nvPr>
        </p:nvSpPr>
        <p:spPr/>
        <p:txBody>
          <a:bodyPr/>
          <a:lstStyle/>
          <a:p>
            <a:r>
              <a:rPr lang="en-US"/>
              <a:t>2.2 Timing Samples Graph</a:t>
            </a:r>
          </a:p>
        </p:txBody>
      </p:sp>
      <p:sp>
        <p:nvSpPr>
          <p:cNvPr id="4" name="Footer Placeholder 3">
            <a:extLst>
              <a:ext uri="{FF2B5EF4-FFF2-40B4-BE49-F238E27FC236}">
                <a16:creationId xmlns:a16="http://schemas.microsoft.com/office/drawing/2014/main" id="{3589DB7A-8F42-4D2B-A20D-DBF9B0D4631C}"/>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9</a:t>
            </a:fld>
            <a:endParaRPr lang="en-US" dirty="0">
              <a:solidFill>
                <a:schemeClr val="tx1">
                  <a:lumMod val="75000"/>
                  <a:lumOff val="25000"/>
                </a:schemeClr>
              </a:solidFill>
            </a:endParaRPr>
          </a:p>
        </p:txBody>
      </p:sp>
      <p:sp>
        <p:nvSpPr>
          <p:cNvPr id="5" name="Content Placeholder 4">
            <a:extLst>
              <a:ext uri="{FF2B5EF4-FFF2-40B4-BE49-F238E27FC236}">
                <a16:creationId xmlns:a16="http://schemas.microsoft.com/office/drawing/2014/main" id="{ED941DFF-0E66-43D0-AD69-6BA7EA98679A}"/>
              </a:ext>
            </a:extLst>
          </p:cNvPr>
          <p:cNvSpPr>
            <a:spLocks noGrp="1"/>
          </p:cNvSpPr>
          <p:nvPr>
            <p:ph sz="half" idx="11"/>
          </p:nvPr>
        </p:nvSpPr>
        <p:spPr>
          <a:xfrm>
            <a:off x="1371600" y="1581912"/>
            <a:ext cx="10820400" cy="4170864"/>
          </a:xfrm>
        </p:spPr>
        <p:txBody>
          <a:bodyPr>
            <a:normAutofit/>
          </a:bodyPr>
          <a:lstStyle/>
          <a:p>
            <a:pPr marL="0" indent="0">
              <a:buClr>
                <a:srgbClr val="C9D803"/>
              </a:buClr>
              <a:buNone/>
            </a:pPr>
            <a:r>
              <a:rPr lang="en-US" sz="1400" dirty="0">
                <a:solidFill>
                  <a:srgbClr val="282828"/>
                </a:solidFill>
              </a:rPr>
              <a:t>The system is running on a Windows platform. </a:t>
            </a:r>
          </a:p>
          <a:p>
            <a:pPr marL="0" indent="0">
              <a:buClr>
                <a:srgbClr val="C9D803"/>
              </a:buClr>
              <a:buNone/>
            </a:pPr>
            <a:r>
              <a:rPr lang="en-US" sz="1400" dirty="0">
                <a:solidFill>
                  <a:srgbClr val="282828"/>
                </a:solidFill>
              </a:rPr>
              <a:t>While it is not classified as a real-time operating system, the modularity and universal connectivity to networks provide a reliable solution. The occasional peak in latency time on rare occasions is a side effect.</a:t>
            </a:r>
          </a:p>
          <a:p>
            <a:pPr marL="0" indent="0">
              <a:buClr>
                <a:srgbClr val="C9D803"/>
              </a:buClr>
              <a:buNone/>
            </a:pPr>
            <a:r>
              <a:rPr lang="en-US" sz="1400" dirty="0">
                <a:solidFill>
                  <a:srgbClr val="282828"/>
                </a:solidFill>
              </a:rPr>
              <a:t>The graph below shows a collection of approximately 2000 consecutive samples.</a:t>
            </a:r>
          </a:p>
          <a:p>
            <a:pPr marL="0" indent="0">
              <a:buClr>
                <a:srgbClr val="C9D803"/>
              </a:buClr>
              <a:buNone/>
            </a:pPr>
            <a:r>
              <a:rPr lang="en-US" sz="1400" dirty="0">
                <a:solidFill>
                  <a:srgbClr val="282828"/>
                </a:solidFill>
              </a:rPr>
              <a:t>Alternate solutions are available as described in the next topic. </a:t>
            </a:r>
          </a:p>
          <a:p>
            <a:endParaRPr lang="en-US" sz="1400" dirty="0">
              <a:solidFill>
                <a:srgbClr val="282828"/>
              </a:solidFill>
            </a:endParaRPr>
          </a:p>
        </p:txBody>
      </p:sp>
      <p:pic>
        <p:nvPicPr>
          <p:cNvPr id="6" name="Picture 5">
            <a:extLst>
              <a:ext uri="{FF2B5EF4-FFF2-40B4-BE49-F238E27FC236}">
                <a16:creationId xmlns:a16="http://schemas.microsoft.com/office/drawing/2014/main" id="{65B231EA-81FD-6279-892B-5580D05B656E}"/>
              </a:ext>
            </a:extLst>
          </p:cNvPr>
          <p:cNvPicPr>
            <a:picLocks noChangeAspect="1"/>
          </p:cNvPicPr>
          <p:nvPr/>
        </p:nvPicPr>
        <p:blipFill>
          <a:blip r:embed="rId3"/>
          <a:stretch>
            <a:fillRect/>
          </a:stretch>
        </p:blipFill>
        <p:spPr>
          <a:xfrm>
            <a:off x="3067050" y="3352481"/>
            <a:ext cx="6057900" cy="3307080"/>
          </a:xfrm>
          <a:prstGeom prst="rect">
            <a:avLst/>
          </a:prstGeom>
        </p:spPr>
      </p:pic>
      <p:sp>
        <p:nvSpPr>
          <p:cNvPr id="7" name="Footer Placeholder 4">
            <a:extLst>
              <a:ext uri="{FF2B5EF4-FFF2-40B4-BE49-F238E27FC236}">
                <a16:creationId xmlns:a16="http://schemas.microsoft.com/office/drawing/2014/main" id="{CDA7323A-F520-1A22-6A50-F0F6A509D159}"/>
              </a:ext>
            </a:extLst>
          </p:cNvPr>
          <p:cNvSpPr txBox="1">
            <a:spLocks/>
          </p:cNvSpPr>
          <p:nvPr/>
        </p:nvSpPr>
        <p:spPr>
          <a:xfrm>
            <a:off x="1067136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r>
              <a:rPr lang="en-US" baseline="0" dirty="0">
                <a:solidFill>
                  <a:schemeClr val="tx1">
                    <a:lumMod val="75000"/>
                    <a:lumOff val="25000"/>
                  </a:schemeClr>
                </a:solidFill>
              </a:rPr>
              <a:t>©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8" name="Footer Placeholder 4">
            <a:extLst>
              <a:ext uri="{FF2B5EF4-FFF2-40B4-BE49-F238E27FC236}">
                <a16:creationId xmlns:a16="http://schemas.microsoft.com/office/drawing/2014/main" id="{336B004A-08A7-2BCC-4830-371ECAC626AD}"/>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3849963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E47B0-BA5E-4DD9-AE68-02B9AFB49A13}"/>
              </a:ext>
            </a:extLst>
          </p:cNvPr>
          <p:cNvSpPr>
            <a:spLocks noGrp="1"/>
          </p:cNvSpPr>
          <p:nvPr>
            <p:ph type="title"/>
          </p:nvPr>
        </p:nvSpPr>
        <p:spPr/>
        <p:txBody>
          <a:bodyPr/>
          <a:lstStyle/>
          <a:p>
            <a:r>
              <a:rPr lang="en-US"/>
              <a:t>2. Timing Results</a:t>
            </a:r>
          </a:p>
        </p:txBody>
      </p:sp>
      <p:sp>
        <p:nvSpPr>
          <p:cNvPr id="3" name="Content Placeholder 2">
            <a:extLst>
              <a:ext uri="{FF2B5EF4-FFF2-40B4-BE49-F238E27FC236}">
                <a16:creationId xmlns:a16="http://schemas.microsoft.com/office/drawing/2014/main" id="{F2E8234B-D36B-41D0-BFCE-A5D0A47A95F3}"/>
              </a:ext>
            </a:extLst>
          </p:cNvPr>
          <p:cNvSpPr>
            <a:spLocks noGrp="1"/>
          </p:cNvSpPr>
          <p:nvPr>
            <p:ph sz="half" idx="1"/>
          </p:nvPr>
        </p:nvSpPr>
        <p:spPr/>
        <p:txBody>
          <a:bodyPr/>
          <a:lstStyle/>
          <a:p>
            <a:r>
              <a:rPr lang="en-US"/>
              <a:t>2.3 Objective </a:t>
            </a:r>
            <a:r>
              <a:rPr lang="en-US" err="1"/>
              <a:t>ConFirmation</a:t>
            </a:r>
            <a:endParaRPr lang="en-US"/>
          </a:p>
        </p:txBody>
      </p:sp>
      <p:sp>
        <p:nvSpPr>
          <p:cNvPr id="4" name="Footer Placeholder 3">
            <a:extLst>
              <a:ext uri="{FF2B5EF4-FFF2-40B4-BE49-F238E27FC236}">
                <a16:creationId xmlns:a16="http://schemas.microsoft.com/office/drawing/2014/main" id="{6AD0649F-595D-4E28-8BFD-425AC6E20E19}"/>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10</a:t>
            </a:fld>
            <a:endParaRPr lang="en-US" dirty="0">
              <a:solidFill>
                <a:schemeClr val="tx1">
                  <a:lumMod val="75000"/>
                  <a:lumOff val="25000"/>
                </a:schemeClr>
              </a:solidFill>
            </a:endParaRPr>
          </a:p>
        </p:txBody>
      </p:sp>
      <p:sp>
        <p:nvSpPr>
          <p:cNvPr id="5" name="Content Placeholder 4">
            <a:extLst>
              <a:ext uri="{FF2B5EF4-FFF2-40B4-BE49-F238E27FC236}">
                <a16:creationId xmlns:a16="http://schemas.microsoft.com/office/drawing/2014/main" id="{C5F217B0-B917-4D97-931D-483283016598}"/>
              </a:ext>
            </a:extLst>
          </p:cNvPr>
          <p:cNvSpPr>
            <a:spLocks noGrp="1"/>
          </p:cNvSpPr>
          <p:nvPr>
            <p:ph sz="half" idx="11"/>
          </p:nvPr>
        </p:nvSpPr>
        <p:spPr>
          <a:xfrm>
            <a:off x="1126931" y="1657327"/>
            <a:ext cx="5326145" cy="4170864"/>
          </a:xfrm>
        </p:spPr>
        <p:txBody>
          <a:bodyPr>
            <a:noAutofit/>
          </a:bodyPr>
          <a:lstStyle/>
          <a:p>
            <a:pPr marL="0" indent="0">
              <a:buClr>
                <a:srgbClr val="C9D803"/>
              </a:buClr>
              <a:buNone/>
            </a:pPr>
            <a:r>
              <a:rPr lang="en-US" sz="1400" dirty="0">
                <a:solidFill>
                  <a:srgbClr val="282828"/>
                </a:solidFill>
              </a:rPr>
              <a:t>Following an internal timing study of the different steps, a practical setup was made using electrical signals from the processor unit. </a:t>
            </a:r>
          </a:p>
          <a:p>
            <a:pPr marL="0" indent="0">
              <a:buClr>
                <a:srgbClr val="C9D803"/>
              </a:buClr>
              <a:buNone/>
            </a:pPr>
            <a:endParaRPr lang="en-US" sz="1400" dirty="0">
              <a:solidFill>
                <a:srgbClr val="282828"/>
              </a:solidFill>
            </a:endParaRPr>
          </a:p>
          <a:p>
            <a:pPr marL="0" indent="0">
              <a:buClr>
                <a:srgbClr val="C9D803"/>
              </a:buClr>
              <a:buNone/>
            </a:pPr>
            <a:r>
              <a:rPr lang="en-US" sz="1400" dirty="0">
                <a:solidFill>
                  <a:srgbClr val="282828"/>
                </a:solidFill>
              </a:rPr>
              <a:t>The image from an oscilloscope represents 3 events:</a:t>
            </a:r>
          </a:p>
          <a:p>
            <a:pPr marL="685800" lvl="2">
              <a:buClr>
                <a:srgbClr val="C9D803"/>
              </a:buClr>
              <a:buSzPct val="120000"/>
            </a:pPr>
            <a:r>
              <a:rPr lang="en-US" sz="1400" dirty="0">
                <a:solidFill>
                  <a:srgbClr val="282828"/>
                </a:solidFill>
              </a:rPr>
              <a:t>The rising edge of the magenta line illustrates the reception of the image in the image processing module.</a:t>
            </a:r>
          </a:p>
          <a:p>
            <a:pPr marL="685800" lvl="2">
              <a:buClr>
                <a:srgbClr val="C9D803"/>
              </a:buClr>
              <a:buSzPct val="120000"/>
            </a:pPr>
            <a:r>
              <a:rPr lang="en-US" sz="1400" dirty="0">
                <a:solidFill>
                  <a:srgbClr val="282828"/>
                </a:solidFill>
              </a:rPr>
              <a:t>The falling edge of the magenta line illustrates the finalization of the image processing (0.750ms).</a:t>
            </a:r>
          </a:p>
          <a:p>
            <a:pPr marL="685800" lvl="2">
              <a:buClr>
                <a:srgbClr val="C9D803"/>
              </a:buClr>
              <a:buSzPct val="120000"/>
            </a:pPr>
            <a:r>
              <a:rPr lang="en-US" sz="1400" dirty="0">
                <a:solidFill>
                  <a:srgbClr val="282828"/>
                </a:solidFill>
              </a:rPr>
              <a:t>The rising edge of the yellow line corresponds to the analog output from that newly obtained result. In this case, it is set as a step function to pinpoint the timestamp (1.000ms).</a:t>
            </a:r>
          </a:p>
          <a:p>
            <a:pPr>
              <a:buClr>
                <a:srgbClr val="C9D803"/>
              </a:buClr>
            </a:pPr>
            <a:endParaRPr lang="en-US" sz="1400" dirty="0">
              <a:solidFill>
                <a:srgbClr val="282828"/>
              </a:solidFill>
            </a:endParaRPr>
          </a:p>
          <a:p>
            <a:pPr marL="0" indent="0">
              <a:buClr>
                <a:srgbClr val="C9D803"/>
              </a:buClr>
              <a:buNone/>
            </a:pPr>
            <a:r>
              <a:rPr lang="en-US" sz="1400" dirty="0">
                <a:solidFill>
                  <a:srgbClr val="282828"/>
                </a:solidFill>
              </a:rPr>
              <a:t>Of course, this is a single illustration of a generic sample of the observations from the previous pages.</a:t>
            </a:r>
          </a:p>
          <a:p>
            <a:pPr marL="0" indent="0">
              <a:buNone/>
            </a:pPr>
            <a:endParaRPr lang="en-US" sz="1400" dirty="0">
              <a:solidFill>
                <a:srgbClr val="282828"/>
              </a:solidFill>
            </a:endParaRPr>
          </a:p>
        </p:txBody>
      </p:sp>
      <p:pic>
        <p:nvPicPr>
          <p:cNvPr id="9" name="Picture 8">
            <a:extLst>
              <a:ext uri="{FF2B5EF4-FFF2-40B4-BE49-F238E27FC236}">
                <a16:creationId xmlns:a16="http://schemas.microsoft.com/office/drawing/2014/main" id="{F25AE710-CCA3-04EE-B724-7D0A80204ADB}"/>
              </a:ext>
            </a:extLst>
          </p:cNvPr>
          <p:cNvPicPr>
            <a:picLocks noChangeAspect="1"/>
          </p:cNvPicPr>
          <p:nvPr/>
        </p:nvPicPr>
        <p:blipFill>
          <a:blip r:embed="rId3"/>
          <a:stretch>
            <a:fillRect/>
          </a:stretch>
        </p:blipFill>
        <p:spPr>
          <a:xfrm>
            <a:off x="6743700" y="1920874"/>
            <a:ext cx="5448300" cy="3276600"/>
          </a:xfrm>
          <a:prstGeom prst="rect">
            <a:avLst/>
          </a:prstGeom>
          <a:ln w="19050">
            <a:solidFill>
              <a:schemeClr val="accent1"/>
            </a:solidFill>
          </a:ln>
        </p:spPr>
      </p:pic>
      <p:sp>
        <p:nvSpPr>
          <p:cNvPr id="6" name="Footer Placeholder 4">
            <a:extLst>
              <a:ext uri="{FF2B5EF4-FFF2-40B4-BE49-F238E27FC236}">
                <a16:creationId xmlns:a16="http://schemas.microsoft.com/office/drawing/2014/main" id="{A325AFA8-54CA-99CB-A645-CDED970E689B}"/>
              </a:ext>
            </a:extLst>
          </p:cNvPr>
          <p:cNvSpPr txBox="1">
            <a:spLocks/>
          </p:cNvSpPr>
          <p:nvPr/>
        </p:nvSpPr>
        <p:spPr>
          <a:xfrm>
            <a:off x="1067136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r>
              <a:rPr lang="en-US" baseline="0" dirty="0">
                <a:solidFill>
                  <a:schemeClr val="tx1">
                    <a:lumMod val="75000"/>
                    <a:lumOff val="25000"/>
                  </a:schemeClr>
                </a:solidFill>
              </a:rPr>
              <a:t>©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8" name="Footer Placeholder 4">
            <a:extLst>
              <a:ext uri="{FF2B5EF4-FFF2-40B4-BE49-F238E27FC236}">
                <a16:creationId xmlns:a16="http://schemas.microsoft.com/office/drawing/2014/main" id="{9675FDA7-5880-6E22-5B09-EE68139F1D98}"/>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3144996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1B5BA-1CBD-479A-A620-BE1B111ED905}"/>
              </a:ext>
            </a:extLst>
          </p:cNvPr>
          <p:cNvSpPr>
            <a:spLocks noGrp="1"/>
          </p:cNvSpPr>
          <p:nvPr>
            <p:ph type="title"/>
          </p:nvPr>
        </p:nvSpPr>
        <p:spPr>
          <a:xfrm>
            <a:off x="4109711" y="2445608"/>
            <a:ext cx="4598265" cy="1325563"/>
          </a:xfrm>
        </p:spPr>
        <p:txBody>
          <a:bodyPr>
            <a:normAutofit/>
          </a:bodyPr>
          <a:lstStyle/>
          <a:p>
            <a:r>
              <a:rPr lang="en-US" sz="3200" cap="none" dirty="0"/>
              <a:t>3. Resampling Module</a:t>
            </a:r>
          </a:p>
        </p:txBody>
      </p:sp>
      <p:sp>
        <p:nvSpPr>
          <p:cNvPr id="3" name="Footer Placeholder 2">
            <a:extLst>
              <a:ext uri="{FF2B5EF4-FFF2-40B4-BE49-F238E27FC236}">
                <a16:creationId xmlns:a16="http://schemas.microsoft.com/office/drawing/2014/main" id="{A6264893-0E7A-4623-B81E-EEDCE0E02E3B}"/>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11</a:t>
            </a:fld>
            <a:endParaRPr lang="en-US" dirty="0">
              <a:solidFill>
                <a:schemeClr val="tx1">
                  <a:lumMod val="75000"/>
                  <a:lumOff val="25000"/>
                </a:schemeClr>
              </a:solidFill>
            </a:endParaRPr>
          </a:p>
        </p:txBody>
      </p:sp>
      <p:sp>
        <p:nvSpPr>
          <p:cNvPr id="4" name="Footer Placeholder 4">
            <a:extLst>
              <a:ext uri="{FF2B5EF4-FFF2-40B4-BE49-F238E27FC236}">
                <a16:creationId xmlns:a16="http://schemas.microsoft.com/office/drawing/2014/main" id="{239FCD61-C7F7-44F7-1804-09B06CB6AD48}"/>
              </a:ext>
            </a:extLst>
          </p:cNvPr>
          <p:cNvSpPr txBox="1">
            <a:spLocks/>
          </p:cNvSpPr>
          <p:nvPr/>
        </p:nvSpPr>
        <p:spPr>
          <a:xfrm>
            <a:off x="9228615"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75000"/>
                    <a:lumOff val="25000"/>
                  </a:schemeClr>
                </a:solidFill>
              </a:rPr>
              <a:t> ©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6" name="Footer Placeholder 4">
            <a:extLst>
              <a:ext uri="{FF2B5EF4-FFF2-40B4-BE49-F238E27FC236}">
                <a16:creationId xmlns:a16="http://schemas.microsoft.com/office/drawing/2014/main" id="{42D38342-B2C7-40E7-DAAE-5D896F110C51}"/>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1392100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5A9BD-70DB-487B-A35F-8AF9358173D1}"/>
              </a:ext>
            </a:extLst>
          </p:cNvPr>
          <p:cNvSpPr>
            <a:spLocks noGrp="1"/>
          </p:cNvSpPr>
          <p:nvPr>
            <p:ph type="title"/>
          </p:nvPr>
        </p:nvSpPr>
        <p:spPr/>
        <p:txBody>
          <a:bodyPr/>
          <a:lstStyle/>
          <a:p>
            <a:r>
              <a:rPr lang="en-US" dirty="0"/>
              <a:t>3. Resampling Module</a:t>
            </a:r>
          </a:p>
        </p:txBody>
      </p:sp>
      <p:sp>
        <p:nvSpPr>
          <p:cNvPr id="3" name="Content Placeholder 2">
            <a:extLst>
              <a:ext uri="{FF2B5EF4-FFF2-40B4-BE49-F238E27FC236}">
                <a16:creationId xmlns:a16="http://schemas.microsoft.com/office/drawing/2014/main" id="{59B6B0D0-27BF-4D32-9EB4-D38CA8B3C18A}"/>
              </a:ext>
            </a:extLst>
          </p:cNvPr>
          <p:cNvSpPr>
            <a:spLocks noGrp="1"/>
          </p:cNvSpPr>
          <p:nvPr>
            <p:ph sz="half" idx="1"/>
          </p:nvPr>
        </p:nvSpPr>
        <p:spPr/>
        <p:txBody>
          <a:bodyPr/>
          <a:lstStyle/>
          <a:p>
            <a:r>
              <a:rPr lang="en-US"/>
              <a:t>3.1 Latency control</a:t>
            </a:r>
          </a:p>
        </p:txBody>
      </p:sp>
      <p:sp>
        <p:nvSpPr>
          <p:cNvPr id="4" name="Footer Placeholder 3">
            <a:extLst>
              <a:ext uri="{FF2B5EF4-FFF2-40B4-BE49-F238E27FC236}">
                <a16:creationId xmlns:a16="http://schemas.microsoft.com/office/drawing/2014/main" id="{FA5B75B7-EE3C-42C9-B8AB-7D437B827D6A}"/>
              </a:ext>
            </a:extLst>
          </p:cNvPr>
          <p:cNvSpPr>
            <a:spLocks noGrp="1"/>
          </p:cNvSpPr>
          <p:nvPr>
            <p:ph type="ftr" sz="quarter" idx="10"/>
          </p:nvPr>
        </p:nvSpPr>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12</a:t>
            </a:fld>
            <a:endParaRPr lang="en-US" dirty="0">
              <a:solidFill>
                <a:schemeClr val="tx1">
                  <a:lumMod val="75000"/>
                  <a:lumOff val="25000"/>
                </a:schemeClr>
              </a:solidFill>
            </a:endParaRPr>
          </a:p>
        </p:txBody>
      </p:sp>
      <p:sp>
        <p:nvSpPr>
          <p:cNvPr id="5" name="Content Placeholder 4">
            <a:extLst>
              <a:ext uri="{FF2B5EF4-FFF2-40B4-BE49-F238E27FC236}">
                <a16:creationId xmlns:a16="http://schemas.microsoft.com/office/drawing/2014/main" id="{45D76503-CEA5-43C0-900C-6EFB076B3269}"/>
              </a:ext>
            </a:extLst>
          </p:cNvPr>
          <p:cNvSpPr>
            <a:spLocks noGrp="1"/>
          </p:cNvSpPr>
          <p:nvPr>
            <p:ph sz="half" idx="11"/>
          </p:nvPr>
        </p:nvSpPr>
        <p:spPr>
          <a:xfrm>
            <a:off x="1371599" y="1581912"/>
            <a:ext cx="10567851" cy="4170864"/>
          </a:xfrm>
        </p:spPr>
        <p:txBody>
          <a:bodyPr>
            <a:noAutofit/>
          </a:bodyPr>
          <a:lstStyle/>
          <a:p>
            <a:pPr marL="0" indent="0">
              <a:buClr>
                <a:srgbClr val="C9D803"/>
              </a:buClr>
              <a:buNone/>
            </a:pPr>
            <a:r>
              <a:rPr lang="en-US" sz="1400" dirty="0">
                <a:solidFill>
                  <a:srgbClr val="282828"/>
                </a:solidFill>
              </a:rPr>
              <a:t>The  resampling module is an available method to control latency.</a:t>
            </a:r>
          </a:p>
          <a:p>
            <a:pPr marL="0" indent="0">
              <a:buClr>
                <a:srgbClr val="C9D803"/>
              </a:buClr>
              <a:buNone/>
            </a:pPr>
            <a:r>
              <a:rPr lang="en-US" sz="1400" dirty="0">
                <a:solidFill>
                  <a:srgbClr val="282828"/>
                </a:solidFill>
              </a:rPr>
              <a:t>The resample module generates a signal at a </a:t>
            </a:r>
            <a:r>
              <a:rPr lang="en-US" sz="1400" b="1" dirty="0">
                <a:solidFill>
                  <a:srgbClr val="282828"/>
                </a:solidFill>
              </a:rPr>
              <a:t>constant frequency </a:t>
            </a:r>
            <a:r>
              <a:rPr lang="en-US" sz="1400" dirty="0">
                <a:solidFill>
                  <a:srgbClr val="282828"/>
                </a:solidFill>
              </a:rPr>
              <a:t>at a </a:t>
            </a:r>
            <a:r>
              <a:rPr lang="en-US" sz="1400" b="1" dirty="0">
                <a:solidFill>
                  <a:srgbClr val="282828"/>
                </a:solidFill>
              </a:rPr>
              <a:t>predefined latency</a:t>
            </a:r>
            <a:r>
              <a:rPr lang="en-US" sz="1400" dirty="0">
                <a:solidFill>
                  <a:srgbClr val="282828"/>
                </a:solidFill>
              </a:rPr>
              <a:t>.</a:t>
            </a:r>
          </a:p>
          <a:p>
            <a:pPr marL="0" indent="0">
              <a:buClr>
                <a:srgbClr val="C9D803"/>
              </a:buClr>
              <a:buNone/>
            </a:pPr>
            <a:r>
              <a:rPr lang="en-US" sz="1400" dirty="0">
                <a:solidFill>
                  <a:srgbClr val="282828"/>
                </a:solidFill>
              </a:rPr>
              <a:t>By setting the allowed latency, the system will accurately control the output generation. With this module, time control is as accurate as the variation of the last step; based on the previous data collection, on average, time control is expected to be accurate within 0.16 </a:t>
            </a:r>
            <a:r>
              <a:rPr lang="en-US" sz="1400" dirty="0" err="1">
                <a:solidFill>
                  <a:srgbClr val="282828"/>
                </a:solidFill>
              </a:rPr>
              <a:t>ms</a:t>
            </a:r>
            <a:r>
              <a:rPr lang="en-US" sz="1400" dirty="0">
                <a:solidFill>
                  <a:srgbClr val="282828"/>
                </a:solidFill>
              </a:rPr>
              <a:t> with a 2</a:t>
            </a:r>
            <a:r>
              <a:rPr lang="el-GR" sz="1400" kern="1200" dirty="0">
                <a:solidFill>
                  <a:schemeClr val="tx1"/>
                </a:solidFill>
                <a:latin typeface="+mn-lt"/>
                <a:ea typeface="+mn-ea"/>
                <a:cs typeface="+mn-cs"/>
              </a:rPr>
              <a:t>σ</a:t>
            </a:r>
            <a:r>
              <a:rPr lang="en-US" sz="1400" kern="1200" dirty="0">
                <a:solidFill>
                  <a:schemeClr val="tx1"/>
                </a:solidFill>
                <a:latin typeface="+mn-lt"/>
                <a:ea typeface="+mn-ea"/>
                <a:cs typeface="+mn-cs"/>
              </a:rPr>
              <a:t> </a:t>
            </a:r>
            <a:r>
              <a:rPr lang="en-US" sz="1400" dirty="0">
                <a:solidFill>
                  <a:srgbClr val="282828"/>
                </a:solidFill>
              </a:rPr>
              <a:t>variation of 0.85 </a:t>
            </a:r>
            <a:r>
              <a:rPr lang="en-US" sz="1400" dirty="0" err="1">
                <a:solidFill>
                  <a:srgbClr val="282828"/>
                </a:solidFill>
              </a:rPr>
              <a:t>ms.</a:t>
            </a:r>
            <a:r>
              <a:rPr lang="en-US" sz="1400" dirty="0">
                <a:solidFill>
                  <a:srgbClr val="282828"/>
                </a:solidFill>
              </a:rPr>
              <a:t> </a:t>
            </a:r>
          </a:p>
          <a:p>
            <a:endParaRPr lang="en-US" dirty="0"/>
          </a:p>
        </p:txBody>
      </p:sp>
      <p:sp>
        <p:nvSpPr>
          <p:cNvPr id="27" name="TextBox 26">
            <a:extLst>
              <a:ext uri="{FF2B5EF4-FFF2-40B4-BE49-F238E27FC236}">
                <a16:creationId xmlns:a16="http://schemas.microsoft.com/office/drawing/2014/main" id="{0AFE4BEA-781C-44C3-9CE1-4E138AAFC457}"/>
              </a:ext>
            </a:extLst>
          </p:cNvPr>
          <p:cNvSpPr txBox="1"/>
          <p:nvPr/>
        </p:nvSpPr>
        <p:spPr>
          <a:xfrm>
            <a:off x="6010402" y="3046233"/>
            <a:ext cx="4683552" cy="2423392"/>
          </a:xfrm>
          <a:prstGeom prst="rect">
            <a:avLst/>
          </a:prstGeom>
          <a:solidFill>
            <a:srgbClr val="C9D803">
              <a:alpha val="22000"/>
            </a:srgbClr>
          </a:solidFill>
          <a:ln w="19050">
            <a:noFill/>
          </a:ln>
        </p:spPr>
        <p:txBody>
          <a:bodyPr wrap="square" rtlCol="0">
            <a:noAutofit/>
          </a:bodyPr>
          <a:lstStyle/>
          <a:p>
            <a:pPr algn="ctr"/>
            <a:r>
              <a:rPr lang="en-US" dirty="0"/>
              <a:t>IOManager</a:t>
            </a:r>
          </a:p>
        </p:txBody>
      </p:sp>
      <p:sp>
        <p:nvSpPr>
          <p:cNvPr id="28" name="TextBox 27">
            <a:extLst>
              <a:ext uri="{FF2B5EF4-FFF2-40B4-BE49-F238E27FC236}">
                <a16:creationId xmlns:a16="http://schemas.microsoft.com/office/drawing/2014/main" id="{5D39880C-B646-49FD-9F93-92AB28F42151}"/>
              </a:ext>
            </a:extLst>
          </p:cNvPr>
          <p:cNvSpPr txBox="1"/>
          <p:nvPr/>
        </p:nvSpPr>
        <p:spPr>
          <a:xfrm>
            <a:off x="1785938" y="3046234"/>
            <a:ext cx="3261658" cy="2423392"/>
          </a:xfrm>
          <a:prstGeom prst="rect">
            <a:avLst/>
          </a:prstGeom>
          <a:solidFill>
            <a:srgbClr val="C9D803">
              <a:alpha val="22000"/>
            </a:srgbClr>
          </a:solidFill>
          <a:ln w="19050">
            <a:noFill/>
          </a:ln>
        </p:spPr>
        <p:txBody>
          <a:bodyPr wrap="square" rtlCol="0">
            <a:noAutofit/>
          </a:bodyPr>
          <a:lstStyle/>
          <a:p>
            <a:pPr algn="ctr"/>
            <a:r>
              <a:rPr lang="en-US" err="1"/>
              <a:t>EZMotion</a:t>
            </a:r>
            <a:endParaRPr lang="en-US"/>
          </a:p>
        </p:txBody>
      </p:sp>
      <p:sp>
        <p:nvSpPr>
          <p:cNvPr id="29" name="Arrow: Right 28">
            <a:extLst>
              <a:ext uri="{FF2B5EF4-FFF2-40B4-BE49-F238E27FC236}">
                <a16:creationId xmlns:a16="http://schemas.microsoft.com/office/drawing/2014/main" id="{13522749-C75E-435C-BE5D-615AE7290C7C}"/>
              </a:ext>
            </a:extLst>
          </p:cNvPr>
          <p:cNvSpPr/>
          <p:nvPr/>
        </p:nvSpPr>
        <p:spPr>
          <a:xfrm>
            <a:off x="1211241" y="5346558"/>
            <a:ext cx="10799784" cy="511087"/>
          </a:xfrm>
          <a:prstGeom prst="rightArrow">
            <a:avLst>
              <a:gd name="adj1" fmla="val 50000"/>
              <a:gd name="adj2" fmla="val 205200"/>
            </a:avLst>
          </a:prstGeom>
          <a:solidFill>
            <a:srgbClr val="28282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Timeline</a:t>
            </a:r>
          </a:p>
        </p:txBody>
      </p:sp>
      <p:sp>
        <p:nvSpPr>
          <p:cNvPr id="30" name="Isosceles Triangle 29">
            <a:extLst>
              <a:ext uri="{FF2B5EF4-FFF2-40B4-BE49-F238E27FC236}">
                <a16:creationId xmlns:a16="http://schemas.microsoft.com/office/drawing/2014/main" id="{4FF4387F-3076-406A-A896-DE996EBF81BD}"/>
              </a:ext>
            </a:extLst>
          </p:cNvPr>
          <p:cNvSpPr/>
          <p:nvPr/>
        </p:nvSpPr>
        <p:spPr>
          <a:xfrm>
            <a:off x="1653099" y="5453287"/>
            <a:ext cx="292897" cy="377420"/>
          </a:xfrm>
          <a:prstGeom prst="triangle">
            <a:avLst>
              <a:gd name="adj" fmla="val 50000"/>
            </a:avLst>
          </a:prstGeom>
          <a:solidFill>
            <a:srgbClr val="282828"/>
          </a:solidFill>
          <a:ln w="19050">
            <a:solidFill>
              <a:srgbClr val="2828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30">
            <a:extLst>
              <a:ext uri="{FF2B5EF4-FFF2-40B4-BE49-F238E27FC236}">
                <a16:creationId xmlns:a16="http://schemas.microsoft.com/office/drawing/2014/main" id="{24865DBE-A9C1-4FF4-B23A-89A7DB1FF384}"/>
              </a:ext>
            </a:extLst>
          </p:cNvPr>
          <p:cNvSpPr/>
          <p:nvPr/>
        </p:nvSpPr>
        <p:spPr>
          <a:xfrm>
            <a:off x="10547505" y="5444287"/>
            <a:ext cx="292897" cy="377420"/>
          </a:xfrm>
          <a:prstGeom prst="triangle">
            <a:avLst>
              <a:gd name="adj" fmla="val 50545"/>
            </a:avLst>
          </a:prstGeom>
          <a:solidFill>
            <a:srgbClr val="282828"/>
          </a:solidFill>
          <a:ln w="19050">
            <a:solidFill>
              <a:srgbClr val="2828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9036BF1A-0479-418E-B4A4-4F855B6EF8B4}"/>
              </a:ext>
            </a:extLst>
          </p:cNvPr>
          <p:cNvSpPr txBox="1"/>
          <p:nvPr/>
        </p:nvSpPr>
        <p:spPr>
          <a:xfrm>
            <a:off x="1951525" y="3606198"/>
            <a:ext cx="1945742" cy="375045"/>
          </a:xfrm>
          <a:prstGeom prst="rect">
            <a:avLst/>
          </a:prstGeom>
          <a:solidFill>
            <a:srgbClr val="C9D803"/>
          </a:solidFill>
          <a:ln w="19050">
            <a:noFill/>
          </a:ln>
        </p:spPr>
        <p:txBody>
          <a:bodyPr wrap="square" rtlCol="0">
            <a:spAutoFit/>
          </a:bodyPr>
          <a:lstStyle/>
          <a:p>
            <a:r>
              <a:rPr lang="en-US"/>
              <a:t>Image Capture</a:t>
            </a:r>
          </a:p>
        </p:txBody>
      </p:sp>
      <p:sp>
        <p:nvSpPr>
          <p:cNvPr id="33" name="TextBox 32">
            <a:extLst>
              <a:ext uri="{FF2B5EF4-FFF2-40B4-BE49-F238E27FC236}">
                <a16:creationId xmlns:a16="http://schemas.microsoft.com/office/drawing/2014/main" id="{6E026738-BFE5-4F3E-996A-383127F58772}"/>
              </a:ext>
            </a:extLst>
          </p:cNvPr>
          <p:cNvSpPr txBox="1"/>
          <p:nvPr/>
        </p:nvSpPr>
        <p:spPr>
          <a:xfrm>
            <a:off x="1430634" y="5841888"/>
            <a:ext cx="761843" cy="642513"/>
          </a:xfrm>
          <a:prstGeom prst="rect">
            <a:avLst/>
          </a:prstGeom>
          <a:noFill/>
          <a:ln w="19050">
            <a:solidFill>
              <a:srgbClr val="282828"/>
            </a:solidFill>
          </a:ln>
        </p:spPr>
        <p:txBody>
          <a:bodyPr wrap="square" rtlCol="0">
            <a:noAutofit/>
          </a:bodyPr>
          <a:lstStyle/>
          <a:p>
            <a:pPr algn="ctr"/>
            <a:r>
              <a:rPr lang="en-US"/>
              <a:t>Event</a:t>
            </a:r>
          </a:p>
        </p:txBody>
      </p:sp>
      <p:sp>
        <p:nvSpPr>
          <p:cNvPr id="34" name="TextBox 33">
            <a:extLst>
              <a:ext uri="{FF2B5EF4-FFF2-40B4-BE49-F238E27FC236}">
                <a16:creationId xmlns:a16="http://schemas.microsoft.com/office/drawing/2014/main" id="{5D14D819-8013-4A24-9431-2B1E8A5CB9C3}"/>
              </a:ext>
            </a:extLst>
          </p:cNvPr>
          <p:cNvSpPr txBox="1"/>
          <p:nvPr/>
        </p:nvSpPr>
        <p:spPr>
          <a:xfrm>
            <a:off x="10220319" y="5839109"/>
            <a:ext cx="957390" cy="640384"/>
          </a:xfrm>
          <a:prstGeom prst="rect">
            <a:avLst/>
          </a:prstGeom>
          <a:noFill/>
          <a:ln w="19050">
            <a:solidFill>
              <a:srgbClr val="282828"/>
            </a:solidFill>
          </a:ln>
        </p:spPr>
        <p:txBody>
          <a:bodyPr wrap="square" rtlCol="0">
            <a:spAutoFit/>
          </a:bodyPr>
          <a:lstStyle/>
          <a:p>
            <a:pPr algn="ctr"/>
            <a:r>
              <a:rPr lang="en-US"/>
              <a:t>Signal Output</a:t>
            </a:r>
          </a:p>
        </p:txBody>
      </p:sp>
      <p:cxnSp>
        <p:nvCxnSpPr>
          <p:cNvPr id="37" name="Connector: Elbow 36">
            <a:extLst>
              <a:ext uri="{FF2B5EF4-FFF2-40B4-BE49-F238E27FC236}">
                <a16:creationId xmlns:a16="http://schemas.microsoft.com/office/drawing/2014/main" id="{74542913-EAB1-4796-826B-FD64F30C4F82}"/>
              </a:ext>
            </a:extLst>
          </p:cNvPr>
          <p:cNvCxnSpPr>
            <a:cxnSpLocks/>
            <a:endCxn id="35" idx="1"/>
          </p:cNvCxnSpPr>
          <p:nvPr/>
        </p:nvCxnSpPr>
        <p:spPr>
          <a:xfrm rot="16200000" flipH="1">
            <a:off x="2152610" y="4021110"/>
            <a:ext cx="616232" cy="536498"/>
          </a:xfrm>
          <a:prstGeom prst="bentConnector2">
            <a:avLst/>
          </a:prstGeom>
          <a:ln w="28575">
            <a:tailEnd type="triangle"/>
          </a:ln>
        </p:spPr>
        <p:style>
          <a:lnRef idx="1">
            <a:schemeClr val="dk1"/>
          </a:lnRef>
          <a:fillRef idx="0">
            <a:schemeClr val="dk1"/>
          </a:fillRef>
          <a:effectRef idx="0">
            <a:schemeClr val="dk1"/>
          </a:effectRef>
          <a:fontRef idx="minor">
            <a:schemeClr val="tx1"/>
          </a:fontRef>
        </p:style>
      </p:cxnSp>
      <p:cxnSp>
        <p:nvCxnSpPr>
          <p:cNvPr id="38" name="Connector: Elbow 37">
            <a:extLst>
              <a:ext uri="{FF2B5EF4-FFF2-40B4-BE49-F238E27FC236}">
                <a16:creationId xmlns:a16="http://schemas.microsoft.com/office/drawing/2014/main" id="{FADACC84-7298-4E77-BCD2-1F67ADFF1116}"/>
              </a:ext>
            </a:extLst>
          </p:cNvPr>
          <p:cNvCxnSpPr>
            <a:cxnSpLocks/>
            <a:stCxn id="40" idx="1"/>
            <a:endCxn id="41" idx="1"/>
          </p:cNvCxnSpPr>
          <p:nvPr/>
        </p:nvCxnSpPr>
        <p:spPr>
          <a:xfrm rot="10800000" flipH="1" flipV="1">
            <a:off x="6150979" y="3805060"/>
            <a:ext cx="984568" cy="540707"/>
          </a:xfrm>
          <a:prstGeom prst="bentConnector3">
            <a:avLst>
              <a:gd name="adj1" fmla="val 48427"/>
            </a:avLst>
          </a:prstGeom>
          <a:ln w="28575">
            <a:tailEnd type="triangle"/>
          </a:ln>
        </p:spPr>
        <p:style>
          <a:lnRef idx="1">
            <a:schemeClr val="dk1"/>
          </a:lnRef>
          <a:fillRef idx="0">
            <a:schemeClr val="dk1"/>
          </a:fillRef>
          <a:effectRef idx="0">
            <a:schemeClr val="dk1"/>
          </a:effectRef>
          <a:fontRef idx="minor">
            <a:schemeClr val="tx1"/>
          </a:fontRef>
        </p:style>
      </p:cxnSp>
      <p:cxnSp>
        <p:nvCxnSpPr>
          <p:cNvPr id="39" name="Connector: Elbow 38">
            <a:extLst>
              <a:ext uri="{FF2B5EF4-FFF2-40B4-BE49-F238E27FC236}">
                <a16:creationId xmlns:a16="http://schemas.microsoft.com/office/drawing/2014/main" id="{357BED09-A308-4AE5-ACD2-81A736647AF1}"/>
              </a:ext>
            </a:extLst>
          </p:cNvPr>
          <p:cNvCxnSpPr>
            <a:cxnSpLocks/>
            <a:stCxn id="41" idx="1"/>
            <a:endCxn id="42" idx="1"/>
          </p:cNvCxnSpPr>
          <p:nvPr/>
        </p:nvCxnSpPr>
        <p:spPr>
          <a:xfrm rot="10800000" flipH="1" flipV="1">
            <a:off x="7135546" y="4345767"/>
            <a:ext cx="1421329" cy="536377"/>
          </a:xfrm>
          <a:prstGeom prst="bentConnector3">
            <a:avLst>
              <a:gd name="adj1" fmla="val 32932"/>
            </a:avLst>
          </a:prstGeom>
          <a:ln w="28575">
            <a:tailEnd type="triangle"/>
          </a:ln>
        </p:spPr>
        <p:style>
          <a:lnRef idx="1">
            <a:schemeClr val="dk1"/>
          </a:lnRef>
          <a:fillRef idx="0">
            <a:schemeClr val="dk1"/>
          </a:fillRef>
          <a:effectRef idx="0">
            <a:schemeClr val="dk1"/>
          </a:effectRef>
          <a:fontRef idx="minor">
            <a:schemeClr val="tx1"/>
          </a:fontRef>
        </p:style>
      </p:cxnSp>
      <p:sp>
        <p:nvSpPr>
          <p:cNvPr id="40" name="TextBox 39">
            <a:extLst>
              <a:ext uri="{FF2B5EF4-FFF2-40B4-BE49-F238E27FC236}">
                <a16:creationId xmlns:a16="http://schemas.microsoft.com/office/drawing/2014/main" id="{F6A449D9-F79E-447E-A2B8-B03B7E8AEE14}"/>
              </a:ext>
            </a:extLst>
          </p:cNvPr>
          <p:cNvSpPr txBox="1"/>
          <p:nvPr/>
        </p:nvSpPr>
        <p:spPr>
          <a:xfrm>
            <a:off x="6150979" y="3617538"/>
            <a:ext cx="2571336" cy="375045"/>
          </a:xfrm>
          <a:prstGeom prst="rect">
            <a:avLst/>
          </a:prstGeom>
          <a:solidFill>
            <a:srgbClr val="C9D803"/>
          </a:solidFill>
          <a:ln w="19050">
            <a:noFill/>
          </a:ln>
        </p:spPr>
        <p:txBody>
          <a:bodyPr wrap="square" rtlCol="0">
            <a:spAutoFit/>
          </a:bodyPr>
          <a:lstStyle/>
          <a:p>
            <a:r>
              <a:rPr lang="en-US"/>
              <a:t>Registering Sample</a:t>
            </a:r>
          </a:p>
        </p:txBody>
      </p:sp>
      <p:sp>
        <p:nvSpPr>
          <p:cNvPr id="41" name="TextBox 40">
            <a:extLst>
              <a:ext uri="{FF2B5EF4-FFF2-40B4-BE49-F238E27FC236}">
                <a16:creationId xmlns:a16="http://schemas.microsoft.com/office/drawing/2014/main" id="{8F953A08-E8A3-48B6-A054-5B72AAB59BCE}"/>
              </a:ext>
            </a:extLst>
          </p:cNvPr>
          <p:cNvSpPr txBox="1"/>
          <p:nvPr/>
        </p:nvSpPr>
        <p:spPr>
          <a:xfrm>
            <a:off x="7135547" y="4161102"/>
            <a:ext cx="2571336" cy="369332"/>
          </a:xfrm>
          <a:prstGeom prst="rect">
            <a:avLst/>
          </a:prstGeom>
          <a:solidFill>
            <a:srgbClr val="C9D803"/>
          </a:solidFill>
          <a:ln w="19050">
            <a:noFill/>
          </a:ln>
        </p:spPr>
        <p:txBody>
          <a:bodyPr wrap="square" rtlCol="0">
            <a:spAutoFit/>
          </a:bodyPr>
          <a:lstStyle/>
          <a:p>
            <a:r>
              <a:rPr lang="en-US"/>
              <a:t>Signal Processing</a:t>
            </a:r>
          </a:p>
        </p:txBody>
      </p:sp>
      <p:sp>
        <p:nvSpPr>
          <p:cNvPr id="43" name="Arrow: Right 42">
            <a:extLst>
              <a:ext uri="{FF2B5EF4-FFF2-40B4-BE49-F238E27FC236}">
                <a16:creationId xmlns:a16="http://schemas.microsoft.com/office/drawing/2014/main" id="{477376C2-98E6-46BC-AC91-DAAD36D3BCE7}"/>
              </a:ext>
            </a:extLst>
          </p:cNvPr>
          <p:cNvSpPr/>
          <p:nvPr/>
        </p:nvSpPr>
        <p:spPr>
          <a:xfrm>
            <a:off x="5047596" y="3314050"/>
            <a:ext cx="978408" cy="242316"/>
          </a:xfrm>
          <a:prstGeom prst="rightArrow">
            <a:avLst>
              <a:gd name="adj1" fmla="val 32030"/>
              <a:gd name="adj2" fmla="val 62579"/>
            </a:avLst>
          </a:prstGeom>
          <a:solidFill>
            <a:srgbClr val="28282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Arrow: Right 43">
            <a:extLst>
              <a:ext uri="{FF2B5EF4-FFF2-40B4-BE49-F238E27FC236}">
                <a16:creationId xmlns:a16="http://schemas.microsoft.com/office/drawing/2014/main" id="{4A49B15D-5988-48C0-87BE-B747E5A8C74C}"/>
              </a:ext>
            </a:extLst>
          </p:cNvPr>
          <p:cNvSpPr/>
          <p:nvPr/>
        </p:nvSpPr>
        <p:spPr>
          <a:xfrm>
            <a:off x="5039795" y="4965797"/>
            <a:ext cx="978408" cy="242316"/>
          </a:xfrm>
          <a:prstGeom prst="rightArrow">
            <a:avLst>
              <a:gd name="adj1" fmla="val 32030"/>
              <a:gd name="adj2" fmla="val 62579"/>
            </a:avLst>
          </a:prstGeom>
          <a:solidFill>
            <a:srgbClr val="28282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5" name="Straight Arrow Connector 44">
            <a:extLst>
              <a:ext uri="{FF2B5EF4-FFF2-40B4-BE49-F238E27FC236}">
                <a16:creationId xmlns:a16="http://schemas.microsoft.com/office/drawing/2014/main" id="{B9783DA1-E063-4907-A880-E87CB4009501}"/>
              </a:ext>
            </a:extLst>
          </p:cNvPr>
          <p:cNvCxnSpPr>
            <a:cxnSpLocks/>
            <a:endCxn id="28" idx="3"/>
          </p:cNvCxnSpPr>
          <p:nvPr/>
        </p:nvCxnSpPr>
        <p:spPr>
          <a:xfrm flipV="1">
            <a:off x="4562166" y="4257930"/>
            <a:ext cx="485430" cy="43293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46" name="Straight Arrow Connector 45">
            <a:extLst>
              <a:ext uri="{FF2B5EF4-FFF2-40B4-BE49-F238E27FC236}">
                <a16:creationId xmlns:a16="http://schemas.microsoft.com/office/drawing/2014/main" id="{D6DBDC7D-A964-4295-8FD8-79261328E80E}"/>
              </a:ext>
            </a:extLst>
          </p:cNvPr>
          <p:cNvCxnSpPr>
            <a:cxnSpLocks/>
            <a:endCxn id="31" idx="0"/>
          </p:cNvCxnSpPr>
          <p:nvPr/>
        </p:nvCxnSpPr>
        <p:spPr>
          <a:xfrm>
            <a:off x="10441940" y="4797284"/>
            <a:ext cx="253610" cy="64700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35" name="TextBox 34">
            <a:extLst>
              <a:ext uri="{FF2B5EF4-FFF2-40B4-BE49-F238E27FC236}">
                <a16:creationId xmlns:a16="http://schemas.microsoft.com/office/drawing/2014/main" id="{3ECD4479-F9ED-438E-86E5-A8D74FEB74A4}"/>
              </a:ext>
            </a:extLst>
          </p:cNvPr>
          <p:cNvSpPr txBox="1"/>
          <p:nvPr/>
        </p:nvSpPr>
        <p:spPr>
          <a:xfrm>
            <a:off x="2728975" y="4274309"/>
            <a:ext cx="1946185" cy="646331"/>
          </a:xfrm>
          <a:prstGeom prst="rect">
            <a:avLst/>
          </a:prstGeom>
          <a:solidFill>
            <a:srgbClr val="C9D803"/>
          </a:solidFill>
          <a:ln w="19050">
            <a:noFill/>
          </a:ln>
        </p:spPr>
        <p:txBody>
          <a:bodyPr wrap="square" rtlCol="0">
            <a:spAutoFit/>
          </a:bodyPr>
          <a:lstStyle/>
          <a:p>
            <a:r>
              <a:rPr lang="en-US"/>
              <a:t>Image Processing</a:t>
            </a:r>
          </a:p>
        </p:txBody>
      </p:sp>
      <p:sp>
        <p:nvSpPr>
          <p:cNvPr id="42" name="TextBox 41">
            <a:extLst>
              <a:ext uri="{FF2B5EF4-FFF2-40B4-BE49-F238E27FC236}">
                <a16:creationId xmlns:a16="http://schemas.microsoft.com/office/drawing/2014/main" id="{C856FBE3-E345-4241-B3EC-44CC9EB95215}"/>
              </a:ext>
            </a:extLst>
          </p:cNvPr>
          <p:cNvSpPr txBox="1"/>
          <p:nvPr/>
        </p:nvSpPr>
        <p:spPr>
          <a:xfrm>
            <a:off x="8556876" y="4694622"/>
            <a:ext cx="1945742" cy="375045"/>
          </a:xfrm>
          <a:prstGeom prst="rect">
            <a:avLst/>
          </a:prstGeom>
          <a:solidFill>
            <a:srgbClr val="C9D803"/>
          </a:solidFill>
          <a:ln w="19050">
            <a:noFill/>
          </a:ln>
        </p:spPr>
        <p:txBody>
          <a:bodyPr wrap="square" rtlCol="0">
            <a:spAutoFit/>
          </a:bodyPr>
          <a:lstStyle/>
          <a:p>
            <a:r>
              <a:rPr lang="en-US"/>
              <a:t>Analog Output</a:t>
            </a:r>
          </a:p>
        </p:txBody>
      </p:sp>
      <p:sp>
        <p:nvSpPr>
          <p:cNvPr id="90" name="TextBox 89">
            <a:extLst>
              <a:ext uri="{FF2B5EF4-FFF2-40B4-BE49-F238E27FC236}">
                <a16:creationId xmlns:a16="http://schemas.microsoft.com/office/drawing/2014/main" id="{34D84EB8-26B6-4B48-83C4-7B471ED419F0}"/>
              </a:ext>
            </a:extLst>
          </p:cNvPr>
          <p:cNvSpPr txBox="1"/>
          <p:nvPr/>
        </p:nvSpPr>
        <p:spPr>
          <a:xfrm>
            <a:off x="7270603" y="4766337"/>
            <a:ext cx="1053894" cy="276999"/>
          </a:xfrm>
          <a:prstGeom prst="rect">
            <a:avLst/>
          </a:prstGeom>
          <a:solidFill>
            <a:srgbClr val="FFCE00"/>
          </a:solidFill>
          <a:ln w="19050">
            <a:noFill/>
          </a:ln>
        </p:spPr>
        <p:txBody>
          <a:bodyPr wrap="square" rtlCol="0">
            <a:spAutoFit/>
          </a:bodyPr>
          <a:lstStyle/>
          <a:p>
            <a:pPr algn="ctr"/>
            <a:r>
              <a:rPr lang="en-US" sz="1200"/>
              <a:t>Resampling</a:t>
            </a:r>
          </a:p>
        </p:txBody>
      </p:sp>
      <p:sp>
        <p:nvSpPr>
          <p:cNvPr id="6" name="Footer Placeholder 4">
            <a:extLst>
              <a:ext uri="{FF2B5EF4-FFF2-40B4-BE49-F238E27FC236}">
                <a16:creationId xmlns:a16="http://schemas.microsoft.com/office/drawing/2014/main" id="{5FEC895A-79E3-621B-2907-2860BE444C3A}"/>
              </a:ext>
            </a:extLst>
          </p:cNvPr>
          <p:cNvSpPr txBox="1">
            <a:spLocks/>
          </p:cNvSpPr>
          <p:nvPr/>
        </p:nvSpPr>
        <p:spPr>
          <a:xfrm>
            <a:off x="1067136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r>
              <a:rPr lang="en-US" baseline="0" dirty="0">
                <a:solidFill>
                  <a:schemeClr val="tx1">
                    <a:lumMod val="90000"/>
                    <a:lumOff val="10000"/>
                  </a:schemeClr>
                </a:solidFill>
              </a:rPr>
              <a:t>© </a:t>
            </a:r>
            <a:fld id="{B6A4D2AD-EB94-4AE9-AD61-42E8735B5248}" type="datetimeyyyy">
              <a:rPr lang="en-US" baseline="0" smtClean="0">
                <a:solidFill>
                  <a:schemeClr val="tx1">
                    <a:lumMod val="90000"/>
                    <a:lumOff val="10000"/>
                  </a:schemeClr>
                </a:solidFill>
              </a:rPr>
              <a:pPr algn="l"/>
              <a:t>2023</a:t>
            </a:fld>
            <a:r>
              <a:rPr lang="en-US" baseline="0" dirty="0">
                <a:solidFill>
                  <a:schemeClr val="tx1">
                    <a:lumMod val="90000"/>
                    <a:lumOff val="10000"/>
                  </a:schemeClr>
                </a:solidFill>
              </a:rPr>
              <a:t> EZMetrology</a:t>
            </a:r>
          </a:p>
        </p:txBody>
      </p:sp>
      <p:sp>
        <p:nvSpPr>
          <p:cNvPr id="7" name="Footer Placeholder 4">
            <a:extLst>
              <a:ext uri="{FF2B5EF4-FFF2-40B4-BE49-F238E27FC236}">
                <a16:creationId xmlns:a16="http://schemas.microsoft.com/office/drawing/2014/main" id="{6A706F3B-482A-4F1D-2E8B-8B98D88B756A}"/>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341126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E30008-CF23-4B78-A6FB-A6836E0EB3F6}"/>
              </a:ext>
            </a:extLst>
          </p:cNvPr>
          <p:cNvSpPr>
            <a:spLocks noGrp="1"/>
          </p:cNvSpPr>
          <p:nvPr>
            <p:ph type="title"/>
          </p:nvPr>
        </p:nvSpPr>
        <p:spPr>
          <a:xfrm>
            <a:off x="4762500" y="2673098"/>
            <a:ext cx="3209925" cy="1325563"/>
          </a:xfrm>
        </p:spPr>
        <p:txBody>
          <a:bodyPr>
            <a:normAutofit fontScale="90000"/>
          </a:bodyPr>
          <a:lstStyle/>
          <a:p>
            <a:r>
              <a:rPr lang="en-US" sz="4800">
                <a:solidFill>
                  <a:srgbClr val="C9D803"/>
                </a:solidFill>
              </a:rPr>
              <a:t>Thank you.</a:t>
            </a:r>
          </a:p>
        </p:txBody>
      </p:sp>
      <p:sp>
        <p:nvSpPr>
          <p:cNvPr id="3" name="Footer Placeholder 2">
            <a:extLst>
              <a:ext uri="{FF2B5EF4-FFF2-40B4-BE49-F238E27FC236}">
                <a16:creationId xmlns:a16="http://schemas.microsoft.com/office/drawing/2014/main" id="{3A0058C7-9230-4BD8-810D-C197569A5160}"/>
              </a:ext>
            </a:extLst>
          </p:cNvPr>
          <p:cNvSpPr>
            <a:spLocks noGrp="1"/>
          </p:cNvSpPr>
          <p:nvPr>
            <p:ph type="ftr" sz="quarter" idx="4294967295"/>
          </p:nvPr>
        </p:nvSpPr>
        <p:spPr>
          <a:xfrm>
            <a:off x="198437" y="6506728"/>
            <a:ext cx="4114800" cy="365125"/>
          </a:xfrm>
        </p:spPr>
        <p:txBody>
          <a:bodyPr/>
          <a:lstStyle/>
          <a:p>
            <a:r>
              <a:rPr lang="en-US" dirty="0">
                <a:solidFill>
                  <a:schemeClr val="tx1">
                    <a:lumMod val="75000"/>
                    <a:lumOff val="25000"/>
                  </a:schemeClr>
                </a:solidFill>
              </a:rPr>
              <a:t>TEPS008, Slide </a:t>
            </a:r>
            <a:fld id="{55AE94E2-01AD-4F44-B701-725E8CE3ADFF}" type="slidenum">
              <a:rPr lang="en-US" smtClean="0">
                <a:solidFill>
                  <a:schemeClr val="tx1">
                    <a:lumMod val="75000"/>
                    <a:lumOff val="25000"/>
                  </a:schemeClr>
                </a:solidFill>
              </a:rPr>
              <a:pPr/>
              <a:t>13</a:t>
            </a:fld>
            <a:endParaRPr lang="en-US" dirty="0">
              <a:solidFill>
                <a:schemeClr val="tx1">
                  <a:lumMod val="75000"/>
                  <a:lumOff val="25000"/>
                </a:schemeClr>
              </a:solidFill>
            </a:endParaRPr>
          </a:p>
        </p:txBody>
      </p:sp>
      <p:grpSp>
        <p:nvGrpSpPr>
          <p:cNvPr id="5" name="Group 4">
            <a:extLst>
              <a:ext uri="{FF2B5EF4-FFF2-40B4-BE49-F238E27FC236}">
                <a16:creationId xmlns:a16="http://schemas.microsoft.com/office/drawing/2014/main" id="{77256812-AE2E-C048-F9B5-9D456237CADA}"/>
              </a:ext>
            </a:extLst>
          </p:cNvPr>
          <p:cNvGrpSpPr/>
          <p:nvPr/>
        </p:nvGrpSpPr>
        <p:grpSpPr>
          <a:xfrm>
            <a:off x="3003456" y="4381141"/>
            <a:ext cx="5755984" cy="1169551"/>
            <a:chOff x="3509627" y="4222924"/>
            <a:chExt cx="5755984" cy="1169551"/>
          </a:xfrm>
        </p:grpSpPr>
        <p:sp>
          <p:nvSpPr>
            <p:cNvPr id="8" name="TextBox 7">
              <a:extLst>
                <a:ext uri="{FF2B5EF4-FFF2-40B4-BE49-F238E27FC236}">
                  <a16:creationId xmlns:a16="http://schemas.microsoft.com/office/drawing/2014/main" id="{8129879A-698E-FAE7-1505-6B37F93ECFF2}"/>
                </a:ext>
              </a:extLst>
            </p:cNvPr>
            <p:cNvSpPr txBox="1"/>
            <p:nvPr/>
          </p:nvSpPr>
          <p:spPr>
            <a:xfrm>
              <a:off x="3509627" y="4222924"/>
              <a:ext cx="2586373" cy="954107"/>
            </a:xfrm>
            <a:prstGeom prst="rect">
              <a:avLst/>
            </a:prstGeom>
            <a:noFill/>
          </p:spPr>
          <p:txBody>
            <a:bodyPr wrap="square" rtlCol="0">
              <a:spAutoFit/>
            </a:bodyPr>
            <a:lstStyle/>
            <a:p>
              <a:pPr algn="r"/>
              <a:r>
                <a:rPr lang="en-US" sz="1400" b="1" dirty="0">
                  <a:solidFill>
                    <a:schemeClr val="bg1">
                      <a:lumMod val="50000"/>
                    </a:schemeClr>
                  </a:solidFill>
                  <a:hlinkClick r:id="rId3">
                    <a:extLst>
                      <a:ext uri="{A12FA001-AC4F-418D-AE19-62706E023703}">
                        <ahyp:hlinkClr xmlns:ahyp="http://schemas.microsoft.com/office/drawing/2018/hyperlinkcolor" val="tx"/>
                      </a:ext>
                    </a:extLst>
                  </a:hlinkClick>
                </a:rPr>
                <a:t>info@ezmetrology.com</a:t>
              </a:r>
              <a:endParaRPr lang="en-US" sz="1400" b="1" dirty="0">
                <a:solidFill>
                  <a:schemeClr val="bg1">
                    <a:lumMod val="50000"/>
                  </a:schemeClr>
                </a:solidFill>
              </a:endParaRPr>
            </a:p>
            <a:p>
              <a:pPr algn="r"/>
              <a:endParaRPr lang="en-US" sz="1400" b="1" dirty="0">
                <a:solidFill>
                  <a:schemeClr val="bg1">
                    <a:lumMod val="50000"/>
                  </a:schemeClr>
                </a:solidFill>
              </a:endParaRPr>
            </a:p>
            <a:p>
              <a:pPr algn="r"/>
              <a:r>
                <a:rPr lang="en-US" sz="1400" b="1" dirty="0">
                  <a:solidFill>
                    <a:schemeClr val="bg1">
                      <a:lumMod val="50000"/>
                    </a:schemeClr>
                  </a:solidFill>
                  <a:hlinkClick r:id="rId4">
                    <a:extLst>
                      <a:ext uri="{A12FA001-AC4F-418D-AE19-62706E023703}">
                        <ahyp:hlinkClr xmlns:ahyp="http://schemas.microsoft.com/office/drawing/2018/hyperlinkcolor" val="tx"/>
                      </a:ext>
                    </a:extLst>
                  </a:hlinkClick>
                </a:rPr>
                <a:t>support@ezmetrology.com</a:t>
              </a:r>
              <a:endParaRPr lang="en-US" sz="1400" b="1" dirty="0">
                <a:solidFill>
                  <a:schemeClr val="bg1">
                    <a:lumMod val="50000"/>
                  </a:schemeClr>
                </a:solidFill>
              </a:endParaRPr>
            </a:p>
            <a:p>
              <a:pPr algn="r"/>
              <a:endParaRPr lang="en-US" sz="1400" b="1" dirty="0">
                <a:solidFill>
                  <a:schemeClr val="bg1">
                    <a:lumMod val="50000"/>
                  </a:schemeClr>
                </a:solidFill>
              </a:endParaRPr>
            </a:p>
          </p:txBody>
        </p:sp>
        <p:sp>
          <p:nvSpPr>
            <p:cNvPr id="9" name="TextBox 8">
              <a:extLst>
                <a:ext uri="{FF2B5EF4-FFF2-40B4-BE49-F238E27FC236}">
                  <a16:creationId xmlns:a16="http://schemas.microsoft.com/office/drawing/2014/main" id="{E47343CB-697D-2FB5-7CFA-FB8DE311B403}"/>
                </a:ext>
              </a:extLst>
            </p:cNvPr>
            <p:cNvSpPr txBox="1"/>
            <p:nvPr/>
          </p:nvSpPr>
          <p:spPr>
            <a:xfrm>
              <a:off x="6679238" y="4222924"/>
              <a:ext cx="2586373" cy="1169551"/>
            </a:xfrm>
            <a:prstGeom prst="rect">
              <a:avLst/>
            </a:prstGeom>
            <a:noFill/>
          </p:spPr>
          <p:txBody>
            <a:bodyPr wrap="square" rtlCol="0">
              <a:spAutoFit/>
            </a:bodyPr>
            <a:lstStyle/>
            <a:p>
              <a:r>
                <a:rPr lang="en-US" sz="1400" b="1" dirty="0">
                  <a:solidFill>
                    <a:schemeClr val="bg1">
                      <a:lumMod val="50000"/>
                    </a:schemeClr>
                  </a:solidFill>
                  <a:hlinkClick r:id="rId5">
                    <a:extLst>
                      <a:ext uri="{A12FA001-AC4F-418D-AE19-62706E023703}">
                        <ahyp:hlinkClr xmlns:ahyp="http://schemas.microsoft.com/office/drawing/2018/hyperlinkcolor" val="tx"/>
                      </a:ext>
                    </a:extLst>
                  </a:hlinkClick>
                </a:rPr>
                <a:t>www.ezmetrology.com</a:t>
              </a:r>
              <a:endParaRPr lang="en-US" sz="1400" b="1" dirty="0">
                <a:solidFill>
                  <a:schemeClr val="bg1">
                    <a:lumMod val="50000"/>
                  </a:schemeClr>
                </a:solidFill>
              </a:endParaRPr>
            </a:p>
            <a:p>
              <a:endParaRPr lang="en-US" sz="1400" b="1" dirty="0">
                <a:solidFill>
                  <a:schemeClr val="bg1">
                    <a:lumMod val="50000"/>
                  </a:schemeClr>
                </a:solidFill>
              </a:endParaRPr>
            </a:p>
            <a:p>
              <a:r>
                <a:rPr lang="en-US" sz="1400" b="1" dirty="0">
                  <a:solidFill>
                    <a:schemeClr val="bg1">
                      <a:lumMod val="50000"/>
                    </a:schemeClr>
                  </a:solidFill>
                  <a:hlinkClick r:id="rId6">
                    <a:extLst>
                      <a:ext uri="{A12FA001-AC4F-418D-AE19-62706E023703}">
                        <ahyp:hlinkClr xmlns:ahyp="http://schemas.microsoft.com/office/drawing/2018/hyperlinkcolor" val="tx"/>
                      </a:ext>
                    </a:extLst>
                  </a:hlinkClick>
                </a:rPr>
                <a:t>portal.ezmetrology.com</a:t>
              </a:r>
              <a:endParaRPr lang="en-US" sz="1400" b="1" dirty="0">
                <a:solidFill>
                  <a:schemeClr val="bg1">
                    <a:lumMod val="50000"/>
                  </a:schemeClr>
                </a:solidFill>
              </a:endParaRPr>
            </a:p>
            <a:p>
              <a:endParaRPr lang="en-US" sz="1400" b="1" dirty="0">
                <a:solidFill>
                  <a:schemeClr val="bg1">
                    <a:lumMod val="50000"/>
                  </a:schemeClr>
                </a:solidFill>
              </a:endParaRPr>
            </a:p>
            <a:p>
              <a:r>
                <a:rPr lang="en-US" sz="1400" b="1" dirty="0">
                  <a:solidFill>
                    <a:schemeClr val="bg1">
                      <a:lumMod val="50000"/>
                    </a:schemeClr>
                  </a:solidFill>
                  <a:hlinkClick r:id="rId7">
                    <a:extLst>
                      <a:ext uri="{A12FA001-AC4F-418D-AE19-62706E023703}">
                        <ahyp:hlinkClr xmlns:ahyp="http://schemas.microsoft.com/office/drawing/2018/hyperlinkcolor" val="tx"/>
                      </a:ext>
                    </a:extLst>
                  </a:hlinkClick>
                </a:rPr>
                <a:t>academy.ezmetrology.com</a:t>
              </a:r>
              <a:endParaRPr lang="en-US" sz="1400" b="1" dirty="0">
                <a:solidFill>
                  <a:schemeClr val="bg1">
                    <a:lumMod val="50000"/>
                  </a:schemeClr>
                </a:solidFill>
              </a:endParaRPr>
            </a:p>
          </p:txBody>
        </p:sp>
      </p:grpSp>
      <p:sp>
        <p:nvSpPr>
          <p:cNvPr id="2" name="Footer Placeholder 4">
            <a:extLst>
              <a:ext uri="{FF2B5EF4-FFF2-40B4-BE49-F238E27FC236}">
                <a16:creationId xmlns:a16="http://schemas.microsoft.com/office/drawing/2014/main" id="{833106E8-CD76-DC54-1EBF-1BEB26230F1F}"/>
              </a:ext>
            </a:extLst>
          </p:cNvPr>
          <p:cNvSpPr txBox="1">
            <a:spLocks/>
          </p:cNvSpPr>
          <p:nvPr/>
        </p:nvSpPr>
        <p:spPr>
          <a:xfrm>
            <a:off x="8759440" y="6492875"/>
            <a:ext cx="152251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75000"/>
                    <a:lumOff val="25000"/>
                  </a:schemeClr>
                </a:solidFill>
              </a:rPr>
              <a:t> © </a:t>
            </a:r>
            <a:fld id="{B6A4D2AD-EB94-4AE9-AD61-42E8735B5248}" type="datetimeyyyy">
              <a:rPr lang="en-US" baseline="0" smtClean="0">
                <a:solidFill>
                  <a:schemeClr val="tx1">
                    <a:lumMod val="75000"/>
                    <a:lumOff val="25000"/>
                  </a:schemeClr>
                </a:solidFill>
              </a:rPr>
              <a:pPr algn="l"/>
              <a:t>2023</a:t>
            </a:fld>
            <a:r>
              <a:rPr lang="en-US" baseline="0" dirty="0">
                <a:solidFill>
                  <a:schemeClr val="tx1">
                    <a:lumMod val="75000"/>
                    <a:lumOff val="25000"/>
                  </a:schemeClr>
                </a:solidFill>
              </a:rPr>
              <a:t> EZMetrology</a:t>
            </a:r>
          </a:p>
        </p:txBody>
      </p:sp>
      <p:sp>
        <p:nvSpPr>
          <p:cNvPr id="6" name="Footer Placeholder 4">
            <a:extLst>
              <a:ext uri="{FF2B5EF4-FFF2-40B4-BE49-F238E27FC236}">
                <a16:creationId xmlns:a16="http://schemas.microsoft.com/office/drawing/2014/main" id="{123E64DD-9D85-BD53-E69C-E84FEC1A2E79}"/>
              </a:ext>
            </a:extLst>
          </p:cNvPr>
          <p:cNvSpPr txBox="1">
            <a:spLocks/>
          </p:cNvSpPr>
          <p:nvPr/>
        </p:nvSpPr>
        <p:spPr>
          <a:xfrm>
            <a:off x="5925309" y="6492874"/>
            <a:ext cx="96707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chemeClr val="tx1">
                    <a:lumMod val="75000"/>
                    <a:lumOff val="25000"/>
                  </a:schemeClr>
                </a:solidFill>
              </a:rPr>
              <a:t>Confidential</a:t>
            </a:r>
            <a:endParaRPr lang="en-US" baseline="0" dirty="0">
              <a:solidFill>
                <a:schemeClr val="tx1">
                  <a:lumMod val="75000"/>
                  <a:lumOff val="25000"/>
                </a:schemeClr>
              </a:solidFill>
            </a:endParaRPr>
          </a:p>
        </p:txBody>
      </p:sp>
    </p:spTree>
    <p:extLst>
      <p:ext uri="{BB962C8B-B14F-4D97-AF65-F5344CB8AC3E}">
        <p14:creationId xmlns:p14="http://schemas.microsoft.com/office/powerpoint/2010/main" val="2859811071"/>
      </p:ext>
    </p:extLst>
  </p:cSld>
  <p:clrMapOvr>
    <a:masterClrMapping/>
  </p:clrMapOvr>
</p:sld>
</file>

<file path=ppt/theme/theme1.xml><?xml version="1.0" encoding="utf-8"?>
<a:theme xmlns:a="http://schemas.openxmlformats.org/drawingml/2006/main" name="EZM_trainings">
  <a:themeElements>
    <a:clrScheme name="EZTheme w/ ac">
      <a:dk1>
        <a:srgbClr val="282828"/>
      </a:dk1>
      <a:lt1>
        <a:sysClr val="window" lastClr="FFFFFF"/>
      </a:lt1>
      <a:dk2>
        <a:srgbClr val="DDDDDD"/>
      </a:dk2>
      <a:lt2>
        <a:srgbClr val="C9D803"/>
      </a:lt2>
      <a:accent1>
        <a:srgbClr val="B4C10F"/>
      </a:accent1>
      <a:accent2>
        <a:srgbClr val="98A30D"/>
      </a:accent2>
      <a:accent3>
        <a:srgbClr val="00B0F0"/>
      </a:accent3>
      <a:accent4>
        <a:srgbClr val="FFC000"/>
      </a:accent4>
      <a:accent5>
        <a:srgbClr val="C00000"/>
      </a:accent5>
      <a:accent6>
        <a:srgbClr val="002060"/>
      </a:accent6>
      <a:hlink>
        <a:srgbClr val="00B050"/>
      </a:hlink>
      <a:folHlink>
        <a:srgbClr val="7030A0"/>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E3FDD303-1974-4895-940B-16CA8BFFD5D5}" vid="{737DD923-1AD8-4CB4-B2E6-957E26E2A6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313afc7-3eb4-405f-897d-f4e2c5d17a1f">
      <Terms xmlns="http://schemas.microsoft.com/office/infopath/2007/PartnerControls"/>
    </lcf76f155ced4ddcb4097134ff3c332f>
    <TaxCatchAll xmlns="eac98e98-ece4-44f5-aca7-f23ceeb65f6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CD77B110160054ABB4C9D2CCC5F3D8B" ma:contentTypeVersion="14" ma:contentTypeDescription="Create a new document." ma:contentTypeScope="" ma:versionID="b9cdaf7cb8ca84c690c1dabea959b8c3">
  <xsd:schema xmlns:xsd="http://www.w3.org/2001/XMLSchema" xmlns:xs="http://www.w3.org/2001/XMLSchema" xmlns:p="http://schemas.microsoft.com/office/2006/metadata/properties" xmlns:ns2="d313afc7-3eb4-405f-897d-f4e2c5d17a1f" xmlns:ns3="eac98e98-ece4-44f5-aca7-f23ceeb65f6f" targetNamespace="http://schemas.microsoft.com/office/2006/metadata/properties" ma:root="true" ma:fieldsID="a618a32af295228d379138c0e837bae8" ns2:_="" ns3:_="">
    <xsd:import namespace="d313afc7-3eb4-405f-897d-f4e2c5d17a1f"/>
    <xsd:import namespace="eac98e98-ece4-44f5-aca7-f23ceeb65f6f"/>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13afc7-3eb4-405f-897d-f4e2c5d17a1f"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b3d10022-8ef4-49b5-87be-fba42a0ed1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ac98e98-ece4-44f5-aca7-f23ceeb65f6f"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d3e94fc7-17e5-40b2-a77a-35b3c6e08b13}" ma:internalName="TaxCatchAll" ma:showField="CatchAllData" ma:web="eac98e98-ece4-44f5-aca7-f23ceeb65f6f">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076D67-AFEC-46B1-BA45-07662D777D3F}">
  <ds:schemaRefs>
    <ds:schemaRef ds:uri="http://purl.org/dc/elements/1.1/"/>
    <ds:schemaRef ds:uri="http://schemas.openxmlformats.org/package/2006/metadata/core-properties"/>
    <ds:schemaRef ds:uri="http://purl.org/dc/terms/"/>
    <ds:schemaRef ds:uri="http://schemas.microsoft.com/office/2006/documentManagement/types"/>
    <ds:schemaRef ds:uri="19aad6ec-c734-43a9-9135-0e28367fcc05"/>
    <ds:schemaRef ds:uri="http://schemas.microsoft.com/office/2006/metadata/properties"/>
    <ds:schemaRef ds:uri="http://schemas.microsoft.com/office/infopath/2007/PartnerControls"/>
    <ds:schemaRef ds:uri="http://www.w3.org/XML/1998/namespace"/>
    <ds:schemaRef ds:uri="b855a5ad-b2f0-47c5-8eb8-17d500768fc6"/>
    <ds:schemaRef ds:uri="http://purl.org/dc/dcmitype/"/>
    <ds:schemaRef ds:uri="ca2ec694-8038-4733-8ea4-dd2997da7f59"/>
    <ds:schemaRef ds:uri="a8c7a9ae-c630-44e9-93fe-27b8fa377db4"/>
    <ds:schemaRef ds:uri="68de6de8-3eab-4b26-bbaa-a364b8217a6f"/>
    <ds:schemaRef ds:uri="d6d589e6-6e8e-46b3-89fc-f23ba6ea0b47"/>
  </ds:schemaRefs>
</ds:datastoreItem>
</file>

<file path=customXml/itemProps2.xml><?xml version="1.0" encoding="utf-8"?>
<ds:datastoreItem xmlns:ds="http://schemas.openxmlformats.org/officeDocument/2006/customXml" ds:itemID="{2C36A47C-0A61-4ABF-A19C-8F74BCEB689B}"/>
</file>

<file path=customXml/itemProps3.xml><?xml version="1.0" encoding="utf-8"?>
<ds:datastoreItem xmlns:ds="http://schemas.openxmlformats.org/officeDocument/2006/customXml" ds:itemID="{15EC4FD4-1AA5-428D-9A1A-973A0DAEA1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EZM POT Template v1</Template>
  <TotalTime>147</TotalTime>
  <Words>913</Words>
  <Application>Microsoft Office PowerPoint</Application>
  <PresentationFormat>Widescreen</PresentationFormat>
  <Paragraphs>166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Bahnschrift</vt:lpstr>
      <vt:lpstr>Bahnschrift SemiBold</vt:lpstr>
      <vt:lpstr>Calibri</vt:lpstr>
      <vt:lpstr>EZM_trainings</vt:lpstr>
      <vt:lpstr>PowerPoint Presentation</vt:lpstr>
      <vt:lpstr>INDEX</vt:lpstr>
      <vt:lpstr>1. Introduction</vt:lpstr>
      <vt:lpstr>1. Introduction</vt:lpstr>
      <vt:lpstr>1. Introduction</vt:lpstr>
      <vt:lpstr>1. Introduction</vt:lpstr>
      <vt:lpstr>2. Timing Results</vt:lpstr>
      <vt:lpstr>2. Timing Results</vt:lpstr>
      <vt:lpstr>2. Timing Results</vt:lpstr>
      <vt:lpstr>2. Timing Results</vt:lpstr>
      <vt:lpstr>3. Resampling Module</vt:lpstr>
      <vt:lpstr>3. Resampling Module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Connor  Cook</dc:creator>
  <cp:lastModifiedBy>Don Kahaian</cp:lastModifiedBy>
  <cp:revision>32</cp:revision>
  <dcterms:created xsi:type="dcterms:W3CDTF">2021-08-11T20:58:21Z</dcterms:created>
  <dcterms:modified xsi:type="dcterms:W3CDTF">2023-07-11T18:42:32Z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0x0101006557D152F0FF64449C85CA3CC9E31DD5</vt:lpwstr>
  </property>
  <property fmtid="{D5CDD505-2E9C-101B-9397-08002B2CF9AE}" pid="3" name="MediaServiceImageTags">
    <vt:lpwstr/>
  </property>
</Properties>
</file>