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</p:sldMasterIdLst>
  <p:notesMasterIdLst>
    <p:notesMasterId r:id="rId32"/>
  </p:notesMasterIdLst>
  <p:handoutMasterIdLst>
    <p:handoutMasterId r:id="rId33"/>
  </p:handoutMasterIdLst>
  <p:sldIdLst>
    <p:sldId id="282" r:id="rId5"/>
    <p:sldId id="283" r:id="rId6"/>
    <p:sldId id="368" r:id="rId7"/>
    <p:sldId id="351" r:id="rId8"/>
    <p:sldId id="543" r:id="rId9"/>
    <p:sldId id="536" r:id="rId10"/>
    <p:sldId id="378" r:id="rId11"/>
    <p:sldId id="542" r:id="rId12"/>
    <p:sldId id="544" r:id="rId13"/>
    <p:sldId id="537" r:id="rId14"/>
    <p:sldId id="518" r:id="rId15"/>
    <p:sldId id="545" r:id="rId16"/>
    <p:sldId id="546" r:id="rId17"/>
    <p:sldId id="547" r:id="rId18"/>
    <p:sldId id="397" r:id="rId19"/>
    <p:sldId id="548" r:id="rId20"/>
    <p:sldId id="549" r:id="rId21"/>
    <p:sldId id="550" r:id="rId22"/>
    <p:sldId id="551" r:id="rId23"/>
    <p:sldId id="558" r:id="rId24"/>
    <p:sldId id="553" r:id="rId25"/>
    <p:sldId id="554" r:id="rId26"/>
    <p:sldId id="555" r:id="rId27"/>
    <p:sldId id="556" r:id="rId28"/>
    <p:sldId id="557" r:id="rId29"/>
    <p:sldId id="559" r:id="rId30"/>
    <p:sldId id="404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778962C-87F6-4CD9-57A9-92C38A7543BB}" name="Max Rose" initials="MR" userId="S::MRose@ezmetrology.com::1c45b4df-f047-4dd9-bd62-c8d2a2b5fa49" providerId="AD"/>
  <p188:author id="{CF3EA45C-33DB-5981-02B3-6C73A57A4342}" name="Connor  Cook" initials="CC" userId="S::ccook@ezmetrology.com::a1470969-78a9-4692-b085-d26151b5eb14" providerId="AD"/>
  <p188:author id="{46253099-03B8-CAD4-3D6E-634B7B424B0D}" name="Carine Woldanski" initials="CW" userId="S::cwoldanski@ezmetrology.com::bf7584f9-3c43-4d21-861e-68ed152757ea" providerId="AD"/>
  <p188:author id="{744DB2ED-7001-9155-96B0-116AAE3E1580}" name="Erol Gunes" initials="EG" userId="Erol Gunes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7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FF99FF"/>
    <a:srgbClr val="CC0000"/>
    <a:srgbClr val="DDDDDD"/>
    <a:srgbClr val="C7D82B"/>
    <a:srgbClr val="C9D803"/>
    <a:srgbClr val="6D6E71"/>
    <a:srgbClr val="98A30D"/>
    <a:srgbClr val="282828"/>
    <a:srgbClr val="333333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8/10/relationships/authors" Target="authors.xml"/><Relationship Id="rId21" Type="http://schemas.openxmlformats.org/officeDocument/2006/relationships/slide" Target="slides/slide17.xml"/><Relationship Id="rId34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7/11/2023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906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392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4015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371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084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863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3225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948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426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3503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8267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7186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9414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7129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7898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047071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7391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9987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0510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7973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60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  <p15:guide id="2" pos="39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Presentation 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TEPS001,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TEPS001,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SEPP015,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688" r:id="rId2"/>
    <p:sldLayoutId id="2147483677" r:id="rId3"/>
    <p:sldLayoutId id="2147483686" r:id="rId4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869342" y="2754824"/>
            <a:ext cx="4649030" cy="1138773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indent="0" algn="ctr">
              <a:buNone/>
            </a:pPr>
            <a:r>
              <a:rPr lang="en-US" sz="4000" b="1" spc="300" dirty="0">
                <a:cs typeface="Arial"/>
              </a:rPr>
              <a:t>EZMetrology</a:t>
            </a:r>
          </a:p>
          <a:p>
            <a:pPr algn="ctr"/>
            <a:r>
              <a:rPr lang="en-US" sz="2800" cap="all" dirty="0">
                <a:solidFill>
                  <a:srgbClr val="282828"/>
                </a:solidFill>
                <a:latin typeface="Bahnschrift"/>
              </a:rPr>
              <a:t>EZSlamx Energy Models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231504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0457E5D6-DC16-E4D3-0102-63433629C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8817" y="4509516"/>
            <a:ext cx="4450080" cy="120396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5CFB330-281C-7425-5D73-FDECDD378405}"/>
              </a:ext>
            </a:extLst>
          </p:cNvPr>
          <p:cNvSpPr txBox="1">
            <a:spLocks/>
          </p:cNvSpPr>
          <p:nvPr/>
        </p:nvSpPr>
        <p:spPr>
          <a:xfrm>
            <a:off x="8768412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F185353-21EB-A0AB-6BD3-D7A456B712C4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32E133-60EC-42D6-B4E7-3697FB82A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3BB1BB-EE81-44DF-8271-FED2BF71B36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3378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5CCAE4E-DAC3-45BE-B3CD-4066408CED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536" y="2428670"/>
            <a:ext cx="5458968" cy="2682915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Introduction</a:t>
            </a:r>
          </a:p>
          <a:p>
            <a:pPr>
              <a:lnSpc>
                <a:spcPct val="150000"/>
              </a:lnSpc>
            </a:pPr>
            <a:r>
              <a:rPr lang="en-US" b="1" dirty="0"/>
              <a:t>Typical Closing Energy Pie Graphs</a:t>
            </a:r>
          </a:p>
          <a:p>
            <a:pPr>
              <a:lnSpc>
                <a:spcPct val="150000"/>
              </a:lnSpc>
            </a:pPr>
            <a:r>
              <a:rPr lang="en-US" b="1" dirty="0"/>
              <a:t>Flush Sensitivity</a:t>
            </a:r>
          </a:p>
          <a:p>
            <a:pPr>
              <a:lnSpc>
                <a:spcPct val="150000"/>
              </a:lnSpc>
            </a:pPr>
            <a:r>
              <a:rPr lang="en-GB" b="1" dirty="0"/>
              <a:t>Energy Buildup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03E76C5-A16E-C9AD-4404-56DBA0A023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6C080D-D720-647C-FC4E-7B797C8C9C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7252" y="0"/>
            <a:ext cx="5676900" cy="6858000"/>
          </a:xfrm>
          <a:prstGeom prst="rect">
            <a:avLst/>
          </a:prstGeom>
        </p:spPr>
      </p:pic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AB72FEF-A7C3-F281-2161-DDAFF91EFB81}"/>
              </a:ext>
            </a:extLst>
          </p:cNvPr>
          <p:cNvSpPr txBox="1">
            <a:spLocks/>
          </p:cNvSpPr>
          <p:nvPr/>
        </p:nvSpPr>
        <p:spPr>
          <a:xfrm>
            <a:off x="10717283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3B7B7D2-3B74-18BE-B5E1-41B5D0D9DEE5}"/>
              </a:ext>
            </a:extLst>
          </p:cNvPr>
          <p:cNvSpPr txBox="1">
            <a:spLocks/>
          </p:cNvSpPr>
          <p:nvPr/>
        </p:nvSpPr>
        <p:spPr>
          <a:xfrm>
            <a:off x="5375570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60292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469" y="2818153"/>
            <a:ext cx="2902367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8920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9562B0-2E0D-F65B-5C34-A84C8CDCD208}"/>
              </a:ext>
            </a:extLst>
          </p:cNvPr>
          <p:cNvSpPr txBox="1">
            <a:spLocks/>
          </p:cNvSpPr>
          <p:nvPr/>
        </p:nvSpPr>
        <p:spPr>
          <a:xfrm>
            <a:off x="9304124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A0FD0B4-40D5-67E3-771D-D4396A636A48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8506" y="2529497"/>
            <a:ext cx="7017304" cy="289447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182880" lvl="1" algn="just">
              <a:lnSpc>
                <a:spcPct val="100000"/>
              </a:lnSpc>
              <a:spcBef>
                <a:spcPts val="600"/>
              </a:spcBef>
            </a:pPr>
            <a:endParaRPr lang="en-US" sz="1600" b="1" i="1" dirty="0"/>
          </a:p>
          <a:p>
            <a:pPr lvl="1">
              <a:defRPr/>
            </a:pPr>
            <a:endParaRPr lang="en-US" sz="1400" dirty="0">
              <a:solidFill>
                <a:schemeClr val="tx1"/>
              </a:solidFill>
            </a:endParaRPr>
          </a:p>
          <a:p>
            <a:pPr marL="457200" indent="-457200">
              <a:spcBef>
                <a:spcPts val="500"/>
              </a:spcBef>
              <a:spcAft>
                <a:spcPts val="500"/>
              </a:spcAft>
              <a:buFont typeface="+mj-lt"/>
              <a:buAutoNum type="arabicPeriod"/>
            </a:pPr>
            <a:r>
              <a:rPr lang="en-US" sz="1600" b="1" u="sng" dirty="0"/>
              <a:t>EZSlam</a:t>
            </a:r>
          </a:p>
          <a:p>
            <a:pPr marL="0" indent="0" defTabSz="458788">
              <a:spcBef>
                <a:spcPts val="500"/>
              </a:spcBef>
              <a:spcAft>
                <a:spcPts val="500"/>
              </a:spcAft>
              <a:buNone/>
            </a:pPr>
            <a:r>
              <a:rPr lang="en-US" sz="1200" dirty="0">
                <a:solidFill>
                  <a:schemeClr val="tx1"/>
                </a:solidFill>
              </a:rPr>
              <a:t>Measurement technology based on </a:t>
            </a:r>
            <a:r>
              <a:rPr lang="en-US" sz="1200" i="1" u="sng" dirty="0">
                <a:solidFill>
                  <a:schemeClr val="tx1"/>
                </a:solidFill>
              </a:rPr>
              <a:t>multiple sensors</a:t>
            </a:r>
            <a:r>
              <a:rPr lang="en-US" sz="1200" dirty="0">
                <a:solidFill>
                  <a:schemeClr val="tx1"/>
                </a:solidFill>
              </a:rPr>
              <a:t>, dedicated </a:t>
            </a:r>
            <a:r>
              <a:rPr lang="en-US" sz="1200" i="1" u="sng" dirty="0">
                <a:solidFill>
                  <a:schemeClr val="tx1"/>
                </a:solidFill>
              </a:rPr>
              <a:t>software analysis,  </a:t>
            </a:r>
            <a:r>
              <a:rPr lang="en-US" sz="1200" dirty="0">
                <a:solidFill>
                  <a:schemeClr val="tx1"/>
                </a:solidFill>
              </a:rPr>
              <a:t>and a </a:t>
            </a:r>
            <a:r>
              <a:rPr lang="en-US" sz="1200" i="1" u="sng" dirty="0">
                <a:solidFill>
                  <a:schemeClr val="tx1"/>
                </a:solidFill>
              </a:rPr>
              <a:t>standard measurement protocol</a:t>
            </a:r>
            <a:r>
              <a:rPr lang="en-US" sz="1200" i="1" dirty="0">
                <a:solidFill>
                  <a:schemeClr val="tx1"/>
                </a:solidFill>
              </a:rPr>
              <a:t>  </a:t>
            </a:r>
            <a:r>
              <a:rPr lang="en-US" sz="1200" dirty="0">
                <a:solidFill>
                  <a:schemeClr val="tx1"/>
                </a:solidFill>
              </a:rPr>
              <a:t>to determine all significant parameters regarding door behavior.</a:t>
            </a:r>
          </a:p>
          <a:p>
            <a:pPr marL="457200" indent="-457200">
              <a:spcBef>
                <a:spcPts val="500"/>
              </a:spcBef>
              <a:spcAft>
                <a:spcPts val="500"/>
              </a:spcAft>
              <a:buFont typeface="+mj-lt"/>
              <a:buAutoNum type="arabicPeriod"/>
            </a:pPr>
            <a:endParaRPr lang="en-US" sz="1400" dirty="0"/>
          </a:p>
          <a:p>
            <a:pPr marL="457200" indent="-457200">
              <a:spcBef>
                <a:spcPts val="500"/>
              </a:spcBef>
              <a:spcAft>
                <a:spcPts val="500"/>
              </a:spcAft>
              <a:buFont typeface="+mj-lt"/>
              <a:buAutoNum type="arabicPeriod" startAt="2"/>
            </a:pPr>
            <a:r>
              <a:rPr lang="en-US" sz="1600" b="1" u="sng" dirty="0"/>
              <a:t>Energy Metrics</a:t>
            </a:r>
            <a:endParaRPr lang="en-US" sz="1600" b="1" dirty="0"/>
          </a:p>
          <a:p>
            <a:pPr marL="0" indent="0" defTabSz="458788">
              <a:spcBef>
                <a:spcPts val="500"/>
              </a:spcBef>
              <a:spcAft>
                <a:spcPts val="500"/>
              </a:spcAft>
              <a:buNone/>
            </a:pPr>
            <a:r>
              <a:rPr lang="en-US" sz="1200" dirty="0">
                <a:solidFill>
                  <a:schemeClr val="tx1"/>
                </a:solidFill>
              </a:rPr>
              <a:t>Evaluation through energy measurements allows one to have </a:t>
            </a:r>
            <a:r>
              <a:rPr lang="en-US" sz="1200" i="1" u="sng" dirty="0">
                <a:solidFill>
                  <a:schemeClr val="tx1"/>
                </a:solidFill>
              </a:rPr>
              <a:t>identical units</a:t>
            </a:r>
            <a:r>
              <a:rPr lang="en-US" sz="1200" dirty="0">
                <a:solidFill>
                  <a:schemeClr val="tx1"/>
                </a:solidFill>
              </a:rPr>
              <a:t> for all characteristics.</a:t>
            </a:r>
          </a:p>
          <a:p>
            <a:pPr marL="0" indent="0" defTabSz="458788">
              <a:spcBef>
                <a:spcPts val="500"/>
              </a:spcBef>
              <a:spcAft>
                <a:spcPts val="500"/>
              </a:spcAft>
              <a:buNone/>
            </a:pPr>
            <a:r>
              <a:rPr lang="en-US" sz="1200" dirty="0">
                <a:solidFill>
                  <a:schemeClr val="tx1"/>
                </a:solidFill>
              </a:rPr>
              <a:t>Speed, pressure, and force can all be expressed in Joules to enable relative comparisons.</a:t>
            </a:r>
          </a:p>
          <a:p>
            <a:pPr marL="182880" lvl="1" indent="0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1400" dirty="0"/>
          </a:p>
          <a:p>
            <a:pPr marL="182880" lvl="1" indent="0" algn="just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US" sz="1400" dirty="0"/>
              <a:t>		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1. Introduction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1.1 EZSLAM SUMMARY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EB32B9-4386-A97F-7F70-4EB152481157}"/>
              </a:ext>
            </a:extLst>
          </p:cNvPr>
          <p:cNvSpPr/>
          <p:nvPr/>
        </p:nvSpPr>
        <p:spPr>
          <a:xfrm>
            <a:off x="9096065" y="175662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1033B8B-C043-0740-8D7A-1FAA2B24D2A2}"/>
              </a:ext>
            </a:extLst>
          </p:cNvPr>
          <p:cNvSpPr txBox="1"/>
          <p:nvPr/>
        </p:nvSpPr>
        <p:spPr>
          <a:xfrm>
            <a:off x="338185" y="1920874"/>
            <a:ext cx="7620001" cy="936395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Short summary, in case you are not familiar with the EZSlam platform. </a:t>
            </a:r>
          </a:p>
          <a:p>
            <a:pPr lvl="1"/>
            <a:endParaRPr lang="en-US" alt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4763F71-EA3D-5DBA-E220-D9C63C623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5810" y="1032638"/>
            <a:ext cx="3855720" cy="2895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4CC60E-85AA-B882-8C89-55DBABF18F9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35810" y="4011771"/>
            <a:ext cx="3855720" cy="20116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D8237CF-5D3C-7D2E-CF65-3047D43A80B6}"/>
              </a:ext>
            </a:extLst>
          </p:cNvPr>
          <p:cNvSpPr txBox="1">
            <a:spLocks/>
          </p:cNvSpPr>
          <p:nvPr/>
        </p:nvSpPr>
        <p:spPr>
          <a:xfrm>
            <a:off x="10717283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49E7669-ADD3-0D8E-1D93-ABC694402EF6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624287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5193" y="2391918"/>
            <a:ext cx="6840592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2. Typical Closing Energy Pie Graphs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707"/>
            <a:ext cx="1474716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0BC501-D20F-4330-C404-1339200E6D0C}"/>
              </a:ext>
            </a:extLst>
          </p:cNvPr>
          <p:cNvSpPr txBox="1">
            <a:spLocks/>
          </p:cNvSpPr>
          <p:nvPr/>
        </p:nvSpPr>
        <p:spPr>
          <a:xfrm>
            <a:off x="9304124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31E690A-A731-A452-E405-12485C761FD0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5168199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711007-509B-46F2-94A0-30111F5D03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51819" y="2370439"/>
            <a:ext cx="5687912" cy="342863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lvl="1"/>
            <a:endParaRPr lang="en-US" altLang="en-US" sz="1400" b="1" dirty="0">
              <a:solidFill>
                <a:srgbClr val="C7D82B"/>
              </a:solidFill>
            </a:endParaRPr>
          </a:p>
          <a:p>
            <a:pPr lvl="1"/>
            <a:endParaRPr lang="en-US" altLang="en-US" sz="1400" b="1" dirty="0">
              <a:solidFill>
                <a:schemeClr val="tx1"/>
              </a:solidFill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400" dirty="0">
                <a:solidFill>
                  <a:schemeClr val="tx1"/>
                </a:solidFill>
              </a:rPr>
              <a:t>In a </a:t>
            </a:r>
            <a:r>
              <a:rPr lang="en-US" sz="1400" i="1" u="sng" dirty="0">
                <a:solidFill>
                  <a:schemeClr val="tx1"/>
                </a:solidFill>
              </a:rPr>
              <a:t>“good”-“bad” comparison</a:t>
            </a:r>
            <a:r>
              <a:rPr lang="en-US" sz="1400" dirty="0">
                <a:solidFill>
                  <a:schemeClr val="tx1"/>
                </a:solidFill>
              </a:rPr>
              <a:t>, all metrics will be different because of the significantly different situations.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kern="1200" spc="300" dirty="0">
              <a:solidFill>
                <a:schemeClr val="tx1"/>
              </a:solidFill>
              <a:cs typeface="Times" pitchFamily="18" charset="0"/>
            </a:endParaRP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kern="1200" spc="300" dirty="0">
              <a:solidFill>
                <a:schemeClr val="tx1"/>
              </a:solidFill>
              <a:cs typeface="Times" pitchFamily="18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US" altLang="en-US" sz="1200" dirty="0">
                <a:solidFill>
                  <a:schemeClr val="tx1"/>
                </a:solidFill>
              </a:rPr>
              <a:t>Minimum </a:t>
            </a:r>
            <a:r>
              <a:rPr lang="en-US" altLang="en-US" sz="1200" b="1" dirty="0">
                <a:solidFill>
                  <a:schemeClr val="tx1"/>
                </a:solidFill>
              </a:rPr>
              <a:t>closing speed </a:t>
            </a:r>
            <a:r>
              <a:rPr lang="en-US" altLang="en-US" sz="1200" dirty="0">
                <a:solidFill>
                  <a:schemeClr val="tx1"/>
                </a:solidFill>
              </a:rPr>
              <a:t>is lower:</a:t>
            </a:r>
          </a:p>
          <a:p>
            <a:pPr marL="1314450" lvl="2" indent="-171450">
              <a:buFont typeface="Wingdings" panose="05000000000000000000" pitchFamily="2" charset="2"/>
              <a:buChar char="Ø"/>
            </a:pPr>
            <a:r>
              <a:rPr lang="en-US" altLang="en-US" sz="1200" dirty="0">
                <a:solidFill>
                  <a:schemeClr val="tx1"/>
                </a:solidFill>
              </a:rPr>
              <a:t>C</a:t>
            </a:r>
            <a:r>
              <a:rPr lang="en-US" altLang="en-US" sz="1200" b="1" dirty="0">
                <a:solidFill>
                  <a:schemeClr val="tx1"/>
                </a:solidFill>
              </a:rPr>
              <a:t>abin pressure peak </a:t>
            </a:r>
            <a:r>
              <a:rPr lang="en-US" altLang="en-US" sz="1200" dirty="0">
                <a:solidFill>
                  <a:schemeClr val="tx1"/>
                </a:solidFill>
              </a:rPr>
              <a:t>is lower </a:t>
            </a:r>
          </a:p>
          <a:p>
            <a:pPr marL="1314450" lvl="2" indent="-171450">
              <a:buFont typeface="Wingdings" panose="05000000000000000000" pitchFamily="2" charset="2"/>
              <a:buChar char="Ø"/>
            </a:pPr>
            <a:r>
              <a:rPr lang="en-US" altLang="en-US" sz="1200" dirty="0">
                <a:solidFill>
                  <a:schemeClr val="tx1"/>
                </a:solidFill>
              </a:rPr>
              <a:t>Therefore, </a:t>
            </a:r>
            <a:r>
              <a:rPr lang="en-US" altLang="en-US" sz="1200" b="1" dirty="0">
                <a:solidFill>
                  <a:schemeClr val="tx1"/>
                </a:solidFill>
              </a:rPr>
              <a:t>energy input </a:t>
            </a:r>
            <a:r>
              <a:rPr lang="en-US" altLang="en-US" sz="1200" dirty="0">
                <a:solidFill>
                  <a:schemeClr val="tx1"/>
                </a:solidFill>
              </a:rPr>
              <a:t>is lower</a:t>
            </a:r>
          </a:p>
          <a:p>
            <a:pPr marL="1314450" lvl="2" indent="-171450">
              <a:buFont typeface="Wingdings" panose="05000000000000000000" pitchFamily="2" charset="2"/>
              <a:buChar char="Ø"/>
            </a:pPr>
            <a:r>
              <a:rPr lang="en-US" altLang="en-US" sz="1200" b="1" dirty="0">
                <a:solidFill>
                  <a:schemeClr val="tx1"/>
                </a:solidFill>
              </a:rPr>
              <a:t>Drag </a:t>
            </a:r>
            <a:r>
              <a:rPr lang="en-US" altLang="en-US" sz="1200" dirty="0">
                <a:solidFill>
                  <a:schemeClr val="tx1"/>
                </a:solidFill>
              </a:rPr>
              <a:t>is also lower</a:t>
            </a: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en-US" altLang="en-US" sz="1200" dirty="0">
              <a:solidFill>
                <a:schemeClr val="tx1"/>
              </a:solidFill>
            </a:endParaRPr>
          </a:p>
          <a:p>
            <a:pPr marL="0" indent="0" algn="just">
              <a:spcBef>
                <a:spcPct val="0"/>
              </a:spcBef>
              <a:buNone/>
              <a:defRPr/>
            </a:pPr>
            <a:endParaRPr lang="en-US" altLang="en-US" sz="1200" dirty="0">
              <a:solidFill>
                <a:schemeClr val="tx1"/>
              </a:solidFill>
            </a:endParaRPr>
          </a:p>
          <a:p>
            <a:pPr marL="0" indent="0" algn="just">
              <a:spcBef>
                <a:spcPct val="0"/>
              </a:spcBef>
              <a:buNone/>
              <a:defRPr/>
            </a:pPr>
            <a:r>
              <a:rPr lang="en-US" altLang="en-US" sz="1400" dirty="0">
                <a:solidFill>
                  <a:schemeClr val="tx1"/>
                </a:solidFill>
              </a:rPr>
              <a:t>It can be challenging to determine the </a:t>
            </a:r>
            <a:r>
              <a:rPr lang="en-US" altLang="en-US" sz="1400" i="1" u="sng" dirty="0">
                <a:solidFill>
                  <a:schemeClr val="tx1"/>
                </a:solidFill>
              </a:rPr>
              <a:t>cause and consequences</a:t>
            </a:r>
            <a:r>
              <a:rPr lang="en-US" altLang="en-US" sz="1400" dirty="0">
                <a:solidFill>
                  <a:schemeClr val="tx1"/>
                </a:solidFill>
              </a:rPr>
              <a:t> of all the differences.</a:t>
            </a:r>
          </a:p>
          <a:p>
            <a:pPr lvl="1"/>
            <a:endParaRPr lang="en-US" altLang="en-US" sz="1400" b="1" dirty="0">
              <a:solidFill>
                <a:srgbClr val="C7D82B"/>
              </a:solidFill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lphaUcPeriod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182880" lvl="1" indent="0">
              <a:lnSpc>
                <a:spcPct val="100000"/>
              </a:lnSpc>
              <a:spcBef>
                <a:spcPts val="600"/>
              </a:spcBef>
              <a:buClr>
                <a:srgbClr val="C9D803"/>
              </a:buClr>
              <a:buFont typeface="Arial" panose="020B0604020202020204" pitchFamily="34" charset="0"/>
              <a:buNone/>
            </a:pPr>
            <a:endParaRPr lang="en-US" sz="2000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1270844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 dirty="0">
                <a:cs typeface="Arial"/>
              </a:rPr>
              <a:t>Typical </a:t>
            </a:r>
            <a:r>
              <a:rPr lang="en-GB" sz="2800" b="1" dirty="0" err="1">
                <a:cs typeface="Arial"/>
              </a:rPr>
              <a:t>ClOSING</a:t>
            </a:r>
            <a:r>
              <a:rPr lang="en-GB" sz="2800" b="1" dirty="0">
                <a:cs typeface="Arial"/>
              </a:rPr>
              <a:t> ENERGY PIE Graphs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2.1 COMPARISONS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B39705-4E89-72EC-DD0A-E00C12E291D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9043684" y="2601428"/>
            <a:ext cx="2473372" cy="185461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30B8F5D-0099-4E8E-8D86-E256C0427FC5}"/>
              </a:ext>
            </a:extLst>
          </p:cNvPr>
          <p:cNvSpPr/>
          <p:nvPr/>
        </p:nvSpPr>
        <p:spPr>
          <a:xfrm>
            <a:off x="9096065" y="175662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EAACA0-F94F-BB96-FC64-786876467150}"/>
              </a:ext>
            </a:extLst>
          </p:cNvPr>
          <p:cNvSpPr txBox="1"/>
          <p:nvPr/>
        </p:nvSpPr>
        <p:spPr>
          <a:xfrm>
            <a:off x="122582" y="1762674"/>
            <a:ext cx="7821268" cy="936395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A standard test can determine the energy distribution for minimum closing situations.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7651F0-A387-7D9F-8AFB-87DC8B8C40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1045" y="953134"/>
            <a:ext cx="3649980" cy="553974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65DA54C-2F49-CBB1-2BE7-FB97FCC4E9CC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452C75-F3FE-7813-1F51-7BCB4A5D7FA6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582629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9775"/>
            <a:ext cx="1269134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 dirty="0">
                <a:cs typeface="Arial"/>
              </a:rPr>
              <a:t>Typical </a:t>
            </a:r>
            <a:r>
              <a:rPr lang="en-GB" sz="2800" b="1" dirty="0" err="1">
                <a:cs typeface="Arial"/>
              </a:rPr>
              <a:t>ClOSING</a:t>
            </a:r>
            <a:r>
              <a:rPr lang="en-GB" sz="2800" b="1" dirty="0">
                <a:cs typeface="Arial"/>
              </a:rPr>
              <a:t> ENERGY PIE Graphs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ESTABLISH RELATIONSHIPS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017D38-B505-3B14-C1BF-09CFDAE29C63}"/>
              </a:ext>
            </a:extLst>
          </p:cNvPr>
          <p:cNvSpPr txBox="1"/>
          <p:nvPr/>
        </p:nvSpPr>
        <p:spPr>
          <a:xfrm>
            <a:off x="858983" y="2421642"/>
            <a:ext cx="6345382" cy="375962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800100" lvl="1" indent="-342900">
              <a:spcBef>
                <a:spcPct val="0"/>
              </a:spcBef>
              <a:buFont typeface="Wingdings" panose="05000000000000000000" pitchFamily="2" charset="2"/>
              <a:buChar char="ü"/>
              <a:defRPr/>
            </a:pPr>
            <a:r>
              <a:rPr lang="en-US" dirty="0"/>
              <a:t>Establish relationship for each characteristic as a function of speed or energy.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kern="1200" spc="300" dirty="0">
              <a:solidFill>
                <a:srgbClr val="7B840A"/>
              </a:solidFill>
              <a:cs typeface="Times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Each slam test adds a point for a specific characteristic.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en-US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Interpolation techniques can be used to determine the effect at a preselected speed or energy.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en-US" dirty="0"/>
          </a:p>
          <a:p>
            <a:pPr lvl="1">
              <a:spcBef>
                <a:spcPct val="0"/>
              </a:spcBef>
              <a:defRPr/>
            </a:pPr>
            <a:r>
              <a:rPr lang="en-US" altLang="en-US" dirty="0"/>
              <a:t>This method applies to 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Friction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Compression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Cabin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Drag</a:t>
            </a:r>
            <a:endParaRPr lang="en-US" altLang="en-US" dirty="0"/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893101E-EB68-D9A2-39B9-2596683F9285}"/>
              </a:ext>
            </a:extLst>
          </p:cNvPr>
          <p:cNvSpPr txBox="1"/>
          <p:nvPr/>
        </p:nvSpPr>
        <p:spPr>
          <a:xfrm>
            <a:off x="1371600" y="1559468"/>
            <a:ext cx="7952510" cy="936395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The solution is to determine the energy distribution for a given or “typical” situation.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A5C50F2-5508-D8F0-AD06-6F64E76409F8}"/>
              </a:ext>
            </a:extLst>
          </p:cNvPr>
          <p:cNvSpPr/>
          <p:nvPr/>
        </p:nvSpPr>
        <p:spPr>
          <a:xfrm>
            <a:off x="9096065" y="175662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4A8C47A-91C6-D92F-3831-BB361B4EAB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6056" y="2830068"/>
            <a:ext cx="4785360" cy="34290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DD04BF2-9A90-C7BC-7B8D-D874418860EB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D64792D-FB34-D41E-A896-D337755ABB25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20674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977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 dirty="0">
                <a:cs typeface="Arial"/>
              </a:rPr>
              <a:t>Typical </a:t>
            </a:r>
            <a:r>
              <a:rPr lang="en-GB" sz="2800" b="1" dirty="0" err="1">
                <a:cs typeface="Arial"/>
              </a:rPr>
              <a:t>ClOSING</a:t>
            </a:r>
            <a:r>
              <a:rPr lang="en-GB" sz="2800" b="1" dirty="0">
                <a:cs typeface="Arial"/>
              </a:rPr>
              <a:t> ENERGY PIE graphs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2.3 Energy distribution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BA600C-B6C3-A130-43E1-F067791CF310}"/>
              </a:ext>
            </a:extLst>
          </p:cNvPr>
          <p:cNvSpPr/>
          <p:nvPr/>
        </p:nvSpPr>
        <p:spPr>
          <a:xfrm>
            <a:off x="9096065" y="175662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FB2CC6E-4FBD-9960-25E6-C29B0EEB6D99}"/>
              </a:ext>
            </a:extLst>
          </p:cNvPr>
          <p:cNvSpPr txBox="1"/>
          <p:nvPr/>
        </p:nvSpPr>
        <p:spPr>
          <a:xfrm>
            <a:off x="180975" y="1932102"/>
            <a:ext cx="7528078" cy="936395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When all values are established for a given energy or speed, they are combined into one energy distribution pie.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95BD9B2-EEDE-E383-E496-1D78BA1851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9008" y="3289554"/>
            <a:ext cx="5364480" cy="21259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E56397F-1D25-BF3A-45E2-0168216A8A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3732" y="1143000"/>
            <a:ext cx="3398520" cy="493776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BFF6774-9F9A-EBA0-95DE-8A4998212FAA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BF4C3E7-8FDF-94EF-49BB-589835353556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450130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2874"/>
            <a:ext cx="137137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TEPS001, Slide </a:t>
            </a:r>
            <a:fld id="{55AE94E2-01AD-4F44-B701-725E8CE3ADFF}" type="slidenum"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</a:t>
            </a:r>
            <a:r>
              <a:rPr lang="en-GB" sz="2800" b="1" dirty="0">
                <a:cs typeface="Arial"/>
              </a:rPr>
              <a:t>Typical </a:t>
            </a:r>
            <a:r>
              <a:rPr lang="en-GB" sz="2800" b="1" dirty="0" err="1">
                <a:cs typeface="Arial"/>
              </a:rPr>
              <a:t>ClOSING</a:t>
            </a:r>
            <a:r>
              <a:rPr lang="en-GB" sz="2800" b="1" dirty="0">
                <a:cs typeface="Arial"/>
              </a:rPr>
              <a:t> ENERGY PIE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2.4 Comparison in identical situation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0BA600C-B6C3-A130-43E1-F067791CF310}"/>
              </a:ext>
            </a:extLst>
          </p:cNvPr>
          <p:cNvSpPr/>
          <p:nvPr/>
        </p:nvSpPr>
        <p:spPr>
          <a:xfrm>
            <a:off x="9096065" y="175662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AA8086A-AA8E-576B-8A58-5E9DB8B70405}"/>
              </a:ext>
            </a:extLst>
          </p:cNvPr>
          <p:cNvSpPr txBox="1"/>
          <p:nvPr/>
        </p:nvSpPr>
        <p:spPr>
          <a:xfrm>
            <a:off x="1552352" y="1897032"/>
            <a:ext cx="7804083" cy="774690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Comparison of different vehicles when closing in a numerically identical situation.</a:t>
            </a:r>
          </a:p>
          <a:p>
            <a:pPr lvl="1" algn="ctr"/>
            <a:endParaRPr lang="en-US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BA15CD-DDCA-7169-332C-A295D0772A6D}"/>
              </a:ext>
            </a:extLst>
          </p:cNvPr>
          <p:cNvSpPr txBox="1"/>
          <p:nvPr/>
        </p:nvSpPr>
        <p:spPr>
          <a:xfrm>
            <a:off x="454030" y="3244838"/>
            <a:ext cx="6251570" cy="227170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A minimum closing situation will often show changes on many levels.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en-US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Comparing situations with identical energy/speed makes the characteristics stand out more.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kern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7435415-C1A7-8D08-3205-F614439169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450" y="3150058"/>
            <a:ext cx="4899660" cy="246126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E993BD1-1360-6C03-6002-71879EAC6127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4EACAF2-ED00-D4BD-D18B-EE131F458349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1385169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8695" y="266058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3. Flush Sensitivity</a:t>
            </a:r>
            <a:endParaRPr lang="en-US" sz="3200" dirty="0">
              <a:solidFill>
                <a:srgbClr val="C8D82D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44462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5BD8E9D-CF6D-9C77-60B4-06D3C63CE749}"/>
              </a:ext>
            </a:extLst>
          </p:cNvPr>
          <p:cNvSpPr txBox="1">
            <a:spLocks/>
          </p:cNvSpPr>
          <p:nvPr/>
        </p:nvSpPr>
        <p:spPr>
          <a:xfrm>
            <a:off x="9304124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B8D419A-1E52-C391-BD33-71F5726A8DF7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5726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50618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sz="2800" cap="all" dirty="0">
                <a:solidFill>
                  <a:srgbClr val="DDDDDD"/>
                </a:solidFill>
              </a:rPr>
              <a:t>Flush Sensitivity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POPULAR Layouts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F8D50E6-EE5F-6A65-8C48-2D3B4F3136C6}"/>
              </a:ext>
            </a:extLst>
          </p:cNvPr>
          <p:cNvSpPr txBox="1"/>
          <p:nvPr/>
        </p:nvSpPr>
        <p:spPr>
          <a:xfrm>
            <a:off x="820784" y="2639242"/>
            <a:ext cx="6949982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Practical Situation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kern="1200" spc="300" dirty="0">
              <a:solidFill>
                <a:srgbClr val="7B840A"/>
              </a:solidFill>
              <a:cs typeface="Times" pitchFamily="18" charset="0"/>
            </a:endParaRPr>
          </a:p>
          <a:p>
            <a:pPr lvl="1"/>
            <a:r>
              <a:rPr lang="en-US" altLang="en-US" dirty="0"/>
              <a:t>The door might be adjusted to obtain a desired flush condition.</a:t>
            </a:r>
          </a:p>
          <a:p>
            <a:pPr lvl="1"/>
            <a:endParaRPr lang="en-US" altLang="en-US" dirty="0"/>
          </a:p>
          <a:p>
            <a:pPr lvl="1"/>
            <a:r>
              <a:rPr lang="en-US" altLang="en-US" dirty="0"/>
              <a:t>In the majority of cases, this is done by moving the striker.</a:t>
            </a:r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  <a:p>
            <a:pPr lvl="0">
              <a:spcBef>
                <a:spcPct val="0"/>
              </a:spcBef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Question</a:t>
            </a:r>
          </a:p>
          <a:p>
            <a:pPr lvl="0">
              <a:spcBef>
                <a:spcPct val="0"/>
              </a:spcBef>
              <a:defRPr/>
            </a:pP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lvl="1"/>
            <a:r>
              <a:rPr lang="en-US" b="1" kern="1200" dirty="0"/>
              <a:t>What </a:t>
            </a:r>
            <a:r>
              <a:rPr lang="en-US" b="1" dirty="0"/>
              <a:t>is the effect of this adjustment on the closing efforts?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A78A61-627C-8BFE-3349-8E3BBE913410}"/>
              </a:ext>
            </a:extLst>
          </p:cNvPr>
          <p:cNvSpPr txBox="1"/>
          <p:nvPr/>
        </p:nvSpPr>
        <p:spPr>
          <a:xfrm>
            <a:off x="180975" y="1659264"/>
            <a:ext cx="10523970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Exploring the effects of product variation on closing efforts.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45D80-4AF2-6BB3-839B-6AF228A85E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9565" y="2486016"/>
            <a:ext cx="4061460" cy="271272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E4ECD-37DC-8F11-706B-8BFA0567547D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1658FAD-28F7-6785-24A0-803F8A9EC8E6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0443800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sz="2800" cap="all" dirty="0">
                <a:solidFill>
                  <a:srgbClr val="DDDDDD"/>
                </a:solidFill>
              </a:rPr>
              <a:t>Flush Sensitivity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OVERSLAM RELATION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A78A61-627C-8BFE-3349-8E3BBE913410}"/>
              </a:ext>
            </a:extLst>
          </p:cNvPr>
          <p:cNvSpPr txBox="1"/>
          <p:nvPr/>
        </p:nvSpPr>
        <p:spPr>
          <a:xfrm>
            <a:off x="180975" y="1659264"/>
            <a:ext cx="10523970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Based on the standard measurement session, </a:t>
            </a:r>
            <a:r>
              <a:rPr lang="en-US" altLang="en-US" dirty="0">
                <a:cs typeface="Times" pitchFamily="18" charset="0"/>
              </a:rPr>
              <a:t>t</a:t>
            </a:r>
            <a:r>
              <a:rPr lang="en-US" dirty="0">
                <a:cs typeface="Times" pitchFamily="18" charset="0"/>
              </a:rPr>
              <a:t>he software determines the relation of each characteristic to the </a:t>
            </a:r>
            <a:r>
              <a:rPr lang="en-US" dirty="0" err="1">
                <a:cs typeface="Times" pitchFamily="18" charset="0"/>
              </a:rPr>
              <a:t>overslam</a:t>
            </a:r>
            <a:r>
              <a:rPr lang="en-US" dirty="0">
                <a:cs typeface="Times" pitchFamily="18" charset="0"/>
              </a:rPr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E0FE7E2-CFD2-FAE7-D285-E9DE16810CCE}"/>
              </a:ext>
            </a:extLst>
          </p:cNvPr>
          <p:cNvSpPr txBox="1"/>
          <p:nvPr/>
        </p:nvSpPr>
        <p:spPr>
          <a:xfrm>
            <a:off x="572109" y="2361618"/>
            <a:ext cx="5880967" cy="358198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1200150" lvl="2" indent="-285750">
              <a:buFont typeface="Courier New" panose="02070309020205020404" pitchFamily="49" charset="0"/>
              <a:buChar char="o"/>
            </a:pPr>
            <a:endParaRPr lang="en-US" kern="1200" dirty="0"/>
          </a:p>
          <a:p>
            <a:pPr lvl="1">
              <a:spcBef>
                <a:spcPct val="0"/>
              </a:spcBef>
              <a:defRPr/>
            </a:pPr>
            <a:r>
              <a:rPr lang="en-US" dirty="0"/>
              <a:t>Moving Latch Inboard = Requires more </a:t>
            </a:r>
            <a:r>
              <a:rPr lang="en-US" dirty="0" err="1"/>
              <a:t>overslam</a:t>
            </a:r>
            <a:r>
              <a:rPr lang="en-US" dirty="0"/>
              <a:t>.</a:t>
            </a: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sz="1400" dirty="0"/>
              <a:t>more resistance from each component.</a:t>
            </a:r>
          </a:p>
          <a:p>
            <a:pPr lvl="1">
              <a:spcBef>
                <a:spcPct val="0"/>
              </a:spcBef>
              <a:defRPr/>
            </a:pPr>
            <a:endParaRPr lang="en-US" dirty="0"/>
          </a:p>
          <a:p>
            <a:pPr lvl="1">
              <a:spcBef>
                <a:spcPct val="0"/>
              </a:spcBef>
              <a:defRPr/>
            </a:pPr>
            <a:r>
              <a:rPr lang="en-US" dirty="0"/>
              <a:t>Moving Latch Outboard = Requires less </a:t>
            </a:r>
            <a:r>
              <a:rPr lang="en-US" dirty="0" err="1"/>
              <a:t>overslam</a:t>
            </a: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sz="1400" dirty="0"/>
              <a:t>less resistance from each component.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endParaRPr lang="en-US" sz="1400" dirty="0"/>
          </a:p>
          <a:p>
            <a:pPr marL="1200150" lvl="2" indent="-285750">
              <a:buFont typeface="Courier New" panose="02070309020205020404" pitchFamily="49" charset="0"/>
              <a:buChar char="o"/>
            </a:pPr>
            <a:endParaRPr lang="en-US" sz="1400" dirty="0"/>
          </a:p>
          <a:p>
            <a:pPr lvl="1"/>
            <a:r>
              <a:rPr lang="en-US" altLang="en-US" dirty="0"/>
              <a:t>This applies to 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Friction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Compression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Cabin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Drag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Static Compression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endParaRPr lang="en-US" sz="1400" dirty="0"/>
          </a:p>
          <a:p>
            <a:pPr lvl="1"/>
            <a:endParaRPr lang="en-US" kern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9FF327B-6858-FCAA-2FF8-DCFED814AF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3076" y="2491739"/>
            <a:ext cx="5577840" cy="39852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278424-8BFB-88C9-D041-1411BAC84BFB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9DE2BE4-E592-7F12-ECF0-8F9A409333AC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819384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50618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sz="2800" cap="all" dirty="0">
                <a:solidFill>
                  <a:srgbClr val="DDDDDD"/>
                </a:solidFill>
              </a:rPr>
              <a:t>Flush Sensitivity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3.3 Cumulation of components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3E4C1-1AAF-B09E-5EE4-14EE690092C8}"/>
              </a:ext>
            </a:extLst>
          </p:cNvPr>
          <p:cNvSpPr txBox="1"/>
          <p:nvPr/>
        </p:nvSpPr>
        <p:spPr>
          <a:xfrm>
            <a:off x="1552353" y="1603976"/>
            <a:ext cx="7652493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The overall behavior is the cumulation of all individual components.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012367-763D-29E0-ED3B-1C4188BEF50B}"/>
              </a:ext>
            </a:extLst>
          </p:cNvPr>
          <p:cNvSpPr txBox="1"/>
          <p:nvPr/>
        </p:nvSpPr>
        <p:spPr>
          <a:xfrm>
            <a:off x="1245708" y="2685960"/>
            <a:ext cx="5046103" cy="338582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lvl="1"/>
            <a:r>
              <a:rPr lang="en-US" altLang="en-US" dirty="0"/>
              <a:t>The graph visualizes the sum of energies as a function of latch position.</a:t>
            </a:r>
          </a:p>
          <a:p>
            <a:pPr lvl="1"/>
            <a:endParaRPr lang="en-US" altLang="en-US" dirty="0"/>
          </a:p>
          <a:p>
            <a:pPr lvl="0">
              <a:spcBef>
                <a:spcPct val="0"/>
              </a:spcBef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Conclusions (Example)</a:t>
            </a:r>
          </a:p>
          <a:p>
            <a:pPr lvl="1"/>
            <a:r>
              <a:rPr lang="en-US" altLang="en-US" dirty="0"/>
              <a:t>Current striker position, 0 mm: </a:t>
            </a:r>
          </a:p>
          <a:p>
            <a:pPr lvl="1"/>
            <a:endParaRPr lang="en-US" altLang="en-US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+ 0.5mm  &gt;&gt; Closing Energy 17.3J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en-US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en-US" dirty="0"/>
              <a:t>-  0.5mm &gt;&gt; Closing Energy 14.7J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en-US" dirty="0"/>
          </a:p>
          <a:p>
            <a:pPr lvl="1"/>
            <a:r>
              <a:rPr lang="en-US" altLang="en-US" dirty="0"/>
              <a:t>Total variation of 2.6J for the user with a build tolerance of  0.5mm.</a:t>
            </a: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6F02F2-AEE3-2382-6BB4-939DBEA8F0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8722" y="2367659"/>
            <a:ext cx="5570220" cy="39852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79A5D-F2AA-81E6-9117-305CE5DFE43A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B37FE34-DCFF-F679-D09A-6B089A867D82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937364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</a:t>
            </a:r>
            <a:r>
              <a:rPr lang="en-US" sz="2800" cap="all" dirty="0">
                <a:solidFill>
                  <a:srgbClr val="DDDDDD"/>
                </a:solidFill>
              </a:rPr>
              <a:t>Flush Sensitivity</a:t>
            </a:r>
            <a:endParaRPr lang="en-US" dirty="0">
              <a:solidFill>
                <a:srgbClr val="C8D82D"/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3.4  Low vs. high closing energy values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D76884F-43A1-F533-10BE-6470CC6E3054}"/>
              </a:ext>
            </a:extLst>
          </p:cNvPr>
          <p:cNvSpPr txBox="1"/>
          <p:nvPr/>
        </p:nvSpPr>
        <p:spPr>
          <a:xfrm>
            <a:off x="5721162" y="1954860"/>
            <a:ext cx="6369238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High Value (ex. 3.9J) </a:t>
            </a:r>
          </a:p>
          <a:p>
            <a:pPr lvl="1"/>
            <a:r>
              <a:rPr lang="en-US" altLang="en-US" sz="1600" b="0" dirty="0">
                <a:solidFill>
                  <a:schemeClr val="tx1"/>
                </a:solidFill>
              </a:rPr>
              <a:t>Closing efforts will </a:t>
            </a:r>
            <a:r>
              <a:rPr lang="en-US" altLang="en-US" sz="1600" dirty="0">
                <a:solidFill>
                  <a:schemeClr val="tx1"/>
                </a:solidFill>
              </a:rPr>
              <a:t>significantly </a:t>
            </a:r>
            <a:r>
              <a:rPr lang="en-US" altLang="en-US" sz="1600" b="0" dirty="0">
                <a:solidFill>
                  <a:schemeClr val="tx1"/>
                </a:solidFill>
              </a:rPr>
              <a:t>be affected by flush adjustments.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0273AB-47D7-DF67-7871-814E12E65623}"/>
              </a:ext>
            </a:extLst>
          </p:cNvPr>
          <p:cNvSpPr txBox="1"/>
          <p:nvPr/>
        </p:nvSpPr>
        <p:spPr>
          <a:xfrm>
            <a:off x="520504" y="1904999"/>
            <a:ext cx="5697416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Low Value (ex. 1.3J)</a:t>
            </a:r>
          </a:p>
          <a:p>
            <a:pPr lvl="1"/>
            <a:r>
              <a:rPr lang="en-US" altLang="en-US" sz="1600" b="0" dirty="0">
                <a:solidFill>
                  <a:schemeClr val="tx1"/>
                </a:solidFill>
              </a:rPr>
              <a:t>Closing efforts will </a:t>
            </a:r>
            <a:r>
              <a:rPr lang="en-US" altLang="en-US" sz="1600" dirty="0">
                <a:solidFill>
                  <a:schemeClr val="tx1"/>
                </a:solidFill>
              </a:rPr>
              <a:t>hardly</a:t>
            </a:r>
            <a:r>
              <a:rPr lang="en-US" altLang="en-US" sz="1600" b="0" dirty="0">
                <a:solidFill>
                  <a:schemeClr val="tx1"/>
                </a:solidFill>
              </a:rPr>
              <a:t> be affected by flush adjustments</a:t>
            </a:r>
            <a:r>
              <a:rPr lang="en-US" altLang="en-US" dirty="0"/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C8DBDD7-3AFC-947B-F47C-04DCB70E6C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895600"/>
            <a:ext cx="5135880" cy="3048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3BBEB95-8E3F-9835-1183-F54EA8C5B5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2620" y="2895600"/>
            <a:ext cx="5097780" cy="30403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2637F45-D1AF-F661-FBEB-1EF8A6568697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DF83A-AAD5-F860-BC9E-2840D3C098F3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0252002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3369" y="2982745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100" dirty="0"/>
              <a:t>4. </a:t>
            </a:r>
            <a:r>
              <a:rPr lang="en-GB" sz="3200" b="1" dirty="0">
                <a:cs typeface="Arial"/>
              </a:rPr>
              <a:t>Energy Buildup</a:t>
            </a:r>
            <a:endParaRPr lang="en-US" sz="3200" b="1" dirty="0">
              <a:solidFill>
                <a:srgbClr val="C7D82A"/>
              </a:solidFill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4302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89C31ED-4B96-94C0-87C2-EFBC2F7D6D6A}"/>
              </a:ext>
            </a:extLst>
          </p:cNvPr>
          <p:cNvSpPr txBox="1">
            <a:spLocks/>
          </p:cNvSpPr>
          <p:nvPr/>
        </p:nvSpPr>
        <p:spPr>
          <a:xfrm>
            <a:off x="9304124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19A7119-3F00-5FDE-92C9-3FDDC5398244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1281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values are interdependent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9F2E978-F65D-1DBC-05AD-AB0D352C6704}"/>
              </a:ext>
            </a:extLst>
          </p:cNvPr>
          <p:cNvSpPr txBox="1"/>
          <p:nvPr/>
        </p:nvSpPr>
        <p:spPr>
          <a:xfrm>
            <a:off x="1629833" y="2761007"/>
            <a:ext cx="5331883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Practical Situation</a:t>
            </a:r>
          </a:p>
          <a:p>
            <a:pPr lvl="1"/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lvl="1"/>
            <a:r>
              <a:rPr lang="en-US" dirty="0"/>
              <a:t>If one characteristic is modified, then all values change.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All effects are dependent on each other.</a:t>
            </a:r>
          </a:p>
          <a:p>
            <a:pPr lvl="1"/>
            <a:endParaRPr lang="en-US" dirty="0"/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  <a:p>
            <a:pPr lvl="0">
              <a:spcBef>
                <a:spcPct val="0"/>
              </a:spcBef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Critical Question</a:t>
            </a:r>
          </a:p>
          <a:p>
            <a:pPr lvl="0">
              <a:spcBef>
                <a:spcPct val="0"/>
              </a:spcBef>
              <a:defRPr/>
            </a:pP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lvl="1">
              <a:spcBef>
                <a:spcPct val="0"/>
              </a:spcBef>
              <a:defRPr/>
            </a:pPr>
            <a:r>
              <a:rPr lang="en-US" altLang="en-US" b="1" dirty="0"/>
              <a:t>What overall improvement can be expected when improving a specific single aspect? </a:t>
            </a:r>
          </a:p>
          <a:p>
            <a:pPr lvl="0">
              <a:spcBef>
                <a:spcPct val="0"/>
              </a:spcBef>
              <a:defRPr/>
            </a:pP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C43235-90E0-6B71-25D8-89CB330B72DF}"/>
              </a:ext>
            </a:extLst>
          </p:cNvPr>
          <p:cNvSpPr txBox="1"/>
          <p:nvPr/>
        </p:nvSpPr>
        <p:spPr>
          <a:xfrm>
            <a:off x="1371600" y="1680722"/>
            <a:ext cx="8132208" cy="893736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Exploring the effects from one component on the other components.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B772F8-C44F-D0AC-CB24-6C2E8B6E2E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8332" y="2382353"/>
            <a:ext cx="4739640" cy="380238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D49B486-F6EC-8D58-5157-C6BA3B6AC6AF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88616ECB-F003-DED9-A6F9-7734F9AC76A9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80943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4.2  Step 1 – Establish requirements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20F7BE9-0E6A-5339-5762-CCBFFD55675B}"/>
              </a:ext>
            </a:extLst>
          </p:cNvPr>
          <p:cNvSpPr txBox="1"/>
          <p:nvPr/>
        </p:nvSpPr>
        <p:spPr>
          <a:xfrm>
            <a:off x="1371600" y="2414255"/>
            <a:ext cx="4362065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Step 1</a:t>
            </a:r>
          </a:p>
          <a:p>
            <a:pPr lvl="1"/>
            <a:endParaRPr lang="en-US" alt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lvl="1"/>
            <a:r>
              <a:rPr lang="en-US" altLang="en-US" dirty="0"/>
              <a:t>Establish energy requirements of each characteristic as a function of energy input.</a:t>
            </a:r>
          </a:p>
          <a:p>
            <a:pPr lvl="1"/>
            <a:endParaRPr lang="en-US" altLang="en-US" dirty="0"/>
          </a:p>
          <a:p>
            <a:pPr lvl="1"/>
            <a:r>
              <a:rPr lang="en-US" altLang="en-US" dirty="0"/>
              <a:t>This applies to 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Friction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Compression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Cabin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Seal Air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Drag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US" altLang="en-US" sz="1400" dirty="0"/>
              <a:t>Static Compression</a:t>
            </a:r>
          </a:p>
          <a:p>
            <a:pPr lvl="1"/>
            <a:endParaRPr lang="en-US" altLang="en-US" dirty="0"/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E83C6FA-91ED-F27F-AA97-C433AD91CADB}"/>
              </a:ext>
            </a:extLst>
          </p:cNvPr>
          <p:cNvSpPr txBox="1"/>
          <p:nvPr/>
        </p:nvSpPr>
        <p:spPr>
          <a:xfrm>
            <a:off x="1426808" y="1495081"/>
            <a:ext cx="7271863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Analysis of energy consumption for a step-by-step increment of input energy.</a:t>
            </a:r>
          </a:p>
          <a:p>
            <a:pPr lvl="1"/>
            <a:endParaRPr lang="en-US" alt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E50E93-1FC2-B796-B892-28F140EAC6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3665" y="2414255"/>
            <a:ext cx="6339840" cy="36423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228933-8DB1-97A2-8C2C-5E969EA3F117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F0DD575-1DD4-4850-E010-38BE5428E536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33066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142158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4.3  Step 2 – Establish input vs. consumption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2EAA6E-E041-0CDC-2A7E-542BD39AD273}"/>
              </a:ext>
            </a:extLst>
          </p:cNvPr>
          <p:cNvSpPr txBox="1"/>
          <p:nvPr/>
        </p:nvSpPr>
        <p:spPr>
          <a:xfrm>
            <a:off x="1602564" y="2043426"/>
            <a:ext cx="7333673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 algn="ctr"/>
            <a:r>
              <a:rPr lang="en-US" altLang="en-US" dirty="0"/>
              <a:t>Analysis of energy consumption for a step-by-step increment of input energy.</a:t>
            </a:r>
          </a:p>
          <a:p>
            <a:pPr lvl="1" algn="ctr"/>
            <a:endParaRPr lang="en-US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EC7A2E5-E91C-7F75-D239-8B78DC046B23}"/>
              </a:ext>
            </a:extLst>
          </p:cNvPr>
          <p:cNvSpPr txBox="1"/>
          <p:nvPr/>
        </p:nvSpPr>
        <p:spPr>
          <a:xfrm>
            <a:off x="838664" y="3514925"/>
            <a:ext cx="3632586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Step 2</a:t>
            </a:r>
          </a:p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="1" kern="1200" spc="300" dirty="0">
              <a:solidFill>
                <a:srgbClr val="7B840A"/>
              </a:solidFill>
              <a:cs typeface="Times" pitchFamily="18" charset="0"/>
            </a:endParaRPr>
          </a:p>
          <a:p>
            <a:pPr lvl="1"/>
            <a:r>
              <a:rPr lang="en-US" altLang="en-US" dirty="0"/>
              <a:t>Establish cumulative energy input vs. energy consumption. </a:t>
            </a:r>
            <a:endParaRPr lang="en-US" altLang="en-US" sz="1400" dirty="0"/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  <a:p>
            <a:pPr algn="just">
              <a:spcBef>
                <a:spcPct val="0"/>
              </a:spcBef>
              <a:defRPr/>
            </a:pPr>
            <a:endParaRPr lang="en-US" kern="12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B9D978-1351-1CF5-C6F1-AD16DFA32931}"/>
              </a:ext>
            </a:extLst>
          </p:cNvPr>
          <p:cNvSpPr txBox="1"/>
          <p:nvPr/>
        </p:nvSpPr>
        <p:spPr>
          <a:xfrm rot="16200000">
            <a:off x="4390857" y="4789079"/>
            <a:ext cx="23246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Energy Consumption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1FC859A-B4D1-2A29-52CE-1DDB7B15E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7860" y="3206060"/>
            <a:ext cx="6191111" cy="3286814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2512E92-C777-E8B7-14D2-D1633130828B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6DBBC1DE-8259-6BAD-2919-460B01FB1947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300057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4.4  first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6C1B9A-D4EA-F410-2F30-3403C337E4D6}"/>
              </a:ext>
            </a:extLst>
          </p:cNvPr>
          <p:cNvSpPr txBox="1"/>
          <p:nvPr/>
        </p:nvSpPr>
        <p:spPr>
          <a:xfrm>
            <a:off x="8652454" y="2766729"/>
            <a:ext cx="3505050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With only 2J, the door will stop somewhere halfway on the check.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not enough energy to overcome the friction</a:t>
            </a:r>
            <a:r>
              <a:rPr lang="en-US" sz="1600" kern="1200" dirty="0"/>
              <a:t>.</a:t>
            </a:r>
          </a:p>
          <a:p>
            <a:pPr lvl="1"/>
            <a:endParaRPr lang="en-US" sz="1600" dirty="0"/>
          </a:p>
          <a:p>
            <a:pPr lvl="1"/>
            <a:r>
              <a:rPr lang="en-US" sz="1600" kern="1200" dirty="0"/>
              <a:t>All input is absorbed by friction.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ONLY </a:t>
            </a:r>
            <a:r>
              <a:rPr lang="en-US" altLang="en-US" sz="2800" u="sng" dirty="0"/>
              <a:t>2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395" y="2074426"/>
            <a:ext cx="6707411" cy="454812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E1CB59-E13F-170F-294C-CE7C57454618}"/>
              </a:ext>
            </a:extLst>
          </p:cNvPr>
          <p:cNvSpPr/>
          <p:nvPr/>
        </p:nvSpPr>
        <p:spPr>
          <a:xfrm>
            <a:off x="2773939" y="2392553"/>
            <a:ext cx="5179435" cy="3807331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 flipV="1">
            <a:off x="2500401" y="6172385"/>
            <a:ext cx="229110" cy="1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</p:cNvCxnSpPr>
          <p:nvPr/>
        </p:nvCxnSpPr>
        <p:spPr>
          <a:xfrm flipV="1">
            <a:off x="2729511" y="6032521"/>
            <a:ext cx="0" cy="139864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7273F57A-B1BC-D2AD-118A-A1C60800A698}"/>
              </a:ext>
            </a:extLst>
          </p:cNvPr>
          <p:cNvSpPr txBox="1"/>
          <p:nvPr/>
        </p:nvSpPr>
        <p:spPr>
          <a:xfrm>
            <a:off x="7907424" y="3172833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7B1DC7-D49F-38C1-AAF9-C9C5ED587FB6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0F5FBDE-6FD9-40C8-40DA-7D777F059B06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22452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3029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4.5  second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</a:t>
            </a:r>
            <a:r>
              <a:rPr lang="en-US" altLang="en-US" sz="2800" u="sng" dirty="0"/>
              <a:t>6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395" y="2074426"/>
            <a:ext cx="6707411" cy="454812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E1CB59-E13F-170F-294C-CE7C57454618}"/>
              </a:ext>
            </a:extLst>
          </p:cNvPr>
          <p:cNvSpPr/>
          <p:nvPr/>
        </p:nvSpPr>
        <p:spPr>
          <a:xfrm>
            <a:off x="3781627" y="2392553"/>
            <a:ext cx="4171747" cy="3807331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 flipV="1">
            <a:off x="2500401" y="6172385"/>
            <a:ext cx="1175672" cy="1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</p:cNvCxnSpPr>
          <p:nvPr/>
        </p:nvCxnSpPr>
        <p:spPr>
          <a:xfrm flipV="1">
            <a:off x="3767938" y="5412509"/>
            <a:ext cx="13689" cy="759876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E0B6592-63D0-3A26-9C54-16ADBCBE5F62}"/>
              </a:ext>
            </a:extLst>
          </p:cNvPr>
          <p:cNvSpPr txBox="1"/>
          <p:nvPr/>
        </p:nvSpPr>
        <p:spPr>
          <a:xfrm>
            <a:off x="8550929" y="2267432"/>
            <a:ext cx="3460096" cy="4209567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With only 6J, the door will still stop halfway on the check.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simply not enough energy to overcome the friction</a:t>
            </a:r>
            <a:r>
              <a:rPr lang="en-US" sz="1600" kern="1200" dirty="0"/>
              <a:t>.</a:t>
            </a:r>
          </a:p>
          <a:p>
            <a:pPr lvl="1"/>
            <a:endParaRPr lang="en-US" sz="1600" kern="1200" dirty="0"/>
          </a:p>
          <a:p>
            <a:pPr lvl="1"/>
            <a:r>
              <a:rPr lang="en-US" sz="1600" dirty="0"/>
              <a:t>All provided energy is consumed by friction.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Because the door comes to a stop relatively quickly, there is almost no drag component.</a:t>
            </a:r>
            <a:endParaRPr lang="en-US" sz="1600" kern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8ECAD67-B30A-A6CB-ABFB-1FF4B8C7DD2C}"/>
              </a:ext>
            </a:extLst>
          </p:cNvPr>
          <p:cNvSpPr txBox="1"/>
          <p:nvPr/>
        </p:nvSpPr>
        <p:spPr>
          <a:xfrm>
            <a:off x="7879153" y="3165740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7F8EBB1-70C7-E442-C485-7152E95A47BB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483B77-DC08-F550-D302-B439CAF03612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938177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4.6  third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</a:t>
            </a:r>
            <a:r>
              <a:rPr lang="en-US" altLang="en-US" sz="2800" u="sng" dirty="0"/>
              <a:t>11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395" y="2074426"/>
            <a:ext cx="6707411" cy="454812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E1CB59-E13F-170F-294C-CE7C57454618}"/>
              </a:ext>
            </a:extLst>
          </p:cNvPr>
          <p:cNvSpPr/>
          <p:nvPr/>
        </p:nvSpPr>
        <p:spPr>
          <a:xfrm>
            <a:off x="4981859" y="2392553"/>
            <a:ext cx="2971515" cy="3807331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>
            <a:off x="2500401" y="6172386"/>
            <a:ext cx="2408392" cy="0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</p:cNvCxnSpPr>
          <p:nvPr/>
        </p:nvCxnSpPr>
        <p:spPr>
          <a:xfrm flipV="1">
            <a:off x="4962720" y="4619248"/>
            <a:ext cx="14187" cy="1522286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B39C27E-82FD-FBBA-03EA-8DE2ACBCF553}"/>
              </a:ext>
            </a:extLst>
          </p:cNvPr>
          <p:cNvCxnSpPr>
            <a:cxnSpLocks/>
          </p:cNvCxnSpPr>
          <p:nvPr/>
        </p:nvCxnSpPr>
        <p:spPr>
          <a:xfrm flipV="1">
            <a:off x="5113720" y="4610012"/>
            <a:ext cx="0" cy="18215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AB7F5E9-3D09-F8A9-3070-7AF2D2A31D9E}"/>
              </a:ext>
            </a:extLst>
          </p:cNvPr>
          <p:cNvCxnSpPr>
            <a:cxnSpLocks/>
          </p:cNvCxnSpPr>
          <p:nvPr/>
        </p:nvCxnSpPr>
        <p:spPr>
          <a:xfrm>
            <a:off x="5113720" y="4792171"/>
            <a:ext cx="0" cy="1407713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9375B54-AA72-A0F3-926C-1F53F2897CE9}"/>
              </a:ext>
            </a:extLst>
          </p:cNvPr>
          <p:cNvCxnSpPr>
            <a:cxnSpLocks/>
          </p:cNvCxnSpPr>
          <p:nvPr/>
        </p:nvCxnSpPr>
        <p:spPr>
          <a:xfrm>
            <a:off x="5086011" y="4469198"/>
            <a:ext cx="0" cy="1552856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8A1401C8-185A-98D6-CA2A-C9B0A2C7A8A3}"/>
              </a:ext>
            </a:extLst>
          </p:cNvPr>
          <p:cNvSpPr txBox="1"/>
          <p:nvPr/>
        </p:nvSpPr>
        <p:spPr>
          <a:xfrm>
            <a:off x="8807101" y="2354586"/>
            <a:ext cx="3415007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With 11J, the door will arrive at Y=90mm.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just enough energy to overcome friction.</a:t>
            </a:r>
          </a:p>
          <a:p>
            <a:pPr lvl="1"/>
            <a:endParaRPr lang="en-US" sz="1600" dirty="0"/>
          </a:p>
          <a:p>
            <a:pPr lvl="1"/>
            <a:r>
              <a:rPr lang="en-US" sz="1600" kern="1200" dirty="0"/>
              <a:t>Now we also start to compress the seals.</a:t>
            </a:r>
          </a:p>
          <a:p>
            <a:pPr lvl="1"/>
            <a:endParaRPr lang="en-US" sz="1600" kern="1200" dirty="0"/>
          </a:p>
          <a:p>
            <a:pPr lvl="1"/>
            <a:r>
              <a:rPr lang="en-US" sz="1600" dirty="0"/>
              <a:t>The vast majority of the provided energy is consumed by friction.</a:t>
            </a:r>
            <a:endParaRPr lang="en-US" sz="1600" kern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9F310E-D7F6-4D46-90D2-F9B45C6D3A9F}"/>
              </a:ext>
            </a:extLst>
          </p:cNvPr>
          <p:cNvSpPr txBox="1"/>
          <p:nvPr/>
        </p:nvSpPr>
        <p:spPr>
          <a:xfrm>
            <a:off x="7905460" y="3225104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648EEE5-C283-1F51-B20F-D371DFB22C58}"/>
              </a:ext>
            </a:extLst>
          </p:cNvPr>
          <p:cNvSpPr txBox="1">
            <a:spLocks/>
          </p:cNvSpPr>
          <p:nvPr/>
        </p:nvSpPr>
        <p:spPr>
          <a:xfrm>
            <a:off x="10717284" y="6527483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3813173-DDC4-C598-E4FB-C1EA12EDD01C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49596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235"/>
            <a:ext cx="149642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4.7  fourth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</a:t>
            </a:r>
            <a:r>
              <a:rPr lang="en-US" altLang="en-US" sz="2800" u="sng" dirty="0"/>
              <a:t>14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395" y="2074426"/>
            <a:ext cx="6707411" cy="454812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E1CB59-E13F-170F-294C-CE7C57454618}"/>
              </a:ext>
            </a:extLst>
          </p:cNvPr>
          <p:cNvSpPr/>
          <p:nvPr/>
        </p:nvSpPr>
        <p:spPr>
          <a:xfrm>
            <a:off x="5615710" y="2392553"/>
            <a:ext cx="2277963" cy="3807331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>
            <a:off x="2500401" y="6172386"/>
            <a:ext cx="2995235" cy="0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  <a:endCxn id="34" idx="1"/>
          </p:cNvCxnSpPr>
          <p:nvPr/>
        </p:nvCxnSpPr>
        <p:spPr>
          <a:xfrm flipV="1">
            <a:off x="5588001" y="4296219"/>
            <a:ext cx="27709" cy="1876167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AB7F5E9-3D09-F8A9-3070-7AF2D2A31D9E}"/>
              </a:ext>
            </a:extLst>
          </p:cNvPr>
          <p:cNvCxnSpPr>
            <a:cxnSpLocks/>
          </p:cNvCxnSpPr>
          <p:nvPr/>
        </p:nvCxnSpPr>
        <p:spPr>
          <a:xfrm>
            <a:off x="5787975" y="4683048"/>
            <a:ext cx="0" cy="1516836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B39C27E-82FD-FBBA-03EA-8DE2ACBCF553}"/>
              </a:ext>
            </a:extLst>
          </p:cNvPr>
          <p:cNvCxnSpPr>
            <a:cxnSpLocks/>
          </p:cNvCxnSpPr>
          <p:nvPr/>
        </p:nvCxnSpPr>
        <p:spPr>
          <a:xfrm flipV="1">
            <a:off x="5787975" y="4348489"/>
            <a:ext cx="0" cy="18215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EA3CDDE-07A7-74E0-8692-FFBE337E2F5D}"/>
              </a:ext>
            </a:extLst>
          </p:cNvPr>
          <p:cNvCxnSpPr>
            <a:cxnSpLocks/>
          </p:cNvCxnSpPr>
          <p:nvPr/>
        </p:nvCxnSpPr>
        <p:spPr>
          <a:xfrm flipV="1">
            <a:off x="5787975" y="4530648"/>
            <a:ext cx="0" cy="18215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DF7C82C-929B-FD73-EE82-BB49BF0BF141}"/>
              </a:ext>
            </a:extLst>
          </p:cNvPr>
          <p:cNvCxnSpPr>
            <a:cxnSpLocks/>
          </p:cNvCxnSpPr>
          <p:nvPr/>
        </p:nvCxnSpPr>
        <p:spPr>
          <a:xfrm flipV="1">
            <a:off x="5787975" y="4128655"/>
            <a:ext cx="0" cy="219834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858C8FE2-0D68-5F84-AFD2-4432D450A86D}"/>
              </a:ext>
            </a:extLst>
          </p:cNvPr>
          <p:cNvSpPr txBox="1"/>
          <p:nvPr/>
        </p:nvSpPr>
        <p:spPr>
          <a:xfrm>
            <a:off x="8686861" y="2313068"/>
            <a:ext cx="3460096" cy="473995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With 14J, the door will approach the closing situation. 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enough energy to overcome friction.</a:t>
            </a:r>
          </a:p>
          <a:p>
            <a:pPr lvl="1"/>
            <a:endParaRPr lang="en-US" sz="1600" dirty="0"/>
          </a:p>
          <a:p>
            <a:pPr lvl="1"/>
            <a:r>
              <a:rPr lang="en-US" sz="1600" kern="1200" dirty="0"/>
              <a:t>The system starts to compress the seals and feels resistance from the cabin air and drag</a:t>
            </a:r>
            <a:r>
              <a:rPr lang="en-US" sz="1600" dirty="0"/>
              <a:t>.</a:t>
            </a:r>
            <a:endParaRPr lang="en-US" sz="1600" kern="1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C8ABEB-FEE2-AA91-0563-89C2CE34D1E5}"/>
              </a:ext>
            </a:extLst>
          </p:cNvPr>
          <p:cNvSpPr txBox="1"/>
          <p:nvPr/>
        </p:nvSpPr>
        <p:spPr>
          <a:xfrm>
            <a:off x="7865964" y="3172833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6A3C2BA-E8F0-2DFC-0B6E-95DED645D49C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DF9DEC48-0240-0B5A-FDD1-BC046CE3F5CE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274490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4.8  fifth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</a:t>
            </a:r>
            <a:r>
              <a:rPr lang="en-US" altLang="en-US" sz="2800" u="sng" dirty="0"/>
              <a:t>18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7395" y="2074426"/>
            <a:ext cx="6707411" cy="4548126"/>
          </a:xfrm>
          <a:prstGeom prst="rect">
            <a:avLst/>
          </a:prstGeom>
        </p:spPr>
      </p:pic>
      <p:sp>
        <p:nvSpPr>
          <p:cNvPr id="34" name="Rectangle 33">
            <a:extLst>
              <a:ext uri="{FF2B5EF4-FFF2-40B4-BE49-F238E27FC236}">
                <a16:creationId xmlns:a16="http://schemas.microsoft.com/office/drawing/2014/main" id="{3BE1CB59-E13F-170F-294C-CE7C57454618}"/>
              </a:ext>
            </a:extLst>
          </p:cNvPr>
          <p:cNvSpPr/>
          <p:nvPr/>
        </p:nvSpPr>
        <p:spPr>
          <a:xfrm>
            <a:off x="5615710" y="2392553"/>
            <a:ext cx="2337664" cy="3807331"/>
          </a:xfrm>
          <a:prstGeom prst="rect">
            <a:avLst/>
          </a:prstGeom>
          <a:solidFill>
            <a:schemeClr val="bg1">
              <a:lumMod val="75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>
            <a:off x="2500401" y="6172386"/>
            <a:ext cx="2995235" cy="0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  <a:endCxn id="34" idx="1"/>
          </p:cNvCxnSpPr>
          <p:nvPr/>
        </p:nvCxnSpPr>
        <p:spPr>
          <a:xfrm flipV="1">
            <a:off x="5588001" y="4296219"/>
            <a:ext cx="27709" cy="1876167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AB7F5E9-3D09-F8A9-3070-7AF2D2A31D9E}"/>
              </a:ext>
            </a:extLst>
          </p:cNvPr>
          <p:cNvCxnSpPr>
            <a:cxnSpLocks/>
          </p:cNvCxnSpPr>
          <p:nvPr/>
        </p:nvCxnSpPr>
        <p:spPr>
          <a:xfrm>
            <a:off x="5787975" y="4683048"/>
            <a:ext cx="0" cy="1516836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B39C27E-82FD-FBBA-03EA-8DE2ACBCF553}"/>
              </a:ext>
            </a:extLst>
          </p:cNvPr>
          <p:cNvCxnSpPr>
            <a:cxnSpLocks/>
          </p:cNvCxnSpPr>
          <p:nvPr/>
        </p:nvCxnSpPr>
        <p:spPr>
          <a:xfrm flipV="1">
            <a:off x="5787975" y="4348489"/>
            <a:ext cx="0" cy="18215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EA3CDDE-07A7-74E0-8692-FFBE337E2F5D}"/>
              </a:ext>
            </a:extLst>
          </p:cNvPr>
          <p:cNvCxnSpPr>
            <a:cxnSpLocks/>
          </p:cNvCxnSpPr>
          <p:nvPr/>
        </p:nvCxnSpPr>
        <p:spPr>
          <a:xfrm flipV="1">
            <a:off x="5787975" y="4530648"/>
            <a:ext cx="0" cy="18215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DF7C82C-929B-FD73-EE82-BB49BF0BF141}"/>
              </a:ext>
            </a:extLst>
          </p:cNvPr>
          <p:cNvCxnSpPr>
            <a:cxnSpLocks/>
          </p:cNvCxnSpPr>
          <p:nvPr/>
        </p:nvCxnSpPr>
        <p:spPr>
          <a:xfrm flipV="1">
            <a:off x="5787975" y="4128655"/>
            <a:ext cx="0" cy="219834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245ACBA6-E014-3A4E-232E-67C9B83A80DC}"/>
              </a:ext>
            </a:extLst>
          </p:cNvPr>
          <p:cNvSpPr txBox="1"/>
          <p:nvPr/>
        </p:nvSpPr>
        <p:spPr>
          <a:xfrm>
            <a:off x="8557071" y="2536496"/>
            <a:ext cx="3460096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With 18J, the door will be slammed and closed.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plenty of energy to be  absorbed by all components.</a:t>
            </a:r>
          </a:p>
          <a:p>
            <a:pPr lvl="1"/>
            <a:endParaRPr lang="en-US" sz="1600" dirty="0"/>
          </a:p>
          <a:p>
            <a:pPr lvl="1"/>
            <a:r>
              <a:rPr lang="en-US" sz="1600" kern="1200" dirty="0"/>
              <a:t>Friction, seals</a:t>
            </a:r>
            <a:r>
              <a:rPr lang="en-US" sz="1600" dirty="0"/>
              <a:t>, drag, cabin air, and seal air are all gradually increasing.</a:t>
            </a:r>
            <a:endParaRPr lang="en-US" sz="1600" kern="1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69FB1C-4543-DBA1-FBC9-FC62504D5567}"/>
              </a:ext>
            </a:extLst>
          </p:cNvPr>
          <p:cNvSpPr txBox="1"/>
          <p:nvPr/>
        </p:nvSpPr>
        <p:spPr>
          <a:xfrm>
            <a:off x="7893673" y="3158857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C80FF3-DF99-039B-75FC-4301CDA82557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A59EEFBC-B35E-7129-7524-4606939B47C2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839162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1506182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4.9  SIXTH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EE751-69B3-F749-6CF0-2CCB596A2E97}"/>
              </a:ext>
            </a:extLst>
          </p:cNvPr>
          <p:cNvSpPr txBox="1"/>
          <p:nvPr/>
        </p:nvSpPr>
        <p:spPr>
          <a:xfrm>
            <a:off x="638175" y="1477609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INPUT OF </a:t>
            </a:r>
            <a:r>
              <a:rPr lang="en-US" altLang="en-US" sz="2800" u="sng" dirty="0"/>
              <a:t>X</a:t>
            </a:r>
            <a:r>
              <a:rPr lang="en-US" altLang="en-US" u="sng" dirty="0"/>
              <a:t> JOULES...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074426"/>
            <a:ext cx="6707411" cy="4548126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>
            <a:off x="2238375" y="6199884"/>
            <a:ext cx="5011511" cy="0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</p:cNvCxnSpPr>
          <p:nvPr/>
        </p:nvCxnSpPr>
        <p:spPr>
          <a:xfrm flipV="1">
            <a:off x="7249886" y="2974991"/>
            <a:ext cx="0" cy="3224893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AB7F5E9-3D09-F8A9-3070-7AF2D2A31D9E}"/>
              </a:ext>
            </a:extLst>
          </p:cNvPr>
          <p:cNvCxnSpPr>
            <a:cxnSpLocks/>
          </p:cNvCxnSpPr>
          <p:nvPr/>
        </p:nvCxnSpPr>
        <p:spPr>
          <a:xfrm>
            <a:off x="7494310" y="4865914"/>
            <a:ext cx="0" cy="1363729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DB39C27E-82FD-FBBA-03EA-8DE2ACBCF553}"/>
              </a:ext>
            </a:extLst>
          </p:cNvPr>
          <p:cNvCxnSpPr>
            <a:cxnSpLocks/>
          </p:cNvCxnSpPr>
          <p:nvPr/>
        </p:nvCxnSpPr>
        <p:spPr>
          <a:xfrm flipV="1">
            <a:off x="7494310" y="4128655"/>
            <a:ext cx="0" cy="292076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5EA3CDDE-07A7-74E0-8692-FFBE337E2F5D}"/>
              </a:ext>
            </a:extLst>
          </p:cNvPr>
          <p:cNvCxnSpPr>
            <a:cxnSpLocks/>
          </p:cNvCxnSpPr>
          <p:nvPr/>
        </p:nvCxnSpPr>
        <p:spPr>
          <a:xfrm flipV="1">
            <a:off x="7494310" y="4439568"/>
            <a:ext cx="0" cy="426346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1DF7C82C-929B-FD73-EE82-BB49BF0BF141}"/>
              </a:ext>
            </a:extLst>
          </p:cNvPr>
          <p:cNvCxnSpPr>
            <a:cxnSpLocks/>
          </p:cNvCxnSpPr>
          <p:nvPr/>
        </p:nvCxnSpPr>
        <p:spPr>
          <a:xfrm flipV="1">
            <a:off x="7494310" y="3714750"/>
            <a:ext cx="0" cy="413905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6B62B33B-0BD6-1BD4-E101-61E3301A7890}"/>
              </a:ext>
            </a:extLst>
          </p:cNvPr>
          <p:cNvCxnSpPr>
            <a:cxnSpLocks/>
          </p:cNvCxnSpPr>
          <p:nvPr/>
        </p:nvCxnSpPr>
        <p:spPr>
          <a:xfrm flipV="1">
            <a:off x="7494310" y="2857500"/>
            <a:ext cx="0" cy="778452"/>
          </a:xfrm>
          <a:prstGeom prst="straightConnector1">
            <a:avLst/>
          </a:prstGeom>
          <a:ln>
            <a:solidFill>
              <a:srgbClr val="CC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B098E951-1F56-D144-2E17-9A0F0702186F}"/>
              </a:ext>
            </a:extLst>
          </p:cNvPr>
          <p:cNvSpPr txBox="1"/>
          <p:nvPr/>
        </p:nvSpPr>
        <p:spPr>
          <a:xfrm>
            <a:off x="8445987" y="2392553"/>
            <a:ext cx="3460096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Practical</a:t>
            </a:r>
          </a:p>
          <a:p>
            <a:pPr lvl="1"/>
            <a:r>
              <a:rPr lang="en-US" altLang="en-US" sz="1600" dirty="0"/>
              <a:t>At a sufficiently high energy level, the door will be slammed and closed. 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There is plenty of energy to be  absorbed by all components.</a:t>
            </a:r>
          </a:p>
          <a:p>
            <a:pPr lvl="1"/>
            <a:endParaRPr lang="en-US" sz="1600" dirty="0"/>
          </a:p>
          <a:p>
            <a:pPr lvl="1"/>
            <a:r>
              <a:rPr lang="en-US" sz="1600" kern="1200" dirty="0"/>
              <a:t>Friction, seals</a:t>
            </a:r>
            <a:r>
              <a:rPr lang="en-US" sz="1600" dirty="0"/>
              <a:t>, drag, cabin air, and seal air are all gradually increasing.</a:t>
            </a:r>
            <a:endParaRPr lang="en-US" sz="1600" kern="1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A620DFC-D772-01EE-5FF0-B127329D12B7}"/>
              </a:ext>
            </a:extLst>
          </p:cNvPr>
          <p:cNvSpPr txBox="1"/>
          <p:nvPr/>
        </p:nvSpPr>
        <p:spPr>
          <a:xfrm>
            <a:off x="7583806" y="3099450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72BA40-401E-CB69-4607-FDF1D4EB87DF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75E65C44-F197-CB43-6A80-07C80883AADE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254446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4.10  SIXTH example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17F1D2C3-0F52-5801-E0E6-5126C38B7E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2074426"/>
            <a:ext cx="6707411" cy="4548126"/>
          </a:xfrm>
          <a:prstGeom prst="rect">
            <a:avLst/>
          </a:prstGeom>
        </p:spPr>
      </p:pic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E13B0CD7-B904-51B5-434D-738F5C64A5C1}"/>
              </a:ext>
            </a:extLst>
          </p:cNvPr>
          <p:cNvCxnSpPr>
            <a:cxnSpLocks/>
          </p:cNvCxnSpPr>
          <p:nvPr/>
        </p:nvCxnSpPr>
        <p:spPr>
          <a:xfrm>
            <a:off x="2238375" y="6199884"/>
            <a:ext cx="5003346" cy="0"/>
          </a:xfrm>
          <a:prstGeom prst="straightConnector1">
            <a:avLst/>
          </a:prstGeom>
          <a:ln w="38100" cap="rnd">
            <a:solidFill>
              <a:srgbClr val="FF0000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A188D698-47F4-6B93-13F1-9A99C448B46B}"/>
              </a:ext>
            </a:extLst>
          </p:cNvPr>
          <p:cNvCxnSpPr>
            <a:cxnSpLocks/>
          </p:cNvCxnSpPr>
          <p:nvPr/>
        </p:nvCxnSpPr>
        <p:spPr>
          <a:xfrm flipV="1">
            <a:off x="6732814" y="3322864"/>
            <a:ext cx="0" cy="2877020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BA0B5273-962C-1D3D-1E60-6E7FA9B8A425}"/>
              </a:ext>
            </a:extLst>
          </p:cNvPr>
          <p:cNvSpPr txBox="1"/>
          <p:nvPr/>
        </p:nvSpPr>
        <p:spPr>
          <a:xfrm>
            <a:off x="1747157" y="1467191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IMPROVE ONE, IMPROVE ALL...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7B55C4-58F3-B5CC-6E31-34EEB2D701F1}"/>
              </a:ext>
            </a:extLst>
          </p:cNvPr>
          <p:cNvSpPr txBox="1"/>
          <p:nvPr/>
        </p:nvSpPr>
        <p:spPr>
          <a:xfrm>
            <a:off x="8535961" y="2392553"/>
            <a:ext cx="3460096" cy="2763121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Action</a:t>
            </a:r>
          </a:p>
          <a:p>
            <a:pPr lvl="1"/>
            <a:r>
              <a:rPr lang="en-US" altLang="en-US" sz="1600" dirty="0"/>
              <a:t>Reduce Cabin Air (Pink) by a given value by improved air extraction.</a:t>
            </a:r>
            <a:endParaRPr lang="en-US" altLang="en-US" sz="1200" dirty="0"/>
          </a:p>
          <a:p>
            <a:pPr algn="just">
              <a:spcBef>
                <a:spcPct val="0"/>
              </a:spcBef>
              <a:defRPr/>
            </a:pPr>
            <a:endParaRPr lang="en-US" sz="1600" kern="1200" dirty="0"/>
          </a:p>
          <a:p>
            <a:pPr lvl="0">
              <a:spcBef>
                <a:spcPct val="0"/>
              </a:spcBef>
              <a:defRPr/>
            </a:pPr>
            <a:r>
              <a:rPr lang="en-US" sz="1600" b="1" spc="300" dirty="0">
                <a:solidFill>
                  <a:srgbClr val="7B840A"/>
                </a:solidFill>
                <a:cs typeface="Times" pitchFamily="18" charset="0"/>
              </a:rPr>
              <a:t>Energy</a:t>
            </a:r>
          </a:p>
          <a:p>
            <a:pPr lvl="1"/>
            <a:r>
              <a:rPr lang="en-US" sz="1600" dirty="0"/>
              <a:t>Other components will now also require less energy.</a:t>
            </a:r>
          </a:p>
          <a:p>
            <a:pPr lvl="1"/>
            <a:endParaRPr lang="en-US" sz="1600" dirty="0"/>
          </a:p>
          <a:p>
            <a:pPr lvl="1"/>
            <a:r>
              <a:rPr lang="en-US" sz="1600" dirty="0"/>
              <a:t>The total cumulative energy will reduce </a:t>
            </a:r>
            <a:r>
              <a:rPr lang="en-US" sz="1600" b="1" u="sng" dirty="0"/>
              <a:t>more</a:t>
            </a:r>
            <a:r>
              <a:rPr lang="en-US" sz="1600" dirty="0"/>
              <a:t> than the original improvement from the individual component.</a:t>
            </a:r>
          </a:p>
          <a:p>
            <a:pPr lvl="1"/>
            <a:endParaRPr lang="en-US" sz="1600" kern="1200" dirty="0"/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45670B0-C713-0B91-1F7B-344776ACB488}"/>
              </a:ext>
            </a:extLst>
          </p:cNvPr>
          <p:cNvCxnSpPr>
            <a:cxnSpLocks/>
          </p:cNvCxnSpPr>
          <p:nvPr/>
        </p:nvCxnSpPr>
        <p:spPr>
          <a:xfrm flipV="1">
            <a:off x="7241721" y="3037114"/>
            <a:ext cx="0" cy="3162770"/>
          </a:xfrm>
          <a:prstGeom prst="straightConnector1">
            <a:avLst/>
          </a:prstGeom>
          <a:ln w="38100" cap="rnd">
            <a:solidFill>
              <a:srgbClr val="FF9933"/>
            </a:solidFill>
            <a:headEnd type="oval"/>
            <a:tailEnd type="diamon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F58D8957-93D8-2C57-EEC6-AC5F24BA6D69}"/>
              </a:ext>
            </a:extLst>
          </p:cNvPr>
          <p:cNvCxnSpPr>
            <a:cxnSpLocks/>
          </p:cNvCxnSpPr>
          <p:nvPr/>
        </p:nvCxnSpPr>
        <p:spPr>
          <a:xfrm flipV="1">
            <a:off x="6732814" y="3918528"/>
            <a:ext cx="0" cy="380342"/>
          </a:xfrm>
          <a:prstGeom prst="straightConnector1">
            <a:avLst/>
          </a:prstGeom>
          <a:ln w="34925" cap="flat" cmpd="sng" algn="ctr">
            <a:solidFill>
              <a:schemeClr val="dk1"/>
            </a:solidFill>
            <a:prstDash val="sysDot"/>
            <a:round/>
            <a:headEnd type="oval" w="med" len="med"/>
            <a:tailEnd type="oval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E186D01-66AE-C6A2-05D7-11D9B1E9580A}"/>
              </a:ext>
            </a:extLst>
          </p:cNvPr>
          <p:cNvCxnSpPr>
            <a:cxnSpLocks/>
          </p:cNvCxnSpPr>
          <p:nvPr/>
        </p:nvCxnSpPr>
        <p:spPr>
          <a:xfrm flipV="1">
            <a:off x="7241721" y="3801836"/>
            <a:ext cx="0" cy="380342"/>
          </a:xfrm>
          <a:prstGeom prst="straightConnector1">
            <a:avLst/>
          </a:prstGeom>
          <a:ln w="34925" cap="flat" cmpd="sng" algn="ctr">
            <a:solidFill>
              <a:schemeClr val="dk1"/>
            </a:solidFill>
            <a:prstDash val="sysDot"/>
            <a:round/>
            <a:headEnd type="oval" w="med" len="med"/>
            <a:tailEnd type="oval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50569478-6F31-8274-4A08-431ABD3BE2BF}"/>
              </a:ext>
            </a:extLst>
          </p:cNvPr>
          <p:cNvCxnSpPr>
            <a:cxnSpLocks/>
          </p:cNvCxnSpPr>
          <p:nvPr/>
        </p:nvCxnSpPr>
        <p:spPr>
          <a:xfrm flipH="1">
            <a:off x="6739195" y="3975705"/>
            <a:ext cx="502526" cy="125085"/>
          </a:xfrm>
          <a:prstGeom prst="straightConnector1">
            <a:avLst/>
          </a:prstGeom>
          <a:ln w="12700" cap="flat" cmpd="sng" algn="ctr">
            <a:solidFill>
              <a:schemeClr val="dk1"/>
            </a:solidFill>
            <a:prstDash val="sysDot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C0DC1C4-FFCA-4106-E27A-DB92629649F5}"/>
              </a:ext>
            </a:extLst>
          </p:cNvPr>
          <p:cNvCxnSpPr>
            <a:cxnSpLocks/>
          </p:cNvCxnSpPr>
          <p:nvPr/>
        </p:nvCxnSpPr>
        <p:spPr>
          <a:xfrm flipH="1">
            <a:off x="6748945" y="5081350"/>
            <a:ext cx="492776" cy="0"/>
          </a:xfrm>
          <a:prstGeom prst="straightConnector1">
            <a:avLst/>
          </a:prstGeom>
          <a:ln w="25400" cap="flat" cmpd="sng" algn="ctr">
            <a:solidFill>
              <a:srgbClr val="FF9933"/>
            </a:solidFill>
            <a:prstDash val="sysDot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8FFACE8-9A36-54D9-DA32-12E5E55FA5D7}"/>
              </a:ext>
            </a:extLst>
          </p:cNvPr>
          <p:cNvSpPr txBox="1"/>
          <p:nvPr/>
        </p:nvSpPr>
        <p:spPr>
          <a:xfrm>
            <a:off x="7567475" y="3137417"/>
            <a:ext cx="12224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solidFill>
                  <a:srgbClr val="FFCC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Cabin Air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FF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Drag</a:t>
            </a:r>
          </a:p>
          <a:p>
            <a:endParaRPr lang="en-US" sz="1000" b="1" dirty="0"/>
          </a:p>
          <a:p>
            <a:r>
              <a:rPr lang="en-US" sz="10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Seals</a:t>
            </a:r>
          </a:p>
          <a:p>
            <a:endParaRPr lang="en-US" sz="1000" b="1" dirty="0"/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1000" b="1" dirty="0"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000" b="1" dirty="0"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Friction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BDD4A29-423A-2F9D-91F3-7F92F4ECBBB4}"/>
              </a:ext>
            </a:extLst>
          </p:cNvPr>
          <p:cNvSpPr txBox="1">
            <a:spLocks/>
          </p:cNvSpPr>
          <p:nvPr/>
        </p:nvSpPr>
        <p:spPr>
          <a:xfrm>
            <a:off x="5661895" y="6566763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612DB0F-BBED-189B-107A-6E197DAB0E70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641605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79F29-52E1-4B74-AB8F-5B03B3D2CD7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47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52810E6-935B-470E-9EEB-344E067DB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 Energy buildup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DF3A5C2-2A3B-40BD-A3F1-1B61C131ACC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4.11   Reporting improvements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4C46AED-C466-2A0A-1E70-C3D53B440250}"/>
              </a:ext>
            </a:extLst>
          </p:cNvPr>
          <p:cNvSpPr/>
          <p:nvPr/>
        </p:nvSpPr>
        <p:spPr>
          <a:xfrm>
            <a:off x="9197665" y="103516"/>
            <a:ext cx="243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spc="600" dirty="0">
                <a:solidFill>
                  <a:srgbClr val="CCCC00"/>
                </a:solidFill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EZSLAM</a:t>
            </a:r>
            <a:r>
              <a:rPr lang="en-US" sz="2800" b="1" spc="600" dirty="0">
                <a:latin typeface="Arial" panose="020B0604020202020204" pitchFamily="34" charset="0"/>
                <a:ea typeface="Adobe Gothic Std B" panose="020B0800000000000000" pitchFamily="34" charset="-128"/>
                <a:cs typeface="Arial" panose="020B0604020202020204" pitchFamily="34" charset="0"/>
              </a:rPr>
              <a:t>X</a:t>
            </a:r>
            <a:endParaRPr lang="en-US" sz="2800" b="1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9D1D232-5584-9A48-11EB-6BE448AE5E41}"/>
              </a:ext>
            </a:extLst>
          </p:cNvPr>
          <p:cNvSpPr/>
          <p:nvPr/>
        </p:nvSpPr>
        <p:spPr>
          <a:xfrm>
            <a:off x="4124033" y="2392553"/>
            <a:ext cx="1569521" cy="1126286"/>
          </a:xfrm>
          <a:prstGeom prst="rect">
            <a:avLst/>
          </a:prstGeom>
          <a:noFill/>
          <a:ln>
            <a:noFill/>
          </a:ln>
          <a:sp3d/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36F8E05-1FBD-CF1D-4515-8AC5D2001E0D}"/>
              </a:ext>
            </a:extLst>
          </p:cNvPr>
          <p:cNvSpPr txBox="1"/>
          <p:nvPr/>
        </p:nvSpPr>
        <p:spPr>
          <a:xfrm>
            <a:off x="2560320" y="1659264"/>
            <a:ext cx="7315199" cy="490808"/>
          </a:xfrm>
          <a:prstGeom prst="rect">
            <a:avLst/>
          </a:prstGeom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14400" tIns="0" rIns="274320" bIns="0" numCol="1" spcCol="1270" anchor="t" anchorCtr="0">
            <a:noAutofit/>
          </a:bodyPr>
          <a:lstStyle>
            <a:defPPr>
              <a:defRPr lang="en-US"/>
            </a:defPPr>
            <a:lvl2pPr lvl="1">
              <a:defRPr b="1" i="1" spc="300">
                <a:solidFill>
                  <a:srgbClr val="7B840A"/>
                </a:solidFill>
              </a:defRPr>
            </a:lvl2pPr>
          </a:lstStyle>
          <a:p>
            <a:pPr lvl="1"/>
            <a:r>
              <a:rPr lang="en-US" altLang="en-US" dirty="0"/>
              <a:t>Reporting Method...</a:t>
            </a:r>
          </a:p>
          <a:p>
            <a:pPr lvl="1"/>
            <a:endParaRPr lang="en-US" altLang="en-US" dirty="0"/>
          </a:p>
          <a:p>
            <a:pPr lvl="1"/>
            <a:endParaRPr lang="en-US" alt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F608EE-E6B9-0F46-E387-E9C6C01A0DE6}"/>
              </a:ext>
            </a:extLst>
          </p:cNvPr>
          <p:cNvSpPr txBox="1"/>
          <p:nvPr/>
        </p:nvSpPr>
        <p:spPr>
          <a:xfrm>
            <a:off x="1302779" y="3576978"/>
            <a:ext cx="10225192" cy="2619716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0960" tIns="60960" rIns="60960" bIns="60960" numCol="1" spcCol="1270" anchor="t" anchorCtr="0">
            <a:noAutofit/>
          </a:bodyPr>
          <a:lstStyle/>
          <a:p>
            <a:pPr marL="0" marR="0" lvl="0" indent="0" algn="l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Practical Example</a:t>
            </a:r>
          </a:p>
          <a:p>
            <a:pPr lvl="0">
              <a:spcBef>
                <a:spcPct val="0"/>
              </a:spcBef>
              <a:defRPr/>
            </a:pPr>
            <a:endParaRPr lang="en-US" b="1" spc="300" dirty="0">
              <a:solidFill>
                <a:srgbClr val="7B840A"/>
              </a:solidFill>
              <a:cs typeface="Times" pitchFamily="18" charset="0"/>
            </a:endParaRPr>
          </a:p>
          <a:p>
            <a:pPr lvl="0">
              <a:spcBef>
                <a:spcPct val="0"/>
              </a:spcBef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1) Improvement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Improving the cabin air extraction by </a:t>
            </a:r>
            <a:r>
              <a:rPr lang="en-US" b="1" dirty="0"/>
              <a:t>1J</a:t>
            </a:r>
            <a:r>
              <a:rPr lang="en-US" dirty="0"/>
              <a:t> will result in an overall energy reduction of </a:t>
            </a:r>
            <a:r>
              <a:rPr lang="en-US" b="1" dirty="0"/>
              <a:t>1.37J</a:t>
            </a:r>
            <a:r>
              <a:rPr lang="en-US" dirty="0"/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Reducing the friction by </a:t>
            </a:r>
            <a:r>
              <a:rPr lang="en-US" b="1" dirty="0"/>
              <a:t>1J</a:t>
            </a:r>
            <a:r>
              <a:rPr lang="en-US" dirty="0"/>
              <a:t> will result in an overall energy reduction of </a:t>
            </a:r>
            <a:r>
              <a:rPr lang="en-US" b="1" dirty="0"/>
              <a:t>1.19J</a:t>
            </a:r>
            <a:r>
              <a:rPr lang="en-US" dirty="0"/>
              <a:t>.</a:t>
            </a:r>
          </a:p>
          <a:p>
            <a:pPr lvl="1"/>
            <a:endParaRPr lang="en-US" dirty="0"/>
          </a:p>
          <a:p>
            <a:pPr lvl="0">
              <a:spcBef>
                <a:spcPct val="0"/>
              </a:spcBef>
              <a:defRPr/>
            </a:pPr>
            <a:r>
              <a:rPr lang="en-US" b="1" spc="300" dirty="0">
                <a:solidFill>
                  <a:srgbClr val="7B840A"/>
                </a:solidFill>
                <a:cs typeface="Times" pitchFamily="18" charset="0"/>
              </a:rPr>
              <a:t>2) Relative improvement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/>
              <a:t>1J</a:t>
            </a:r>
            <a:r>
              <a:rPr lang="en-US" dirty="0"/>
              <a:t> on cabin air represents a </a:t>
            </a:r>
            <a:r>
              <a:rPr lang="en-US" b="1" dirty="0"/>
              <a:t>50% </a:t>
            </a:r>
            <a:r>
              <a:rPr lang="en-US" dirty="0"/>
              <a:t>improvement. This is a lot.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On friction, however, </a:t>
            </a:r>
            <a:r>
              <a:rPr lang="en-US" b="1" dirty="0"/>
              <a:t>1J</a:t>
            </a:r>
            <a:r>
              <a:rPr lang="en-US" dirty="0"/>
              <a:t> improvement is only </a:t>
            </a:r>
            <a:r>
              <a:rPr lang="en-US" b="1" dirty="0"/>
              <a:t>14%</a:t>
            </a:r>
            <a:r>
              <a:rPr lang="en-US" dirty="0"/>
              <a:t> of the current value. This might be doable.</a:t>
            </a:r>
            <a:endParaRPr lang="en-US" kern="1200" dirty="0"/>
          </a:p>
          <a:p>
            <a:pPr lvl="1"/>
            <a:endParaRPr lang="en-US" kern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5CB741-3838-475C-BFAC-901A0FF71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2353" y="2080466"/>
            <a:ext cx="9265920" cy="135636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25B9B1-C7CB-C893-C390-97E217A403E7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4796DBF-287C-5E69-E8E3-3A9907EF2F1A}"/>
              </a:ext>
            </a:extLst>
          </p:cNvPr>
          <p:cNvSpPr txBox="1">
            <a:spLocks/>
          </p:cNvSpPr>
          <p:nvPr/>
        </p:nvSpPr>
        <p:spPr>
          <a:xfrm>
            <a:off x="10717284" y="6499775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414554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020EF05A-9F2F-48A8-9B1E-1967DCD334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83384" y="2891960"/>
            <a:ext cx="3363481" cy="1325563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C7D82A"/>
                </a:solidFill>
              </a:rPr>
              <a:t>Thank you</a:t>
            </a: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C16FB39-6125-4C8C-914C-1E864EA6C603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249382" y="6492874"/>
            <a:ext cx="151476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TEPS001,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4762BF2-90AA-DBB0-3188-DC6344A30885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04E9F438-7A31-27C0-E54A-692BA3301B98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3AE3FC0-B0F2-AFC9-9562-9A25E59A3BD9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2FB7A83-95C1-4E1A-B496-38F11D95F71D}"/>
              </a:ext>
            </a:extLst>
          </p:cNvPr>
          <p:cNvSpPr txBox="1">
            <a:spLocks/>
          </p:cNvSpPr>
          <p:nvPr/>
        </p:nvSpPr>
        <p:spPr>
          <a:xfrm>
            <a:off x="8814600" y="6502111"/>
            <a:ext cx="147471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5893B8D-D673-302C-0CC9-C67A5F2CEA2A}"/>
              </a:ext>
            </a:extLst>
          </p:cNvPr>
          <p:cNvSpPr txBox="1">
            <a:spLocks/>
          </p:cNvSpPr>
          <p:nvPr/>
        </p:nvSpPr>
        <p:spPr>
          <a:xfrm>
            <a:off x="5661895" y="6492875"/>
            <a:ext cx="108065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dirty="0"/>
              <a:t> </a:t>
            </a:r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33085497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D1017169-8B86-4833-8AB0-9CF7373C9D7C}" vid="{C77193D5-A2F4-48E3-8AAB-B6542F52AA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B080DC4-F573-4D6D-B45A-CBC222860EB5}"/>
</file>

<file path=customXml/itemProps2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ca2ec694-8038-4733-8ea4-dd2997da7f59"/>
    <ds:schemaRef ds:uri="a8c7a9ae-c630-44e9-93fe-27b8fa377db4"/>
    <ds:schemaRef ds:uri="68de6de8-3eab-4b26-bbaa-a364b8217a6f"/>
    <ds:schemaRef ds:uri="d6d589e6-6e8e-46b3-89fc-f23ba6ea0b47"/>
  </ds:schemaRefs>
</ds:datastoreItem>
</file>

<file path=customXml/itemProps3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EZM-Template-2</Template>
  <TotalTime>1021</TotalTime>
  <Words>1587</Words>
  <Application>Microsoft Office PowerPoint</Application>
  <PresentationFormat>Widescreen</PresentationFormat>
  <Paragraphs>460</Paragraphs>
  <Slides>27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Bahnschrift</vt:lpstr>
      <vt:lpstr>Bahnschrift SemiBold</vt:lpstr>
      <vt:lpstr>Calibri</vt:lpstr>
      <vt:lpstr>Courier New</vt:lpstr>
      <vt:lpstr>Wingdings</vt:lpstr>
      <vt:lpstr>EZM_trainings</vt:lpstr>
      <vt:lpstr>PowerPoint Presentation</vt:lpstr>
      <vt:lpstr>INDEX</vt:lpstr>
      <vt:lpstr>1. Introduction</vt:lpstr>
      <vt:lpstr>1. Introduction</vt:lpstr>
      <vt:lpstr>2. Typical Closing Energy Pie Graphs</vt:lpstr>
      <vt:lpstr>2. Typical ClOSING ENERGY PIE Graphs</vt:lpstr>
      <vt:lpstr>2. Typical ClOSING ENERGY PIE Graphs</vt:lpstr>
      <vt:lpstr>2. Typical ClOSING ENERGY PIE graphs</vt:lpstr>
      <vt:lpstr>2. Typical ClOSING ENERGY PIE</vt:lpstr>
      <vt:lpstr>3. Flush Sensitivity</vt:lpstr>
      <vt:lpstr>3. Flush Sensitivity</vt:lpstr>
      <vt:lpstr>3. Flush Sensitivity</vt:lpstr>
      <vt:lpstr>3. Flush Sensitivity</vt:lpstr>
      <vt:lpstr>3. Flush Sensitivity</vt:lpstr>
      <vt:lpstr>4.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4.  Energy buildup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Tiffany Warner</dc:creator>
  <cp:lastModifiedBy>Don Kahaian</cp:lastModifiedBy>
  <cp:revision>108</cp:revision>
  <dcterms:created xsi:type="dcterms:W3CDTF">2021-03-19T13:49:46Z</dcterms:created>
  <dcterms:modified xsi:type="dcterms:W3CDTF">2023-07-11T18:41:47Z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