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4"/>
  </p:sldMasterIdLst>
  <p:notesMasterIdLst>
    <p:notesMasterId r:id="rId32"/>
  </p:notesMasterIdLst>
  <p:handoutMasterIdLst>
    <p:handoutMasterId r:id="rId33"/>
  </p:handoutMasterIdLst>
  <p:sldIdLst>
    <p:sldId id="282" r:id="rId5"/>
    <p:sldId id="283" r:id="rId6"/>
    <p:sldId id="411" r:id="rId7"/>
    <p:sldId id="417" r:id="rId8"/>
    <p:sldId id="408" r:id="rId9"/>
    <p:sldId id="418" r:id="rId10"/>
    <p:sldId id="420" r:id="rId11"/>
    <p:sldId id="419" r:id="rId12"/>
    <p:sldId id="421" r:id="rId13"/>
    <p:sldId id="422" r:id="rId14"/>
    <p:sldId id="423" r:id="rId15"/>
    <p:sldId id="424" r:id="rId16"/>
    <p:sldId id="425" r:id="rId17"/>
    <p:sldId id="426" r:id="rId18"/>
    <p:sldId id="427" r:id="rId19"/>
    <p:sldId id="428" r:id="rId20"/>
    <p:sldId id="429" r:id="rId21"/>
    <p:sldId id="430" r:id="rId22"/>
    <p:sldId id="431" r:id="rId23"/>
    <p:sldId id="432" r:id="rId24"/>
    <p:sldId id="433" r:id="rId25"/>
    <p:sldId id="434" r:id="rId26"/>
    <p:sldId id="435" r:id="rId27"/>
    <p:sldId id="436" r:id="rId28"/>
    <p:sldId id="438" r:id="rId29"/>
    <p:sldId id="437" r:id="rId30"/>
    <p:sldId id="280" r:id="rId31"/>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F3127CB-4988-4EA6-A10A-5D69CB1F8281}">
          <p14:sldIdLst>
            <p14:sldId id="282"/>
            <p14:sldId id="283"/>
            <p14:sldId id="411"/>
            <p14:sldId id="417"/>
            <p14:sldId id="408"/>
            <p14:sldId id="418"/>
            <p14:sldId id="420"/>
            <p14:sldId id="419"/>
            <p14:sldId id="421"/>
            <p14:sldId id="422"/>
            <p14:sldId id="423"/>
            <p14:sldId id="424"/>
            <p14:sldId id="425"/>
            <p14:sldId id="426"/>
            <p14:sldId id="427"/>
            <p14:sldId id="428"/>
            <p14:sldId id="429"/>
            <p14:sldId id="430"/>
            <p14:sldId id="431"/>
            <p14:sldId id="432"/>
            <p14:sldId id="433"/>
            <p14:sldId id="434"/>
            <p14:sldId id="435"/>
            <p14:sldId id="436"/>
            <p14:sldId id="438"/>
            <p14:sldId id="437"/>
            <p14:sldId id="280"/>
          </p14:sldIdLst>
        </p14:section>
        <p14:section name="Company Pages" id="{F6B24956-B447-45B8-8988-92822142DBC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iffany Warner" initials="TW" lastIdx="6" clrIdx="0">
    <p:extLst>
      <p:ext uri="{19B8F6BF-5375-455C-9EA6-DF929625EA0E}">
        <p15:presenceInfo xmlns:p15="http://schemas.microsoft.com/office/powerpoint/2012/main" userId="S::TWarner@ezmetrology.com::f34d7767-9354-4aab-8aae-15bbfc7d54f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FC3E"/>
    <a:srgbClr val="B4C10F"/>
    <a:srgbClr val="C9D803"/>
    <a:srgbClr val="282828"/>
    <a:srgbClr val="DDDDDD"/>
    <a:srgbClr val="F3FD77"/>
    <a:srgbClr val="98A30D"/>
    <a:srgbClr val="FFFFFF"/>
    <a:srgbClr val="F9FEBE"/>
    <a:srgbClr val="FDFFE7"/>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8DE75B-8C69-425E-A78D-864FD8EE5192}" v="2" dt="2023-03-14T14:04:52.6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449" autoAdjust="0"/>
    <p:restoredTop sz="96357" autoAdjust="0"/>
  </p:normalViewPr>
  <p:slideViewPr>
    <p:cSldViewPr snapToGrid="0">
      <p:cViewPr varScale="1">
        <p:scale>
          <a:sx n="91" d="100"/>
          <a:sy n="91" d="100"/>
        </p:scale>
        <p:origin x="1745" y="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9" d="100"/>
          <a:sy n="69" d="100"/>
        </p:scale>
        <p:origin x="3144" y="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5/10/relationships/revisionInfo" Target="revisionInfo.xml"/><Relationship Id="rId21" Type="http://schemas.openxmlformats.org/officeDocument/2006/relationships/slide" Target="slides/slide17.xml"/><Relationship Id="rId34" Type="http://schemas.openxmlformats.org/officeDocument/2006/relationships/commentAuthors" Target="commen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FAB4AC4-1C0D-4A05-8EBC-B8DE22E0FD5F}"/>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BC382D00-2E6E-4AB3-8FA1-D71B8A631317}"/>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8D34B7D6-AE30-4D1B-A4FF-A0A878AE8C28}" type="datetimeFigureOut">
              <a:rPr lang="en-US" smtClean="0"/>
              <a:t>8/29/2023</a:t>
            </a:fld>
            <a:endParaRPr lang="en-US"/>
          </a:p>
        </p:txBody>
      </p:sp>
      <p:sp>
        <p:nvSpPr>
          <p:cNvPr id="4" name="Footer Placeholder 3">
            <a:extLst>
              <a:ext uri="{FF2B5EF4-FFF2-40B4-BE49-F238E27FC236}">
                <a16:creationId xmlns:a16="http://schemas.microsoft.com/office/drawing/2014/main" id="{502DB21C-2AEB-4F3B-85E8-BB9E1717C391}"/>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025F8CE-E197-4ABC-A226-A165705A68C7}"/>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B58796BC-03D5-462E-A891-5C7BD8F2D9C9}" type="slidenum">
              <a:rPr lang="en-US" smtClean="0"/>
              <a:t>‹#›</a:t>
            </a:fld>
            <a:endParaRPr lang="en-US"/>
          </a:p>
        </p:txBody>
      </p:sp>
    </p:spTree>
    <p:extLst>
      <p:ext uri="{BB962C8B-B14F-4D97-AF65-F5344CB8AC3E}">
        <p14:creationId xmlns:p14="http://schemas.microsoft.com/office/powerpoint/2010/main" val="6546371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7CCF8CA6-C868-4999-A3F8-EBB8012C9E08}" type="datetimeFigureOut">
              <a:rPr lang="en-US" smtClean="0"/>
              <a:t>8/29/2023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41AB9E0A-0FEB-4884-B0D7-08502F4BE728}" type="slidenum">
              <a:rPr lang="en-US" smtClean="0"/>
              <a:t>‹#›</a:t>
            </a:fld>
            <a:endParaRPr lang="en-US"/>
          </a:p>
        </p:txBody>
      </p:sp>
    </p:spTree>
    <p:extLst>
      <p:ext uri="{BB962C8B-B14F-4D97-AF65-F5344CB8AC3E}">
        <p14:creationId xmlns:p14="http://schemas.microsoft.com/office/powerpoint/2010/main" val="1459085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4</a:t>
            </a:fld>
            <a:endParaRPr lang="en-US"/>
          </a:p>
        </p:txBody>
      </p:sp>
    </p:spTree>
    <p:extLst>
      <p:ext uri="{BB962C8B-B14F-4D97-AF65-F5344CB8AC3E}">
        <p14:creationId xmlns:p14="http://schemas.microsoft.com/office/powerpoint/2010/main" val="12104290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0DE39F74-F4C4-411B-A3B1-5D6160F708FA}" type="slidenum">
              <a:rPr lang="en-US" smtClean="0"/>
              <a:t>5</a:t>
            </a:fld>
            <a:endParaRPr lang="en-US"/>
          </a:p>
        </p:txBody>
      </p:sp>
    </p:spTree>
    <p:extLst>
      <p:ext uri="{BB962C8B-B14F-4D97-AF65-F5344CB8AC3E}">
        <p14:creationId xmlns:p14="http://schemas.microsoft.com/office/powerpoint/2010/main" val="35943811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7</a:t>
            </a:fld>
            <a:endParaRPr lang="en-US"/>
          </a:p>
        </p:txBody>
      </p:sp>
    </p:spTree>
    <p:extLst>
      <p:ext uri="{BB962C8B-B14F-4D97-AF65-F5344CB8AC3E}">
        <p14:creationId xmlns:p14="http://schemas.microsoft.com/office/powerpoint/2010/main" val="7366011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9</a:t>
            </a:fld>
            <a:endParaRPr lang="en-US"/>
          </a:p>
        </p:txBody>
      </p:sp>
    </p:spTree>
    <p:extLst>
      <p:ext uri="{BB962C8B-B14F-4D97-AF65-F5344CB8AC3E}">
        <p14:creationId xmlns:p14="http://schemas.microsoft.com/office/powerpoint/2010/main" val="483278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11</a:t>
            </a:fld>
            <a:endParaRPr lang="en-US"/>
          </a:p>
        </p:txBody>
      </p:sp>
    </p:spTree>
    <p:extLst>
      <p:ext uri="{BB962C8B-B14F-4D97-AF65-F5344CB8AC3E}">
        <p14:creationId xmlns:p14="http://schemas.microsoft.com/office/powerpoint/2010/main" val="4200287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12</a:t>
            </a:fld>
            <a:endParaRPr lang="en-US"/>
          </a:p>
        </p:txBody>
      </p:sp>
    </p:spTree>
    <p:extLst>
      <p:ext uri="{BB962C8B-B14F-4D97-AF65-F5344CB8AC3E}">
        <p14:creationId xmlns:p14="http://schemas.microsoft.com/office/powerpoint/2010/main" val="176693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13</a:t>
            </a:fld>
            <a:endParaRPr lang="en-US"/>
          </a:p>
        </p:txBody>
      </p:sp>
    </p:spTree>
    <p:extLst>
      <p:ext uri="{BB962C8B-B14F-4D97-AF65-F5344CB8AC3E}">
        <p14:creationId xmlns:p14="http://schemas.microsoft.com/office/powerpoint/2010/main" val="11277732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14</a:t>
            </a:fld>
            <a:endParaRPr lang="en-US"/>
          </a:p>
        </p:txBody>
      </p:sp>
    </p:spTree>
    <p:extLst>
      <p:ext uri="{BB962C8B-B14F-4D97-AF65-F5344CB8AC3E}">
        <p14:creationId xmlns:p14="http://schemas.microsoft.com/office/powerpoint/2010/main" val="2109725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15</a:t>
            </a:fld>
            <a:endParaRPr lang="en-US"/>
          </a:p>
        </p:txBody>
      </p:sp>
    </p:spTree>
    <p:extLst>
      <p:ext uri="{BB962C8B-B14F-4D97-AF65-F5344CB8AC3E}">
        <p14:creationId xmlns:p14="http://schemas.microsoft.com/office/powerpoint/2010/main" val="29771889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16</a:t>
            </a:fld>
            <a:endParaRPr lang="en-US"/>
          </a:p>
        </p:txBody>
      </p:sp>
    </p:spTree>
    <p:extLst>
      <p:ext uri="{BB962C8B-B14F-4D97-AF65-F5344CB8AC3E}">
        <p14:creationId xmlns:p14="http://schemas.microsoft.com/office/powerpoint/2010/main" val="40429265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17</a:t>
            </a:fld>
            <a:endParaRPr lang="en-US"/>
          </a:p>
        </p:txBody>
      </p:sp>
    </p:spTree>
    <p:extLst>
      <p:ext uri="{BB962C8B-B14F-4D97-AF65-F5344CB8AC3E}">
        <p14:creationId xmlns:p14="http://schemas.microsoft.com/office/powerpoint/2010/main" val="3681435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18</a:t>
            </a:fld>
            <a:endParaRPr lang="en-US"/>
          </a:p>
        </p:txBody>
      </p:sp>
    </p:spTree>
    <p:extLst>
      <p:ext uri="{BB962C8B-B14F-4D97-AF65-F5344CB8AC3E}">
        <p14:creationId xmlns:p14="http://schemas.microsoft.com/office/powerpoint/2010/main" val="790623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19</a:t>
            </a:fld>
            <a:endParaRPr lang="en-US"/>
          </a:p>
        </p:txBody>
      </p:sp>
    </p:spTree>
    <p:extLst>
      <p:ext uri="{BB962C8B-B14F-4D97-AF65-F5344CB8AC3E}">
        <p14:creationId xmlns:p14="http://schemas.microsoft.com/office/powerpoint/2010/main" val="4512384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20</a:t>
            </a:fld>
            <a:endParaRPr lang="en-US"/>
          </a:p>
        </p:txBody>
      </p:sp>
    </p:spTree>
    <p:extLst>
      <p:ext uri="{BB962C8B-B14F-4D97-AF65-F5344CB8AC3E}">
        <p14:creationId xmlns:p14="http://schemas.microsoft.com/office/powerpoint/2010/main" val="1361952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21</a:t>
            </a:fld>
            <a:endParaRPr lang="en-US"/>
          </a:p>
        </p:txBody>
      </p:sp>
    </p:spTree>
    <p:extLst>
      <p:ext uri="{BB962C8B-B14F-4D97-AF65-F5344CB8AC3E}">
        <p14:creationId xmlns:p14="http://schemas.microsoft.com/office/powerpoint/2010/main" val="22723678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22</a:t>
            </a:fld>
            <a:endParaRPr lang="en-US"/>
          </a:p>
        </p:txBody>
      </p:sp>
    </p:spTree>
    <p:extLst>
      <p:ext uri="{BB962C8B-B14F-4D97-AF65-F5344CB8AC3E}">
        <p14:creationId xmlns:p14="http://schemas.microsoft.com/office/powerpoint/2010/main" val="10360848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23</a:t>
            </a:fld>
            <a:endParaRPr lang="en-US"/>
          </a:p>
        </p:txBody>
      </p:sp>
    </p:spTree>
    <p:extLst>
      <p:ext uri="{BB962C8B-B14F-4D97-AF65-F5344CB8AC3E}">
        <p14:creationId xmlns:p14="http://schemas.microsoft.com/office/powerpoint/2010/main" val="33808099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24</a:t>
            </a:fld>
            <a:endParaRPr lang="en-US"/>
          </a:p>
        </p:txBody>
      </p:sp>
    </p:spTree>
    <p:extLst>
      <p:ext uri="{BB962C8B-B14F-4D97-AF65-F5344CB8AC3E}">
        <p14:creationId xmlns:p14="http://schemas.microsoft.com/office/powerpoint/2010/main" val="4055363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1AB9E0A-0FEB-4884-B0D7-08502F4BE728}" type="slidenum">
              <a:rPr lang="en-US" smtClean="0"/>
              <a:t>26</a:t>
            </a:fld>
            <a:endParaRPr lang="en-US"/>
          </a:p>
        </p:txBody>
      </p:sp>
    </p:spTree>
    <p:extLst>
      <p:ext uri="{BB962C8B-B14F-4D97-AF65-F5344CB8AC3E}">
        <p14:creationId xmlns:p14="http://schemas.microsoft.com/office/powerpoint/2010/main" val="1855644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First/Last Page">
    <p:spTree>
      <p:nvGrpSpPr>
        <p:cNvPr id="1" name=""/>
        <p:cNvGrpSpPr/>
        <p:nvPr/>
      </p:nvGrpSpPr>
      <p:grpSpPr>
        <a:xfrm>
          <a:off x="0" y="0"/>
          <a:ext cx="0" cy="0"/>
          <a:chOff x="0" y="0"/>
          <a:chExt cx="0" cy="0"/>
        </a:xfrm>
      </p:grpSpPr>
      <p:sp>
        <p:nvSpPr>
          <p:cNvPr id="5" name="Footer Placeholder 4">
            <a:extLst>
              <a:ext uri="{FF2B5EF4-FFF2-40B4-BE49-F238E27FC236}">
                <a16:creationId xmlns:a16="http://schemas.microsoft.com/office/drawing/2014/main" id="{5B3AEF9C-D456-4381-8E6F-56EF73E2A0FF}"/>
              </a:ext>
            </a:extLst>
          </p:cNvPr>
          <p:cNvSpPr txBox="1">
            <a:spLocks/>
          </p:cNvSpPr>
          <p:nvPr userDrawn="1"/>
        </p:nvSpPr>
        <p:spPr>
          <a:xfrm>
            <a:off x="8471139" y="6492875"/>
            <a:ext cx="2169669"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B6A4D2AD-EB94-4AE9-AD61-42E8735B5248}" type="datetimeyyyy">
              <a:rPr lang="en-US" baseline="0" smtClean="0">
                <a:solidFill>
                  <a:schemeClr val="tx1">
                    <a:lumMod val="65000"/>
                    <a:lumOff val="35000"/>
                  </a:schemeClr>
                </a:solidFill>
              </a:rPr>
              <a:t>2023</a:t>
            </a:fld>
            <a:r>
              <a:rPr lang="en-US" baseline="0" dirty="0">
                <a:solidFill>
                  <a:schemeClr val="tx1">
                    <a:lumMod val="65000"/>
                    <a:lumOff val="35000"/>
                  </a:schemeClr>
                </a:solidFill>
              </a:rPr>
              <a:t> EZMetrology</a:t>
            </a:r>
          </a:p>
        </p:txBody>
      </p:sp>
      <p:sp>
        <p:nvSpPr>
          <p:cNvPr id="32" name="Title Placeholder 1">
            <a:extLst>
              <a:ext uri="{FF2B5EF4-FFF2-40B4-BE49-F238E27FC236}">
                <a16:creationId xmlns:a16="http://schemas.microsoft.com/office/drawing/2014/main" id="{777A35A3-5B27-4F49-93BA-A6B611C9CCE7}"/>
              </a:ext>
            </a:extLst>
          </p:cNvPr>
          <p:cNvSpPr>
            <a:spLocks noGrp="1"/>
          </p:cNvSpPr>
          <p:nvPr>
            <p:ph type="title"/>
          </p:nvPr>
        </p:nvSpPr>
        <p:spPr>
          <a:xfrm>
            <a:off x="1980314" y="2412289"/>
            <a:ext cx="9644432" cy="1325563"/>
          </a:xfrm>
          <a:prstGeom prst="rect">
            <a:avLst/>
          </a:prstGeom>
        </p:spPr>
        <p:txBody>
          <a:bodyPr vert="horz" lIns="91440" tIns="45720" rIns="91440" bIns="45720" numCol="1" rtlCol="0" anchor="ctr">
            <a:normAutofit/>
          </a:bodyPr>
          <a:lstStyle>
            <a:lvl1pPr>
              <a:defRPr sz="6600" cap="all" baseline="0"/>
            </a:lvl1pPr>
          </a:lstStyle>
          <a:p>
            <a:r>
              <a:rPr lang="en-US"/>
              <a:t>Click to edit Master title style</a:t>
            </a:r>
            <a:endParaRPr lang="en-US" dirty="0"/>
          </a:p>
        </p:txBody>
      </p:sp>
    </p:spTree>
    <p:extLst>
      <p:ext uri="{BB962C8B-B14F-4D97-AF65-F5344CB8AC3E}">
        <p14:creationId xmlns:p14="http://schemas.microsoft.com/office/powerpoint/2010/main" val="1852416502"/>
      </p:ext>
    </p:extLst>
  </p:cSld>
  <p:clrMapOvr>
    <a:masterClrMapping/>
  </p:clrMapOvr>
  <p:extLst>
    <p:ext uri="{DCECCB84-F9BA-43D5-87BE-67443E8EF086}">
      <p15:sldGuideLst xmlns:p15="http://schemas.microsoft.com/office/powerpoint/2012/main">
        <p15:guide id="1" pos="3840" userDrawn="1">
          <p15:clr>
            <a:srgbClr val="FBAE40"/>
          </p15:clr>
        </p15:guide>
        <p15:guide id="2" pos="39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age">
    <p:spTree>
      <p:nvGrpSpPr>
        <p:cNvPr id="1" name=""/>
        <p:cNvGrpSpPr/>
        <p:nvPr/>
      </p:nvGrpSpPr>
      <p:grpSpPr>
        <a:xfrm>
          <a:off x="0" y="0"/>
          <a:ext cx="0" cy="0"/>
          <a:chOff x="0" y="0"/>
          <a:chExt cx="0" cy="0"/>
        </a:xfrm>
      </p:grpSpPr>
      <p:sp>
        <p:nvSpPr>
          <p:cNvPr id="17" name="Picture Placeholder 16">
            <a:extLst>
              <a:ext uri="{FF2B5EF4-FFF2-40B4-BE49-F238E27FC236}">
                <a16:creationId xmlns:a16="http://schemas.microsoft.com/office/drawing/2014/main" id="{35F7DB28-EEB8-48AD-B55A-4073E22D315D}"/>
              </a:ext>
            </a:extLst>
          </p:cNvPr>
          <p:cNvSpPr>
            <a:spLocks noGrp="1"/>
          </p:cNvSpPr>
          <p:nvPr>
            <p:ph type="pic" sz="quarter" idx="11"/>
          </p:nvPr>
        </p:nvSpPr>
        <p:spPr>
          <a:xfrm>
            <a:off x="6519403" y="0"/>
            <a:ext cx="5672597" cy="6858000"/>
          </a:xfrm>
        </p:spPr>
        <p:txBody>
          <a:bodyPr/>
          <a:lstStyle/>
          <a:p>
            <a:r>
              <a:rPr lang="en-US"/>
              <a:t>Click icon to add picture</a:t>
            </a:r>
          </a:p>
        </p:txBody>
      </p:sp>
      <p:sp>
        <p:nvSpPr>
          <p:cNvPr id="2" name="Title 1">
            <a:extLst>
              <a:ext uri="{FF2B5EF4-FFF2-40B4-BE49-F238E27FC236}">
                <a16:creationId xmlns:a16="http://schemas.microsoft.com/office/drawing/2014/main" id="{4C8FFAA0-766B-443D-AA4C-1899242C5FDF}"/>
              </a:ext>
            </a:extLst>
          </p:cNvPr>
          <p:cNvSpPr>
            <a:spLocks noGrp="1"/>
          </p:cNvSpPr>
          <p:nvPr>
            <p:ph type="title" hasCustomPrompt="1"/>
          </p:nvPr>
        </p:nvSpPr>
        <p:spPr>
          <a:xfrm>
            <a:off x="2070727" y="377157"/>
            <a:ext cx="4448676" cy="686099"/>
          </a:xfrm>
        </p:spPr>
        <p:txBody>
          <a:bodyPr/>
          <a:lstStyle>
            <a:lvl1pPr>
              <a:defRPr sz="3600"/>
            </a:lvl1pPr>
          </a:lstStyle>
          <a:p>
            <a:r>
              <a:rPr lang="en-US" dirty="0"/>
              <a:t>INDEX</a:t>
            </a:r>
          </a:p>
        </p:txBody>
      </p:sp>
      <p:sp>
        <p:nvSpPr>
          <p:cNvPr id="3" name="Footer Placeholder 2">
            <a:extLst>
              <a:ext uri="{FF2B5EF4-FFF2-40B4-BE49-F238E27FC236}">
                <a16:creationId xmlns:a16="http://schemas.microsoft.com/office/drawing/2014/main" id="{2804810A-CB4C-4BE7-BEAD-72A3AA8FE4F6}"/>
              </a:ext>
            </a:extLst>
          </p:cNvPr>
          <p:cNvSpPr>
            <a:spLocks noGrp="1"/>
          </p:cNvSpPr>
          <p:nvPr>
            <p:ph type="ftr" sz="quarter" idx="10"/>
          </p:nvPr>
        </p:nvSpPr>
        <p:spPr/>
        <p:txBody>
          <a:bodyPr/>
          <a:lstStyle/>
          <a:p>
            <a:r>
              <a:rPr lang="en-US" dirty="0"/>
              <a:t>Presentation TEPS002, Slide </a:t>
            </a:r>
            <a:fld id="{55AE94E2-01AD-4F44-B701-725E8CE3ADFF}" type="slidenum">
              <a:rPr lang="en-US" smtClean="0"/>
              <a:pPr/>
              <a:t>‹#›</a:t>
            </a:fld>
            <a:endParaRPr lang="en-US" dirty="0"/>
          </a:p>
        </p:txBody>
      </p:sp>
      <p:sp>
        <p:nvSpPr>
          <p:cNvPr id="6" name="Subtitle 2">
            <a:extLst>
              <a:ext uri="{FF2B5EF4-FFF2-40B4-BE49-F238E27FC236}">
                <a16:creationId xmlns:a16="http://schemas.microsoft.com/office/drawing/2014/main" id="{661DDA42-C2BB-4C8B-A219-C836D178CB1B}"/>
              </a:ext>
            </a:extLst>
          </p:cNvPr>
          <p:cNvSpPr>
            <a:spLocks noGrp="1"/>
          </p:cNvSpPr>
          <p:nvPr>
            <p:ph type="subTitle" idx="1" hasCustomPrompt="1"/>
          </p:nvPr>
        </p:nvSpPr>
        <p:spPr>
          <a:xfrm>
            <a:off x="1931510" y="1440413"/>
            <a:ext cx="4587893" cy="3673948"/>
          </a:xfrm>
        </p:spPr>
        <p:txBody>
          <a:bodyPr numCol="1"/>
          <a:lstStyle>
            <a:lvl1pPr marL="457200" indent="-457200" algn="l">
              <a:lnSpc>
                <a:spcPct val="200000"/>
              </a:lnSpc>
              <a:spcBef>
                <a:spcPts val="0"/>
              </a:spcBef>
              <a:buClr>
                <a:srgbClr val="C9D803"/>
              </a:buClr>
              <a:buSzPct val="100000"/>
              <a:buFont typeface="+mj-lt"/>
              <a:buAutoNum type="arabicPeriod"/>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Introduction</a:t>
            </a:r>
          </a:p>
          <a:p>
            <a:r>
              <a:rPr lang="en-US" dirty="0"/>
              <a:t>Software</a:t>
            </a:r>
          </a:p>
          <a:p>
            <a:r>
              <a:rPr lang="en-US" dirty="0"/>
              <a:t>Technology</a:t>
            </a:r>
          </a:p>
          <a:p>
            <a:r>
              <a:rPr lang="en-US" dirty="0"/>
              <a:t>Application</a:t>
            </a:r>
          </a:p>
          <a:p>
            <a:r>
              <a:rPr lang="en-US" dirty="0"/>
              <a:t>Conclusion</a:t>
            </a:r>
          </a:p>
          <a:p>
            <a:endParaRPr lang="en-US" dirty="0"/>
          </a:p>
        </p:txBody>
      </p:sp>
      <p:sp>
        <p:nvSpPr>
          <p:cNvPr id="8" name="Footer Placeholder 4">
            <a:extLst>
              <a:ext uri="{FF2B5EF4-FFF2-40B4-BE49-F238E27FC236}">
                <a16:creationId xmlns:a16="http://schemas.microsoft.com/office/drawing/2014/main" id="{0C6DC56B-5737-4D82-8157-D14890A2C1A4}"/>
              </a:ext>
            </a:extLst>
          </p:cNvPr>
          <p:cNvSpPr txBox="1">
            <a:spLocks/>
          </p:cNvSpPr>
          <p:nvPr userDrawn="1"/>
        </p:nvSpPr>
        <p:spPr>
          <a:xfrm>
            <a:off x="7848600" y="6492875"/>
            <a:ext cx="4114800"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dirty="0">
                <a:solidFill>
                  <a:schemeClr val="bg1"/>
                </a:solidFill>
              </a:rPr>
              <a:t>Property of EZ Metrology © 2020. All rights reserved.</a:t>
            </a:r>
          </a:p>
        </p:txBody>
      </p:sp>
    </p:spTree>
    <p:extLst>
      <p:ext uri="{BB962C8B-B14F-4D97-AF65-F5344CB8AC3E}">
        <p14:creationId xmlns:p14="http://schemas.microsoft.com/office/powerpoint/2010/main" val="757894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eft Text - 3 pics">
    <p:spTree>
      <p:nvGrpSpPr>
        <p:cNvPr id="1" name=""/>
        <p:cNvGrpSpPr/>
        <p:nvPr/>
      </p:nvGrpSpPr>
      <p:grpSpPr>
        <a:xfrm>
          <a:off x="0" y="0"/>
          <a:ext cx="0" cy="0"/>
          <a:chOff x="0" y="0"/>
          <a:chExt cx="0" cy="0"/>
        </a:xfrm>
      </p:grpSpPr>
      <p:sp>
        <p:nvSpPr>
          <p:cNvPr id="9" name="Footer Placeholder 4">
            <a:extLst>
              <a:ext uri="{FF2B5EF4-FFF2-40B4-BE49-F238E27FC236}">
                <a16:creationId xmlns:a16="http://schemas.microsoft.com/office/drawing/2014/main" id="{87D0CDBA-8BCC-4B93-803E-F1653F0B722C}"/>
              </a:ext>
            </a:extLst>
          </p:cNvPr>
          <p:cNvSpPr txBox="1">
            <a:spLocks/>
          </p:cNvSpPr>
          <p:nvPr userDrawn="1"/>
        </p:nvSpPr>
        <p:spPr>
          <a:xfrm>
            <a:off x="10601864" y="6492875"/>
            <a:ext cx="2082308"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baseline="0" dirty="0">
                <a:solidFill>
                  <a:schemeClr val="tx1">
                    <a:lumMod val="65000"/>
                    <a:lumOff val="35000"/>
                  </a:schemeClr>
                </a:solidFill>
              </a:rPr>
              <a:t>© </a:t>
            </a:r>
            <a:fld id="{7F197F80-9663-424E-925C-EA2E9F468EE3}" type="datetimeyyyy">
              <a:rPr lang="en-US" baseline="0" smtClean="0">
                <a:solidFill>
                  <a:schemeClr val="tx1">
                    <a:lumMod val="65000"/>
                    <a:lumOff val="35000"/>
                  </a:schemeClr>
                </a:solidFill>
              </a:rPr>
              <a:pPr/>
              <a:t>2023</a:t>
            </a:fld>
            <a:r>
              <a:rPr lang="en-US" baseline="0" dirty="0">
                <a:solidFill>
                  <a:schemeClr val="tx1">
                    <a:lumMod val="65000"/>
                    <a:lumOff val="35000"/>
                  </a:schemeClr>
                </a:solidFill>
              </a:rPr>
              <a:t> EZMetrology</a:t>
            </a:r>
          </a:p>
        </p:txBody>
      </p:sp>
      <p:sp>
        <p:nvSpPr>
          <p:cNvPr id="12" name="Content Placeholder 3">
            <a:extLst>
              <a:ext uri="{FF2B5EF4-FFF2-40B4-BE49-F238E27FC236}">
                <a16:creationId xmlns:a16="http://schemas.microsoft.com/office/drawing/2014/main" id="{8AA474A5-805E-4A24-AF7C-5C38CCA95FD5}"/>
              </a:ext>
            </a:extLst>
          </p:cNvPr>
          <p:cNvSpPr>
            <a:spLocks noGrp="1"/>
          </p:cNvSpPr>
          <p:nvPr>
            <p:ph sz="half" idx="2"/>
          </p:nvPr>
        </p:nvSpPr>
        <p:spPr>
          <a:xfrm>
            <a:off x="1371600" y="1581912"/>
            <a:ext cx="3966314" cy="4556125"/>
          </a:xfrm>
        </p:spPr>
        <p:txBody>
          <a:bodyPr numCol="1"/>
          <a:lstStyle>
            <a:lvl1pPr marL="457200" indent="-457200">
              <a:buFont typeface="+mj-lt"/>
              <a:buAutoNum type="alphaUcPeriod"/>
              <a:defRPr lang="en-US" sz="2000" kern="1200" dirty="0">
                <a:solidFill>
                  <a:srgbClr val="C9D803"/>
                </a:solidFill>
                <a:latin typeface="+mn-lt"/>
                <a:ea typeface="+mn-ea"/>
                <a:cs typeface="+mn-cs"/>
              </a:defRPr>
            </a:lvl1pPr>
            <a:lvl2pPr marL="457200" indent="0">
              <a:buFontTx/>
              <a:buNone/>
              <a:defRPr lang="en-US" sz="1800" kern="1200" dirty="0">
                <a:solidFill>
                  <a:srgbClr val="282828"/>
                </a:solidFill>
                <a:latin typeface="+mn-lt"/>
                <a:ea typeface="+mn-ea"/>
                <a:cs typeface="+mn-cs"/>
              </a:defRPr>
            </a:lvl2pPr>
            <a:lvl3pPr>
              <a:defRPr lang="en-US" sz="1600" kern="1200" dirty="0">
                <a:solidFill>
                  <a:srgbClr val="282828"/>
                </a:solidFill>
                <a:latin typeface="+mn-lt"/>
                <a:ea typeface="+mn-ea"/>
                <a:cs typeface="+mn-cs"/>
              </a:defRPr>
            </a:lvl3pPr>
            <a:lvl4pPr>
              <a:defRPr lang="en-US" sz="1400" kern="1200" dirty="0">
                <a:solidFill>
                  <a:srgbClr val="282828"/>
                </a:solidFill>
                <a:latin typeface="+mn-lt"/>
                <a:ea typeface="+mn-ea"/>
                <a:cs typeface="+mn-cs"/>
              </a:defRPr>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13" name="Content Placeholder 3">
            <a:extLst>
              <a:ext uri="{FF2B5EF4-FFF2-40B4-BE49-F238E27FC236}">
                <a16:creationId xmlns:a16="http://schemas.microsoft.com/office/drawing/2014/main" id="{BCBF93B8-2588-4454-A571-EDC436CC3106}"/>
              </a:ext>
            </a:extLst>
          </p:cNvPr>
          <p:cNvSpPr>
            <a:spLocks noGrp="1"/>
          </p:cNvSpPr>
          <p:nvPr>
            <p:ph sz="half" idx="11"/>
          </p:nvPr>
        </p:nvSpPr>
        <p:spPr>
          <a:xfrm>
            <a:off x="6137198" y="1695192"/>
            <a:ext cx="2473372" cy="1854611"/>
          </a:xfrm>
          <a:ln>
            <a:solidFill>
              <a:srgbClr val="C9D803"/>
            </a:solidFill>
          </a:ln>
        </p:spPr>
        <p:txBody>
          <a:bodyPr numCol="1"/>
          <a:lstStyle>
            <a:lvl2pPr>
              <a:buNone/>
              <a:defRPr/>
            </a:lvl2pPr>
          </a:lstStyle>
          <a:p>
            <a:pPr lvl="0"/>
            <a:r>
              <a:rPr lang="en-US"/>
              <a:t>Click to edit Master text styles</a:t>
            </a:r>
          </a:p>
        </p:txBody>
      </p:sp>
      <p:sp>
        <p:nvSpPr>
          <p:cNvPr id="14" name="Content Placeholder 3">
            <a:extLst>
              <a:ext uri="{FF2B5EF4-FFF2-40B4-BE49-F238E27FC236}">
                <a16:creationId xmlns:a16="http://schemas.microsoft.com/office/drawing/2014/main" id="{E1E0180A-5C4F-4262-B97A-561851BAFD24}"/>
              </a:ext>
            </a:extLst>
          </p:cNvPr>
          <p:cNvSpPr>
            <a:spLocks noGrp="1"/>
          </p:cNvSpPr>
          <p:nvPr>
            <p:ph sz="half" idx="12"/>
          </p:nvPr>
        </p:nvSpPr>
        <p:spPr>
          <a:xfrm>
            <a:off x="9126371" y="2608106"/>
            <a:ext cx="2473372" cy="1854611"/>
          </a:xfrm>
          <a:ln>
            <a:solidFill>
              <a:srgbClr val="C9D803"/>
            </a:solidFill>
          </a:ln>
        </p:spPr>
        <p:txBody>
          <a:bodyPr numCol="1"/>
          <a:lstStyle>
            <a:lvl2pPr>
              <a:buNone/>
              <a:defRPr>
                <a:solidFill>
                  <a:srgbClr val="282828"/>
                </a:solidFill>
              </a:defRPr>
            </a:lvl2pPr>
          </a:lstStyle>
          <a:p>
            <a:pPr lvl="0"/>
            <a:r>
              <a:rPr lang="en-US"/>
              <a:t>Click to edit Master text styles</a:t>
            </a:r>
          </a:p>
        </p:txBody>
      </p:sp>
      <p:sp>
        <p:nvSpPr>
          <p:cNvPr id="15" name="Content Placeholder 3">
            <a:extLst>
              <a:ext uri="{FF2B5EF4-FFF2-40B4-BE49-F238E27FC236}">
                <a16:creationId xmlns:a16="http://schemas.microsoft.com/office/drawing/2014/main" id="{7DC7AFB5-E20A-4A4F-AF29-4D9075C4C603}"/>
              </a:ext>
            </a:extLst>
          </p:cNvPr>
          <p:cNvSpPr>
            <a:spLocks noGrp="1"/>
          </p:cNvSpPr>
          <p:nvPr>
            <p:ph sz="half" idx="13"/>
          </p:nvPr>
        </p:nvSpPr>
        <p:spPr>
          <a:xfrm>
            <a:off x="6354141" y="4088989"/>
            <a:ext cx="2473372" cy="1854611"/>
          </a:xfrm>
          <a:ln>
            <a:solidFill>
              <a:srgbClr val="C9D803"/>
            </a:solidFill>
          </a:ln>
        </p:spPr>
        <p:txBody>
          <a:bodyPr numCol="1"/>
          <a:lstStyle>
            <a:lvl2pPr>
              <a:buNone/>
              <a:defRPr/>
            </a:lvl2pPr>
          </a:lstStyle>
          <a:p>
            <a:pPr lvl="0"/>
            <a:r>
              <a:rPr lang="en-US"/>
              <a:t>Click to edit Master text styles</a:t>
            </a:r>
          </a:p>
        </p:txBody>
      </p:sp>
      <p:sp>
        <p:nvSpPr>
          <p:cNvPr id="16" name="Footer Placeholder 2">
            <a:extLst>
              <a:ext uri="{FF2B5EF4-FFF2-40B4-BE49-F238E27FC236}">
                <a16:creationId xmlns:a16="http://schemas.microsoft.com/office/drawing/2014/main" id="{56F1C1F5-C9F3-4EC0-AD1F-2F7EA078E58C}"/>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10" name="Title 1">
            <a:extLst>
              <a:ext uri="{FF2B5EF4-FFF2-40B4-BE49-F238E27FC236}">
                <a16:creationId xmlns:a16="http://schemas.microsoft.com/office/drawing/2014/main" id="{7C4D2082-9FD3-4F81-AFB1-95087BE3B19D}"/>
              </a:ext>
            </a:extLst>
          </p:cNvPr>
          <p:cNvSpPr>
            <a:spLocks noGrp="1"/>
          </p:cNvSpPr>
          <p:nvPr>
            <p:ph type="title"/>
          </p:nvPr>
        </p:nvSpPr>
        <p:spPr>
          <a:xfrm>
            <a:off x="1552353" y="365126"/>
            <a:ext cx="9801447" cy="667512"/>
          </a:xfrm>
        </p:spPr>
        <p:txBody>
          <a:bodyPr numCol="1">
            <a:normAutofit/>
          </a:bodyPr>
          <a:lstStyle>
            <a:lvl1pPr>
              <a:defRPr sz="2800" cap="all" baseline="0">
                <a:solidFill>
                  <a:srgbClr val="DDDDDD"/>
                </a:solidFill>
              </a:defRPr>
            </a:lvl1pPr>
          </a:lstStyle>
          <a:p>
            <a:r>
              <a:rPr lang="en-US"/>
              <a:t>Click to edit Master title style</a:t>
            </a:r>
            <a:endParaRPr lang="en-US" dirty="0"/>
          </a:p>
        </p:txBody>
      </p:sp>
      <p:sp>
        <p:nvSpPr>
          <p:cNvPr id="11" name="Content Placeholder 2">
            <a:extLst>
              <a:ext uri="{FF2B5EF4-FFF2-40B4-BE49-F238E27FC236}">
                <a16:creationId xmlns:a16="http://schemas.microsoft.com/office/drawing/2014/main" id="{14CB3EAA-C87C-4BBA-8008-7D06C5BB7216}"/>
              </a:ext>
            </a:extLst>
          </p:cNvPr>
          <p:cNvSpPr>
            <a:spLocks noGrp="1"/>
          </p:cNvSpPr>
          <p:nvPr>
            <p:ph sz="half" idx="1"/>
          </p:nvPr>
        </p:nvSpPr>
        <p:spPr>
          <a:xfrm>
            <a:off x="1371600" y="914400"/>
            <a:ext cx="9692640" cy="457200"/>
          </a:xfrm>
        </p:spPr>
        <p:txBody>
          <a:bodyPr numCol="1"/>
          <a:lstStyle>
            <a:lvl1pPr marL="0" indent="0">
              <a:buFont typeface="Arial" panose="020B0604020202020204" pitchFamily="34" charset="0"/>
              <a:buNone/>
              <a:defRPr sz="2400" b="1" i="0" u="none" cap="all" baseline="0">
                <a:latin typeface="+mj-lt"/>
              </a:defRPr>
            </a:lvl1pPr>
          </a:lstStyle>
          <a:p>
            <a:pPr lvl="0"/>
            <a:r>
              <a:rPr lang="en-US"/>
              <a:t>Click to edit Master text styles</a:t>
            </a:r>
          </a:p>
        </p:txBody>
      </p:sp>
    </p:spTree>
    <p:extLst>
      <p:ext uri="{BB962C8B-B14F-4D97-AF65-F5344CB8AC3E}">
        <p14:creationId xmlns:p14="http://schemas.microsoft.com/office/powerpoint/2010/main" val="23481097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Chapter Title P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C51AE-2B3D-40D8-8861-F20A000102F4}"/>
              </a:ext>
            </a:extLst>
          </p:cNvPr>
          <p:cNvSpPr>
            <a:spLocks noGrp="1"/>
          </p:cNvSpPr>
          <p:nvPr>
            <p:ph type="title" hasCustomPrompt="1"/>
          </p:nvPr>
        </p:nvSpPr>
        <p:spPr>
          <a:xfrm>
            <a:off x="1592223" y="2564480"/>
            <a:ext cx="4927180" cy="1325563"/>
          </a:xfrm>
        </p:spPr>
        <p:txBody>
          <a:bodyPr>
            <a:noAutofit/>
          </a:bodyPr>
          <a:lstStyle>
            <a:lvl1pPr>
              <a:defRPr sz="3200" cap="none" baseline="0">
                <a:solidFill>
                  <a:srgbClr val="282828"/>
                </a:solidFill>
              </a:defRPr>
            </a:lvl1pPr>
          </a:lstStyle>
          <a:p>
            <a:r>
              <a:rPr lang="en-US" dirty="0"/>
              <a:t>Click To Edit Master Title Style</a:t>
            </a:r>
          </a:p>
        </p:txBody>
      </p:sp>
      <p:sp>
        <p:nvSpPr>
          <p:cNvPr id="4" name="Footer Placeholder 4">
            <a:extLst>
              <a:ext uri="{FF2B5EF4-FFF2-40B4-BE49-F238E27FC236}">
                <a16:creationId xmlns:a16="http://schemas.microsoft.com/office/drawing/2014/main" id="{3EB7A319-F6B9-4A3C-87A8-D025795A2A7E}"/>
              </a:ext>
            </a:extLst>
          </p:cNvPr>
          <p:cNvSpPr txBox="1">
            <a:spLocks/>
          </p:cNvSpPr>
          <p:nvPr userDrawn="1"/>
        </p:nvSpPr>
        <p:spPr>
          <a:xfrm>
            <a:off x="8988725" y="6492875"/>
            <a:ext cx="2148256" cy="365125"/>
          </a:xfrm>
          <a:prstGeom prst="rect">
            <a:avLst/>
          </a:prstGeom>
        </p:spPr>
        <p:txBody>
          <a:bodyPr numCol="1" anchor="ctr"/>
          <a:lstStyle>
            <a:defPPr>
              <a:defRPr lang="en-US"/>
            </a:defPPr>
            <a:lvl1pPr marL="0" algn="l" defTabSz="914400" rtl="0" eaLnBrk="1" latinLnBrk="0" hangingPunct="1">
              <a:defRPr sz="1100"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baseline="0" dirty="0">
                <a:solidFill>
                  <a:schemeClr val="tx1">
                    <a:lumMod val="65000"/>
                    <a:lumOff val="35000"/>
                  </a:schemeClr>
                </a:solidFill>
              </a:rPr>
              <a:t>© </a:t>
            </a:r>
            <a:fld id="{7F197F80-9663-424E-925C-EA2E9F468EE3}" type="datetimeyyyy">
              <a:rPr lang="en-US" baseline="0" smtClean="0">
                <a:solidFill>
                  <a:schemeClr val="tx1">
                    <a:lumMod val="65000"/>
                    <a:lumOff val="35000"/>
                  </a:schemeClr>
                </a:solidFill>
              </a:rPr>
              <a:pPr algn="l"/>
              <a:t>2023</a:t>
            </a:fld>
            <a:r>
              <a:rPr lang="en-US" baseline="0" dirty="0">
                <a:solidFill>
                  <a:schemeClr val="tx1">
                    <a:lumMod val="65000"/>
                    <a:lumOff val="35000"/>
                  </a:schemeClr>
                </a:solidFill>
              </a:rPr>
              <a:t> EZMetrology</a:t>
            </a:r>
          </a:p>
        </p:txBody>
      </p:sp>
      <p:sp>
        <p:nvSpPr>
          <p:cNvPr id="9" name="Footer Placeholder 2">
            <a:extLst>
              <a:ext uri="{FF2B5EF4-FFF2-40B4-BE49-F238E27FC236}">
                <a16:creationId xmlns:a16="http://schemas.microsoft.com/office/drawing/2014/main" id="{9B256DBC-9124-4CE1-8DAC-DEBB883E9AD8}"/>
              </a:ext>
            </a:extLst>
          </p:cNvPr>
          <p:cNvSpPr>
            <a:spLocks noGrp="1"/>
          </p:cNvSpPr>
          <p:nvPr>
            <p:ph type="ftr" sz="quarter" idx="10"/>
          </p:nvPr>
        </p:nvSpPr>
        <p:spPr>
          <a:xfrm>
            <a:off x="180975" y="6476999"/>
            <a:ext cx="4114800" cy="365125"/>
          </a:xfrm>
        </p:spPr>
        <p:txBody>
          <a:bodyPr/>
          <a:lstStyle/>
          <a:p>
            <a:r>
              <a:rPr lang="en-US" dirty="0"/>
              <a:t>Presentation TEPS002, Slide </a:t>
            </a:r>
            <a:fld id="{55AE94E2-01AD-4F44-B701-725E8CE3ADFF}" type="slidenum">
              <a:rPr lang="en-US" smtClean="0"/>
              <a:pPr/>
              <a:t>‹#›</a:t>
            </a:fld>
            <a:endParaRPr lang="en-US" dirty="0"/>
          </a:p>
        </p:txBody>
      </p:sp>
      <p:sp>
        <p:nvSpPr>
          <p:cNvPr id="6" name="Picture Placeholder 16">
            <a:extLst>
              <a:ext uri="{FF2B5EF4-FFF2-40B4-BE49-F238E27FC236}">
                <a16:creationId xmlns:a16="http://schemas.microsoft.com/office/drawing/2014/main" id="{FB48579F-0EE6-40A8-B53B-E4A8D66B5CA2}"/>
              </a:ext>
            </a:extLst>
          </p:cNvPr>
          <p:cNvSpPr>
            <a:spLocks noGrp="1"/>
          </p:cNvSpPr>
          <p:nvPr>
            <p:ph type="pic" sz="quarter" idx="11"/>
          </p:nvPr>
        </p:nvSpPr>
        <p:spPr>
          <a:xfrm>
            <a:off x="6519403" y="0"/>
            <a:ext cx="5672597" cy="6858000"/>
          </a:xfrm>
        </p:spPr>
        <p:txBody>
          <a:bodyPr/>
          <a:lstStyle/>
          <a:p>
            <a:r>
              <a:rPr lang="en-US"/>
              <a:t>Click icon to add picture</a:t>
            </a:r>
          </a:p>
        </p:txBody>
      </p:sp>
    </p:spTree>
    <p:extLst>
      <p:ext uri="{BB962C8B-B14F-4D97-AF65-F5344CB8AC3E}">
        <p14:creationId xmlns:p14="http://schemas.microsoft.com/office/powerpoint/2010/main" val="2745640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494B5A-310C-42F7-B3D0-091754704EBA}"/>
              </a:ext>
            </a:extLst>
          </p:cNvPr>
          <p:cNvSpPr>
            <a:spLocks noGrp="1"/>
          </p:cNvSpPr>
          <p:nvPr>
            <p:ph type="title"/>
          </p:nvPr>
        </p:nvSpPr>
        <p:spPr>
          <a:xfrm>
            <a:off x="1661652" y="365125"/>
            <a:ext cx="9692148" cy="649483"/>
          </a:xfrm>
        </p:spPr>
        <p:txBody>
          <a:bodyPr/>
          <a:lstStyle>
            <a:lvl1pPr>
              <a:defRPr sz="3600"/>
            </a:lvl1pPr>
          </a:lstStyle>
          <a:p>
            <a:r>
              <a:rPr lang="en-US"/>
              <a:t>Click to edit Master title style</a:t>
            </a:r>
          </a:p>
        </p:txBody>
      </p:sp>
      <p:sp>
        <p:nvSpPr>
          <p:cNvPr id="3" name="Footer Placeholder 2">
            <a:extLst>
              <a:ext uri="{FF2B5EF4-FFF2-40B4-BE49-F238E27FC236}">
                <a16:creationId xmlns:a16="http://schemas.microsoft.com/office/drawing/2014/main" id="{7C2920D8-C9EB-4890-99E2-46BE80A73946}"/>
              </a:ext>
            </a:extLst>
          </p:cNvPr>
          <p:cNvSpPr>
            <a:spLocks noGrp="1"/>
          </p:cNvSpPr>
          <p:nvPr>
            <p:ph type="ftr" sz="quarter" idx="10"/>
          </p:nvPr>
        </p:nvSpPr>
        <p:spPr/>
        <p:txBody>
          <a:bodyPr/>
          <a:lstStyle/>
          <a:p>
            <a:r>
              <a:rPr lang="en-US"/>
              <a:t>Presentation XXX, Slide </a:t>
            </a:r>
            <a:fld id="{55AE94E2-01AD-4F44-B701-725E8CE3ADFF}" type="slidenum">
              <a:rPr lang="en-US" smtClean="0"/>
              <a:pPr/>
              <a:t>‹#›</a:t>
            </a:fld>
            <a:endParaRPr lang="en-US"/>
          </a:p>
        </p:txBody>
      </p:sp>
      <p:sp>
        <p:nvSpPr>
          <p:cNvPr id="5" name="Picture Placeholder 4">
            <a:extLst>
              <a:ext uri="{FF2B5EF4-FFF2-40B4-BE49-F238E27FC236}">
                <a16:creationId xmlns:a16="http://schemas.microsoft.com/office/drawing/2014/main" id="{7B412C0E-BA42-4933-A795-84FAC0C620CD}"/>
              </a:ext>
            </a:extLst>
          </p:cNvPr>
          <p:cNvSpPr>
            <a:spLocks noGrp="1"/>
          </p:cNvSpPr>
          <p:nvPr>
            <p:ph type="pic" sz="quarter" idx="11"/>
          </p:nvPr>
        </p:nvSpPr>
        <p:spPr>
          <a:xfrm>
            <a:off x="1662113" y="1703388"/>
            <a:ext cx="9691687" cy="4083050"/>
          </a:xfrm>
        </p:spPr>
        <p:txBody>
          <a:bodyPr/>
          <a:lstStyle/>
          <a:p>
            <a:r>
              <a:rPr lang="en-US"/>
              <a:t>Click icon to add picture</a:t>
            </a:r>
          </a:p>
        </p:txBody>
      </p:sp>
    </p:spTree>
    <p:extLst>
      <p:ext uri="{BB962C8B-B14F-4D97-AF65-F5344CB8AC3E}">
        <p14:creationId xmlns:p14="http://schemas.microsoft.com/office/powerpoint/2010/main" val="815354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69FBF1-494D-4D53-9BCA-3AB231008289}"/>
              </a:ext>
            </a:extLst>
          </p:cNvPr>
          <p:cNvSpPr>
            <a:spLocks noGrp="1"/>
          </p:cNvSpPr>
          <p:nvPr>
            <p:ph type="title"/>
          </p:nvPr>
        </p:nvSpPr>
        <p:spPr>
          <a:xfrm>
            <a:off x="1661652" y="365125"/>
            <a:ext cx="9692148" cy="724639"/>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20F2D64-F568-4A4F-992C-27C9EFF6D023}"/>
              </a:ext>
            </a:extLst>
          </p:cNvPr>
          <p:cNvSpPr>
            <a:spLocks noGrp="1"/>
          </p:cNvSpPr>
          <p:nvPr>
            <p:ph type="body" idx="1"/>
          </p:nvPr>
        </p:nvSpPr>
        <p:spPr>
          <a:xfrm>
            <a:off x="1661652" y="1253331"/>
            <a:ext cx="9692148"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4">
            <a:extLst>
              <a:ext uri="{FF2B5EF4-FFF2-40B4-BE49-F238E27FC236}">
                <a16:creationId xmlns:a16="http://schemas.microsoft.com/office/drawing/2014/main" id="{4808F3B5-C458-435C-B163-796ED377D091}"/>
              </a:ext>
            </a:extLst>
          </p:cNvPr>
          <p:cNvSpPr>
            <a:spLocks noGrp="1"/>
          </p:cNvSpPr>
          <p:nvPr>
            <p:ph type="ftr" sz="quarter" idx="3"/>
          </p:nvPr>
        </p:nvSpPr>
        <p:spPr>
          <a:xfrm>
            <a:off x="180975" y="6476999"/>
            <a:ext cx="4114800" cy="365125"/>
          </a:xfrm>
          <a:prstGeom prst="rect">
            <a:avLst/>
          </a:prstGeom>
        </p:spPr>
        <p:txBody>
          <a:bodyPr numCol="1" anchor="ctr"/>
          <a:lstStyle>
            <a:lvl1pPr algn="l">
              <a:defRPr sz="1100">
                <a:solidFill>
                  <a:srgbClr val="282828"/>
                </a:solidFill>
              </a:defRPr>
            </a:lvl1pPr>
          </a:lstStyle>
          <a:p>
            <a:r>
              <a:rPr lang="en-US" dirty="0"/>
              <a:t>Presentation TEPS002, Slide </a:t>
            </a:r>
            <a:fld id="{55AE94E2-01AD-4F44-B701-725E8CE3ADFF}" type="slidenum">
              <a:rPr lang="en-US" smtClean="0"/>
              <a:pPr/>
              <a:t>‹#›</a:t>
            </a:fld>
            <a:endParaRPr lang="en-US" dirty="0"/>
          </a:p>
        </p:txBody>
      </p:sp>
    </p:spTree>
    <p:extLst>
      <p:ext uri="{BB962C8B-B14F-4D97-AF65-F5344CB8AC3E}">
        <p14:creationId xmlns:p14="http://schemas.microsoft.com/office/powerpoint/2010/main" val="2861362356"/>
      </p:ext>
    </p:extLst>
  </p:cSld>
  <p:clrMap bg1="lt1" tx1="dk1" bg2="lt2" tx2="dk2" accent1="accent1" accent2="accent2" accent3="accent3" accent4="accent4" accent5="accent5" accent6="accent6" hlink="hlink" folHlink="folHlink"/>
  <p:sldLayoutIdLst>
    <p:sldLayoutId id="2147483684" r:id="rId1"/>
    <p:sldLayoutId id="2147483688" r:id="rId2"/>
    <p:sldLayoutId id="2147483686" r:id="rId3"/>
    <p:sldLayoutId id="2147483697" r:id="rId4"/>
    <p:sldLayoutId id="2147483711" r:id="rId5"/>
  </p:sldLayoutIdLst>
  <p:hf sldNum="0" hdr="0" dt="0"/>
  <p:txStyles>
    <p:titleStyle>
      <a:lvl1pPr algn="l" defTabSz="914400" rtl="0" eaLnBrk="1" latinLnBrk="0" hangingPunct="1">
        <a:lnSpc>
          <a:spcPct val="90000"/>
        </a:lnSpc>
        <a:spcBef>
          <a:spcPct val="0"/>
        </a:spcBef>
        <a:buNone/>
        <a:defRPr sz="3600" kern="1200">
          <a:solidFill>
            <a:srgbClr val="282828"/>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28282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28282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28282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28282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jp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3.xml"/><Relationship Id="rId5" Type="http://schemas.openxmlformats.org/officeDocument/2006/relationships/image" Target="../media/image12.png"/><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image" Target="../media/image22.jpeg"/><Relationship Id="rId4" Type="http://schemas.openxmlformats.org/officeDocument/2006/relationships/image" Target="../media/image21.jpeg"/></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25.jpeg"/><Relationship Id="rId5" Type="http://schemas.openxmlformats.org/officeDocument/2006/relationships/image" Target="../media/image24.png"/><Relationship Id="rId4" Type="http://schemas.openxmlformats.org/officeDocument/2006/relationships/image" Target="../media/image23.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32.pn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hyperlink" Target="mailto:info@ezmetrology.com" TargetMode="External"/><Relationship Id="rId7" Type="http://schemas.openxmlformats.org/officeDocument/2006/relationships/hyperlink" Target="Academy.ezmetrology.com" TargetMode="External"/><Relationship Id="rId2" Type="http://schemas.openxmlformats.org/officeDocument/2006/relationships/image" Target="../media/image2.jpg"/><Relationship Id="rId1" Type="http://schemas.openxmlformats.org/officeDocument/2006/relationships/slideLayout" Target="../slideLayouts/slideLayout1.xml"/><Relationship Id="rId6" Type="http://schemas.openxmlformats.org/officeDocument/2006/relationships/hyperlink" Target="https://portal.ezmetrology.com/" TargetMode="External"/><Relationship Id="rId5" Type="http://schemas.openxmlformats.org/officeDocument/2006/relationships/hyperlink" Target="http://www.ezmetrology.com/" TargetMode="External"/><Relationship Id="rId4" Type="http://schemas.openxmlformats.org/officeDocument/2006/relationships/hyperlink" Target="mailto:support@ezmetrology.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5C18D3-183D-4F77-8FF9-90BB1DBCD8A8}"/>
              </a:ext>
            </a:extLst>
          </p:cNvPr>
          <p:cNvSpPr txBox="1"/>
          <p:nvPr/>
        </p:nvSpPr>
        <p:spPr>
          <a:xfrm>
            <a:off x="1245169" y="2633010"/>
            <a:ext cx="9701695" cy="1261884"/>
          </a:xfrm>
          <a:prstGeom prst="rect">
            <a:avLst/>
          </a:prstGeom>
          <a:noFill/>
        </p:spPr>
        <p:txBody>
          <a:bodyPr wrap="none" rtlCol="0">
            <a:spAutoFit/>
          </a:bodyPr>
          <a:lstStyle/>
          <a:p>
            <a:pPr algn="ctr"/>
            <a:r>
              <a:rPr lang="en-US" sz="4400" b="1" dirty="0">
                <a:solidFill>
                  <a:srgbClr val="282828"/>
                </a:solidFill>
                <a:latin typeface="Bahnschrift" panose="020B0502040204020203" pitchFamily="34" charset="0"/>
              </a:rPr>
              <a:t>EZMetrology</a:t>
            </a:r>
          </a:p>
          <a:p>
            <a:r>
              <a:rPr lang="en-US" sz="3200" dirty="0">
                <a:solidFill>
                  <a:srgbClr val="282828"/>
                </a:solidFill>
                <a:latin typeface="Bahnschrift" panose="020B0502040204020203" pitchFamily="34" charset="0"/>
              </a:rPr>
              <a:t>Product Overview Specifications and Functionalities</a:t>
            </a:r>
          </a:p>
        </p:txBody>
      </p:sp>
      <p:cxnSp>
        <p:nvCxnSpPr>
          <p:cNvPr id="11" name="Straight Connector 10">
            <a:extLst>
              <a:ext uri="{FF2B5EF4-FFF2-40B4-BE49-F238E27FC236}">
                <a16:creationId xmlns:a16="http://schemas.microsoft.com/office/drawing/2014/main" id="{1481E674-C00D-41E3-B4FB-868CBFEA9BD8}"/>
              </a:ext>
            </a:extLst>
          </p:cNvPr>
          <p:cNvCxnSpPr>
            <a:cxnSpLocks/>
          </p:cNvCxnSpPr>
          <p:nvPr/>
        </p:nvCxnSpPr>
        <p:spPr>
          <a:xfrm>
            <a:off x="3141267" y="3977390"/>
            <a:ext cx="5909465" cy="0"/>
          </a:xfrm>
          <a:prstGeom prst="line">
            <a:avLst/>
          </a:prstGeom>
          <a:ln>
            <a:solidFill>
              <a:srgbClr val="C9D80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470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3DC263B-5455-4F13-A1B3-A025A5FB1197}"/>
              </a:ext>
            </a:extLst>
          </p:cNvPr>
          <p:cNvSpPr>
            <a:spLocks noGrp="1"/>
          </p:cNvSpPr>
          <p:nvPr>
            <p:ph type="title"/>
          </p:nvPr>
        </p:nvSpPr>
        <p:spPr>
          <a:xfrm>
            <a:off x="1530868" y="507820"/>
            <a:ext cx="4448676" cy="686099"/>
          </a:xfrm>
        </p:spPr>
        <p:txBody>
          <a:bodyPr/>
          <a:lstStyle/>
          <a:p>
            <a:r>
              <a:rPr lang="en-US" dirty="0"/>
              <a:t>Index</a:t>
            </a:r>
          </a:p>
        </p:txBody>
      </p:sp>
      <p:sp>
        <p:nvSpPr>
          <p:cNvPr id="4" name="Footer Placeholder 3">
            <a:extLst>
              <a:ext uri="{FF2B5EF4-FFF2-40B4-BE49-F238E27FC236}">
                <a16:creationId xmlns:a16="http://schemas.microsoft.com/office/drawing/2014/main" id="{F60AD39D-DFEE-4F87-8439-0A46E7BC4081}"/>
              </a:ext>
            </a:extLst>
          </p:cNvPr>
          <p:cNvSpPr>
            <a:spLocks noGrp="1"/>
          </p:cNvSpPr>
          <p:nvPr>
            <p:ph type="ftr" sz="quarter" idx="10"/>
          </p:nvPr>
        </p:nvSpPr>
        <p:spPr/>
        <p:txBody>
          <a:bodyPr/>
          <a:lstStyle/>
          <a:p>
            <a:r>
              <a:rPr lang="en-US" dirty="0"/>
              <a:t>TEPS005, Slide </a:t>
            </a:r>
            <a:fld id="{55AE94E2-01AD-4F44-B701-725E8CE3ADFF}" type="slidenum">
              <a:rPr lang="en-US" smtClean="0"/>
              <a:pPr/>
              <a:t>2</a:t>
            </a:fld>
            <a:endParaRPr lang="en-US" dirty="0"/>
          </a:p>
        </p:txBody>
      </p:sp>
      <p:sp>
        <p:nvSpPr>
          <p:cNvPr id="7" name="Subtitle 6">
            <a:extLst>
              <a:ext uri="{FF2B5EF4-FFF2-40B4-BE49-F238E27FC236}">
                <a16:creationId xmlns:a16="http://schemas.microsoft.com/office/drawing/2014/main" id="{5EEBB904-2063-594E-41AC-A28E8E4F52A5}"/>
              </a:ext>
            </a:extLst>
          </p:cNvPr>
          <p:cNvSpPr>
            <a:spLocks noGrp="1"/>
          </p:cNvSpPr>
          <p:nvPr>
            <p:ph type="subTitle" idx="1"/>
          </p:nvPr>
        </p:nvSpPr>
        <p:spPr>
          <a:xfrm>
            <a:off x="1189549" y="1161295"/>
            <a:ext cx="6212451" cy="5348329"/>
          </a:xfrm>
        </p:spPr>
        <p:txBody>
          <a:bodyPr>
            <a:normAutofit/>
          </a:bodyPr>
          <a:lstStyle/>
          <a:p>
            <a:pPr marL="914400">
              <a:lnSpc>
                <a:spcPct val="100000"/>
              </a:lnSpc>
            </a:pPr>
            <a:r>
              <a:rPr lang="en-GB" b="1" dirty="0"/>
              <a:t>Introduction</a:t>
            </a:r>
          </a:p>
          <a:p>
            <a:pPr marL="914400">
              <a:lnSpc>
                <a:spcPct val="150000"/>
              </a:lnSpc>
            </a:pPr>
            <a:r>
              <a:rPr lang="en-GB" b="1" dirty="0"/>
              <a:t>Measurement Standards</a:t>
            </a:r>
          </a:p>
          <a:p>
            <a:pPr marL="914400">
              <a:lnSpc>
                <a:spcPct val="150000"/>
              </a:lnSpc>
            </a:pPr>
            <a:r>
              <a:rPr lang="en-GB" b="1" dirty="0"/>
              <a:t>Applicable Technologies</a:t>
            </a:r>
          </a:p>
          <a:p>
            <a:pPr marL="914400">
              <a:lnSpc>
                <a:spcPct val="150000"/>
              </a:lnSpc>
            </a:pPr>
            <a:r>
              <a:rPr lang="en-GB" b="1" dirty="0"/>
              <a:t>Specifications</a:t>
            </a:r>
          </a:p>
          <a:p>
            <a:pPr marL="1371600" lvl="1" indent="-457200" algn="l">
              <a:lnSpc>
                <a:spcPct val="100000"/>
              </a:lnSpc>
              <a:buClr>
                <a:srgbClr val="B4C10F"/>
              </a:buClr>
              <a:buFont typeface="+mj-lt"/>
              <a:buAutoNum type="arabicPeriod"/>
            </a:pPr>
            <a:r>
              <a:rPr lang="en-GB" dirty="0"/>
              <a:t>Table Legend</a:t>
            </a:r>
          </a:p>
          <a:p>
            <a:pPr marL="1371600" lvl="1" indent="-457200" algn="l">
              <a:lnSpc>
                <a:spcPct val="100000"/>
              </a:lnSpc>
              <a:buClr>
                <a:srgbClr val="B4C10F"/>
              </a:buClr>
              <a:buFont typeface="+mj-lt"/>
              <a:buAutoNum type="arabicPeriod"/>
            </a:pPr>
            <a:r>
              <a:rPr lang="en-GB" dirty="0"/>
              <a:t>Applicable Standards</a:t>
            </a:r>
          </a:p>
          <a:p>
            <a:pPr marL="1371600" lvl="1" indent="-457200" algn="l">
              <a:lnSpc>
                <a:spcPct val="100000"/>
              </a:lnSpc>
              <a:buClr>
                <a:srgbClr val="B4C10F"/>
              </a:buClr>
              <a:buFont typeface="+mj-lt"/>
              <a:buAutoNum type="arabicPeriod"/>
            </a:pPr>
            <a:r>
              <a:rPr lang="en-GB" dirty="0"/>
              <a:t>Working Conditions</a:t>
            </a:r>
          </a:p>
          <a:p>
            <a:pPr marL="1371600" lvl="1" indent="-457200" algn="l">
              <a:lnSpc>
                <a:spcPct val="100000"/>
              </a:lnSpc>
              <a:buClr>
                <a:srgbClr val="B4C10F"/>
              </a:buClr>
              <a:buFont typeface="+mj-lt"/>
              <a:buAutoNum type="arabicPeriod"/>
            </a:pPr>
            <a:r>
              <a:rPr lang="en-GB" dirty="0"/>
              <a:t>Test Content</a:t>
            </a:r>
          </a:p>
          <a:p>
            <a:pPr marL="1371600" lvl="1" indent="-457200" algn="l">
              <a:lnSpc>
                <a:spcPct val="100000"/>
              </a:lnSpc>
              <a:buClr>
                <a:srgbClr val="B4C10F"/>
              </a:buClr>
              <a:buFont typeface="+mj-lt"/>
              <a:buAutoNum type="arabicPeriod"/>
            </a:pPr>
            <a:r>
              <a:rPr lang="en-GB" dirty="0"/>
              <a:t>Technical Requirements</a:t>
            </a:r>
          </a:p>
          <a:p>
            <a:pPr marL="1371600" lvl="1" indent="-457200" algn="l">
              <a:lnSpc>
                <a:spcPct val="100000"/>
              </a:lnSpc>
              <a:buClr>
                <a:srgbClr val="B4C10F"/>
              </a:buClr>
              <a:buFont typeface="+mj-lt"/>
              <a:buAutoNum type="arabicPeriod"/>
            </a:pPr>
            <a:r>
              <a:rPr lang="en-GB" dirty="0"/>
              <a:t>Software Requirements </a:t>
            </a:r>
          </a:p>
          <a:p>
            <a:pPr marL="1371600" lvl="1" indent="-457200" algn="l">
              <a:lnSpc>
                <a:spcPct val="100000"/>
              </a:lnSpc>
              <a:buClr>
                <a:srgbClr val="B4C10F"/>
              </a:buClr>
              <a:buFont typeface="+mj-lt"/>
              <a:buAutoNum type="arabicPeriod"/>
            </a:pPr>
            <a:r>
              <a:rPr lang="en-GB" dirty="0"/>
              <a:t>Pressure </a:t>
            </a:r>
            <a:endParaRPr lang="en-GB" b="1" dirty="0"/>
          </a:p>
          <a:p>
            <a:pPr marL="914400">
              <a:lnSpc>
                <a:spcPct val="150000"/>
              </a:lnSpc>
              <a:buClr>
                <a:srgbClr val="B4C10F"/>
              </a:buClr>
            </a:pPr>
            <a:r>
              <a:rPr lang="en-GB" b="1" dirty="0"/>
              <a:t>Intellectual Property</a:t>
            </a:r>
            <a:endParaRPr lang="en-US" dirty="0"/>
          </a:p>
        </p:txBody>
      </p:sp>
      <p:pic>
        <p:nvPicPr>
          <p:cNvPr id="2" name="Picture 1">
            <a:extLst>
              <a:ext uri="{FF2B5EF4-FFF2-40B4-BE49-F238E27FC236}">
                <a16:creationId xmlns:a16="http://schemas.microsoft.com/office/drawing/2014/main" id="{4D1FD68A-B3D9-7093-7C2B-75A019D5F99A}"/>
              </a:ext>
            </a:extLst>
          </p:cNvPr>
          <p:cNvPicPr>
            <a:picLocks noChangeAspect="1"/>
          </p:cNvPicPr>
          <p:nvPr/>
        </p:nvPicPr>
        <p:blipFill>
          <a:blip r:embed="rId3"/>
          <a:stretch>
            <a:fillRect/>
          </a:stretch>
        </p:blipFill>
        <p:spPr>
          <a:xfrm>
            <a:off x="7003298" y="1634703"/>
            <a:ext cx="4706520" cy="3420152"/>
          </a:xfrm>
          <a:prstGeom prst="rect">
            <a:avLst/>
          </a:prstGeom>
        </p:spPr>
      </p:pic>
    </p:spTree>
    <p:extLst>
      <p:ext uri="{BB962C8B-B14F-4D97-AF65-F5344CB8AC3E}">
        <p14:creationId xmlns:p14="http://schemas.microsoft.com/office/powerpoint/2010/main" val="2053060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876844" y="2474244"/>
            <a:ext cx="4927180" cy="1325563"/>
          </a:xfrm>
        </p:spPr>
        <p:txBody>
          <a:bodyPr/>
          <a:lstStyle/>
          <a:p>
            <a:r>
              <a:rPr lang="en-US" dirty="0"/>
              <a:t>1. Introduction</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p:txBody>
          <a:bodyPr/>
          <a:lstStyle/>
          <a:p>
            <a:r>
              <a:rPr lang="en-US" dirty="0"/>
              <a:t>TEPS005, Slide </a:t>
            </a:r>
            <a:fld id="{55AE94E2-01AD-4F44-B701-725E8CE3ADFF}" type="slidenum">
              <a:rPr lang="en-US" smtClean="0"/>
              <a:pPr/>
              <a:t>3</a:t>
            </a:fld>
            <a:endParaRPr lang="en-US" dirty="0"/>
          </a:p>
        </p:txBody>
      </p:sp>
    </p:spTree>
    <p:extLst>
      <p:ext uri="{BB962C8B-B14F-4D97-AF65-F5344CB8AC3E}">
        <p14:creationId xmlns:p14="http://schemas.microsoft.com/office/powerpoint/2010/main" val="3698600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4711007-509B-46F2-94A0-30111F5D03DE}"/>
              </a:ext>
            </a:extLst>
          </p:cNvPr>
          <p:cNvSpPr>
            <a:spLocks noGrp="1"/>
          </p:cNvSpPr>
          <p:nvPr>
            <p:ph sz="half" idx="2"/>
          </p:nvPr>
        </p:nvSpPr>
        <p:spPr>
          <a:xfrm>
            <a:off x="1371600" y="1281148"/>
            <a:ext cx="9692640" cy="5286304"/>
          </a:xfrm>
        </p:spPr>
        <p:txBody>
          <a:bodyPr vert="horz" lIns="91440" tIns="45720" rIns="91440" bIns="45720" numCol="1" rtlCol="0" anchor="t">
            <a:normAutofit/>
          </a:bodyPr>
          <a:lstStyle/>
          <a:p>
            <a:pPr marL="182880" lvl="1">
              <a:lnSpc>
                <a:spcPct val="100000"/>
              </a:lnSpc>
              <a:spcBef>
                <a:spcPts val="600"/>
              </a:spcBef>
              <a:buClr>
                <a:srgbClr val="C9D803"/>
              </a:buClr>
            </a:pPr>
            <a:endParaRPr lang="en-US" b="1" dirty="0"/>
          </a:p>
          <a:p>
            <a:pPr marL="0" indent="0">
              <a:lnSpc>
                <a:spcPct val="90000"/>
              </a:lnSpc>
              <a:spcBef>
                <a:spcPts val="1000"/>
              </a:spcBef>
              <a:buClr>
                <a:srgbClr val="C9D803"/>
              </a:buClr>
              <a:buNone/>
            </a:pPr>
            <a:r>
              <a:rPr lang="en-US" b="1" dirty="0"/>
              <a:t>Experience</a:t>
            </a:r>
          </a:p>
          <a:p>
            <a:pPr marL="742950" lvl="1" indent="-285750">
              <a:lnSpc>
                <a:spcPct val="90000"/>
              </a:lnSpc>
              <a:spcBef>
                <a:spcPts val="1000"/>
              </a:spcBef>
              <a:buFont typeface="Arial" panose="020B0604020202020204" pitchFamily="34" charset="0"/>
              <a:buChar char="•"/>
            </a:pPr>
            <a:r>
              <a:rPr lang="en-US" sz="1400" dirty="0"/>
              <a:t>EZMetrology was founded in 2006</a:t>
            </a:r>
          </a:p>
          <a:p>
            <a:pPr marL="742950" lvl="1" indent="-285750">
              <a:lnSpc>
                <a:spcPct val="90000"/>
              </a:lnSpc>
              <a:spcBef>
                <a:spcPts val="1000"/>
              </a:spcBef>
              <a:buFont typeface="Arial" panose="020B0604020202020204" pitchFamily="34" charset="0"/>
              <a:buChar char="•"/>
            </a:pPr>
            <a:r>
              <a:rPr lang="en-US" sz="1400" dirty="0"/>
              <a:t>EZMetrology has been a market leader in door measurement systems for 15 years</a:t>
            </a:r>
          </a:p>
          <a:p>
            <a:pPr marL="742950" lvl="1" indent="-285750">
              <a:lnSpc>
                <a:spcPct val="90000"/>
              </a:lnSpc>
              <a:spcBef>
                <a:spcPts val="1000"/>
              </a:spcBef>
              <a:buClr>
                <a:srgbClr val="C9D803"/>
              </a:buClr>
              <a:buFont typeface="Arial" panose="020B0604020202020204" pitchFamily="34" charset="0"/>
              <a:buChar char="•"/>
            </a:pPr>
            <a:endParaRPr lang="en-US" sz="800" dirty="0"/>
          </a:p>
          <a:p>
            <a:pPr marL="0" indent="0">
              <a:lnSpc>
                <a:spcPct val="90000"/>
              </a:lnSpc>
              <a:spcBef>
                <a:spcPts val="1000"/>
              </a:spcBef>
              <a:buClr>
                <a:srgbClr val="C9D803"/>
              </a:buClr>
              <a:buNone/>
            </a:pPr>
            <a:r>
              <a:rPr lang="en-US" b="1" dirty="0"/>
              <a:t>Installed Base</a:t>
            </a:r>
          </a:p>
          <a:p>
            <a:pPr marL="742950" lvl="1" indent="-285750">
              <a:lnSpc>
                <a:spcPct val="90000"/>
              </a:lnSpc>
              <a:spcBef>
                <a:spcPts val="1000"/>
              </a:spcBef>
              <a:buFont typeface="Arial" panose="020B0604020202020204" pitchFamily="34" charset="0"/>
              <a:buChar char="•"/>
            </a:pPr>
            <a:r>
              <a:rPr lang="en-US" sz="1400" dirty="0"/>
              <a:t>Development and Benchmark Applications</a:t>
            </a:r>
          </a:p>
          <a:p>
            <a:pPr lvl="2">
              <a:lnSpc>
                <a:spcPct val="90000"/>
              </a:lnSpc>
              <a:spcBef>
                <a:spcPts val="1000"/>
              </a:spcBef>
              <a:buFont typeface="Wingdings" panose="05000000000000000000" pitchFamily="2" charset="2"/>
              <a:buChar char="Ø"/>
            </a:pPr>
            <a:r>
              <a:rPr lang="en-US" sz="1400" dirty="0"/>
              <a:t>Over 65 Installations: Ford, Renault, BMW, Mercedes, VW, Volvo, Fiat, Land Rover, Honda,  and Mazda</a:t>
            </a:r>
          </a:p>
          <a:p>
            <a:pPr marL="742950" lvl="1" indent="-285750">
              <a:lnSpc>
                <a:spcPct val="90000"/>
              </a:lnSpc>
              <a:spcBef>
                <a:spcPts val="1000"/>
              </a:spcBef>
              <a:buFont typeface="Arial" panose="020B0604020202020204" pitchFamily="34" charset="0"/>
              <a:buChar char="•"/>
            </a:pPr>
            <a:r>
              <a:rPr lang="en-US" sz="1400" dirty="0"/>
              <a:t>Production Line Systems: (Inline or Audit Station)</a:t>
            </a:r>
          </a:p>
          <a:p>
            <a:pPr lvl="2">
              <a:lnSpc>
                <a:spcPct val="90000"/>
              </a:lnSpc>
              <a:spcBef>
                <a:spcPts val="1000"/>
              </a:spcBef>
              <a:buFont typeface="Wingdings" panose="05000000000000000000" pitchFamily="2" charset="2"/>
              <a:buChar char="Ø"/>
            </a:pPr>
            <a:r>
              <a:rPr lang="en-US" sz="1400" dirty="0"/>
              <a:t>Over 400 Units: Ford, Renault, BMW, Mercedes, Nissan, Tesla, and Fiat</a:t>
            </a:r>
          </a:p>
          <a:p>
            <a:pPr lvl="2">
              <a:lnSpc>
                <a:spcPct val="90000"/>
              </a:lnSpc>
              <a:spcBef>
                <a:spcPts val="1000"/>
              </a:spcBef>
              <a:buClr>
                <a:srgbClr val="C9D803"/>
              </a:buClr>
              <a:buFont typeface="Wingdings" panose="05000000000000000000" pitchFamily="2" charset="2"/>
              <a:buChar char="Ø"/>
            </a:pPr>
            <a:endParaRPr lang="en-US" sz="800" dirty="0"/>
          </a:p>
          <a:p>
            <a:pPr marL="0" indent="0">
              <a:lnSpc>
                <a:spcPct val="90000"/>
              </a:lnSpc>
              <a:spcBef>
                <a:spcPts val="1000"/>
              </a:spcBef>
              <a:buClr>
                <a:srgbClr val="C9D803"/>
              </a:buClr>
              <a:buNone/>
            </a:pPr>
            <a:r>
              <a:rPr lang="en-US" b="1" dirty="0"/>
              <a:t>Industry Reference</a:t>
            </a:r>
          </a:p>
          <a:p>
            <a:pPr marL="742950" lvl="1" indent="-285750">
              <a:lnSpc>
                <a:spcPct val="90000"/>
              </a:lnSpc>
              <a:spcBef>
                <a:spcPts val="1000"/>
              </a:spcBef>
              <a:buFont typeface="Arial" panose="020B0604020202020204" pitchFamily="34" charset="0"/>
              <a:buChar char="•"/>
            </a:pPr>
            <a:r>
              <a:rPr lang="en-US" sz="1400" dirty="0"/>
              <a:t>Door and Closure Conference (Germany): main participant for measurement technology</a:t>
            </a:r>
          </a:p>
          <a:p>
            <a:pPr marL="914400" lvl="2" indent="0">
              <a:lnSpc>
                <a:spcPct val="90000"/>
              </a:lnSpc>
              <a:spcBef>
                <a:spcPts val="1000"/>
              </a:spcBef>
              <a:buNone/>
            </a:pPr>
            <a:r>
              <a:rPr lang="en-US" sz="1400" dirty="0"/>
              <a:t>		Refer to presentation </a:t>
            </a:r>
            <a:r>
              <a:rPr lang="en-US" sz="1400" dirty="0">
                <a:solidFill>
                  <a:srgbClr val="00B0F0"/>
                </a:solidFill>
              </a:rPr>
              <a:t>TEPS001 </a:t>
            </a:r>
            <a:r>
              <a:rPr lang="en-US" sz="1400" dirty="0" err="1">
                <a:solidFill>
                  <a:srgbClr val="00B0F0"/>
                </a:solidFill>
              </a:rPr>
              <a:t>EZSlamX</a:t>
            </a:r>
            <a:r>
              <a:rPr lang="en-US" sz="1400" dirty="0">
                <a:solidFill>
                  <a:srgbClr val="00B0F0"/>
                </a:solidFill>
              </a:rPr>
              <a:t> Energy Models.ppsx</a:t>
            </a:r>
            <a:endParaRPr lang="en-US" sz="1400" i="1" dirty="0"/>
          </a:p>
          <a:p>
            <a:pPr marL="742950" lvl="1" indent="-285750">
              <a:spcBef>
                <a:spcPts val="1000"/>
              </a:spcBef>
              <a:buFont typeface="Arial" panose="020B0604020202020204" pitchFamily="34" charset="0"/>
              <a:buChar char="•"/>
            </a:pPr>
            <a:r>
              <a:rPr lang="en-US" sz="1400" dirty="0"/>
              <a:t>Door Summit (Japan): main participant for measurement technology</a:t>
            </a:r>
          </a:p>
          <a:p>
            <a:pPr marL="457200" marR="0" lvl="0" indent="-457200" algn="l" defTabSz="914400" rtl="0" eaLnBrk="1" fontAlgn="auto" latinLnBrk="0" hangingPunct="1">
              <a:lnSpc>
                <a:spcPct val="90000"/>
              </a:lnSpc>
              <a:spcBef>
                <a:spcPts val="1000"/>
              </a:spcBef>
              <a:spcAft>
                <a:spcPts val="0"/>
              </a:spcAft>
              <a:buClrTx/>
              <a:buSzTx/>
              <a:buFont typeface="+mj-lt"/>
              <a:buAutoNum type="alphaUcPeriod"/>
              <a:tabLst/>
              <a:defRPr/>
            </a:pPr>
            <a:endParaRPr kumimoji="0" lang="en-US" sz="2000" b="0" i="0" u="none" strike="noStrike" kern="1200" cap="none" spc="0" normalizeH="0" baseline="0" noProof="0" dirty="0">
              <a:ln>
                <a:noFill/>
              </a:ln>
              <a:solidFill>
                <a:srgbClr val="C9D803"/>
              </a:solidFill>
              <a:effectLst/>
              <a:uLnTx/>
              <a:uFillTx/>
              <a:latin typeface="Bahnschrift"/>
              <a:ea typeface="+mn-ea"/>
              <a:cs typeface="+mn-cs"/>
            </a:endParaRPr>
          </a:p>
          <a:p>
            <a:pPr marL="182880" lvl="1" indent="0">
              <a:lnSpc>
                <a:spcPct val="100000"/>
              </a:lnSpc>
              <a:spcBef>
                <a:spcPts val="600"/>
              </a:spcBef>
              <a:buClr>
                <a:srgbClr val="C9D803"/>
              </a:buClr>
              <a:buFont typeface="Arial" panose="020B0604020202020204" pitchFamily="34" charset="0"/>
              <a:buNone/>
            </a:pPr>
            <a:endParaRPr lang="en-US" sz="2000" dirty="0"/>
          </a:p>
        </p:txBody>
      </p:sp>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4</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1. introduction</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1.1 EZMETROLOGY:  COMPANY OVERVIEW</a:t>
            </a:r>
          </a:p>
        </p:txBody>
      </p:sp>
    </p:spTree>
    <p:extLst>
      <p:ext uri="{BB962C8B-B14F-4D97-AF65-F5344CB8AC3E}">
        <p14:creationId xmlns:p14="http://schemas.microsoft.com/office/powerpoint/2010/main" val="245801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740742F-9103-4C49-8EBC-3D68C74CC899}"/>
              </a:ext>
            </a:extLst>
          </p:cNvPr>
          <p:cNvSpPr>
            <a:spLocks noGrp="1"/>
          </p:cNvSpPr>
          <p:nvPr>
            <p:ph type="title"/>
          </p:nvPr>
        </p:nvSpPr>
        <p:spPr>
          <a:xfrm>
            <a:off x="3428348" y="496183"/>
            <a:ext cx="5868673" cy="649483"/>
          </a:xfrm>
        </p:spPr>
        <p:txBody>
          <a:bodyPr>
            <a:normAutofit fontScale="90000"/>
          </a:bodyPr>
          <a:lstStyle/>
          <a:p>
            <a:pPr algn="ctr"/>
            <a:r>
              <a:rPr lang="en-US" sz="2400"/>
              <a:t>SHARING OUR PASSION WORLDWIDE  WITH CUSTOMERS AT</a:t>
            </a:r>
          </a:p>
        </p:txBody>
      </p:sp>
      <p:sp>
        <p:nvSpPr>
          <p:cNvPr id="3" name="Footer Placeholder 2">
            <a:extLst>
              <a:ext uri="{FF2B5EF4-FFF2-40B4-BE49-F238E27FC236}">
                <a16:creationId xmlns:a16="http://schemas.microsoft.com/office/drawing/2014/main" id="{5DD80B17-588D-4CEE-82A4-16B7429AA7FE}"/>
              </a:ext>
            </a:extLst>
          </p:cNvPr>
          <p:cNvSpPr>
            <a:spLocks noGrp="1"/>
          </p:cNvSpPr>
          <p:nvPr>
            <p:ph type="ftr" sz="quarter" idx="10"/>
          </p:nvPr>
        </p:nvSpPr>
        <p:spPr/>
        <p:txBody>
          <a:bodyPr/>
          <a:lstStyle/>
          <a:p>
            <a:r>
              <a:rPr lang="en-US" dirty="0"/>
              <a:t>TEPS005, Slide </a:t>
            </a:r>
            <a:fld id="{55AE94E2-01AD-4F44-B701-725E8CE3ADFF}" type="slidenum">
              <a:rPr lang="en-US" smtClean="0"/>
              <a:pPr/>
              <a:t>5</a:t>
            </a:fld>
            <a:endParaRPr lang="en-US" dirty="0"/>
          </a:p>
        </p:txBody>
      </p:sp>
      <p:pic>
        <p:nvPicPr>
          <p:cNvPr id="7" name="Picture Placeholder 6" descr="Map&#10;&#10;Description automatically generated">
            <a:extLst>
              <a:ext uri="{FF2B5EF4-FFF2-40B4-BE49-F238E27FC236}">
                <a16:creationId xmlns:a16="http://schemas.microsoft.com/office/drawing/2014/main" id="{B7691090-53C5-4EB0-811A-FCD83F8C0C95}"/>
              </a:ext>
            </a:extLst>
          </p:cNvPr>
          <p:cNvPicPr>
            <a:picLocks noGrp="1" noChangeAspect="1"/>
          </p:cNvPicPr>
          <p:nvPr>
            <p:ph type="pic" sz="quarter" idx="11"/>
          </p:nvPr>
        </p:nvPicPr>
        <p:blipFill rotWithShape="1">
          <a:blip r:embed="rId4" cstate="email">
            <a:extLst>
              <a:ext uri="{28A0092B-C50C-407E-A947-70E740481C1C}">
                <a14:useLocalDpi xmlns:a14="http://schemas.microsoft.com/office/drawing/2010/main" val="0"/>
              </a:ext>
            </a:extLst>
          </a:blip>
          <a:srcRect l="-12343" t="-303" r="-13834" b="40"/>
          <a:stretch/>
        </p:blipFill>
        <p:spPr>
          <a:xfrm>
            <a:off x="1486296" y="1218981"/>
            <a:ext cx="10183132" cy="5258018"/>
          </a:xfrm>
          <a:effectLst>
            <a:outerShdw dist="38100" dir="5400000" algn="t" rotWithShape="0">
              <a:srgbClr val="282828">
                <a:alpha val="20000"/>
              </a:srgbClr>
            </a:outerShdw>
          </a:effectLst>
        </p:spPr>
      </p:pic>
      <p:sp>
        <p:nvSpPr>
          <p:cNvPr id="6" name="TextBox 5">
            <a:extLst>
              <a:ext uri="{FF2B5EF4-FFF2-40B4-BE49-F238E27FC236}">
                <a16:creationId xmlns:a16="http://schemas.microsoft.com/office/drawing/2014/main" id="{F2A20D57-5839-4AB2-93F3-D3D758FA4DF2}"/>
              </a:ext>
            </a:extLst>
          </p:cNvPr>
          <p:cNvSpPr txBox="1"/>
          <p:nvPr/>
        </p:nvSpPr>
        <p:spPr>
          <a:xfrm>
            <a:off x="1365264" y="6954"/>
            <a:ext cx="3224847" cy="6617196"/>
          </a:xfrm>
          <a:prstGeom prst="rect">
            <a:avLst/>
          </a:prstGeom>
          <a:noFill/>
        </p:spPr>
        <p:txBody>
          <a:bodyPr wrap="square" lIns="91440" tIns="45720" rIns="91440" bIns="45720" rtlCol="0" anchor="t">
            <a:spAutoFit/>
          </a:bodyPr>
          <a:lstStyle/>
          <a:p>
            <a:endParaRPr lang="pt-BR" sz="1200" spc="100" dirty="0">
              <a:solidFill>
                <a:srgbClr val="282828"/>
              </a:solidFill>
            </a:endParaRPr>
          </a:p>
          <a:p>
            <a:endParaRPr lang="pt-BR" sz="1200" spc="100" dirty="0">
              <a:solidFill>
                <a:srgbClr val="282828"/>
              </a:solidFill>
            </a:endParaRPr>
          </a:p>
          <a:p>
            <a:endParaRPr lang="pt-BR" sz="1200" spc="100" dirty="0">
              <a:solidFill>
                <a:srgbClr val="282828"/>
              </a:solidFill>
            </a:endParaRPr>
          </a:p>
          <a:p>
            <a:endParaRPr lang="pt-BR" sz="1200" spc="100" dirty="0">
              <a:solidFill>
                <a:srgbClr val="282828"/>
              </a:solidFill>
            </a:endParaRPr>
          </a:p>
          <a:p>
            <a:r>
              <a:rPr lang="pt-BR" sz="1200" spc="100" dirty="0">
                <a:solidFill>
                  <a:srgbClr val="282828"/>
                </a:solidFill>
              </a:rPr>
              <a:t>ALPINE</a:t>
            </a:r>
            <a:endParaRPr lang="pt-BR" dirty="0"/>
          </a:p>
          <a:p>
            <a:r>
              <a:rPr lang="pt-BR" sz="1200" spc="100" dirty="0">
                <a:solidFill>
                  <a:srgbClr val="282828"/>
                </a:solidFill>
              </a:rPr>
              <a:t>ARRIVAL</a:t>
            </a:r>
          </a:p>
          <a:p>
            <a:r>
              <a:rPr lang="pt-BR" sz="1200" spc="100" dirty="0">
                <a:solidFill>
                  <a:srgbClr val="282828"/>
                </a:solidFill>
              </a:rPr>
              <a:t>AUDI</a:t>
            </a:r>
          </a:p>
          <a:p>
            <a:r>
              <a:rPr lang="pt-BR" sz="1200" spc="100" dirty="0">
                <a:solidFill>
                  <a:srgbClr val="282828"/>
                </a:solidFill>
              </a:rPr>
              <a:t>BMW</a:t>
            </a:r>
          </a:p>
          <a:p>
            <a:r>
              <a:rPr lang="pt-BR" sz="1200" spc="100" dirty="0">
                <a:solidFill>
                  <a:srgbClr val="282828"/>
                </a:solidFill>
              </a:rPr>
              <a:t>BROSE</a:t>
            </a:r>
          </a:p>
          <a:p>
            <a:r>
              <a:rPr lang="pt-BR" sz="1200" spc="100" dirty="0">
                <a:solidFill>
                  <a:srgbClr val="282828"/>
                </a:solidFill>
              </a:rPr>
              <a:t>CANOO</a:t>
            </a:r>
          </a:p>
          <a:p>
            <a:r>
              <a:rPr lang="pt-BR" sz="1200" spc="100" dirty="0">
                <a:solidFill>
                  <a:srgbClr val="282828"/>
                </a:solidFill>
              </a:rPr>
              <a:t>CATERPILLAR</a:t>
            </a:r>
          </a:p>
          <a:p>
            <a:r>
              <a:rPr lang="pt-BR" sz="1200" spc="100" dirty="0">
                <a:solidFill>
                  <a:srgbClr val="282828"/>
                </a:solidFill>
              </a:rPr>
              <a:t>CHRYSLER</a:t>
            </a:r>
          </a:p>
          <a:p>
            <a:r>
              <a:rPr lang="pt-BR" sz="1200" spc="100" dirty="0">
                <a:solidFill>
                  <a:srgbClr val="282828"/>
                </a:solidFill>
              </a:rPr>
              <a:t>DACIA</a:t>
            </a:r>
          </a:p>
          <a:p>
            <a:r>
              <a:rPr lang="pt-BR" sz="1200" spc="100" dirty="0">
                <a:solidFill>
                  <a:srgbClr val="282828"/>
                </a:solidFill>
              </a:rPr>
              <a:t>DAIHATSU</a:t>
            </a:r>
          </a:p>
          <a:p>
            <a:r>
              <a:rPr lang="pt-BR" sz="1200" spc="100" dirty="0">
                <a:solidFill>
                  <a:srgbClr val="282828"/>
                </a:solidFill>
              </a:rPr>
              <a:t>DAIMLER</a:t>
            </a:r>
          </a:p>
          <a:p>
            <a:r>
              <a:rPr lang="pt-BR" sz="1200" spc="100" dirty="0">
                <a:solidFill>
                  <a:srgbClr val="282828"/>
                </a:solidFill>
              </a:rPr>
              <a:t>DENSO</a:t>
            </a:r>
          </a:p>
          <a:p>
            <a:r>
              <a:rPr lang="pt-BR" sz="1200" spc="100" dirty="0">
                <a:solidFill>
                  <a:srgbClr val="282828"/>
                </a:solidFill>
              </a:rPr>
              <a:t>FAW</a:t>
            </a:r>
          </a:p>
          <a:p>
            <a:r>
              <a:rPr lang="pt-BR" sz="1200" spc="100" dirty="0">
                <a:solidFill>
                  <a:srgbClr val="282828"/>
                </a:solidFill>
              </a:rPr>
              <a:t>FAURECIA</a:t>
            </a:r>
          </a:p>
          <a:p>
            <a:r>
              <a:rPr lang="pt-BR" sz="1200" spc="100" dirty="0">
                <a:solidFill>
                  <a:srgbClr val="282828"/>
                </a:solidFill>
              </a:rPr>
              <a:t>FERRARI</a:t>
            </a:r>
          </a:p>
          <a:p>
            <a:r>
              <a:rPr lang="pt-BR" sz="1200" spc="100" dirty="0">
                <a:solidFill>
                  <a:srgbClr val="282828"/>
                </a:solidFill>
              </a:rPr>
              <a:t>FIAT</a:t>
            </a:r>
          </a:p>
          <a:p>
            <a:r>
              <a:rPr lang="pt-BR" sz="1200" spc="100" dirty="0">
                <a:solidFill>
                  <a:srgbClr val="282828"/>
                </a:solidFill>
              </a:rPr>
              <a:t>FORD</a:t>
            </a:r>
          </a:p>
          <a:p>
            <a:r>
              <a:rPr lang="pt-BR" sz="1200" spc="100" dirty="0">
                <a:solidFill>
                  <a:srgbClr val="282828"/>
                </a:solidFill>
              </a:rPr>
              <a:t>GAC</a:t>
            </a:r>
          </a:p>
          <a:p>
            <a:r>
              <a:rPr lang="pt-BR" sz="1200" spc="100" dirty="0">
                <a:solidFill>
                  <a:srgbClr val="282828"/>
                </a:solidFill>
              </a:rPr>
              <a:t>GENERAL MOTORS</a:t>
            </a:r>
          </a:p>
          <a:p>
            <a:r>
              <a:rPr lang="pt-BR" sz="1200" spc="100" dirty="0">
                <a:solidFill>
                  <a:srgbClr val="282828"/>
                </a:solidFill>
              </a:rPr>
              <a:t>GG MOTORS</a:t>
            </a:r>
          </a:p>
          <a:p>
            <a:r>
              <a:rPr lang="pt-BR" sz="1200" spc="100" dirty="0">
                <a:solidFill>
                  <a:srgbClr val="282828"/>
                </a:solidFill>
              </a:rPr>
              <a:t>HUMANETICS</a:t>
            </a:r>
          </a:p>
          <a:p>
            <a:r>
              <a:rPr lang="pt-BR" sz="1200" spc="100" dirty="0">
                <a:solidFill>
                  <a:srgbClr val="282828"/>
                </a:solidFill>
              </a:rPr>
              <a:t>HONDA</a:t>
            </a:r>
          </a:p>
          <a:p>
            <a:r>
              <a:rPr lang="pt-BR" sz="1200" spc="100" dirty="0">
                <a:solidFill>
                  <a:srgbClr val="282828"/>
                </a:solidFill>
              </a:rPr>
              <a:t>HYUNDAI</a:t>
            </a:r>
          </a:p>
          <a:p>
            <a:r>
              <a:rPr lang="pt-BR" sz="1200" spc="100" dirty="0">
                <a:solidFill>
                  <a:srgbClr val="282828"/>
                </a:solidFill>
              </a:rPr>
              <a:t>INFINITI</a:t>
            </a:r>
          </a:p>
          <a:p>
            <a:r>
              <a:rPr lang="pt-BR" sz="1200" spc="100" dirty="0">
                <a:solidFill>
                  <a:srgbClr val="282828"/>
                </a:solidFill>
              </a:rPr>
              <a:t>JAGUAR</a:t>
            </a:r>
          </a:p>
          <a:p>
            <a:r>
              <a:rPr lang="pt-BR" sz="1200" spc="100" dirty="0">
                <a:solidFill>
                  <a:srgbClr val="282828"/>
                </a:solidFill>
              </a:rPr>
              <a:t>JEEP</a:t>
            </a:r>
          </a:p>
          <a:p>
            <a:r>
              <a:rPr lang="pt-BR" sz="1200" spc="100" dirty="0">
                <a:solidFill>
                  <a:srgbClr val="282828"/>
                </a:solidFill>
              </a:rPr>
              <a:t>KASEIKOGYO</a:t>
            </a:r>
          </a:p>
          <a:p>
            <a:r>
              <a:rPr lang="pt-BR" sz="1200" spc="100" dirty="0">
                <a:solidFill>
                  <a:srgbClr val="282828"/>
                </a:solidFill>
              </a:rPr>
              <a:t>KIA</a:t>
            </a:r>
          </a:p>
          <a:p>
            <a:r>
              <a:rPr lang="pt-BR" sz="1200" spc="100" dirty="0">
                <a:solidFill>
                  <a:srgbClr val="282828"/>
                </a:solidFill>
              </a:rPr>
              <a:t>KIEKERT</a:t>
            </a:r>
          </a:p>
          <a:p>
            <a:endParaRPr lang="pt-BR" sz="1400" spc="100" dirty="0">
              <a:solidFill>
                <a:srgbClr val="282828"/>
              </a:solidFill>
            </a:endParaRPr>
          </a:p>
          <a:p>
            <a:endParaRPr lang="pt-BR" sz="1400" spc="100" dirty="0">
              <a:solidFill>
                <a:srgbClr val="282828"/>
              </a:solidFill>
            </a:endParaRPr>
          </a:p>
        </p:txBody>
      </p:sp>
      <p:sp>
        <p:nvSpPr>
          <p:cNvPr id="10" name="TextBox 9">
            <a:extLst>
              <a:ext uri="{FF2B5EF4-FFF2-40B4-BE49-F238E27FC236}">
                <a16:creationId xmlns:a16="http://schemas.microsoft.com/office/drawing/2014/main" id="{B19FFA8F-F0CD-4696-85AD-C3F4F96B41D6}"/>
              </a:ext>
            </a:extLst>
          </p:cNvPr>
          <p:cNvSpPr txBox="1"/>
          <p:nvPr/>
        </p:nvSpPr>
        <p:spPr>
          <a:xfrm>
            <a:off x="8222545" y="-6346"/>
            <a:ext cx="3934200" cy="6370975"/>
          </a:xfrm>
          <a:prstGeom prst="rect">
            <a:avLst/>
          </a:prstGeom>
          <a:noFill/>
        </p:spPr>
        <p:txBody>
          <a:bodyPr wrap="square" lIns="91440" tIns="45720" rIns="91440" bIns="45720" rtlCol="0" anchor="t">
            <a:spAutoFit/>
          </a:bodyPr>
          <a:lstStyle/>
          <a:p>
            <a:pPr algn="r"/>
            <a:endParaRPr lang="en-US" sz="1200">
              <a:ea typeface="+mn-lt"/>
              <a:cs typeface="+mn-lt"/>
            </a:endParaRPr>
          </a:p>
          <a:p>
            <a:pPr algn="r"/>
            <a:endParaRPr lang="en-US" sz="1200">
              <a:ea typeface="+mn-lt"/>
              <a:cs typeface="+mn-lt"/>
            </a:endParaRPr>
          </a:p>
          <a:p>
            <a:pPr algn="r"/>
            <a:endParaRPr lang="en-US" sz="1200">
              <a:ea typeface="+mn-lt"/>
              <a:cs typeface="+mn-lt"/>
            </a:endParaRPr>
          </a:p>
          <a:p>
            <a:pPr algn="r"/>
            <a:r>
              <a:rPr lang="en-US" sz="1200">
                <a:ea typeface="+mn-lt"/>
                <a:cs typeface="+mn-lt"/>
              </a:rPr>
              <a:t>LADA</a:t>
            </a:r>
            <a:endParaRPr lang="en-US" sz="1200"/>
          </a:p>
          <a:p>
            <a:pPr algn="r"/>
            <a:r>
              <a:rPr lang="en-US" sz="1200">
                <a:ea typeface="+mn-lt"/>
                <a:cs typeface="+mn-lt"/>
              </a:rPr>
              <a:t>MACK</a:t>
            </a:r>
            <a:endParaRPr lang="en-US" sz="1200"/>
          </a:p>
          <a:p>
            <a:pPr algn="r"/>
            <a:r>
              <a:rPr lang="en-US" sz="1200">
                <a:solidFill>
                  <a:srgbClr val="282828"/>
                </a:solidFill>
              </a:rPr>
              <a:t>MAHINDRA</a:t>
            </a:r>
            <a:endParaRPr lang="en-US" sz="1200"/>
          </a:p>
          <a:p>
            <a:pPr algn="r"/>
            <a:r>
              <a:rPr lang="en-US" sz="1200">
                <a:solidFill>
                  <a:srgbClr val="282828"/>
                </a:solidFill>
              </a:rPr>
              <a:t>MARUTI</a:t>
            </a:r>
          </a:p>
          <a:p>
            <a:pPr algn="r"/>
            <a:r>
              <a:rPr lang="en-US" sz="1200">
                <a:solidFill>
                  <a:srgbClr val="282828"/>
                </a:solidFill>
              </a:rPr>
              <a:t>MASERATI</a:t>
            </a:r>
          </a:p>
          <a:p>
            <a:pPr algn="r"/>
            <a:r>
              <a:rPr lang="en-US" sz="1200">
                <a:solidFill>
                  <a:srgbClr val="282828"/>
                </a:solidFill>
              </a:rPr>
              <a:t>MAZDA</a:t>
            </a:r>
          </a:p>
          <a:p>
            <a:pPr algn="r"/>
            <a:r>
              <a:rPr lang="en-US" sz="1200">
                <a:solidFill>
                  <a:srgbClr val="282828"/>
                </a:solidFill>
              </a:rPr>
              <a:t>MITSUBISHI</a:t>
            </a:r>
          </a:p>
          <a:p>
            <a:pPr algn="r"/>
            <a:r>
              <a:rPr lang="en-US" sz="1200">
                <a:solidFill>
                  <a:srgbClr val="282828"/>
                </a:solidFill>
              </a:rPr>
              <a:t>MULTIMATIC</a:t>
            </a:r>
          </a:p>
          <a:p>
            <a:pPr algn="r"/>
            <a:r>
              <a:rPr lang="en-US" sz="1200">
                <a:solidFill>
                  <a:srgbClr val="282828"/>
                </a:solidFill>
              </a:rPr>
              <a:t>NISSAN</a:t>
            </a:r>
          </a:p>
          <a:p>
            <a:pPr algn="r"/>
            <a:r>
              <a:rPr lang="en-US" sz="1200">
                <a:solidFill>
                  <a:srgbClr val="282828"/>
                </a:solidFill>
              </a:rPr>
              <a:t>NITTO DENKON</a:t>
            </a:r>
          </a:p>
          <a:p>
            <a:pPr algn="r"/>
            <a:r>
              <a:rPr lang="en-US" sz="1200">
                <a:solidFill>
                  <a:srgbClr val="282828"/>
                </a:solidFill>
              </a:rPr>
              <a:t>POLARIS</a:t>
            </a:r>
          </a:p>
          <a:p>
            <a:pPr algn="r"/>
            <a:r>
              <a:rPr lang="en-US" sz="1200">
                <a:solidFill>
                  <a:srgbClr val="282828"/>
                </a:solidFill>
              </a:rPr>
              <a:t>PORSCHE</a:t>
            </a:r>
          </a:p>
          <a:p>
            <a:pPr algn="r"/>
            <a:r>
              <a:rPr lang="en-US" sz="1200">
                <a:solidFill>
                  <a:srgbClr val="282828"/>
                </a:solidFill>
              </a:rPr>
              <a:t>PROTON</a:t>
            </a:r>
          </a:p>
          <a:p>
            <a:pPr algn="r"/>
            <a:r>
              <a:rPr lang="en-US" sz="1200">
                <a:solidFill>
                  <a:srgbClr val="282828"/>
                </a:solidFill>
              </a:rPr>
              <a:t>PSA</a:t>
            </a:r>
          </a:p>
          <a:p>
            <a:pPr algn="r"/>
            <a:r>
              <a:rPr lang="en-US" sz="1200">
                <a:solidFill>
                  <a:srgbClr val="282828"/>
                </a:solidFill>
              </a:rPr>
              <a:t>QOROS</a:t>
            </a:r>
          </a:p>
          <a:p>
            <a:pPr algn="r"/>
            <a:r>
              <a:rPr lang="en-US" sz="1200">
                <a:solidFill>
                  <a:srgbClr val="282828"/>
                </a:solidFill>
              </a:rPr>
              <a:t>RENAULT</a:t>
            </a:r>
          </a:p>
          <a:p>
            <a:pPr algn="r"/>
            <a:r>
              <a:rPr lang="en-US" sz="1200">
                <a:solidFill>
                  <a:srgbClr val="282828"/>
                </a:solidFill>
              </a:rPr>
              <a:t>RIVIAN</a:t>
            </a:r>
          </a:p>
          <a:p>
            <a:pPr algn="r"/>
            <a:r>
              <a:rPr lang="en-US" sz="1200">
                <a:solidFill>
                  <a:srgbClr val="282828"/>
                </a:solidFill>
              </a:rPr>
              <a:t>SAIC MOTOR</a:t>
            </a:r>
          </a:p>
          <a:p>
            <a:pPr algn="r"/>
            <a:r>
              <a:rPr lang="en-US" sz="1200">
                <a:solidFill>
                  <a:srgbClr val="282828"/>
                </a:solidFill>
              </a:rPr>
              <a:t>SEAT</a:t>
            </a:r>
          </a:p>
          <a:p>
            <a:pPr algn="r"/>
            <a:r>
              <a:rPr lang="en-US" sz="1200">
                <a:solidFill>
                  <a:srgbClr val="282828"/>
                </a:solidFill>
              </a:rPr>
              <a:t>SIEMENS</a:t>
            </a:r>
          </a:p>
          <a:p>
            <a:pPr algn="r"/>
            <a:r>
              <a:rPr lang="en-US" sz="1200">
                <a:solidFill>
                  <a:srgbClr val="282828"/>
                </a:solidFill>
              </a:rPr>
              <a:t>STELLANTIS</a:t>
            </a:r>
          </a:p>
          <a:p>
            <a:pPr algn="r"/>
            <a:r>
              <a:rPr lang="en-US" sz="1200">
                <a:solidFill>
                  <a:srgbClr val="282828"/>
                </a:solidFill>
              </a:rPr>
              <a:t>SUBARU</a:t>
            </a:r>
          </a:p>
          <a:p>
            <a:pPr algn="r"/>
            <a:r>
              <a:rPr lang="en-US" sz="1200">
                <a:solidFill>
                  <a:srgbClr val="282828"/>
                </a:solidFill>
              </a:rPr>
              <a:t>SUZUKI</a:t>
            </a:r>
          </a:p>
          <a:p>
            <a:pPr algn="r"/>
            <a:r>
              <a:rPr lang="en-US" sz="1200">
                <a:solidFill>
                  <a:srgbClr val="282828"/>
                </a:solidFill>
              </a:rPr>
              <a:t>TATA MOTORS</a:t>
            </a:r>
          </a:p>
          <a:p>
            <a:pPr algn="r"/>
            <a:r>
              <a:rPr lang="en-US" sz="1200">
                <a:solidFill>
                  <a:srgbClr val="282828"/>
                </a:solidFill>
              </a:rPr>
              <a:t>TESLA</a:t>
            </a:r>
          </a:p>
          <a:p>
            <a:pPr algn="r"/>
            <a:r>
              <a:rPr lang="en-US" sz="1200">
                <a:solidFill>
                  <a:srgbClr val="282828"/>
                </a:solidFill>
              </a:rPr>
              <a:t>TOGG</a:t>
            </a:r>
          </a:p>
          <a:p>
            <a:pPr algn="r"/>
            <a:r>
              <a:rPr lang="en-US" sz="1200">
                <a:solidFill>
                  <a:srgbClr val="282828"/>
                </a:solidFill>
              </a:rPr>
              <a:t>TOYODA GOSEI</a:t>
            </a:r>
          </a:p>
          <a:p>
            <a:pPr algn="r"/>
            <a:r>
              <a:rPr lang="en-US" sz="1200">
                <a:solidFill>
                  <a:srgbClr val="282828"/>
                </a:solidFill>
              </a:rPr>
              <a:t>TOYOTA</a:t>
            </a:r>
          </a:p>
          <a:p>
            <a:pPr algn="r"/>
            <a:r>
              <a:rPr lang="en-US" sz="1200">
                <a:solidFill>
                  <a:srgbClr val="282828"/>
                </a:solidFill>
              </a:rPr>
              <a:t>VOLKSWAGEN</a:t>
            </a:r>
          </a:p>
          <a:p>
            <a:pPr algn="r"/>
            <a:r>
              <a:rPr lang="en-US" sz="1200">
                <a:solidFill>
                  <a:srgbClr val="282828"/>
                </a:solidFill>
              </a:rPr>
              <a:t>VOLVO</a:t>
            </a:r>
          </a:p>
          <a:p>
            <a:pPr algn="r"/>
            <a:r>
              <a:rPr lang="en-US" sz="1200">
                <a:solidFill>
                  <a:srgbClr val="282828"/>
                </a:solidFill>
              </a:rPr>
              <a:t>VOLVO TRUCKS</a:t>
            </a:r>
          </a:p>
        </p:txBody>
      </p:sp>
      <p:sp>
        <p:nvSpPr>
          <p:cNvPr id="36" name="Oval 35">
            <a:extLst>
              <a:ext uri="{FF2B5EF4-FFF2-40B4-BE49-F238E27FC236}">
                <a16:creationId xmlns:a16="http://schemas.microsoft.com/office/drawing/2014/main" id="{5174E538-FFF0-4157-BFAA-AC9B4D789073}"/>
              </a:ext>
            </a:extLst>
          </p:cNvPr>
          <p:cNvSpPr/>
          <p:nvPr/>
        </p:nvSpPr>
        <p:spPr>
          <a:xfrm flipV="1">
            <a:off x="3527359" y="401921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9" name="Oval 38">
            <a:extLst>
              <a:ext uri="{FF2B5EF4-FFF2-40B4-BE49-F238E27FC236}">
                <a16:creationId xmlns:a16="http://schemas.microsoft.com/office/drawing/2014/main" id="{2AE88B6D-71E9-420D-9116-D7B6121571F2}"/>
              </a:ext>
            </a:extLst>
          </p:cNvPr>
          <p:cNvSpPr/>
          <p:nvPr/>
        </p:nvSpPr>
        <p:spPr>
          <a:xfrm flipV="1">
            <a:off x="3467446" y="391134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0" name="Oval 39">
            <a:extLst>
              <a:ext uri="{FF2B5EF4-FFF2-40B4-BE49-F238E27FC236}">
                <a16:creationId xmlns:a16="http://schemas.microsoft.com/office/drawing/2014/main" id="{1F366DFE-D41A-410D-8FDC-5ADFF3A5E7F8}"/>
              </a:ext>
            </a:extLst>
          </p:cNvPr>
          <p:cNvSpPr/>
          <p:nvPr/>
        </p:nvSpPr>
        <p:spPr>
          <a:xfrm flipV="1">
            <a:off x="3578095" y="41259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1" name="Oval 40">
            <a:extLst>
              <a:ext uri="{FF2B5EF4-FFF2-40B4-BE49-F238E27FC236}">
                <a16:creationId xmlns:a16="http://schemas.microsoft.com/office/drawing/2014/main" id="{7CA2FF42-AD6F-45BB-BF88-59D7D08C5E49}"/>
              </a:ext>
            </a:extLst>
          </p:cNvPr>
          <p:cNvSpPr/>
          <p:nvPr/>
        </p:nvSpPr>
        <p:spPr>
          <a:xfrm flipV="1">
            <a:off x="3785761" y="428335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2" name="Oval 41">
            <a:extLst>
              <a:ext uri="{FF2B5EF4-FFF2-40B4-BE49-F238E27FC236}">
                <a16:creationId xmlns:a16="http://schemas.microsoft.com/office/drawing/2014/main" id="{32777EDD-A7B0-40F9-B02F-ADE46E5C4F3A}"/>
              </a:ext>
            </a:extLst>
          </p:cNvPr>
          <p:cNvSpPr/>
          <p:nvPr/>
        </p:nvSpPr>
        <p:spPr>
          <a:xfrm flipV="1">
            <a:off x="3905090" y="432162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3" name="Oval 42">
            <a:extLst>
              <a:ext uri="{FF2B5EF4-FFF2-40B4-BE49-F238E27FC236}">
                <a16:creationId xmlns:a16="http://schemas.microsoft.com/office/drawing/2014/main" id="{2BB2AADD-91D9-4965-9A40-1673930E5506}"/>
              </a:ext>
            </a:extLst>
          </p:cNvPr>
          <p:cNvSpPr/>
          <p:nvPr/>
        </p:nvSpPr>
        <p:spPr>
          <a:xfrm flipV="1">
            <a:off x="3975669" y="438670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4" name="Oval 43">
            <a:extLst>
              <a:ext uri="{FF2B5EF4-FFF2-40B4-BE49-F238E27FC236}">
                <a16:creationId xmlns:a16="http://schemas.microsoft.com/office/drawing/2014/main" id="{671E4EEB-528D-4F89-B426-13D004FB5449}"/>
              </a:ext>
            </a:extLst>
          </p:cNvPr>
          <p:cNvSpPr/>
          <p:nvPr/>
        </p:nvSpPr>
        <p:spPr>
          <a:xfrm flipV="1">
            <a:off x="4018768" y="42863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5" name="Oval 44">
            <a:extLst>
              <a:ext uri="{FF2B5EF4-FFF2-40B4-BE49-F238E27FC236}">
                <a16:creationId xmlns:a16="http://schemas.microsoft.com/office/drawing/2014/main" id="{AD164805-D672-48C1-BCC2-9CFD18619B23}"/>
              </a:ext>
            </a:extLst>
          </p:cNvPr>
          <p:cNvSpPr/>
          <p:nvPr/>
        </p:nvSpPr>
        <p:spPr>
          <a:xfrm flipV="1">
            <a:off x="3974084" y="432509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6" name="Oval 45">
            <a:extLst>
              <a:ext uri="{FF2B5EF4-FFF2-40B4-BE49-F238E27FC236}">
                <a16:creationId xmlns:a16="http://schemas.microsoft.com/office/drawing/2014/main" id="{FF264CE9-2001-45AB-A42A-79BF898B15F0}"/>
              </a:ext>
            </a:extLst>
          </p:cNvPr>
          <p:cNvSpPr/>
          <p:nvPr/>
        </p:nvSpPr>
        <p:spPr>
          <a:xfrm flipV="1">
            <a:off x="3968808" y="422870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7" name="Oval 46">
            <a:extLst>
              <a:ext uri="{FF2B5EF4-FFF2-40B4-BE49-F238E27FC236}">
                <a16:creationId xmlns:a16="http://schemas.microsoft.com/office/drawing/2014/main" id="{D64045D7-9F5A-41B6-A779-844DDA090716}"/>
              </a:ext>
            </a:extLst>
          </p:cNvPr>
          <p:cNvSpPr/>
          <p:nvPr/>
        </p:nvSpPr>
        <p:spPr>
          <a:xfrm flipV="1">
            <a:off x="4529000" y="487239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8" name="Oval 47">
            <a:extLst>
              <a:ext uri="{FF2B5EF4-FFF2-40B4-BE49-F238E27FC236}">
                <a16:creationId xmlns:a16="http://schemas.microsoft.com/office/drawing/2014/main" id="{880CD035-68F7-4CBF-8A55-ABB2DB285D96}"/>
              </a:ext>
            </a:extLst>
          </p:cNvPr>
          <p:cNvSpPr/>
          <p:nvPr/>
        </p:nvSpPr>
        <p:spPr>
          <a:xfrm flipV="1">
            <a:off x="5216439" y="542563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49" name="Oval 48">
            <a:extLst>
              <a:ext uri="{FF2B5EF4-FFF2-40B4-BE49-F238E27FC236}">
                <a16:creationId xmlns:a16="http://schemas.microsoft.com/office/drawing/2014/main" id="{19AF3128-A959-4B5F-BF29-EAE7A2A61124}"/>
              </a:ext>
            </a:extLst>
          </p:cNvPr>
          <p:cNvSpPr/>
          <p:nvPr/>
        </p:nvSpPr>
        <p:spPr>
          <a:xfrm flipV="1">
            <a:off x="4818503" y="58722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0" name="Oval 49">
            <a:extLst>
              <a:ext uri="{FF2B5EF4-FFF2-40B4-BE49-F238E27FC236}">
                <a16:creationId xmlns:a16="http://schemas.microsoft.com/office/drawing/2014/main" id="{BD369883-CEC4-445E-94A0-83E9539BAA31}"/>
              </a:ext>
            </a:extLst>
          </p:cNvPr>
          <p:cNvSpPr/>
          <p:nvPr/>
        </p:nvSpPr>
        <p:spPr>
          <a:xfrm flipV="1">
            <a:off x="4483553" y="34926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1" name="Oval 50">
            <a:extLst>
              <a:ext uri="{FF2B5EF4-FFF2-40B4-BE49-F238E27FC236}">
                <a16:creationId xmlns:a16="http://schemas.microsoft.com/office/drawing/2014/main" id="{DE2B9311-12A4-45DA-AE75-A3801769AA81}"/>
              </a:ext>
            </a:extLst>
          </p:cNvPr>
          <p:cNvSpPr/>
          <p:nvPr/>
        </p:nvSpPr>
        <p:spPr>
          <a:xfrm flipV="1">
            <a:off x="4418585" y="353094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6" name="Picture 15" descr="Icon&#10;&#10;Description automatically generated">
            <a:extLst>
              <a:ext uri="{FF2B5EF4-FFF2-40B4-BE49-F238E27FC236}">
                <a16:creationId xmlns:a16="http://schemas.microsoft.com/office/drawing/2014/main" id="{9FE57615-D887-4D45-9B9F-F82EC2F0D47E}"/>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4264349" y="3327055"/>
            <a:ext cx="214375" cy="381587"/>
          </a:xfrm>
          <a:prstGeom prst="rect">
            <a:avLst/>
          </a:prstGeom>
          <a:effectLst>
            <a:outerShdw blurRad="50800" dist="38100" dir="5400000" algn="t" rotWithShape="0">
              <a:prstClr val="black">
                <a:alpha val="40000"/>
              </a:prstClr>
            </a:outerShdw>
          </a:effectLst>
        </p:spPr>
      </p:pic>
      <p:sp>
        <p:nvSpPr>
          <p:cNvPr id="52" name="Oval 51">
            <a:extLst>
              <a:ext uri="{FF2B5EF4-FFF2-40B4-BE49-F238E27FC236}">
                <a16:creationId xmlns:a16="http://schemas.microsoft.com/office/drawing/2014/main" id="{4ABB5348-ECDE-4EB0-BAF8-0BB07022D231}"/>
              </a:ext>
            </a:extLst>
          </p:cNvPr>
          <p:cNvSpPr/>
          <p:nvPr/>
        </p:nvSpPr>
        <p:spPr>
          <a:xfrm flipV="1">
            <a:off x="6855751" y="5711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3" name="Oval 52">
            <a:extLst>
              <a:ext uri="{FF2B5EF4-FFF2-40B4-BE49-F238E27FC236}">
                <a16:creationId xmlns:a16="http://schemas.microsoft.com/office/drawing/2014/main" id="{CF66189A-8581-4017-B55F-397FB8BBE17F}"/>
              </a:ext>
            </a:extLst>
          </p:cNvPr>
          <p:cNvSpPr/>
          <p:nvPr/>
        </p:nvSpPr>
        <p:spPr>
          <a:xfrm flipV="1">
            <a:off x="6882067" y="56295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7" name="Oval 26">
            <a:extLst>
              <a:ext uri="{FF2B5EF4-FFF2-40B4-BE49-F238E27FC236}">
                <a16:creationId xmlns:a16="http://schemas.microsoft.com/office/drawing/2014/main" id="{D2A920C4-D579-4E93-8F17-3C320284E770}"/>
              </a:ext>
            </a:extLst>
          </p:cNvPr>
          <p:cNvSpPr/>
          <p:nvPr/>
        </p:nvSpPr>
        <p:spPr>
          <a:xfrm flipV="1">
            <a:off x="4256689" y="366315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8" name="Oval 27">
            <a:extLst>
              <a:ext uri="{FF2B5EF4-FFF2-40B4-BE49-F238E27FC236}">
                <a16:creationId xmlns:a16="http://schemas.microsoft.com/office/drawing/2014/main" id="{87CF24C6-6333-49CF-8FA4-C20FB3430BA4}"/>
              </a:ext>
            </a:extLst>
          </p:cNvPr>
          <p:cNvSpPr/>
          <p:nvPr/>
        </p:nvSpPr>
        <p:spPr>
          <a:xfrm flipV="1">
            <a:off x="4219238" y="37480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29" name="Oval 28">
            <a:extLst>
              <a:ext uri="{FF2B5EF4-FFF2-40B4-BE49-F238E27FC236}">
                <a16:creationId xmlns:a16="http://schemas.microsoft.com/office/drawing/2014/main" id="{265F39D5-4610-47CD-AF90-311EF511B0AF}"/>
              </a:ext>
            </a:extLst>
          </p:cNvPr>
          <p:cNvSpPr/>
          <p:nvPr/>
        </p:nvSpPr>
        <p:spPr>
          <a:xfrm flipV="1">
            <a:off x="4250078" y="41358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0" name="Oval 29">
            <a:extLst>
              <a:ext uri="{FF2B5EF4-FFF2-40B4-BE49-F238E27FC236}">
                <a16:creationId xmlns:a16="http://schemas.microsoft.com/office/drawing/2014/main" id="{936F6B87-D98F-4BBE-818F-9A0D9D14F375}"/>
              </a:ext>
            </a:extLst>
          </p:cNvPr>
          <p:cNvSpPr/>
          <p:nvPr/>
        </p:nvSpPr>
        <p:spPr>
          <a:xfrm flipV="1">
            <a:off x="4325651" y="416827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1" name="Oval 30">
            <a:extLst>
              <a:ext uri="{FF2B5EF4-FFF2-40B4-BE49-F238E27FC236}">
                <a16:creationId xmlns:a16="http://schemas.microsoft.com/office/drawing/2014/main" id="{E9B405C5-C6E1-4E3C-A9ED-BECDEBA1492D}"/>
              </a:ext>
            </a:extLst>
          </p:cNvPr>
          <p:cNvSpPr/>
          <p:nvPr/>
        </p:nvSpPr>
        <p:spPr>
          <a:xfrm flipV="1">
            <a:off x="4325650" y="409174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2" name="Oval 31">
            <a:extLst>
              <a:ext uri="{FF2B5EF4-FFF2-40B4-BE49-F238E27FC236}">
                <a16:creationId xmlns:a16="http://schemas.microsoft.com/office/drawing/2014/main" id="{DD34382C-AC9A-4C56-8D83-F7EFCF3B2C09}"/>
              </a:ext>
            </a:extLst>
          </p:cNvPr>
          <p:cNvSpPr/>
          <p:nvPr/>
        </p:nvSpPr>
        <p:spPr>
          <a:xfrm flipV="1">
            <a:off x="4402187" y="414426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3" name="Oval 32">
            <a:extLst>
              <a:ext uri="{FF2B5EF4-FFF2-40B4-BE49-F238E27FC236}">
                <a16:creationId xmlns:a16="http://schemas.microsoft.com/office/drawing/2014/main" id="{CA7746D3-9405-4138-9B3D-6342C05C6D9F}"/>
              </a:ext>
            </a:extLst>
          </p:cNvPr>
          <p:cNvSpPr/>
          <p:nvPr/>
        </p:nvSpPr>
        <p:spPr>
          <a:xfrm flipV="1">
            <a:off x="4493892" y="405347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4" name="Oval 33">
            <a:extLst>
              <a:ext uri="{FF2B5EF4-FFF2-40B4-BE49-F238E27FC236}">
                <a16:creationId xmlns:a16="http://schemas.microsoft.com/office/drawing/2014/main" id="{B791F4B5-006B-49E4-8DE9-193C7DA5F000}"/>
              </a:ext>
            </a:extLst>
          </p:cNvPr>
          <p:cNvSpPr/>
          <p:nvPr/>
        </p:nvSpPr>
        <p:spPr>
          <a:xfrm flipV="1">
            <a:off x="4524100" y="397556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5" name="Oval 34">
            <a:extLst>
              <a:ext uri="{FF2B5EF4-FFF2-40B4-BE49-F238E27FC236}">
                <a16:creationId xmlns:a16="http://schemas.microsoft.com/office/drawing/2014/main" id="{3431815F-92B5-4B4C-9A75-330308984D73}"/>
              </a:ext>
            </a:extLst>
          </p:cNvPr>
          <p:cNvSpPr/>
          <p:nvPr/>
        </p:nvSpPr>
        <p:spPr>
          <a:xfrm flipV="1">
            <a:off x="4343538" y="400922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37" name="Oval 36">
            <a:extLst>
              <a:ext uri="{FF2B5EF4-FFF2-40B4-BE49-F238E27FC236}">
                <a16:creationId xmlns:a16="http://schemas.microsoft.com/office/drawing/2014/main" id="{CAB6B4BE-28AC-4318-B99C-FD73E76CB7F9}"/>
              </a:ext>
            </a:extLst>
          </p:cNvPr>
          <p:cNvSpPr/>
          <p:nvPr/>
        </p:nvSpPr>
        <p:spPr>
          <a:xfrm flipV="1">
            <a:off x="4394274" y="408576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4" name="Oval 53">
            <a:extLst>
              <a:ext uri="{FF2B5EF4-FFF2-40B4-BE49-F238E27FC236}">
                <a16:creationId xmlns:a16="http://schemas.microsoft.com/office/drawing/2014/main" id="{EFC775AE-751E-4D7A-B4E8-D54CE459D4DB}"/>
              </a:ext>
            </a:extLst>
          </p:cNvPr>
          <p:cNvSpPr/>
          <p:nvPr/>
        </p:nvSpPr>
        <p:spPr>
          <a:xfrm flipV="1">
            <a:off x="4462211" y="36142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5" name="Oval 54">
            <a:extLst>
              <a:ext uri="{FF2B5EF4-FFF2-40B4-BE49-F238E27FC236}">
                <a16:creationId xmlns:a16="http://schemas.microsoft.com/office/drawing/2014/main" id="{A03EB31D-9BCE-4AB0-8DAC-185378DE64E0}"/>
              </a:ext>
            </a:extLst>
          </p:cNvPr>
          <p:cNvSpPr/>
          <p:nvPr/>
        </p:nvSpPr>
        <p:spPr>
          <a:xfrm flipV="1">
            <a:off x="6114411" y="41240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6" name="Oval 55">
            <a:extLst>
              <a:ext uri="{FF2B5EF4-FFF2-40B4-BE49-F238E27FC236}">
                <a16:creationId xmlns:a16="http://schemas.microsoft.com/office/drawing/2014/main" id="{BE2C77AC-F000-4C24-A94E-A30BC7A8A8E6}"/>
              </a:ext>
            </a:extLst>
          </p:cNvPr>
          <p:cNvSpPr/>
          <p:nvPr/>
        </p:nvSpPr>
        <p:spPr>
          <a:xfrm flipV="1">
            <a:off x="6443250"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7" name="Oval 56">
            <a:extLst>
              <a:ext uri="{FF2B5EF4-FFF2-40B4-BE49-F238E27FC236}">
                <a16:creationId xmlns:a16="http://schemas.microsoft.com/office/drawing/2014/main" id="{20362379-A9E9-4A10-8837-B4A31D4F2B06}"/>
              </a:ext>
            </a:extLst>
          </p:cNvPr>
          <p:cNvSpPr/>
          <p:nvPr/>
        </p:nvSpPr>
        <p:spPr>
          <a:xfrm flipV="1">
            <a:off x="6173338" y="394705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8" name="Oval 57">
            <a:extLst>
              <a:ext uri="{FF2B5EF4-FFF2-40B4-BE49-F238E27FC236}">
                <a16:creationId xmlns:a16="http://schemas.microsoft.com/office/drawing/2014/main" id="{5A6E0455-B48B-466D-8985-77050399A50E}"/>
              </a:ext>
            </a:extLst>
          </p:cNvPr>
          <p:cNvSpPr/>
          <p:nvPr/>
        </p:nvSpPr>
        <p:spPr>
          <a:xfrm flipV="1">
            <a:off x="616906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59" name="Oval 58">
            <a:extLst>
              <a:ext uri="{FF2B5EF4-FFF2-40B4-BE49-F238E27FC236}">
                <a16:creationId xmlns:a16="http://schemas.microsoft.com/office/drawing/2014/main" id="{35562209-53B1-49D9-AA67-54A8FD81E822}"/>
              </a:ext>
            </a:extLst>
          </p:cNvPr>
          <p:cNvSpPr/>
          <p:nvPr/>
        </p:nvSpPr>
        <p:spPr>
          <a:xfrm flipV="1">
            <a:off x="6183009" y="356921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0" name="Oval 59">
            <a:extLst>
              <a:ext uri="{FF2B5EF4-FFF2-40B4-BE49-F238E27FC236}">
                <a16:creationId xmlns:a16="http://schemas.microsoft.com/office/drawing/2014/main" id="{5EAB2537-0BA3-48D2-8048-762E670E4B4E}"/>
              </a:ext>
            </a:extLst>
          </p:cNvPr>
          <p:cNvSpPr/>
          <p:nvPr/>
        </p:nvSpPr>
        <p:spPr>
          <a:xfrm flipV="1">
            <a:off x="6207328" y="349267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1" name="Oval 60">
            <a:extLst>
              <a:ext uri="{FF2B5EF4-FFF2-40B4-BE49-F238E27FC236}">
                <a16:creationId xmlns:a16="http://schemas.microsoft.com/office/drawing/2014/main" id="{8CC89A09-0B4E-42F7-8B66-EA3502F34494}"/>
              </a:ext>
            </a:extLst>
          </p:cNvPr>
          <p:cNvSpPr/>
          <p:nvPr/>
        </p:nvSpPr>
        <p:spPr>
          <a:xfrm flipV="1">
            <a:off x="6526140" y="313415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3" name="Oval 62">
            <a:extLst>
              <a:ext uri="{FF2B5EF4-FFF2-40B4-BE49-F238E27FC236}">
                <a16:creationId xmlns:a16="http://schemas.microsoft.com/office/drawing/2014/main" id="{D8284BEB-CA8F-4F00-B672-9CFADAF3B72D}"/>
              </a:ext>
            </a:extLst>
          </p:cNvPr>
          <p:cNvSpPr/>
          <p:nvPr/>
        </p:nvSpPr>
        <p:spPr>
          <a:xfrm flipV="1">
            <a:off x="6881280" y="32906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4" name="Oval 63">
            <a:extLst>
              <a:ext uri="{FF2B5EF4-FFF2-40B4-BE49-F238E27FC236}">
                <a16:creationId xmlns:a16="http://schemas.microsoft.com/office/drawing/2014/main" id="{F3D628FF-10F8-412A-96EE-F2D5AECF4120}"/>
              </a:ext>
            </a:extLst>
          </p:cNvPr>
          <p:cNvSpPr/>
          <p:nvPr/>
        </p:nvSpPr>
        <p:spPr>
          <a:xfrm flipV="1">
            <a:off x="6713450" y="345440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5" name="Oval 64">
            <a:extLst>
              <a:ext uri="{FF2B5EF4-FFF2-40B4-BE49-F238E27FC236}">
                <a16:creationId xmlns:a16="http://schemas.microsoft.com/office/drawing/2014/main" id="{929517A6-5537-4AB1-A1F5-50E70E04F3CE}"/>
              </a:ext>
            </a:extLst>
          </p:cNvPr>
          <p:cNvSpPr/>
          <p:nvPr/>
        </p:nvSpPr>
        <p:spPr>
          <a:xfrm flipV="1">
            <a:off x="6278243" y="373297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6" name="Oval 65">
            <a:extLst>
              <a:ext uri="{FF2B5EF4-FFF2-40B4-BE49-F238E27FC236}">
                <a16:creationId xmlns:a16="http://schemas.microsoft.com/office/drawing/2014/main" id="{47A9EF39-31FE-42DA-BF5D-71034398A4D4}"/>
              </a:ext>
            </a:extLst>
          </p:cNvPr>
          <p:cNvSpPr/>
          <p:nvPr/>
        </p:nvSpPr>
        <p:spPr>
          <a:xfrm flipV="1">
            <a:off x="6356703"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7" name="Oval 66">
            <a:extLst>
              <a:ext uri="{FF2B5EF4-FFF2-40B4-BE49-F238E27FC236}">
                <a16:creationId xmlns:a16="http://schemas.microsoft.com/office/drawing/2014/main" id="{6F7201E1-8748-477C-81B9-309C5A7DAC84}"/>
              </a:ext>
            </a:extLst>
          </p:cNvPr>
          <p:cNvSpPr/>
          <p:nvPr/>
        </p:nvSpPr>
        <p:spPr>
          <a:xfrm flipV="1">
            <a:off x="6289914" y="36616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68" name="Oval 67">
            <a:extLst>
              <a:ext uri="{FF2B5EF4-FFF2-40B4-BE49-F238E27FC236}">
                <a16:creationId xmlns:a16="http://schemas.microsoft.com/office/drawing/2014/main" id="{EC48BE10-3E22-4124-BAA8-AD50D8F065A9}"/>
              </a:ext>
            </a:extLst>
          </p:cNvPr>
          <p:cNvSpPr/>
          <p:nvPr/>
        </p:nvSpPr>
        <p:spPr>
          <a:xfrm flipV="1">
            <a:off x="6362685" y="35762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1" name="Picture 70" descr="Icon&#10;&#10;Description automatically generated">
            <a:extLst>
              <a:ext uri="{FF2B5EF4-FFF2-40B4-BE49-F238E27FC236}">
                <a16:creationId xmlns:a16="http://schemas.microsoft.com/office/drawing/2014/main" id="{E705A56B-6A82-46F1-8B23-7691C8982DFB}"/>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10830" y="4020332"/>
            <a:ext cx="181767" cy="197216"/>
          </a:xfrm>
          <a:prstGeom prst="rect">
            <a:avLst/>
          </a:prstGeom>
          <a:effectLst>
            <a:outerShdw blurRad="50800" dist="38100" dir="5400000" algn="t" rotWithShape="0">
              <a:prstClr val="black">
                <a:alpha val="40000"/>
              </a:prstClr>
            </a:outerShdw>
          </a:effectLst>
        </p:spPr>
      </p:pic>
      <p:sp>
        <p:nvSpPr>
          <p:cNvPr id="73" name="Oval 72">
            <a:extLst>
              <a:ext uri="{FF2B5EF4-FFF2-40B4-BE49-F238E27FC236}">
                <a16:creationId xmlns:a16="http://schemas.microsoft.com/office/drawing/2014/main" id="{D8208BBF-A508-4800-8164-5DE75F883F4E}"/>
              </a:ext>
            </a:extLst>
          </p:cNvPr>
          <p:cNvSpPr/>
          <p:nvPr/>
        </p:nvSpPr>
        <p:spPr>
          <a:xfrm flipV="1">
            <a:off x="6903105" y="398531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4" name="Oval 73">
            <a:extLst>
              <a:ext uri="{FF2B5EF4-FFF2-40B4-BE49-F238E27FC236}">
                <a16:creationId xmlns:a16="http://schemas.microsoft.com/office/drawing/2014/main" id="{AFD991C3-E034-4959-B4AF-E36D2BF98489}"/>
              </a:ext>
            </a:extLst>
          </p:cNvPr>
          <p:cNvSpPr/>
          <p:nvPr/>
        </p:nvSpPr>
        <p:spPr>
          <a:xfrm flipV="1">
            <a:off x="6989080" y="398993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5" name="Oval 74">
            <a:extLst>
              <a:ext uri="{FF2B5EF4-FFF2-40B4-BE49-F238E27FC236}">
                <a16:creationId xmlns:a16="http://schemas.microsoft.com/office/drawing/2014/main" id="{7B307554-0164-4502-A0AA-79D28BD117CD}"/>
              </a:ext>
            </a:extLst>
          </p:cNvPr>
          <p:cNvSpPr/>
          <p:nvPr/>
        </p:nvSpPr>
        <p:spPr>
          <a:xfrm flipV="1">
            <a:off x="6477374" y="36294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6" name="Oval 75">
            <a:extLst>
              <a:ext uri="{FF2B5EF4-FFF2-40B4-BE49-F238E27FC236}">
                <a16:creationId xmlns:a16="http://schemas.microsoft.com/office/drawing/2014/main" id="{88AD3345-E2F1-4AF0-89AE-629590156814}"/>
              </a:ext>
            </a:extLst>
          </p:cNvPr>
          <p:cNvSpPr/>
          <p:nvPr/>
        </p:nvSpPr>
        <p:spPr>
          <a:xfrm flipV="1">
            <a:off x="6557721" y="35990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7" name="Picture 16" descr="Icon&#10;&#10;Description automatically generated">
            <a:extLst>
              <a:ext uri="{FF2B5EF4-FFF2-40B4-BE49-F238E27FC236}">
                <a16:creationId xmlns:a16="http://schemas.microsoft.com/office/drawing/2014/main" id="{000CE418-5D35-462C-A42B-0147CBF49712}"/>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6352855" y="3307333"/>
            <a:ext cx="214375" cy="381587"/>
          </a:xfrm>
          <a:prstGeom prst="rect">
            <a:avLst/>
          </a:prstGeom>
          <a:effectLst>
            <a:outerShdw blurRad="50800" dist="38100" dir="2700000" algn="tl" rotWithShape="0">
              <a:prstClr val="black">
                <a:alpha val="40000"/>
              </a:prstClr>
            </a:outerShdw>
          </a:effectLst>
        </p:spPr>
      </p:pic>
      <p:sp>
        <p:nvSpPr>
          <p:cNvPr id="77" name="Oval 76">
            <a:extLst>
              <a:ext uri="{FF2B5EF4-FFF2-40B4-BE49-F238E27FC236}">
                <a16:creationId xmlns:a16="http://schemas.microsoft.com/office/drawing/2014/main" id="{1C45C8E7-E2BE-489B-8EEF-9E0FCB964C50}"/>
              </a:ext>
            </a:extLst>
          </p:cNvPr>
          <p:cNvSpPr/>
          <p:nvPr/>
        </p:nvSpPr>
        <p:spPr>
          <a:xfrm flipV="1">
            <a:off x="6580749" y="349267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38" name="Picture 37" descr="Icon&#10;&#10;Description automatically generated">
            <a:extLst>
              <a:ext uri="{FF2B5EF4-FFF2-40B4-BE49-F238E27FC236}">
                <a16:creationId xmlns:a16="http://schemas.microsoft.com/office/drawing/2014/main" id="{04C0D8D2-9A09-4369-8E20-9FD858473FD8}"/>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473524" y="3717760"/>
            <a:ext cx="181767" cy="197216"/>
          </a:xfrm>
          <a:prstGeom prst="rect">
            <a:avLst/>
          </a:prstGeom>
          <a:effectLst>
            <a:outerShdw blurRad="50800" dist="38100" dir="5400000" algn="t" rotWithShape="0">
              <a:prstClr val="black">
                <a:alpha val="40000"/>
              </a:prstClr>
            </a:outerShdw>
          </a:effectLst>
        </p:spPr>
      </p:pic>
      <p:sp>
        <p:nvSpPr>
          <p:cNvPr id="78" name="Oval 77">
            <a:extLst>
              <a:ext uri="{FF2B5EF4-FFF2-40B4-BE49-F238E27FC236}">
                <a16:creationId xmlns:a16="http://schemas.microsoft.com/office/drawing/2014/main" id="{9613F19A-82C4-4843-AA41-38AF62B13647}"/>
              </a:ext>
            </a:extLst>
          </p:cNvPr>
          <p:cNvSpPr/>
          <p:nvPr/>
        </p:nvSpPr>
        <p:spPr>
          <a:xfrm flipV="1">
            <a:off x="7915764" y="452797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79" name="Oval 78">
            <a:extLst>
              <a:ext uri="{FF2B5EF4-FFF2-40B4-BE49-F238E27FC236}">
                <a16:creationId xmlns:a16="http://schemas.microsoft.com/office/drawing/2014/main" id="{B4FA4727-8FDB-4A2E-B1B3-1ADAEFD8EA61}"/>
              </a:ext>
            </a:extLst>
          </p:cNvPr>
          <p:cNvSpPr/>
          <p:nvPr/>
        </p:nvSpPr>
        <p:spPr>
          <a:xfrm flipV="1">
            <a:off x="8017590" y="45940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0" name="Oval 79">
            <a:extLst>
              <a:ext uri="{FF2B5EF4-FFF2-40B4-BE49-F238E27FC236}">
                <a16:creationId xmlns:a16="http://schemas.microsoft.com/office/drawing/2014/main" id="{10FE690E-AD25-40DB-BC1D-485DDD019A4F}"/>
              </a:ext>
            </a:extLst>
          </p:cNvPr>
          <p:cNvSpPr/>
          <p:nvPr/>
        </p:nvSpPr>
        <p:spPr>
          <a:xfrm flipV="1">
            <a:off x="8014430" y="437431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81" name="Picture 80" descr="Icon&#10;&#10;Description automatically generated">
            <a:extLst>
              <a:ext uri="{FF2B5EF4-FFF2-40B4-BE49-F238E27FC236}">
                <a16:creationId xmlns:a16="http://schemas.microsoft.com/office/drawing/2014/main" id="{9EBE2FB2-3094-419A-B5A4-0AC4CE625CDF}"/>
              </a:ext>
            </a:extLst>
          </p:cNvPr>
          <p:cNvPicPr>
            <a:picLocks noChangeAspect="1"/>
          </p:cNvPicPr>
          <p:nvPr/>
        </p:nvPicPr>
        <p:blipFill>
          <a:blip r:embed="rId7" cstate="email">
            <a:extLst>
              <a:ext uri="{28A0092B-C50C-407E-A947-70E740481C1C}">
                <a14:useLocalDpi xmlns:a14="http://schemas.microsoft.com/office/drawing/2010/main" val="0"/>
              </a:ext>
            </a:extLst>
          </a:blip>
          <a:stretch>
            <a:fillRect/>
          </a:stretch>
        </p:blipFill>
        <p:spPr>
          <a:xfrm>
            <a:off x="4184479" y="6480964"/>
            <a:ext cx="190116" cy="338406"/>
          </a:xfrm>
          <a:prstGeom prst="rect">
            <a:avLst/>
          </a:prstGeom>
          <a:effectLst>
            <a:outerShdw blurRad="50800" dist="38100" dir="5400000" algn="t" rotWithShape="0">
              <a:prstClr val="black">
                <a:alpha val="40000"/>
              </a:prstClr>
            </a:outerShdw>
          </a:effectLst>
        </p:spPr>
      </p:pic>
      <p:sp>
        <p:nvSpPr>
          <p:cNvPr id="2" name="TextBox 1">
            <a:extLst>
              <a:ext uri="{FF2B5EF4-FFF2-40B4-BE49-F238E27FC236}">
                <a16:creationId xmlns:a16="http://schemas.microsoft.com/office/drawing/2014/main" id="{2A0DF5D5-F825-4591-828D-B2F63ED6A982}"/>
              </a:ext>
            </a:extLst>
          </p:cNvPr>
          <p:cNvSpPr txBox="1"/>
          <p:nvPr/>
        </p:nvSpPr>
        <p:spPr>
          <a:xfrm>
            <a:off x="4319355" y="6524695"/>
            <a:ext cx="1527982" cy="246221"/>
          </a:xfrm>
          <a:prstGeom prst="rect">
            <a:avLst/>
          </a:prstGeom>
          <a:noFill/>
        </p:spPr>
        <p:txBody>
          <a:bodyPr wrap="none" rtlCol="0">
            <a:spAutoFit/>
          </a:bodyPr>
          <a:lstStyle/>
          <a:p>
            <a:r>
              <a:rPr lang="en-US" sz="1000"/>
              <a:t>- EZM HEADQUARTERS</a:t>
            </a:r>
          </a:p>
        </p:txBody>
      </p:sp>
      <p:sp>
        <p:nvSpPr>
          <p:cNvPr id="82" name="TextBox 81">
            <a:extLst>
              <a:ext uri="{FF2B5EF4-FFF2-40B4-BE49-F238E27FC236}">
                <a16:creationId xmlns:a16="http://schemas.microsoft.com/office/drawing/2014/main" id="{DAE97B75-097F-4AE7-B746-BCC7907BC048}"/>
              </a:ext>
            </a:extLst>
          </p:cNvPr>
          <p:cNvSpPr txBox="1"/>
          <p:nvPr/>
        </p:nvSpPr>
        <p:spPr>
          <a:xfrm>
            <a:off x="6320540" y="6517490"/>
            <a:ext cx="1197764" cy="246221"/>
          </a:xfrm>
          <a:prstGeom prst="rect">
            <a:avLst/>
          </a:prstGeom>
          <a:noFill/>
        </p:spPr>
        <p:txBody>
          <a:bodyPr wrap="none" rtlCol="0">
            <a:spAutoFit/>
          </a:bodyPr>
          <a:lstStyle/>
          <a:p>
            <a:r>
              <a:rPr lang="en-US" sz="1000"/>
              <a:t>- EZM PARTNERS</a:t>
            </a:r>
          </a:p>
        </p:txBody>
      </p:sp>
      <p:sp>
        <p:nvSpPr>
          <p:cNvPr id="83" name="TextBox 82">
            <a:extLst>
              <a:ext uri="{FF2B5EF4-FFF2-40B4-BE49-F238E27FC236}">
                <a16:creationId xmlns:a16="http://schemas.microsoft.com/office/drawing/2014/main" id="{F2B41393-9AF1-4ADB-B721-A9DC5E9BCC94}"/>
              </a:ext>
            </a:extLst>
          </p:cNvPr>
          <p:cNvSpPr txBox="1"/>
          <p:nvPr/>
        </p:nvSpPr>
        <p:spPr>
          <a:xfrm>
            <a:off x="7845426" y="6520168"/>
            <a:ext cx="1284326" cy="246221"/>
          </a:xfrm>
          <a:prstGeom prst="rect">
            <a:avLst/>
          </a:prstGeom>
          <a:noFill/>
        </p:spPr>
        <p:txBody>
          <a:bodyPr wrap="none" rtlCol="0">
            <a:spAutoFit/>
          </a:bodyPr>
          <a:lstStyle/>
          <a:p>
            <a:r>
              <a:rPr lang="en-US" sz="1000"/>
              <a:t>- EZM CUSTOMERS</a:t>
            </a:r>
          </a:p>
        </p:txBody>
      </p:sp>
      <p:pic>
        <p:nvPicPr>
          <p:cNvPr id="84" name="Picture 83" descr="Icon&#10;&#10;Description automatically generated">
            <a:extLst>
              <a:ext uri="{FF2B5EF4-FFF2-40B4-BE49-F238E27FC236}">
                <a16:creationId xmlns:a16="http://schemas.microsoft.com/office/drawing/2014/main" id="{D84DBC8A-CE08-4551-A363-F83393D4F265}"/>
              </a:ext>
            </a:extLst>
          </p:cNvPr>
          <p:cNvPicPr>
            <a:picLocks noChangeAspect="1"/>
          </p:cNvPicPr>
          <p:nvPr/>
        </p:nvPicPr>
        <p:blipFill>
          <a:blip r:embed="rId8" cstate="email">
            <a:extLst>
              <a:ext uri="{28A0092B-C50C-407E-A947-70E740481C1C}">
                <a14:useLocalDpi xmlns:a14="http://schemas.microsoft.com/office/drawing/2010/main" val="0"/>
              </a:ext>
            </a:extLst>
          </a:blip>
          <a:stretch>
            <a:fillRect/>
          </a:stretch>
        </p:blipFill>
        <p:spPr>
          <a:xfrm>
            <a:off x="6176753" y="6564727"/>
            <a:ext cx="190116" cy="206275"/>
          </a:xfrm>
          <a:prstGeom prst="rect">
            <a:avLst/>
          </a:prstGeom>
          <a:effectLst>
            <a:outerShdw blurRad="50800" dist="38100" dir="5400000" algn="t" rotWithShape="0">
              <a:prstClr val="black">
                <a:alpha val="40000"/>
              </a:prstClr>
            </a:outerShdw>
          </a:effectLst>
        </p:spPr>
      </p:pic>
      <p:sp>
        <p:nvSpPr>
          <p:cNvPr id="85" name="Oval 84">
            <a:extLst>
              <a:ext uri="{FF2B5EF4-FFF2-40B4-BE49-F238E27FC236}">
                <a16:creationId xmlns:a16="http://schemas.microsoft.com/office/drawing/2014/main" id="{D0A2F4E3-C582-43F9-AADD-266E5ED4DB93}"/>
              </a:ext>
            </a:extLst>
          </p:cNvPr>
          <p:cNvSpPr/>
          <p:nvPr/>
        </p:nvSpPr>
        <p:spPr>
          <a:xfrm flipV="1">
            <a:off x="7815218" y="66083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6" name="Oval 85">
            <a:extLst>
              <a:ext uri="{FF2B5EF4-FFF2-40B4-BE49-F238E27FC236}">
                <a16:creationId xmlns:a16="http://schemas.microsoft.com/office/drawing/2014/main" id="{542F4C24-AD88-471A-BF3A-58A14EABEDDA}"/>
              </a:ext>
            </a:extLst>
          </p:cNvPr>
          <p:cNvSpPr/>
          <p:nvPr/>
        </p:nvSpPr>
        <p:spPr>
          <a:xfrm flipV="1">
            <a:off x="8963539" y="4154826"/>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7" name="Oval 86">
            <a:extLst>
              <a:ext uri="{FF2B5EF4-FFF2-40B4-BE49-F238E27FC236}">
                <a16:creationId xmlns:a16="http://schemas.microsoft.com/office/drawing/2014/main" id="{364615BE-8FFD-4366-8CB6-DAF3B5A1D71A}"/>
              </a:ext>
            </a:extLst>
          </p:cNvPr>
          <p:cNvSpPr/>
          <p:nvPr/>
        </p:nvSpPr>
        <p:spPr>
          <a:xfrm flipV="1">
            <a:off x="8379402" y="443943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8" name="Oval 87">
            <a:extLst>
              <a:ext uri="{FF2B5EF4-FFF2-40B4-BE49-F238E27FC236}">
                <a16:creationId xmlns:a16="http://schemas.microsoft.com/office/drawing/2014/main" id="{FE975C41-1E9F-4066-80A4-9CFB3485503A}"/>
              </a:ext>
            </a:extLst>
          </p:cNvPr>
          <p:cNvSpPr/>
          <p:nvPr/>
        </p:nvSpPr>
        <p:spPr>
          <a:xfrm flipV="1">
            <a:off x="8475805" y="444709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89" name="Oval 88">
            <a:extLst>
              <a:ext uri="{FF2B5EF4-FFF2-40B4-BE49-F238E27FC236}">
                <a16:creationId xmlns:a16="http://schemas.microsoft.com/office/drawing/2014/main" id="{26E2F568-407D-4D21-948F-806F095EC482}"/>
              </a:ext>
            </a:extLst>
          </p:cNvPr>
          <p:cNvSpPr/>
          <p:nvPr/>
        </p:nvSpPr>
        <p:spPr>
          <a:xfrm flipV="1">
            <a:off x="8498423" y="456877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3" name="Picture 12" descr="Icon&#10;&#10;Description automatically generated">
            <a:extLst>
              <a:ext uri="{FF2B5EF4-FFF2-40B4-BE49-F238E27FC236}">
                <a16:creationId xmlns:a16="http://schemas.microsoft.com/office/drawing/2014/main" id="{92CE0285-E3EE-4A82-8669-D785914F4D27}"/>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533531" y="4457453"/>
            <a:ext cx="181767" cy="197216"/>
          </a:xfrm>
          <a:prstGeom prst="rect">
            <a:avLst/>
          </a:prstGeom>
          <a:effectLst>
            <a:outerShdw blurRad="50800" dist="38100" dir="5400000" algn="t" rotWithShape="0">
              <a:prstClr val="black">
                <a:alpha val="40000"/>
              </a:prstClr>
            </a:outerShdw>
          </a:effectLst>
        </p:spPr>
      </p:pic>
      <p:sp>
        <p:nvSpPr>
          <p:cNvPr id="90" name="Oval 89">
            <a:extLst>
              <a:ext uri="{FF2B5EF4-FFF2-40B4-BE49-F238E27FC236}">
                <a16:creationId xmlns:a16="http://schemas.microsoft.com/office/drawing/2014/main" id="{B54B527B-015F-4059-802D-361CA67E49E1}"/>
              </a:ext>
            </a:extLst>
          </p:cNvPr>
          <p:cNvSpPr/>
          <p:nvPr/>
        </p:nvSpPr>
        <p:spPr>
          <a:xfrm flipV="1">
            <a:off x="8664481" y="463472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0" name="Picture 69" descr="Icon&#10;&#10;Description automatically generated">
            <a:extLst>
              <a:ext uri="{FF2B5EF4-FFF2-40B4-BE49-F238E27FC236}">
                <a16:creationId xmlns:a16="http://schemas.microsoft.com/office/drawing/2014/main" id="{976FDB22-1E27-44CA-84F0-03F6E159921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8472055" y="4744434"/>
            <a:ext cx="181767" cy="197216"/>
          </a:xfrm>
          <a:prstGeom prst="rect">
            <a:avLst/>
          </a:prstGeom>
          <a:effectLst>
            <a:outerShdw blurRad="50800" dist="38100" dir="5400000" algn="t" rotWithShape="0">
              <a:prstClr val="black">
                <a:alpha val="40000"/>
              </a:prstClr>
            </a:outerShdw>
          </a:effectLst>
        </p:spPr>
      </p:pic>
      <p:sp>
        <p:nvSpPr>
          <p:cNvPr id="91" name="Oval 90">
            <a:extLst>
              <a:ext uri="{FF2B5EF4-FFF2-40B4-BE49-F238E27FC236}">
                <a16:creationId xmlns:a16="http://schemas.microsoft.com/office/drawing/2014/main" id="{088A5966-1C55-4682-9F42-2EAB9CDF45F6}"/>
              </a:ext>
            </a:extLst>
          </p:cNvPr>
          <p:cNvSpPr/>
          <p:nvPr/>
        </p:nvSpPr>
        <p:spPr>
          <a:xfrm flipV="1">
            <a:off x="8567013" y="497221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2" name="Oval 91">
            <a:extLst>
              <a:ext uri="{FF2B5EF4-FFF2-40B4-BE49-F238E27FC236}">
                <a16:creationId xmlns:a16="http://schemas.microsoft.com/office/drawing/2014/main" id="{E977A8F3-F1EE-45A5-A882-5462DBFC1045}"/>
              </a:ext>
            </a:extLst>
          </p:cNvPr>
          <p:cNvSpPr/>
          <p:nvPr/>
        </p:nvSpPr>
        <p:spPr>
          <a:xfrm flipV="1">
            <a:off x="8861375" y="392899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3" name="Oval 92">
            <a:extLst>
              <a:ext uri="{FF2B5EF4-FFF2-40B4-BE49-F238E27FC236}">
                <a16:creationId xmlns:a16="http://schemas.microsoft.com/office/drawing/2014/main" id="{750A8089-ABC8-48AF-8304-04FDACB9B2E7}"/>
              </a:ext>
            </a:extLst>
          </p:cNvPr>
          <p:cNvSpPr/>
          <p:nvPr/>
        </p:nvSpPr>
        <p:spPr>
          <a:xfrm flipV="1">
            <a:off x="9086305"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72" name="Picture 71" descr="Icon&#10;&#10;Description automatically generated">
            <a:extLst>
              <a:ext uri="{FF2B5EF4-FFF2-40B4-BE49-F238E27FC236}">
                <a16:creationId xmlns:a16="http://schemas.microsoft.com/office/drawing/2014/main" id="{3B8DC6FC-C414-4A21-9735-7AC9853E0222}"/>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026407" y="3843812"/>
            <a:ext cx="181767" cy="197216"/>
          </a:xfrm>
          <a:prstGeom prst="rect">
            <a:avLst/>
          </a:prstGeom>
          <a:effectLst>
            <a:outerShdw blurRad="50800" dist="38100" dir="5400000" algn="t" rotWithShape="0">
              <a:prstClr val="black">
                <a:alpha val="40000"/>
              </a:prstClr>
            </a:outerShdw>
          </a:effectLst>
        </p:spPr>
      </p:pic>
      <p:sp>
        <p:nvSpPr>
          <p:cNvPr id="94" name="Oval 93">
            <a:extLst>
              <a:ext uri="{FF2B5EF4-FFF2-40B4-BE49-F238E27FC236}">
                <a16:creationId xmlns:a16="http://schemas.microsoft.com/office/drawing/2014/main" id="{90C4526A-BB5B-4271-BF90-149DA44DFEAD}"/>
              </a:ext>
            </a:extLst>
          </p:cNvPr>
          <p:cNvSpPr/>
          <p:nvPr/>
        </p:nvSpPr>
        <p:spPr>
          <a:xfrm flipV="1">
            <a:off x="9115756"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5" name="Oval 94">
            <a:extLst>
              <a:ext uri="{FF2B5EF4-FFF2-40B4-BE49-F238E27FC236}">
                <a16:creationId xmlns:a16="http://schemas.microsoft.com/office/drawing/2014/main" id="{8304C87A-FFE1-4405-BAC8-AA37F3440FDA}"/>
              </a:ext>
            </a:extLst>
          </p:cNvPr>
          <p:cNvSpPr/>
          <p:nvPr/>
        </p:nvSpPr>
        <p:spPr>
          <a:xfrm flipV="1">
            <a:off x="9124573" y="402358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6" name="Oval 95">
            <a:extLst>
              <a:ext uri="{FF2B5EF4-FFF2-40B4-BE49-F238E27FC236}">
                <a16:creationId xmlns:a16="http://schemas.microsoft.com/office/drawing/2014/main" id="{0D6688F4-D0CF-4573-8A81-33A0C58BA65A}"/>
              </a:ext>
            </a:extLst>
          </p:cNvPr>
          <p:cNvSpPr/>
          <p:nvPr/>
        </p:nvSpPr>
        <p:spPr>
          <a:xfrm flipV="1">
            <a:off x="9264668" y="4093621"/>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7" name="Oval 96">
            <a:extLst>
              <a:ext uri="{FF2B5EF4-FFF2-40B4-BE49-F238E27FC236}">
                <a16:creationId xmlns:a16="http://schemas.microsoft.com/office/drawing/2014/main" id="{E7B6C3C5-DE50-48EB-825D-9FFA6633B983}"/>
              </a:ext>
            </a:extLst>
          </p:cNvPr>
          <p:cNvSpPr/>
          <p:nvPr/>
        </p:nvSpPr>
        <p:spPr>
          <a:xfrm flipV="1">
            <a:off x="9205049" y="411894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8" name="Oval 97">
            <a:extLst>
              <a:ext uri="{FF2B5EF4-FFF2-40B4-BE49-F238E27FC236}">
                <a16:creationId xmlns:a16="http://schemas.microsoft.com/office/drawing/2014/main" id="{2CECD811-D268-4B36-B6DC-F37C38FA6AFE}"/>
              </a:ext>
            </a:extLst>
          </p:cNvPr>
          <p:cNvSpPr/>
          <p:nvPr/>
        </p:nvSpPr>
        <p:spPr>
          <a:xfrm flipV="1">
            <a:off x="9322314" y="406773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99" name="Oval 98">
            <a:extLst>
              <a:ext uri="{FF2B5EF4-FFF2-40B4-BE49-F238E27FC236}">
                <a16:creationId xmlns:a16="http://schemas.microsoft.com/office/drawing/2014/main" id="{6D495C2F-4F15-4515-995F-24D6656A858C}"/>
              </a:ext>
            </a:extLst>
          </p:cNvPr>
          <p:cNvSpPr/>
          <p:nvPr/>
        </p:nvSpPr>
        <p:spPr>
          <a:xfrm flipV="1">
            <a:off x="9360583" y="40314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0" name="Oval 99">
            <a:extLst>
              <a:ext uri="{FF2B5EF4-FFF2-40B4-BE49-F238E27FC236}">
                <a16:creationId xmlns:a16="http://schemas.microsoft.com/office/drawing/2014/main" id="{20D05C56-E76E-4337-9648-C1A4D83AD0F9}"/>
              </a:ext>
            </a:extLst>
          </p:cNvPr>
          <p:cNvSpPr/>
          <p:nvPr/>
        </p:nvSpPr>
        <p:spPr>
          <a:xfrm flipV="1">
            <a:off x="9392110" y="39619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1" name="Oval 100">
            <a:extLst>
              <a:ext uri="{FF2B5EF4-FFF2-40B4-BE49-F238E27FC236}">
                <a16:creationId xmlns:a16="http://schemas.microsoft.com/office/drawing/2014/main" id="{31534A16-04AB-454F-8D4E-EB9B41FB0375}"/>
              </a:ext>
            </a:extLst>
          </p:cNvPr>
          <p:cNvSpPr/>
          <p:nvPr/>
        </p:nvSpPr>
        <p:spPr>
          <a:xfrm flipV="1">
            <a:off x="9434714" y="382069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69" name="Picture 68" descr="Icon&#10;&#10;Description automatically generated">
            <a:extLst>
              <a:ext uri="{FF2B5EF4-FFF2-40B4-BE49-F238E27FC236}">
                <a16:creationId xmlns:a16="http://schemas.microsoft.com/office/drawing/2014/main" id="{7CB53E15-BE50-4E89-AE67-58D7A5C3EB46}"/>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9268353" y="3917759"/>
            <a:ext cx="181767" cy="197216"/>
          </a:xfrm>
          <a:prstGeom prst="rect">
            <a:avLst/>
          </a:prstGeom>
          <a:effectLst>
            <a:outerShdw blurRad="50800" dist="38100" dir="5400000" algn="t" rotWithShape="0">
              <a:prstClr val="black">
                <a:alpha val="40000"/>
              </a:prstClr>
            </a:outerShdw>
          </a:effectLst>
        </p:spPr>
      </p:pic>
      <p:sp>
        <p:nvSpPr>
          <p:cNvPr id="102" name="Oval 101">
            <a:extLst>
              <a:ext uri="{FF2B5EF4-FFF2-40B4-BE49-F238E27FC236}">
                <a16:creationId xmlns:a16="http://schemas.microsoft.com/office/drawing/2014/main" id="{07214B59-4712-4322-92AA-6CC3389EB5BB}"/>
              </a:ext>
            </a:extLst>
          </p:cNvPr>
          <p:cNvSpPr/>
          <p:nvPr/>
        </p:nvSpPr>
        <p:spPr>
          <a:xfrm flipV="1">
            <a:off x="8711047" y="416095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3" name="Oval 102">
            <a:extLst>
              <a:ext uri="{FF2B5EF4-FFF2-40B4-BE49-F238E27FC236}">
                <a16:creationId xmlns:a16="http://schemas.microsoft.com/office/drawing/2014/main" id="{62555940-197C-452F-8702-BA7E67B077F1}"/>
              </a:ext>
            </a:extLst>
          </p:cNvPr>
          <p:cNvSpPr/>
          <p:nvPr/>
        </p:nvSpPr>
        <p:spPr>
          <a:xfrm flipV="1">
            <a:off x="6735483" y="559124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4" name="Oval 103">
            <a:extLst>
              <a:ext uri="{FF2B5EF4-FFF2-40B4-BE49-F238E27FC236}">
                <a16:creationId xmlns:a16="http://schemas.microsoft.com/office/drawing/2014/main" id="{30C41BDB-5F66-456C-B631-9F1B3A3F77C1}"/>
              </a:ext>
            </a:extLst>
          </p:cNvPr>
          <p:cNvSpPr/>
          <p:nvPr/>
        </p:nvSpPr>
        <p:spPr>
          <a:xfrm flipV="1">
            <a:off x="4007076" y="4477702"/>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5" name="Oval 104">
            <a:extLst>
              <a:ext uri="{FF2B5EF4-FFF2-40B4-BE49-F238E27FC236}">
                <a16:creationId xmlns:a16="http://schemas.microsoft.com/office/drawing/2014/main" id="{A0A639A7-DF4D-499F-A2B5-26941EDB5676}"/>
              </a:ext>
            </a:extLst>
          </p:cNvPr>
          <p:cNvSpPr/>
          <p:nvPr/>
        </p:nvSpPr>
        <p:spPr>
          <a:xfrm flipV="1">
            <a:off x="6776472" y="3786529"/>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7" name="Oval 106">
            <a:extLst>
              <a:ext uri="{FF2B5EF4-FFF2-40B4-BE49-F238E27FC236}">
                <a16:creationId xmlns:a16="http://schemas.microsoft.com/office/drawing/2014/main" id="{8E255F28-558D-4379-A0E5-4733776FE759}"/>
              </a:ext>
            </a:extLst>
          </p:cNvPr>
          <p:cNvSpPr/>
          <p:nvPr/>
        </p:nvSpPr>
        <p:spPr>
          <a:xfrm flipV="1">
            <a:off x="7308317" y="353094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8" name="Oval 107">
            <a:extLst>
              <a:ext uri="{FF2B5EF4-FFF2-40B4-BE49-F238E27FC236}">
                <a16:creationId xmlns:a16="http://schemas.microsoft.com/office/drawing/2014/main" id="{5944AC90-672A-46E5-9AD9-7A2AD462F0B8}"/>
              </a:ext>
            </a:extLst>
          </p:cNvPr>
          <p:cNvSpPr/>
          <p:nvPr/>
        </p:nvSpPr>
        <p:spPr>
          <a:xfrm flipV="1">
            <a:off x="4612946" y="497221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09" name="Oval 108">
            <a:extLst>
              <a:ext uri="{FF2B5EF4-FFF2-40B4-BE49-F238E27FC236}">
                <a16:creationId xmlns:a16="http://schemas.microsoft.com/office/drawing/2014/main" id="{1C08CB14-8BB0-462C-8376-BCC0E6F2B69F}"/>
              </a:ext>
            </a:extLst>
          </p:cNvPr>
          <p:cNvSpPr/>
          <p:nvPr/>
        </p:nvSpPr>
        <p:spPr>
          <a:xfrm flipV="1">
            <a:off x="4587737" y="5154065"/>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0" name="Oval 109">
            <a:extLst>
              <a:ext uri="{FF2B5EF4-FFF2-40B4-BE49-F238E27FC236}">
                <a16:creationId xmlns:a16="http://schemas.microsoft.com/office/drawing/2014/main" id="{32EB3E29-3B73-4F20-92E7-5B8DFF6FC86B}"/>
              </a:ext>
            </a:extLst>
          </p:cNvPr>
          <p:cNvSpPr/>
          <p:nvPr/>
        </p:nvSpPr>
        <p:spPr>
          <a:xfrm flipV="1">
            <a:off x="8058771" y="4463238"/>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1" name="Oval 110">
            <a:extLst>
              <a:ext uri="{FF2B5EF4-FFF2-40B4-BE49-F238E27FC236}">
                <a16:creationId xmlns:a16="http://schemas.microsoft.com/office/drawing/2014/main" id="{E2F4492A-27F1-474C-9144-601851422E61}"/>
              </a:ext>
            </a:extLst>
          </p:cNvPr>
          <p:cNvSpPr/>
          <p:nvPr/>
        </p:nvSpPr>
        <p:spPr>
          <a:xfrm flipV="1">
            <a:off x="7931121" y="4419184"/>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2" name="Oval 111">
            <a:extLst>
              <a:ext uri="{FF2B5EF4-FFF2-40B4-BE49-F238E27FC236}">
                <a16:creationId xmlns:a16="http://schemas.microsoft.com/office/drawing/2014/main" id="{266B5EF2-E086-4073-AC03-C6DF620815B6}"/>
              </a:ext>
            </a:extLst>
          </p:cNvPr>
          <p:cNvSpPr/>
          <p:nvPr/>
        </p:nvSpPr>
        <p:spPr>
          <a:xfrm flipV="1">
            <a:off x="5190858" y="5131863"/>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3" name="Oval 112">
            <a:extLst>
              <a:ext uri="{FF2B5EF4-FFF2-40B4-BE49-F238E27FC236}">
                <a16:creationId xmlns:a16="http://schemas.microsoft.com/office/drawing/2014/main" id="{A8409770-E027-49B0-AA65-848BD56C9237}"/>
              </a:ext>
            </a:extLst>
          </p:cNvPr>
          <p:cNvSpPr/>
          <p:nvPr/>
        </p:nvSpPr>
        <p:spPr>
          <a:xfrm flipV="1">
            <a:off x="5104769" y="506635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4" name="Oval 113">
            <a:extLst>
              <a:ext uri="{FF2B5EF4-FFF2-40B4-BE49-F238E27FC236}">
                <a16:creationId xmlns:a16="http://schemas.microsoft.com/office/drawing/2014/main" id="{EDF57102-1655-4F36-ADC6-FCAB8BF704B9}"/>
              </a:ext>
            </a:extLst>
          </p:cNvPr>
          <p:cNvSpPr/>
          <p:nvPr/>
        </p:nvSpPr>
        <p:spPr>
          <a:xfrm flipV="1">
            <a:off x="4834451" y="5771817"/>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sp>
        <p:nvSpPr>
          <p:cNvPr id="115" name="Oval 114">
            <a:extLst>
              <a:ext uri="{FF2B5EF4-FFF2-40B4-BE49-F238E27FC236}">
                <a16:creationId xmlns:a16="http://schemas.microsoft.com/office/drawing/2014/main" id="{AB5904DB-7243-4F4F-888F-6F60F606054D}"/>
              </a:ext>
            </a:extLst>
          </p:cNvPr>
          <p:cNvSpPr/>
          <p:nvPr/>
        </p:nvSpPr>
        <p:spPr>
          <a:xfrm flipV="1">
            <a:off x="4717865" y="5910470"/>
            <a:ext cx="76537" cy="76537"/>
          </a:xfrm>
          <a:prstGeom prst="ellipse">
            <a:avLst/>
          </a:prstGeom>
          <a:ln w="6350">
            <a:solidFill>
              <a:schemeClr val="bg1"/>
            </a:solidFill>
          </a:ln>
          <a:effectLst>
            <a:outerShdw blurRad="38100" dist="25400" dir="4800000" sx="76000" sy="76000" algn="tl" rotWithShape="0">
              <a:prstClr val="black">
                <a:alpha val="35000"/>
              </a:prstClr>
            </a:outerShdw>
          </a:effectLst>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ln w="0"/>
              <a:solidFill>
                <a:schemeClr val="tx1"/>
              </a:solidFill>
              <a:effectLst>
                <a:outerShdw blurRad="38100" dist="19050" dir="2700000" algn="tl" rotWithShape="0">
                  <a:schemeClr val="dk1">
                    <a:alpha val="40000"/>
                  </a:schemeClr>
                </a:outerShdw>
              </a:effectLst>
            </a:endParaRPr>
          </a:p>
        </p:txBody>
      </p:sp>
      <p:pic>
        <p:nvPicPr>
          <p:cNvPr id="106" name="Picture 105" descr="Icon&#10;&#10;Description automatically generated">
            <a:extLst>
              <a:ext uri="{FF2B5EF4-FFF2-40B4-BE49-F238E27FC236}">
                <a16:creationId xmlns:a16="http://schemas.microsoft.com/office/drawing/2014/main" id="{6F546F22-F601-41BD-8848-69F08AE0D4E3}"/>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7956648" y="4190405"/>
            <a:ext cx="181767" cy="197216"/>
          </a:xfrm>
          <a:prstGeom prst="rect">
            <a:avLst/>
          </a:prstGeom>
          <a:effectLst>
            <a:outerShdw blurRad="50800" dist="38100" dir="5400000" algn="t" rotWithShape="0">
              <a:prstClr val="black">
                <a:alpha val="40000"/>
              </a:prstClr>
            </a:outerShdw>
          </a:effectLst>
        </p:spPr>
      </p:pic>
      <p:pic>
        <p:nvPicPr>
          <p:cNvPr id="116" name="Picture 115" descr="Icon&#10;&#10;Description automatically generated">
            <a:extLst>
              <a:ext uri="{FF2B5EF4-FFF2-40B4-BE49-F238E27FC236}">
                <a16:creationId xmlns:a16="http://schemas.microsoft.com/office/drawing/2014/main" id="{93EE421D-4C39-45C0-9E4C-89E9A5ED918C}"/>
              </a:ext>
            </a:extLst>
          </p:cNvPr>
          <p:cNvPicPr>
            <a:picLocks noChangeAspect="1"/>
          </p:cNvPicPr>
          <p:nvPr/>
        </p:nvPicPr>
        <p:blipFill>
          <a:blip r:embed="rId6" cstate="email">
            <a:extLst>
              <a:ext uri="{28A0092B-C50C-407E-A947-70E740481C1C}">
                <a14:useLocalDpi xmlns:a14="http://schemas.microsoft.com/office/drawing/2010/main" val="0"/>
              </a:ext>
            </a:extLst>
          </a:blip>
          <a:stretch>
            <a:fillRect/>
          </a:stretch>
        </p:blipFill>
        <p:spPr>
          <a:xfrm>
            <a:off x="6813647" y="3851737"/>
            <a:ext cx="181767" cy="197216"/>
          </a:xfrm>
          <a:prstGeom prst="rect">
            <a:avLst/>
          </a:prstGeom>
          <a:effectLst>
            <a:outerShdw blurRad="50800" dist="38100" dir="5400000" algn="t" rotWithShape="0">
              <a:prstClr val="black">
                <a:alpha val="40000"/>
              </a:prstClr>
            </a:outerShdw>
          </a:effectLst>
        </p:spPr>
      </p:pic>
    </p:spTree>
    <p:extLst>
      <p:ext uri="{BB962C8B-B14F-4D97-AF65-F5344CB8AC3E}">
        <p14:creationId xmlns:p14="http://schemas.microsoft.com/office/powerpoint/2010/main" val="3657360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3708191" y="2358922"/>
            <a:ext cx="5464185" cy="1325563"/>
          </a:xfrm>
        </p:spPr>
        <p:txBody>
          <a:bodyPr/>
          <a:lstStyle/>
          <a:p>
            <a:r>
              <a:rPr lang="en-US" dirty="0"/>
              <a:t>2. Measurement Standards</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p:txBody>
          <a:bodyPr/>
          <a:lstStyle/>
          <a:p>
            <a:r>
              <a:rPr lang="en-US" dirty="0"/>
              <a:t>TEPS005, Slide </a:t>
            </a:r>
            <a:fld id="{55AE94E2-01AD-4F44-B701-725E8CE3ADFF}" type="slidenum">
              <a:rPr lang="en-US" smtClean="0"/>
              <a:pPr/>
              <a:t>6</a:t>
            </a:fld>
            <a:endParaRPr lang="en-US" dirty="0"/>
          </a:p>
        </p:txBody>
      </p:sp>
    </p:spTree>
    <p:extLst>
      <p:ext uri="{BB962C8B-B14F-4D97-AF65-F5344CB8AC3E}">
        <p14:creationId xmlns:p14="http://schemas.microsoft.com/office/powerpoint/2010/main" val="755274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7</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2. Measurement standards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2.1 Products, traceability, Gage R&amp;R</a:t>
            </a:r>
          </a:p>
        </p:txBody>
      </p:sp>
      <p:sp>
        <p:nvSpPr>
          <p:cNvPr id="8" name="Rectangle 7">
            <a:extLst>
              <a:ext uri="{FF2B5EF4-FFF2-40B4-BE49-F238E27FC236}">
                <a16:creationId xmlns:a16="http://schemas.microsoft.com/office/drawing/2014/main" id="{D2E22A82-0791-DE81-35F4-FF606A9CCE74}"/>
              </a:ext>
            </a:extLst>
          </p:cNvPr>
          <p:cNvSpPr/>
          <p:nvPr/>
        </p:nvSpPr>
        <p:spPr>
          <a:xfrm>
            <a:off x="1552353" y="1781435"/>
            <a:ext cx="9942990" cy="3840026"/>
          </a:xfrm>
          <a:prstGeom prst="rect">
            <a:avLst/>
          </a:prstGeom>
        </p:spPr>
        <p:txBody>
          <a:bodyPr wrap="square">
            <a:spAutoFit/>
          </a:bodyPr>
          <a:lstStyle/>
          <a:p>
            <a:pPr>
              <a:buClr>
                <a:srgbClr val="C9D803"/>
              </a:buClr>
            </a:pPr>
            <a:endParaRPr lang="en-US" b="1" spc="300" dirty="0">
              <a:solidFill>
                <a:prstClr val="black"/>
              </a:solidFill>
            </a:endParaRPr>
          </a:p>
          <a:p>
            <a:pPr>
              <a:lnSpc>
                <a:spcPct val="90000"/>
              </a:lnSpc>
              <a:spcBef>
                <a:spcPts val="1000"/>
              </a:spcBef>
              <a:buClr>
                <a:srgbClr val="C9D803"/>
              </a:buClr>
            </a:pPr>
            <a:r>
              <a:rPr lang="en-US" sz="2000" b="1" dirty="0">
                <a:solidFill>
                  <a:srgbClr val="B4C10F"/>
                </a:solidFill>
              </a:rPr>
              <a:t>Products</a:t>
            </a:r>
          </a:p>
          <a:p>
            <a:pPr lvl="1">
              <a:lnSpc>
                <a:spcPct val="90000"/>
              </a:lnSpc>
              <a:spcBef>
                <a:spcPts val="1000"/>
              </a:spcBef>
              <a:buClr>
                <a:srgbClr val="C9D803"/>
              </a:buClr>
            </a:pPr>
            <a:r>
              <a:rPr lang="en-US" sz="1400" dirty="0"/>
              <a:t>All EZMetrology products are held to the highest industry and metrology standards</a:t>
            </a:r>
          </a:p>
          <a:p>
            <a:pPr marL="742950" lvl="1" indent="-285750">
              <a:lnSpc>
                <a:spcPct val="90000"/>
              </a:lnSpc>
              <a:spcBef>
                <a:spcPts val="1000"/>
              </a:spcBef>
              <a:buClr>
                <a:srgbClr val="C9D803"/>
              </a:buClr>
              <a:buFont typeface="Arial" panose="020B0604020202020204" pitchFamily="34" charset="0"/>
              <a:buChar char="•"/>
            </a:pPr>
            <a:endParaRPr lang="en-US" sz="1400" dirty="0"/>
          </a:p>
          <a:p>
            <a:pPr>
              <a:lnSpc>
                <a:spcPct val="90000"/>
              </a:lnSpc>
              <a:spcBef>
                <a:spcPts val="1000"/>
              </a:spcBef>
              <a:buClr>
                <a:srgbClr val="C9D803"/>
              </a:buClr>
            </a:pPr>
            <a:r>
              <a:rPr lang="en-US" sz="2000" b="1" dirty="0">
                <a:solidFill>
                  <a:srgbClr val="B4C10F"/>
                </a:solidFill>
              </a:rPr>
              <a:t>Traceability</a:t>
            </a:r>
          </a:p>
          <a:p>
            <a:pPr lvl="1">
              <a:lnSpc>
                <a:spcPct val="90000"/>
              </a:lnSpc>
              <a:spcBef>
                <a:spcPts val="1000"/>
              </a:spcBef>
              <a:buClr>
                <a:srgbClr val="C9D803"/>
              </a:buClr>
            </a:pPr>
            <a:r>
              <a:rPr lang="en-US" sz="1400" dirty="0"/>
              <a:t>All tooling and procedures used to calibrate the technology are traceable to international standards</a:t>
            </a:r>
          </a:p>
          <a:p>
            <a:pPr lvl="1">
              <a:lnSpc>
                <a:spcPct val="90000"/>
              </a:lnSpc>
              <a:spcBef>
                <a:spcPts val="1000"/>
              </a:spcBef>
              <a:buClr>
                <a:srgbClr val="C9D803"/>
              </a:buClr>
            </a:pPr>
            <a:r>
              <a:rPr lang="en-US" sz="1400" dirty="0"/>
              <a:t>		&gt;&gt; Reference to document </a:t>
            </a:r>
            <a:r>
              <a:rPr lang="en-US" sz="1400" dirty="0">
                <a:solidFill>
                  <a:srgbClr val="00B0F0"/>
                </a:solidFill>
              </a:rPr>
              <a:t>TEPS006 Traceability Charts.ppsx</a:t>
            </a:r>
            <a:endParaRPr lang="en-US" sz="1400" dirty="0"/>
          </a:p>
          <a:p>
            <a:pPr>
              <a:lnSpc>
                <a:spcPct val="90000"/>
              </a:lnSpc>
              <a:spcBef>
                <a:spcPts val="1000"/>
              </a:spcBef>
              <a:buClr>
                <a:srgbClr val="C9D803"/>
              </a:buClr>
            </a:pPr>
            <a:r>
              <a:rPr lang="en-US" sz="2000" b="1" dirty="0">
                <a:solidFill>
                  <a:srgbClr val="B4C10F"/>
                </a:solidFill>
              </a:rPr>
              <a:t>Gauge R&amp;R</a:t>
            </a:r>
          </a:p>
          <a:p>
            <a:pPr lvl="1">
              <a:lnSpc>
                <a:spcPct val="90000"/>
              </a:lnSpc>
              <a:spcBef>
                <a:spcPts val="1000"/>
              </a:spcBef>
              <a:buClr>
                <a:srgbClr val="C9D803"/>
              </a:buClr>
            </a:pPr>
            <a:r>
              <a:rPr lang="en-US" sz="1400" dirty="0"/>
              <a:t>The technology and software are subject to Gauge R&amp;R testing to prove the robustness of the technology </a:t>
            </a:r>
          </a:p>
          <a:p>
            <a:pPr lvl="2">
              <a:lnSpc>
                <a:spcPct val="90000"/>
              </a:lnSpc>
              <a:spcBef>
                <a:spcPts val="1000"/>
              </a:spcBef>
              <a:buClr>
                <a:srgbClr val="C9D803"/>
              </a:buClr>
            </a:pPr>
            <a:r>
              <a:rPr lang="en-US" sz="1400" dirty="0"/>
              <a:t>	&gt;&gt; Reference to document </a:t>
            </a:r>
            <a:r>
              <a:rPr lang="en-US" sz="1400" dirty="0">
                <a:solidFill>
                  <a:srgbClr val="00B0F0"/>
                </a:solidFill>
              </a:rPr>
              <a:t>TELD002 SpeedPod Performance Data.pdf</a:t>
            </a:r>
            <a:r>
              <a:rPr lang="en-US" sz="1400" dirty="0"/>
              <a:t>	</a:t>
            </a:r>
          </a:p>
          <a:p>
            <a:pPr lvl="2">
              <a:lnSpc>
                <a:spcPct val="90000"/>
              </a:lnSpc>
              <a:spcBef>
                <a:spcPts val="1000"/>
              </a:spcBef>
              <a:buClr>
                <a:srgbClr val="C9D803"/>
              </a:buClr>
            </a:pPr>
            <a:r>
              <a:rPr lang="en-US" sz="1400" dirty="0"/>
              <a:t>	&gt;&gt; Reference to document </a:t>
            </a:r>
            <a:r>
              <a:rPr lang="en-US" sz="1400" dirty="0">
                <a:solidFill>
                  <a:srgbClr val="00B0F0"/>
                </a:solidFill>
              </a:rPr>
              <a:t>TELD008 EZSlam R&amp;R.ppsx</a:t>
            </a:r>
          </a:p>
        </p:txBody>
      </p:sp>
    </p:spTree>
    <p:extLst>
      <p:ext uri="{BB962C8B-B14F-4D97-AF65-F5344CB8AC3E}">
        <p14:creationId xmlns:p14="http://schemas.microsoft.com/office/powerpoint/2010/main" val="33497337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3401614" y="2379808"/>
            <a:ext cx="5153634" cy="1325563"/>
          </a:xfrm>
        </p:spPr>
        <p:txBody>
          <a:bodyPr/>
          <a:lstStyle/>
          <a:p>
            <a:r>
              <a:rPr lang="en-US" dirty="0"/>
              <a:t>3. Applicable Technologies</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p:txBody>
          <a:bodyPr/>
          <a:lstStyle/>
          <a:p>
            <a:r>
              <a:rPr lang="en-US" dirty="0"/>
              <a:t>TEPS005, Slide </a:t>
            </a:r>
            <a:fld id="{55AE94E2-01AD-4F44-B701-725E8CE3ADFF}" type="slidenum">
              <a:rPr lang="en-US" smtClean="0"/>
              <a:pPr/>
              <a:t>8</a:t>
            </a:fld>
            <a:endParaRPr lang="en-US" dirty="0"/>
          </a:p>
        </p:txBody>
      </p:sp>
    </p:spTree>
    <p:extLst>
      <p:ext uri="{BB962C8B-B14F-4D97-AF65-F5344CB8AC3E}">
        <p14:creationId xmlns:p14="http://schemas.microsoft.com/office/powerpoint/2010/main" val="422812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9</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3. Applicable technologies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3.1 audit and </a:t>
            </a:r>
            <a:r>
              <a:rPr lang="en-US" dirty="0" err="1"/>
              <a:t>ezslam</a:t>
            </a:r>
            <a:endParaRPr lang="en-US" dirty="0"/>
          </a:p>
        </p:txBody>
      </p:sp>
      <p:pic>
        <p:nvPicPr>
          <p:cNvPr id="5" name="Picture 4">
            <a:extLst>
              <a:ext uri="{FF2B5EF4-FFF2-40B4-BE49-F238E27FC236}">
                <a16:creationId xmlns:a16="http://schemas.microsoft.com/office/drawing/2014/main" id="{E41D0C5D-9165-5C22-2F09-CA39628E710F}"/>
              </a:ext>
            </a:extLst>
          </p:cNvPr>
          <p:cNvPicPr>
            <a:picLocks noChangeAspect="1"/>
          </p:cNvPicPr>
          <p:nvPr/>
        </p:nvPicPr>
        <p:blipFill>
          <a:blip r:embed="rId4"/>
          <a:stretch>
            <a:fillRect/>
          </a:stretch>
        </p:blipFill>
        <p:spPr>
          <a:xfrm>
            <a:off x="10265578" y="1714960"/>
            <a:ext cx="1088222" cy="2381769"/>
          </a:xfrm>
          <a:prstGeom prst="rect">
            <a:avLst/>
          </a:prstGeom>
        </p:spPr>
      </p:pic>
      <p:sp>
        <p:nvSpPr>
          <p:cNvPr id="11" name="TextBox 10">
            <a:extLst>
              <a:ext uri="{FF2B5EF4-FFF2-40B4-BE49-F238E27FC236}">
                <a16:creationId xmlns:a16="http://schemas.microsoft.com/office/drawing/2014/main" id="{36E12211-14A0-0650-DB9D-E265E0C12828}"/>
              </a:ext>
            </a:extLst>
          </p:cNvPr>
          <p:cNvSpPr txBox="1"/>
          <p:nvPr/>
        </p:nvSpPr>
        <p:spPr>
          <a:xfrm>
            <a:off x="1316279" y="1581912"/>
            <a:ext cx="8101815" cy="4736681"/>
          </a:xfrm>
          <a:prstGeom prst="rect">
            <a:avLst/>
          </a:prstGeom>
          <a:noFill/>
        </p:spPr>
        <p:txBody>
          <a:bodyPr wrap="square">
            <a:spAutoFit/>
          </a:bodyPr>
          <a:lstStyle/>
          <a:p>
            <a:pPr marL="457200" indent="-457200">
              <a:buClr>
                <a:srgbClr val="C9D803"/>
              </a:buClr>
              <a:buFont typeface="+mj-lt"/>
              <a:buAutoNum type="alphaUcPeriod"/>
            </a:pPr>
            <a:r>
              <a:rPr lang="en-US" sz="2000" b="1" spc="300" dirty="0">
                <a:solidFill>
                  <a:prstClr val="black"/>
                </a:solidFill>
              </a:rPr>
              <a:t>Audit Solution</a:t>
            </a:r>
          </a:p>
          <a:p>
            <a:pPr lvl="1">
              <a:lnSpc>
                <a:spcPct val="90000"/>
              </a:lnSpc>
              <a:spcBef>
                <a:spcPts val="1000"/>
              </a:spcBef>
              <a:buClr>
                <a:srgbClr val="C9D803"/>
              </a:buClr>
            </a:pPr>
            <a:r>
              <a:rPr lang="en-US" sz="1400" dirty="0"/>
              <a:t>Flexible, modular system for fast, accurate inspection or analysis of door systems:</a:t>
            </a:r>
          </a:p>
          <a:p>
            <a:pPr marL="1200150" lvl="2" indent="-285750">
              <a:lnSpc>
                <a:spcPct val="90000"/>
              </a:lnSpc>
              <a:spcBef>
                <a:spcPts val="1000"/>
              </a:spcBef>
              <a:buClr>
                <a:srgbClr val="C9D803"/>
              </a:buClr>
              <a:buFont typeface="Arial" panose="020B0604020202020204" pitchFamily="34" charset="0"/>
              <a:buChar char="•"/>
            </a:pPr>
            <a:r>
              <a:rPr lang="en-US" sz="1400" dirty="0"/>
              <a:t>Wireless EZSpeed, EZEnergy and EZPressure</a:t>
            </a:r>
          </a:p>
          <a:p>
            <a:pPr marL="1200150" lvl="2" indent="-285750">
              <a:lnSpc>
                <a:spcPct val="90000"/>
              </a:lnSpc>
              <a:spcBef>
                <a:spcPts val="1000"/>
              </a:spcBef>
              <a:buClr>
                <a:srgbClr val="C9D803"/>
              </a:buClr>
              <a:buFont typeface="Arial" panose="020B0604020202020204" pitchFamily="34" charset="0"/>
              <a:buChar char="•"/>
            </a:pPr>
            <a:r>
              <a:rPr lang="en-US" sz="1400" dirty="0"/>
              <a:t>Audit software for data recording, analysis and export</a:t>
            </a:r>
          </a:p>
          <a:p>
            <a:pPr lvl="1">
              <a:lnSpc>
                <a:spcPct val="90000"/>
              </a:lnSpc>
              <a:spcBef>
                <a:spcPts val="1000"/>
              </a:spcBef>
              <a:buClr>
                <a:srgbClr val="C9D803"/>
              </a:buClr>
            </a:pPr>
            <a:r>
              <a:rPr lang="en-US" sz="1400" dirty="0"/>
              <a:t>		&gt;&gt; See details </a:t>
            </a:r>
            <a:r>
              <a:rPr lang="en-US" sz="1400" dirty="0">
                <a:solidFill>
                  <a:srgbClr val="00B0F0"/>
                </a:solidFill>
              </a:rPr>
              <a:t>SEPP003 Audit.ppsx</a:t>
            </a:r>
          </a:p>
          <a:p>
            <a:pPr lvl="1">
              <a:lnSpc>
                <a:spcPct val="90000"/>
              </a:lnSpc>
              <a:spcBef>
                <a:spcPts val="1000"/>
              </a:spcBef>
              <a:buClr>
                <a:srgbClr val="C9D803"/>
              </a:buClr>
            </a:pPr>
            <a:endParaRPr lang="en-US" sz="1400" dirty="0">
              <a:solidFill>
                <a:srgbClr val="00B0F0"/>
              </a:solidFill>
            </a:endParaRPr>
          </a:p>
          <a:p>
            <a:pPr lvl="1" indent="-457200">
              <a:lnSpc>
                <a:spcPct val="90000"/>
              </a:lnSpc>
              <a:spcBef>
                <a:spcPts val="1000"/>
              </a:spcBef>
              <a:buClr>
                <a:srgbClr val="C9D803"/>
              </a:buClr>
              <a:buFont typeface="+mj-lt"/>
              <a:buAutoNum type="alphaUcPeriod" startAt="2"/>
            </a:pPr>
            <a:r>
              <a:rPr lang="en-US" sz="2000" b="1" spc="300" dirty="0">
                <a:solidFill>
                  <a:prstClr val="black"/>
                </a:solidFill>
              </a:rPr>
              <a:t>EZSlam Solution</a:t>
            </a:r>
            <a:endParaRPr lang="en-US" sz="2000" dirty="0"/>
          </a:p>
          <a:p>
            <a:pPr lvl="1">
              <a:lnSpc>
                <a:spcPct val="90000"/>
              </a:lnSpc>
              <a:spcBef>
                <a:spcPts val="1000"/>
              </a:spcBef>
              <a:buClr>
                <a:srgbClr val="C9D803"/>
              </a:buClr>
            </a:pPr>
            <a:r>
              <a:rPr lang="en-US" sz="1400" dirty="0"/>
              <a:t>Industry standard for determining complete door characteristics </a:t>
            </a:r>
          </a:p>
          <a:p>
            <a:pPr marL="1200150" lvl="2" indent="-285750">
              <a:lnSpc>
                <a:spcPct val="90000"/>
              </a:lnSpc>
              <a:spcBef>
                <a:spcPts val="1000"/>
              </a:spcBef>
              <a:buClr>
                <a:srgbClr val="C9D803"/>
              </a:buClr>
              <a:buFont typeface="Arial" panose="020B0604020202020204" pitchFamily="34" charset="0"/>
              <a:buChar char="•"/>
            </a:pPr>
            <a:r>
              <a:rPr lang="en-US" sz="1400" dirty="0"/>
              <a:t>Multiple, synchronized sensor collection: force, speed, pressure, 2D high-speed camera, and acceleration. </a:t>
            </a:r>
          </a:p>
          <a:p>
            <a:pPr marL="1200150" lvl="2" indent="-285750">
              <a:lnSpc>
                <a:spcPct val="90000"/>
              </a:lnSpc>
              <a:spcBef>
                <a:spcPts val="1000"/>
              </a:spcBef>
              <a:buClr>
                <a:srgbClr val="C9D803"/>
              </a:buClr>
              <a:buFont typeface="Arial" panose="020B0604020202020204" pitchFamily="34" charset="0"/>
              <a:buChar char="•"/>
            </a:pPr>
            <a:r>
              <a:rPr lang="en-US" sz="1400" dirty="0"/>
              <a:t>Standardized acquisition procedure (type of test and number of runs)</a:t>
            </a:r>
          </a:p>
          <a:p>
            <a:pPr marL="1200150" lvl="2" indent="-285750">
              <a:lnSpc>
                <a:spcPct val="90000"/>
              </a:lnSpc>
              <a:spcBef>
                <a:spcPts val="1000"/>
              </a:spcBef>
              <a:buClr>
                <a:srgbClr val="C9D803"/>
              </a:buClr>
              <a:buFont typeface="Arial" panose="020B0604020202020204" pitchFamily="34" charset="0"/>
              <a:buChar char="•"/>
            </a:pPr>
            <a:r>
              <a:rPr lang="en-US" sz="1400" dirty="0"/>
              <a:t>Automated analysis and “DNA” determination, down to component level</a:t>
            </a:r>
          </a:p>
          <a:p>
            <a:pPr marL="1200150" lvl="2" indent="-285750">
              <a:lnSpc>
                <a:spcPct val="90000"/>
              </a:lnSpc>
              <a:spcBef>
                <a:spcPts val="1000"/>
              </a:spcBef>
              <a:buClr>
                <a:srgbClr val="C9D803"/>
              </a:buClr>
              <a:buFont typeface="Arial" panose="020B0604020202020204" pitchFamily="34" charset="0"/>
              <a:buChar char="•"/>
            </a:pPr>
            <a:r>
              <a:rPr lang="en-US" sz="1400" dirty="0"/>
              <a:t>Numerical and graphical report including correlations, energy distribution pie charts, and striker sensitivity</a:t>
            </a:r>
          </a:p>
          <a:p>
            <a:pPr marL="457200" lvl="2">
              <a:lnSpc>
                <a:spcPct val="90000"/>
              </a:lnSpc>
              <a:spcBef>
                <a:spcPts val="1000"/>
              </a:spcBef>
              <a:buClr>
                <a:srgbClr val="C9D803"/>
              </a:buClr>
            </a:pPr>
            <a:r>
              <a:rPr lang="en-US" sz="1400" dirty="0"/>
              <a:t>		&gt;&gt; See details </a:t>
            </a:r>
            <a:r>
              <a:rPr lang="en-US" sz="1400" dirty="0">
                <a:solidFill>
                  <a:srgbClr val="00B0F0"/>
                </a:solidFill>
              </a:rPr>
              <a:t>SEPP001 EZSlam.ppsx</a:t>
            </a:r>
          </a:p>
        </p:txBody>
      </p:sp>
      <p:pic>
        <p:nvPicPr>
          <p:cNvPr id="4" name="Picture 3">
            <a:extLst>
              <a:ext uri="{FF2B5EF4-FFF2-40B4-BE49-F238E27FC236}">
                <a16:creationId xmlns:a16="http://schemas.microsoft.com/office/drawing/2014/main" id="{9C214B45-CB32-4C6D-F25C-FD51A8FC2A86}"/>
              </a:ext>
            </a:extLst>
          </p:cNvPr>
          <p:cNvPicPr>
            <a:picLocks noChangeAspect="1"/>
          </p:cNvPicPr>
          <p:nvPr/>
        </p:nvPicPr>
        <p:blipFill>
          <a:blip r:embed="rId5"/>
          <a:stretch>
            <a:fillRect/>
          </a:stretch>
        </p:blipFill>
        <p:spPr>
          <a:xfrm>
            <a:off x="9418094" y="4440089"/>
            <a:ext cx="2505673" cy="1091279"/>
          </a:xfrm>
          <a:prstGeom prst="rect">
            <a:avLst/>
          </a:prstGeom>
        </p:spPr>
      </p:pic>
    </p:spTree>
    <p:extLst>
      <p:ext uri="{BB962C8B-B14F-4D97-AF65-F5344CB8AC3E}">
        <p14:creationId xmlns:p14="http://schemas.microsoft.com/office/powerpoint/2010/main" val="40334169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761182" y="2451997"/>
            <a:ext cx="3505988" cy="1325563"/>
          </a:xfrm>
        </p:spPr>
        <p:txBody>
          <a:bodyPr/>
          <a:lstStyle/>
          <a:p>
            <a:r>
              <a:rPr lang="en-US" dirty="0"/>
              <a:t>4. Specifications</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p:txBody>
          <a:bodyPr/>
          <a:lstStyle/>
          <a:p>
            <a:r>
              <a:rPr lang="en-US" dirty="0"/>
              <a:t>TEPS005, Slide </a:t>
            </a:r>
            <a:fld id="{55AE94E2-01AD-4F44-B701-725E8CE3ADFF}" type="slidenum">
              <a:rPr lang="en-US" smtClean="0"/>
              <a:pPr/>
              <a:t>10</a:t>
            </a:fld>
            <a:endParaRPr lang="en-US" dirty="0"/>
          </a:p>
        </p:txBody>
      </p:sp>
    </p:spTree>
    <p:extLst>
      <p:ext uri="{BB962C8B-B14F-4D97-AF65-F5344CB8AC3E}">
        <p14:creationId xmlns:p14="http://schemas.microsoft.com/office/powerpoint/2010/main" val="3341023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11</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4.1  Table legend</a:t>
            </a:r>
          </a:p>
        </p:txBody>
      </p:sp>
      <p:graphicFrame>
        <p:nvGraphicFramePr>
          <p:cNvPr id="6" name="Table 5">
            <a:extLst>
              <a:ext uri="{FF2B5EF4-FFF2-40B4-BE49-F238E27FC236}">
                <a16:creationId xmlns:a16="http://schemas.microsoft.com/office/drawing/2014/main" id="{6B7A69D0-264E-9055-3C1B-16895FE1076C}"/>
              </a:ext>
            </a:extLst>
          </p:cNvPr>
          <p:cNvGraphicFramePr>
            <a:graphicFrameLocks noGrp="1"/>
          </p:cNvGraphicFramePr>
          <p:nvPr>
            <p:extLst>
              <p:ext uri="{D42A27DB-BD31-4B8C-83A1-F6EECF244321}">
                <p14:modId xmlns:p14="http://schemas.microsoft.com/office/powerpoint/2010/main" val="223532223"/>
              </p:ext>
            </p:extLst>
          </p:nvPr>
        </p:nvGraphicFramePr>
        <p:xfrm>
          <a:off x="639716" y="3113138"/>
          <a:ext cx="11177672" cy="1252111"/>
        </p:xfrm>
        <a:graphic>
          <a:graphicData uri="http://schemas.openxmlformats.org/drawingml/2006/table">
            <a:tbl>
              <a:tblPr>
                <a:tableStyleId>{D7AC3CCA-C797-4891-BE02-D94E43425B78}</a:tableStyleId>
              </a:tblPr>
              <a:tblGrid>
                <a:gridCol w="2810698">
                  <a:extLst>
                    <a:ext uri="{9D8B030D-6E8A-4147-A177-3AD203B41FA5}">
                      <a16:colId xmlns:a16="http://schemas.microsoft.com/office/drawing/2014/main" val="394812555"/>
                    </a:ext>
                  </a:extLst>
                </a:gridCol>
                <a:gridCol w="2583590">
                  <a:extLst>
                    <a:ext uri="{9D8B030D-6E8A-4147-A177-3AD203B41FA5}">
                      <a16:colId xmlns:a16="http://schemas.microsoft.com/office/drawing/2014/main" val="1705324358"/>
                    </a:ext>
                  </a:extLst>
                </a:gridCol>
                <a:gridCol w="2901950">
                  <a:extLst>
                    <a:ext uri="{9D8B030D-6E8A-4147-A177-3AD203B41FA5}">
                      <a16:colId xmlns:a16="http://schemas.microsoft.com/office/drawing/2014/main" val="1925502327"/>
                    </a:ext>
                  </a:extLst>
                </a:gridCol>
                <a:gridCol w="2881434">
                  <a:extLst>
                    <a:ext uri="{9D8B030D-6E8A-4147-A177-3AD203B41FA5}">
                      <a16:colId xmlns:a16="http://schemas.microsoft.com/office/drawing/2014/main" val="4216474624"/>
                    </a:ext>
                  </a:extLst>
                </a:gridCol>
              </a:tblGrid>
              <a:tr h="157734">
                <a:tc>
                  <a:txBody>
                    <a:bodyPr/>
                    <a:lstStyle/>
                    <a:p>
                      <a:pPr algn="l" fontAlgn="t"/>
                      <a:endParaRPr lang="en-US" sz="1100" b="1" i="0" u="none" strike="noStrike" dirty="0">
                        <a:solidFill>
                          <a:srgbClr val="000000"/>
                        </a:solidFill>
                        <a:effectLst/>
                        <a:latin typeface="+mn-lt"/>
                      </a:endParaRPr>
                    </a:p>
                  </a:txBody>
                  <a:tcPr marL="8302" marR="8302" marT="8302" marB="39849"/>
                </a:tc>
                <a:tc>
                  <a:txBody>
                    <a:bodyPr/>
                    <a:lstStyle/>
                    <a:p>
                      <a:pPr algn="ctr" fontAlgn="t"/>
                      <a:r>
                        <a:rPr lang="en-US" sz="1100" b="1" i="0" u="none" strike="noStrike" dirty="0">
                          <a:solidFill>
                            <a:srgbClr val="000000"/>
                          </a:solidFill>
                          <a:effectLst/>
                          <a:latin typeface="+mn-lt"/>
                        </a:rPr>
                        <a:t>REQUIREMENT</a:t>
                      </a:r>
                    </a:p>
                  </a:txBody>
                  <a:tcPr marL="448297" marR="8302" marT="8302" marB="39849">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8302" marR="8302" marT="8302" marB="39849">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8302" marR="8302" marT="8302" marB="39849">
                    <a:solidFill>
                      <a:srgbClr val="FFFF00"/>
                    </a:solidFill>
                  </a:tcPr>
                </a:tc>
                <a:extLst>
                  <a:ext uri="{0D108BD9-81ED-4DB2-BD59-A6C34878D82A}">
                    <a16:rowId xmlns:a16="http://schemas.microsoft.com/office/drawing/2014/main" val="2860651868"/>
                  </a:ext>
                </a:extLst>
              </a:tr>
              <a:tr h="157734">
                <a:tc>
                  <a:txBody>
                    <a:bodyPr/>
                    <a:lstStyle/>
                    <a:p>
                      <a:pPr algn="l" fontAlgn="t"/>
                      <a:r>
                        <a:rPr lang="en-US" sz="1100" u="none" strike="noStrike" dirty="0">
                          <a:solidFill>
                            <a:schemeClr val="bg1"/>
                          </a:solidFill>
                          <a:effectLst/>
                          <a:latin typeface="+mn-lt"/>
                        </a:rPr>
                        <a:t>Item 1</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u="none" strike="noStrike" dirty="0">
                          <a:effectLst/>
                          <a:latin typeface="+mn-lt"/>
                        </a:rPr>
                        <a:t>Provided Document</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Yes/No </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Yes/No </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3822104787"/>
                  </a:ext>
                </a:extLst>
              </a:tr>
              <a:tr h="157734">
                <a:tc>
                  <a:txBody>
                    <a:bodyPr/>
                    <a:lstStyle/>
                    <a:p>
                      <a:pPr algn="l" fontAlgn="ct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endParaRPr lang="en-US" sz="1100" b="0" i="0" u="none" strike="noStrike" dirty="0">
                        <a:solidFill>
                          <a:srgbClr val="231F1F"/>
                        </a:solidFill>
                        <a:effectLst/>
                        <a:latin typeface="+mn-lt"/>
                      </a:endParaRPr>
                    </a:p>
                  </a:txBody>
                  <a:tcPr marL="45720" marR="45720" anchor="ctr"/>
                </a:tc>
                <a:tc>
                  <a:txBody>
                    <a:bodyPr/>
                    <a:lstStyle/>
                    <a:p>
                      <a:pPr algn="ctr" fontAlgn="t"/>
                      <a:endParaRPr lang="en-US" sz="1100" b="0" i="0" u="none" strike="noStrike" dirty="0">
                        <a:solidFill>
                          <a:srgbClr val="231F1F"/>
                        </a:solidFill>
                        <a:effectLst/>
                        <a:latin typeface="+mn-lt"/>
                      </a:endParaRPr>
                    </a:p>
                  </a:txBody>
                  <a:tcPr marL="45720" marR="45720" anchor="ctr"/>
                </a:tc>
                <a:tc>
                  <a:txBody>
                    <a:bodyPr/>
                    <a:lstStyle/>
                    <a:p>
                      <a:pPr algn="ctr" fontAlgn="t"/>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2684851958"/>
                  </a:ext>
                </a:extLst>
              </a:tr>
              <a:tr h="157734">
                <a:tc>
                  <a:txBody>
                    <a:bodyPr/>
                    <a:lstStyle/>
                    <a:p>
                      <a:pPr algn="l" fontAlgn="t"/>
                      <a:r>
                        <a:rPr lang="en-US" sz="1100" u="none" strike="noStrike" dirty="0">
                          <a:solidFill>
                            <a:schemeClr val="bg1"/>
                          </a:solidFill>
                          <a:effectLst/>
                          <a:latin typeface="+mn-lt"/>
                        </a:rPr>
                        <a:t>+++ Item 3</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u="none" strike="noStrike" dirty="0">
                          <a:effectLst/>
                          <a:latin typeface="+mn-lt"/>
                        </a:rPr>
                        <a:t>3</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3</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2 </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1525354565"/>
                  </a:ext>
                </a:extLst>
              </a:tr>
              <a:tr h="157734">
                <a:tc>
                  <a:txBody>
                    <a:bodyPr/>
                    <a:lstStyle/>
                    <a:p>
                      <a:pPr algn="l" fontAlgn="t"/>
                      <a:endParaRPr lang="en-US" sz="1100" b="0"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endParaRPr lang="en-US" sz="1100" b="0" i="0" u="none" strike="noStrike" dirty="0">
                        <a:solidFill>
                          <a:srgbClr val="231F1F"/>
                        </a:solidFill>
                        <a:effectLst/>
                        <a:latin typeface="+mn-lt"/>
                      </a:endParaRPr>
                    </a:p>
                  </a:txBody>
                  <a:tcPr marL="45720" marR="45720" anchor="ctr"/>
                </a:tc>
                <a:tc>
                  <a:txBody>
                    <a:bodyPr/>
                    <a:lstStyle/>
                    <a:p>
                      <a:pPr algn="ctr" fontAlgn="t"/>
                      <a:endParaRPr lang="en-US" sz="1100" b="0" i="0" u="none" strike="noStrike" dirty="0">
                        <a:solidFill>
                          <a:srgbClr val="231F1F"/>
                        </a:solidFill>
                        <a:effectLst/>
                        <a:latin typeface="+mn-lt"/>
                      </a:endParaRPr>
                    </a:p>
                  </a:txBody>
                  <a:tcPr marL="45720" marR="45720" anchor="ctr"/>
                </a:tc>
                <a:tc>
                  <a:txBody>
                    <a:bodyPr/>
                    <a:lstStyle/>
                    <a:p>
                      <a:pPr algn="ctr" fontAlgn="t"/>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185253680"/>
                  </a:ext>
                </a:extLst>
              </a:tr>
            </a:tbl>
          </a:graphicData>
        </a:graphic>
      </p:graphicFrame>
      <p:sp>
        <p:nvSpPr>
          <p:cNvPr id="9" name="Rectangle 8">
            <a:extLst>
              <a:ext uri="{FF2B5EF4-FFF2-40B4-BE49-F238E27FC236}">
                <a16:creationId xmlns:a16="http://schemas.microsoft.com/office/drawing/2014/main" id="{EB61904E-D05E-8802-95DD-904D3EF39677}"/>
              </a:ext>
            </a:extLst>
          </p:cNvPr>
          <p:cNvSpPr/>
          <p:nvPr/>
        </p:nvSpPr>
        <p:spPr>
          <a:xfrm>
            <a:off x="8886220" y="4630880"/>
            <a:ext cx="2931167" cy="542838"/>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90000"/>
              </a:lnSpc>
              <a:spcBef>
                <a:spcPts val="1000"/>
              </a:spcBef>
              <a:buClr>
                <a:srgbClr val="C9D803"/>
              </a:buClr>
            </a:pPr>
            <a:r>
              <a:rPr lang="en-US" sz="1000" dirty="0">
                <a:solidFill>
                  <a:prstClr val="black"/>
                </a:solidFill>
              </a:rPr>
              <a:t>Good to know</a:t>
            </a:r>
          </a:p>
        </p:txBody>
      </p:sp>
      <p:sp>
        <p:nvSpPr>
          <p:cNvPr id="10" name="Oval 9">
            <a:extLst>
              <a:ext uri="{FF2B5EF4-FFF2-40B4-BE49-F238E27FC236}">
                <a16:creationId xmlns:a16="http://schemas.microsoft.com/office/drawing/2014/main" id="{BF74ACDB-95D8-FCF1-232A-AB8996A4D4C7}"/>
              </a:ext>
            </a:extLst>
          </p:cNvPr>
          <p:cNvSpPr/>
          <p:nvPr/>
        </p:nvSpPr>
        <p:spPr>
          <a:xfrm>
            <a:off x="460980" y="3223540"/>
            <a:ext cx="2147978" cy="483079"/>
          </a:xfrm>
          <a:prstGeom prst="ellipse">
            <a:avLst/>
          </a:prstGeom>
          <a:solidFill>
            <a:srgbClr val="FF0000">
              <a:alpha val="20000"/>
            </a:srgb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9A9F9AB7-E60E-DCD8-092C-B1053364F209}"/>
              </a:ext>
            </a:extLst>
          </p:cNvPr>
          <p:cNvSpPr/>
          <p:nvPr/>
        </p:nvSpPr>
        <p:spPr>
          <a:xfrm>
            <a:off x="460980" y="3742769"/>
            <a:ext cx="2147978" cy="483079"/>
          </a:xfrm>
          <a:prstGeom prst="ellipse">
            <a:avLst/>
          </a:prstGeom>
          <a:solidFill>
            <a:srgbClr val="FF0000">
              <a:alpha val="20000"/>
            </a:srgb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4A0E4E3-7F96-5A6C-320C-182D295274D6}"/>
              </a:ext>
            </a:extLst>
          </p:cNvPr>
          <p:cNvSpPr/>
          <p:nvPr/>
        </p:nvSpPr>
        <p:spPr>
          <a:xfrm>
            <a:off x="8725086" y="4660759"/>
            <a:ext cx="3285939" cy="483079"/>
          </a:xfrm>
          <a:prstGeom prst="ellipse">
            <a:avLst/>
          </a:prstGeom>
          <a:solidFill>
            <a:srgbClr val="FF0000">
              <a:alpha val="20000"/>
            </a:srgbClr>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FC20083A-449B-14B3-7A21-0B137BBF2ADB}"/>
              </a:ext>
            </a:extLst>
          </p:cNvPr>
          <p:cNvSpPr txBox="1"/>
          <p:nvPr/>
        </p:nvSpPr>
        <p:spPr>
          <a:xfrm>
            <a:off x="2166242" y="4793626"/>
            <a:ext cx="4062310" cy="276999"/>
          </a:xfrm>
          <a:prstGeom prst="rect">
            <a:avLst/>
          </a:prstGeom>
          <a:solidFill>
            <a:srgbClr val="FF0000">
              <a:alpha val="50196"/>
            </a:srgbClr>
          </a:solidFill>
          <a:ln w="28575">
            <a:solidFill>
              <a:srgbClr val="FF0000"/>
            </a:solidFill>
          </a:ln>
        </p:spPr>
        <p:txBody>
          <a:bodyPr wrap="square" rtlCol="0">
            <a:spAutoFit/>
          </a:bodyPr>
          <a:lstStyle/>
          <a:p>
            <a:r>
              <a:rPr lang="en-US" sz="1200" dirty="0"/>
              <a:t>Specification retrieved from provided document</a:t>
            </a:r>
          </a:p>
        </p:txBody>
      </p:sp>
      <p:sp>
        <p:nvSpPr>
          <p:cNvPr id="14" name="TextBox 13">
            <a:extLst>
              <a:ext uri="{FF2B5EF4-FFF2-40B4-BE49-F238E27FC236}">
                <a16:creationId xmlns:a16="http://schemas.microsoft.com/office/drawing/2014/main" id="{0E303394-B12B-ECE7-43E4-4B78CEC99104}"/>
              </a:ext>
            </a:extLst>
          </p:cNvPr>
          <p:cNvSpPr txBox="1"/>
          <p:nvPr/>
        </p:nvSpPr>
        <p:spPr>
          <a:xfrm>
            <a:off x="2166242" y="5360628"/>
            <a:ext cx="4062310" cy="461665"/>
          </a:xfrm>
          <a:prstGeom prst="rect">
            <a:avLst/>
          </a:prstGeom>
          <a:solidFill>
            <a:srgbClr val="FF0000">
              <a:alpha val="50196"/>
            </a:srgbClr>
          </a:solidFill>
          <a:ln w="28575">
            <a:solidFill>
              <a:srgbClr val="FF0000"/>
            </a:solidFill>
          </a:ln>
        </p:spPr>
        <p:txBody>
          <a:bodyPr wrap="square" rtlCol="0">
            <a:spAutoFit/>
          </a:bodyPr>
          <a:lstStyle>
            <a:defPPr>
              <a:defRPr lang="en-US"/>
            </a:defPPr>
            <a:lvl1pPr>
              <a:defRPr sz="1200"/>
            </a:lvl1pPr>
          </a:lstStyle>
          <a:p>
            <a:r>
              <a:rPr lang="en-US" b="1" dirty="0"/>
              <a:t>+++</a:t>
            </a:r>
            <a:r>
              <a:rPr lang="en-US" dirty="0"/>
              <a:t>  Specifications that are not mentioned but might be considered in the scope of the application</a:t>
            </a:r>
          </a:p>
        </p:txBody>
      </p:sp>
      <p:sp>
        <p:nvSpPr>
          <p:cNvPr id="15" name="TextBox 14">
            <a:extLst>
              <a:ext uri="{FF2B5EF4-FFF2-40B4-BE49-F238E27FC236}">
                <a16:creationId xmlns:a16="http://schemas.microsoft.com/office/drawing/2014/main" id="{17A7E50A-E828-948D-BB34-5D7E0D1E7696}"/>
              </a:ext>
            </a:extLst>
          </p:cNvPr>
          <p:cNvSpPr txBox="1"/>
          <p:nvPr/>
        </p:nvSpPr>
        <p:spPr>
          <a:xfrm>
            <a:off x="2166242" y="6108178"/>
            <a:ext cx="4062310" cy="461665"/>
          </a:xfrm>
          <a:prstGeom prst="rect">
            <a:avLst/>
          </a:prstGeom>
          <a:solidFill>
            <a:srgbClr val="FF0000">
              <a:alpha val="50196"/>
            </a:srgbClr>
          </a:solidFill>
          <a:ln w="28575">
            <a:solidFill>
              <a:srgbClr val="FF0000"/>
            </a:solidFill>
          </a:ln>
        </p:spPr>
        <p:txBody>
          <a:bodyPr wrap="square" rtlCol="0">
            <a:spAutoFit/>
          </a:bodyPr>
          <a:lstStyle/>
          <a:p>
            <a:r>
              <a:rPr lang="en-US" sz="1200" dirty="0"/>
              <a:t>Optional additional explanation regarding the above-mentioned specifications</a:t>
            </a:r>
          </a:p>
        </p:txBody>
      </p:sp>
      <p:cxnSp>
        <p:nvCxnSpPr>
          <p:cNvPr id="16" name="Connector: Elbow 15">
            <a:extLst>
              <a:ext uri="{FF2B5EF4-FFF2-40B4-BE49-F238E27FC236}">
                <a16:creationId xmlns:a16="http://schemas.microsoft.com/office/drawing/2014/main" id="{1D8ECD91-ACCB-C957-66DB-70537668F3A0}"/>
              </a:ext>
            </a:extLst>
          </p:cNvPr>
          <p:cNvCxnSpPr>
            <a:cxnSpLocks/>
          </p:cNvCxnSpPr>
          <p:nvPr/>
        </p:nvCxnSpPr>
        <p:spPr>
          <a:xfrm>
            <a:off x="2511561" y="3465080"/>
            <a:ext cx="1588439" cy="1328546"/>
          </a:xfrm>
          <a:prstGeom prst="bentConnector2">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Connector: Elbow 16">
            <a:extLst>
              <a:ext uri="{FF2B5EF4-FFF2-40B4-BE49-F238E27FC236}">
                <a16:creationId xmlns:a16="http://schemas.microsoft.com/office/drawing/2014/main" id="{CF362215-C236-8D87-3B32-06437822F304}"/>
              </a:ext>
            </a:extLst>
          </p:cNvPr>
          <p:cNvCxnSpPr>
            <a:cxnSpLocks/>
            <a:stCxn id="11" idx="4"/>
            <a:endCxn id="14" idx="1"/>
          </p:cNvCxnSpPr>
          <p:nvPr/>
        </p:nvCxnSpPr>
        <p:spPr>
          <a:xfrm rot="16200000" flipH="1">
            <a:off x="1167799" y="4593017"/>
            <a:ext cx="1365613" cy="631273"/>
          </a:xfrm>
          <a:prstGeom prst="bentConnector2">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8" name="Connector: Elbow 17">
            <a:extLst>
              <a:ext uri="{FF2B5EF4-FFF2-40B4-BE49-F238E27FC236}">
                <a16:creationId xmlns:a16="http://schemas.microsoft.com/office/drawing/2014/main" id="{9B23AA18-83F6-9D5C-10BC-D0AE31DE1928}"/>
              </a:ext>
            </a:extLst>
          </p:cNvPr>
          <p:cNvCxnSpPr>
            <a:cxnSpLocks/>
            <a:stCxn id="12" idx="4"/>
            <a:endCxn id="15" idx="3"/>
          </p:cNvCxnSpPr>
          <p:nvPr/>
        </p:nvCxnSpPr>
        <p:spPr>
          <a:xfrm rot="5400000">
            <a:off x="7700718" y="3671672"/>
            <a:ext cx="1195173" cy="4139504"/>
          </a:xfrm>
          <a:prstGeom prst="bentConnector2">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9" name="TextBox 18">
            <a:extLst>
              <a:ext uri="{FF2B5EF4-FFF2-40B4-BE49-F238E27FC236}">
                <a16:creationId xmlns:a16="http://schemas.microsoft.com/office/drawing/2014/main" id="{0A310E64-5814-FB83-7BE9-EF3C24196819}"/>
              </a:ext>
            </a:extLst>
          </p:cNvPr>
          <p:cNvSpPr txBox="1"/>
          <p:nvPr/>
        </p:nvSpPr>
        <p:spPr>
          <a:xfrm>
            <a:off x="6453464" y="2099951"/>
            <a:ext cx="2064590" cy="276999"/>
          </a:xfrm>
          <a:prstGeom prst="rect">
            <a:avLst/>
          </a:prstGeom>
          <a:solidFill>
            <a:srgbClr val="00B0F0">
              <a:alpha val="50196"/>
            </a:srgbClr>
          </a:solidFill>
          <a:ln w="28575">
            <a:solidFill>
              <a:srgbClr val="00B0F0"/>
            </a:solidFill>
          </a:ln>
        </p:spPr>
        <p:txBody>
          <a:bodyPr wrap="square" rtlCol="0">
            <a:spAutoFit/>
          </a:bodyPr>
          <a:lstStyle/>
          <a:p>
            <a:pPr algn="ctr"/>
            <a:r>
              <a:rPr lang="en-US" sz="1200" dirty="0"/>
              <a:t>Side-By-Side Comparison</a:t>
            </a:r>
          </a:p>
        </p:txBody>
      </p:sp>
      <p:cxnSp>
        <p:nvCxnSpPr>
          <p:cNvPr id="20" name="Connector: Elbow 19">
            <a:extLst>
              <a:ext uri="{FF2B5EF4-FFF2-40B4-BE49-F238E27FC236}">
                <a16:creationId xmlns:a16="http://schemas.microsoft.com/office/drawing/2014/main" id="{C610B42B-A4C1-D7F3-AC6D-7E019A26682E}"/>
              </a:ext>
            </a:extLst>
          </p:cNvPr>
          <p:cNvCxnSpPr>
            <a:cxnSpLocks/>
            <a:stCxn id="19" idx="3"/>
            <a:endCxn id="25" idx="0"/>
          </p:cNvCxnSpPr>
          <p:nvPr/>
        </p:nvCxnSpPr>
        <p:spPr>
          <a:xfrm>
            <a:off x="8518054" y="2238451"/>
            <a:ext cx="1905454" cy="696859"/>
          </a:xfrm>
          <a:prstGeom prst="bentConnector2">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1" name="Connector: Elbow 20">
            <a:extLst>
              <a:ext uri="{FF2B5EF4-FFF2-40B4-BE49-F238E27FC236}">
                <a16:creationId xmlns:a16="http://schemas.microsoft.com/office/drawing/2014/main" id="{5F67DF30-C5D3-6B59-88F4-9F9C28E564D8}"/>
              </a:ext>
            </a:extLst>
          </p:cNvPr>
          <p:cNvCxnSpPr>
            <a:cxnSpLocks/>
            <a:stCxn id="19" idx="2"/>
            <a:endCxn id="24" idx="0"/>
          </p:cNvCxnSpPr>
          <p:nvPr/>
        </p:nvCxnSpPr>
        <p:spPr>
          <a:xfrm rot="16200000" flipH="1">
            <a:off x="7210892" y="2651817"/>
            <a:ext cx="558360" cy="8626"/>
          </a:xfrm>
          <a:prstGeom prst="bentConnector3">
            <a:avLst>
              <a:gd name="adj1" fmla="val 50000"/>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Connector: Elbow 21">
            <a:extLst>
              <a:ext uri="{FF2B5EF4-FFF2-40B4-BE49-F238E27FC236}">
                <a16:creationId xmlns:a16="http://schemas.microsoft.com/office/drawing/2014/main" id="{4AA94534-A225-AB87-DC82-544A8026FA68}"/>
              </a:ext>
            </a:extLst>
          </p:cNvPr>
          <p:cNvCxnSpPr>
            <a:cxnSpLocks/>
            <a:stCxn id="19" idx="1"/>
            <a:endCxn id="23" idx="0"/>
          </p:cNvCxnSpPr>
          <p:nvPr/>
        </p:nvCxnSpPr>
        <p:spPr>
          <a:xfrm rot="10800000" flipV="1">
            <a:off x="4861362" y="2238451"/>
            <a:ext cx="1592102" cy="672568"/>
          </a:xfrm>
          <a:prstGeom prst="bentConnector2">
            <a:avLst/>
          </a:prstGeom>
          <a:ln w="28575">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4AFC3159-8D99-FC7E-5CC7-727EF53B5F81}"/>
              </a:ext>
            </a:extLst>
          </p:cNvPr>
          <p:cNvSpPr/>
          <p:nvPr/>
        </p:nvSpPr>
        <p:spPr>
          <a:xfrm>
            <a:off x="4039877" y="2911019"/>
            <a:ext cx="1642970" cy="433291"/>
          </a:xfrm>
          <a:prstGeom prst="ellipse">
            <a:avLst/>
          </a:prstGeom>
          <a:solidFill>
            <a:srgbClr val="00B0F0">
              <a:alpha val="20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E160671E-0C7B-F0BA-B94D-F426E1B2B01D}"/>
              </a:ext>
            </a:extLst>
          </p:cNvPr>
          <p:cNvSpPr/>
          <p:nvPr/>
        </p:nvSpPr>
        <p:spPr>
          <a:xfrm>
            <a:off x="6672900" y="2935310"/>
            <a:ext cx="1642970" cy="433291"/>
          </a:xfrm>
          <a:prstGeom prst="ellipse">
            <a:avLst/>
          </a:prstGeom>
          <a:solidFill>
            <a:srgbClr val="00B0F0">
              <a:alpha val="20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5DF7F88F-5A74-5A01-C4AB-8B1E683A9552}"/>
              </a:ext>
            </a:extLst>
          </p:cNvPr>
          <p:cNvSpPr/>
          <p:nvPr/>
        </p:nvSpPr>
        <p:spPr>
          <a:xfrm>
            <a:off x="9602023" y="2935310"/>
            <a:ext cx="1642970" cy="433291"/>
          </a:xfrm>
          <a:prstGeom prst="ellipse">
            <a:avLst/>
          </a:prstGeom>
          <a:solidFill>
            <a:srgbClr val="00B0F0">
              <a:alpha val="20000"/>
            </a:srgbClr>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72004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12</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4.2  applicable standards </a:t>
            </a:r>
          </a:p>
        </p:txBody>
      </p:sp>
      <p:sp>
        <p:nvSpPr>
          <p:cNvPr id="26" name="TextBox 25">
            <a:extLst>
              <a:ext uri="{FF2B5EF4-FFF2-40B4-BE49-F238E27FC236}">
                <a16:creationId xmlns:a16="http://schemas.microsoft.com/office/drawing/2014/main" id="{C6AD587A-B407-FABA-0E19-CC3F5F81528B}"/>
              </a:ext>
            </a:extLst>
          </p:cNvPr>
          <p:cNvSpPr txBox="1"/>
          <p:nvPr/>
        </p:nvSpPr>
        <p:spPr>
          <a:xfrm>
            <a:off x="2238375" y="6182675"/>
            <a:ext cx="6267270" cy="430887"/>
          </a:xfrm>
          <a:prstGeom prst="rect">
            <a:avLst/>
          </a:prstGeom>
          <a:noFill/>
        </p:spPr>
        <p:txBody>
          <a:bodyPr wrap="square" rtlCol="0">
            <a:spAutoFit/>
          </a:bodyPr>
          <a:lstStyle/>
          <a:p>
            <a:r>
              <a:rPr lang="en-US" sz="1100" dirty="0"/>
              <a:t>* See separate documentation regarding traceability charts </a:t>
            </a:r>
            <a:r>
              <a:rPr lang="en-US" sz="1100" dirty="0">
                <a:solidFill>
                  <a:srgbClr val="00B0F0"/>
                </a:solidFill>
              </a:rPr>
              <a:t>TEPS006 Traceability Charts.ppsx</a:t>
            </a:r>
            <a:endParaRPr lang="en-US" sz="1100" dirty="0"/>
          </a:p>
          <a:p>
            <a:endParaRPr lang="en-US" sz="1100" dirty="0"/>
          </a:p>
        </p:txBody>
      </p:sp>
      <p:pic>
        <p:nvPicPr>
          <p:cNvPr id="27" name="Picture 2" descr="C:\EZMetrology\Products\EZ Speed Calibrator\Images\IMG_2241 - Copy.JPG">
            <a:extLst>
              <a:ext uri="{FF2B5EF4-FFF2-40B4-BE49-F238E27FC236}">
                <a16:creationId xmlns:a16="http://schemas.microsoft.com/office/drawing/2014/main" id="{BA7CB20F-FA69-8002-1588-D69756BF7058}"/>
              </a:ext>
            </a:extLst>
          </p:cNvPr>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6453076" y="4633762"/>
            <a:ext cx="1773238" cy="105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a:extLst>
              <a:ext uri="{FF2B5EF4-FFF2-40B4-BE49-F238E27FC236}">
                <a16:creationId xmlns:a16="http://schemas.microsoft.com/office/drawing/2014/main" id="{0D74B12A-941B-004E-71F6-5B36400A8385}"/>
              </a:ext>
            </a:extLst>
          </p:cNvPr>
          <p:cNvPicPr>
            <a:picLocks noChangeAspect="1"/>
          </p:cNvPicPr>
          <p:nvPr/>
        </p:nvPicPr>
        <p:blipFill>
          <a:blip r:embed="rId5"/>
          <a:stretch>
            <a:fillRect/>
          </a:stretch>
        </p:blipFill>
        <p:spPr>
          <a:xfrm>
            <a:off x="9259701" y="4563509"/>
            <a:ext cx="979488" cy="1387811"/>
          </a:xfrm>
          <a:prstGeom prst="rect">
            <a:avLst/>
          </a:prstGeom>
        </p:spPr>
      </p:pic>
      <p:pic>
        <p:nvPicPr>
          <p:cNvPr id="29" name="Picture 28">
            <a:extLst>
              <a:ext uri="{FF2B5EF4-FFF2-40B4-BE49-F238E27FC236}">
                <a16:creationId xmlns:a16="http://schemas.microsoft.com/office/drawing/2014/main" id="{E40B9581-A822-709E-8A2D-6FFD4A72124D}"/>
              </a:ext>
            </a:extLst>
          </p:cNvPr>
          <p:cNvPicPr>
            <a:picLocks noChangeAspect="1"/>
          </p:cNvPicPr>
          <p:nvPr/>
        </p:nvPicPr>
        <p:blipFill>
          <a:blip r:embed="rId6"/>
          <a:stretch>
            <a:fillRect/>
          </a:stretch>
        </p:blipFill>
        <p:spPr>
          <a:xfrm>
            <a:off x="9749445" y="4782184"/>
            <a:ext cx="1054100" cy="1479393"/>
          </a:xfrm>
          <a:prstGeom prst="rect">
            <a:avLst/>
          </a:prstGeom>
        </p:spPr>
      </p:pic>
      <p:sp>
        <p:nvSpPr>
          <p:cNvPr id="30" name="Rectangle 29">
            <a:extLst>
              <a:ext uri="{FF2B5EF4-FFF2-40B4-BE49-F238E27FC236}">
                <a16:creationId xmlns:a16="http://schemas.microsoft.com/office/drawing/2014/main" id="{0E6A29D1-DEA5-ACB9-A883-AECE19FDC719}"/>
              </a:ext>
            </a:extLst>
          </p:cNvPr>
          <p:cNvSpPr/>
          <p:nvPr/>
        </p:nvSpPr>
        <p:spPr>
          <a:xfrm>
            <a:off x="4295775" y="3808556"/>
            <a:ext cx="7075415" cy="630038"/>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a:solidFill>
                  <a:prstClr val="black"/>
                </a:solidFill>
              </a:rPr>
              <a:t>System performance is best illustrated with R&amp;R testing that includes sensor performance, mounting system, installation,  and algorithm sensitivity in a manner that covers different setups and multiple users.</a:t>
            </a:r>
          </a:p>
        </p:txBody>
      </p:sp>
      <p:graphicFrame>
        <p:nvGraphicFramePr>
          <p:cNvPr id="6" name="Table 5">
            <a:extLst>
              <a:ext uri="{FF2B5EF4-FFF2-40B4-BE49-F238E27FC236}">
                <a16:creationId xmlns:a16="http://schemas.microsoft.com/office/drawing/2014/main" id="{BE1EC6DA-4F8A-1810-E49E-7F014C5C605B}"/>
              </a:ext>
            </a:extLst>
          </p:cNvPr>
          <p:cNvGraphicFramePr>
            <a:graphicFrameLocks noGrp="1"/>
          </p:cNvGraphicFramePr>
          <p:nvPr>
            <p:extLst>
              <p:ext uri="{D42A27DB-BD31-4B8C-83A1-F6EECF244321}">
                <p14:modId xmlns:p14="http://schemas.microsoft.com/office/powerpoint/2010/main" val="3070084694"/>
              </p:ext>
            </p:extLst>
          </p:nvPr>
        </p:nvGraphicFramePr>
        <p:xfrm>
          <a:off x="1278337" y="1541952"/>
          <a:ext cx="10543897" cy="2273191"/>
        </p:xfrm>
        <a:graphic>
          <a:graphicData uri="http://schemas.openxmlformats.org/drawingml/2006/table">
            <a:tbl>
              <a:tblPr>
                <a:tableStyleId>{D7AC3CCA-C797-4891-BE02-D94E43425B78}</a:tableStyleId>
              </a:tblPr>
              <a:tblGrid>
                <a:gridCol w="2651331">
                  <a:extLst>
                    <a:ext uri="{9D8B030D-6E8A-4147-A177-3AD203B41FA5}">
                      <a16:colId xmlns:a16="http://schemas.microsoft.com/office/drawing/2014/main" val="394812555"/>
                    </a:ext>
                  </a:extLst>
                </a:gridCol>
                <a:gridCol w="2437100">
                  <a:extLst>
                    <a:ext uri="{9D8B030D-6E8A-4147-A177-3AD203B41FA5}">
                      <a16:colId xmlns:a16="http://schemas.microsoft.com/office/drawing/2014/main" val="1705324358"/>
                    </a:ext>
                  </a:extLst>
                </a:gridCol>
                <a:gridCol w="2737409">
                  <a:extLst>
                    <a:ext uri="{9D8B030D-6E8A-4147-A177-3AD203B41FA5}">
                      <a16:colId xmlns:a16="http://schemas.microsoft.com/office/drawing/2014/main" val="1925502327"/>
                    </a:ext>
                  </a:extLst>
                </a:gridCol>
                <a:gridCol w="2718057">
                  <a:extLst>
                    <a:ext uri="{9D8B030D-6E8A-4147-A177-3AD203B41FA5}">
                      <a16:colId xmlns:a16="http://schemas.microsoft.com/office/drawing/2014/main" val="4216474624"/>
                    </a:ext>
                  </a:extLst>
                </a:gridCol>
              </a:tblGrid>
              <a:tr h="183178">
                <a:tc>
                  <a:txBody>
                    <a:bodyPr/>
                    <a:lstStyle/>
                    <a:p>
                      <a:pPr algn="l" fontAlgn="t"/>
                      <a:endParaRPr lang="en-US" sz="1100" b="1" i="0" u="none" strike="noStrike" dirty="0">
                        <a:solidFill>
                          <a:srgbClr val="000000"/>
                        </a:solidFill>
                        <a:effectLst/>
                        <a:latin typeface="+mn-lt"/>
                      </a:endParaRPr>
                    </a:p>
                  </a:txBody>
                  <a:tcPr marL="8302" marR="8302" marT="8302" marB="39849"/>
                </a:tc>
                <a:tc>
                  <a:txBody>
                    <a:bodyPr/>
                    <a:lstStyle/>
                    <a:p>
                      <a:pPr algn="ctr" fontAlgn="t"/>
                      <a:r>
                        <a:rPr lang="en-US" sz="1100" b="1" i="0" u="none" strike="noStrike" dirty="0">
                          <a:solidFill>
                            <a:srgbClr val="000000"/>
                          </a:solidFill>
                          <a:effectLst/>
                          <a:latin typeface="+mn-lt"/>
                        </a:rPr>
                        <a:t>REQUIREMENT</a:t>
                      </a:r>
                    </a:p>
                  </a:txBody>
                  <a:tcPr marL="448297" marR="8302" marT="8302" marB="39849">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8302" marR="8302" marT="8302" marB="39849">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8302" marR="8302" marT="8302" marB="39849">
                    <a:solidFill>
                      <a:srgbClr val="FFFF00"/>
                    </a:solidFill>
                  </a:tcPr>
                </a:tc>
                <a:extLst>
                  <a:ext uri="{0D108BD9-81ED-4DB2-BD59-A6C34878D82A}">
                    <a16:rowId xmlns:a16="http://schemas.microsoft.com/office/drawing/2014/main" val="2860651868"/>
                  </a:ext>
                </a:extLst>
              </a:tr>
              <a:tr h="362228">
                <a:tc>
                  <a:txBody>
                    <a:bodyPr/>
                    <a:lstStyle/>
                    <a:p>
                      <a:pPr algn="l" fontAlgn="ctr"/>
                      <a:r>
                        <a:rPr lang="en-US" sz="1100" u="none" strike="noStrike" dirty="0">
                          <a:solidFill>
                            <a:schemeClr val="bg1"/>
                          </a:solidFill>
                          <a:effectLst/>
                          <a:latin typeface="+mn-lt"/>
                        </a:rPr>
                        <a:t>System Verification</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u="none" strike="noStrike" dirty="0">
                          <a:effectLst/>
                          <a:latin typeface="+mn-lt"/>
                        </a:rPr>
                        <a:t>Yes</a:t>
                      </a:r>
                    </a:p>
                    <a:p>
                      <a:pPr algn="ctr" fontAlgn="t"/>
                      <a:r>
                        <a:rPr lang="en-US" sz="1100" u="none" strike="noStrike" dirty="0">
                          <a:effectLst/>
                          <a:latin typeface="+mn-lt"/>
                        </a:rPr>
                        <a:t>Calibration Accessories</a:t>
                      </a:r>
                      <a:endParaRPr lang="en-US" sz="1100" b="0" i="0" u="none" strike="noStrike" dirty="0">
                        <a:solidFill>
                          <a:srgbClr val="000000"/>
                        </a:solidFill>
                        <a:effectLst/>
                        <a:latin typeface="+mn-lt"/>
                      </a:endParaRPr>
                    </a:p>
                  </a:txBody>
                  <a:tcPr marL="45720" marR="45720" anchor="ctr"/>
                </a:tc>
                <a:tc>
                  <a:txBody>
                    <a:bodyPr/>
                    <a:lstStyle/>
                    <a:p>
                      <a:pPr algn="ctr" fontAlgn="ctr"/>
                      <a:r>
                        <a:rPr lang="en-US" sz="1100" u="none" strike="noStrike" dirty="0">
                          <a:effectLst/>
                          <a:latin typeface="+mn-lt"/>
                        </a:rPr>
                        <a:t>Yes</a:t>
                      </a:r>
                    </a:p>
                    <a:p>
                      <a:pPr algn="ctr" fontAlgn="ctr"/>
                      <a:r>
                        <a:rPr lang="en-US" sz="1100" u="none" strike="noStrike" dirty="0" err="1">
                          <a:effectLst/>
                          <a:latin typeface="+mn-lt"/>
                        </a:rPr>
                        <a:t>EZSpeed</a:t>
                      </a:r>
                      <a:r>
                        <a:rPr lang="en-US" sz="1100" u="none" strike="noStrike" dirty="0">
                          <a:effectLst/>
                          <a:latin typeface="+mn-lt"/>
                        </a:rPr>
                        <a:t> Validator</a:t>
                      </a:r>
                      <a:endParaRPr lang="en-US" sz="1100" b="0" i="0" u="none" strike="noStrike" dirty="0">
                        <a:solidFill>
                          <a:srgbClr val="000000"/>
                        </a:solidFill>
                        <a:effectLst/>
                        <a:latin typeface="+mn-lt"/>
                      </a:endParaRPr>
                    </a:p>
                  </a:txBody>
                  <a:tcPr marL="45720" marR="45720" anchor="ctr"/>
                </a:tc>
                <a:tc>
                  <a:txBody>
                    <a:bodyPr/>
                    <a:lstStyle/>
                    <a:p>
                      <a:pPr algn="ctr" fontAlgn="t"/>
                      <a:r>
                        <a:rPr lang="en-US" sz="1100" u="none" strike="noStrike" dirty="0">
                          <a:effectLst/>
                          <a:latin typeface="+mn-lt"/>
                        </a:rPr>
                        <a:t>Yes</a:t>
                      </a:r>
                    </a:p>
                    <a:p>
                      <a:pPr algn="ctr" fontAlgn="t"/>
                      <a:r>
                        <a:rPr lang="en-US" sz="1100" u="none" strike="noStrike" dirty="0">
                          <a:effectLst/>
                          <a:latin typeface="+mn-lt"/>
                        </a:rPr>
                        <a:t>Tune-Up Module</a:t>
                      </a:r>
                      <a:endParaRPr lang="en-US" sz="1100" b="0" i="0" u="none" strike="noStrike" dirty="0">
                        <a:solidFill>
                          <a:srgbClr val="000000"/>
                        </a:solidFill>
                        <a:effectLst/>
                        <a:latin typeface="+mn-lt"/>
                      </a:endParaRPr>
                    </a:p>
                  </a:txBody>
                  <a:tcPr marL="45720" marR="45720" anchor="ctr"/>
                </a:tc>
                <a:extLst>
                  <a:ext uri="{0D108BD9-81ED-4DB2-BD59-A6C34878D82A}">
                    <a16:rowId xmlns:a16="http://schemas.microsoft.com/office/drawing/2014/main" val="3858995739"/>
                  </a:ext>
                </a:extLst>
              </a:tr>
              <a:tr h="504532">
                <a:tc>
                  <a:txBody>
                    <a:bodyPr/>
                    <a:lstStyle/>
                    <a:p>
                      <a:pPr algn="l" fontAlgn="ctr"/>
                      <a:r>
                        <a:rPr lang="en-US" sz="1100" u="none" strike="noStrike" dirty="0">
                          <a:solidFill>
                            <a:schemeClr val="bg1"/>
                          </a:solidFill>
                          <a:effectLst/>
                          <a:latin typeface="+mn-lt"/>
                        </a:rPr>
                        <a:t>National Standard</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u="none" strike="noStrike" dirty="0">
                          <a:effectLst/>
                          <a:latin typeface="+mn-lt"/>
                        </a:rPr>
                        <a:t>SGS</a:t>
                      </a:r>
                    </a:p>
                    <a:p>
                      <a:pPr algn="ctr" fontAlgn="t"/>
                      <a:r>
                        <a:rPr lang="en-US" sz="1100" u="none" strike="noStrike" dirty="0">
                          <a:effectLst/>
                          <a:latin typeface="+mn-lt"/>
                        </a:rPr>
                        <a:t>Dimensional Standard</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NIST*</a:t>
                      </a:r>
                    </a:p>
                    <a:p>
                      <a:pPr algn="ctr" fontAlgn="t"/>
                      <a:r>
                        <a:rPr lang="en-US" sz="1100" u="none" strike="noStrike" dirty="0">
                          <a:effectLst/>
                          <a:latin typeface="+mn-lt"/>
                        </a:rPr>
                        <a:t>National Institute for Standards and Technologies</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NIST*</a:t>
                      </a:r>
                    </a:p>
                    <a:p>
                      <a:pPr marL="0" indent="0" algn="ctr" fontAlgn="t"/>
                      <a:r>
                        <a:rPr lang="en-US" sz="1100" u="none" strike="noStrike" dirty="0">
                          <a:effectLst/>
                          <a:latin typeface="+mn-lt"/>
                        </a:rPr>
                        <a:t>National Institute for Standards and Technologies</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3241644396"/>
                  </a:ext>
                </a:extLst>
              </a:tr>
              <a:tr h="219924">
                <a:tc>
                  <a:txBody>
                    <a:bodyPr/>
                    <a:lstStyle/>
                    <a:p>
                      <a:pPr algn="l" fontAlgn="t"/>
                      <a:r>
                        <a:rPr lang="en-US" sz="1100" u="none" strike="noStrike" dirty="0">
                          <a:solidFill>
                            <a:schemeClr val="bg1"/>
                          </a:solidFill>
                          <a:effectLst/>
                          <a:latin typeface="+mn-lt"/>
                        </a:rPr>
                        <a:t>+++ Calibration </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b="0" i="0" u="none" strike="noStrike" dirty="0">
                          <a:solidFill>
                            <a:srgbClr val="231F1F"/>
                          </a:solidFill>
                          <a:effectLst/>
                          <a:latin typeface="+mn-lt"/>
                        </a:rPr>
                        <a:t>-</a:t>
                      </a:r>
                    </a:p>
                  </a:txBody>
                  <a:tcPr marL="45720" marR="45720" anchor="ctr"/>
                </a:tc>
                <a:tc>
                  <a:txBody>
                    <a:bodyPr/>
                    <a:lstStyle/>
                    <a:p>
                      <a:pPr algn="ctr" fontAlgn="t"/>
                      <a:r>
                        <a:rPr lang="en-US" sz="1100" u="none" strike="noStrike" dirty="0">
                          <a:effectLst/>
                          <a:latin typeface="+mn-lt"/>
                        </a:rPr>
                        <a:t>Yearly </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Yearly </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2853636418"/>
                  </a:ext>
                </a:extLst>
              </a:tr>
              <a:tr h="219924">
                <a:tc>
                  <a:txBody>
                    <a:bodyPr/>
                    <a:lstStyle/>
                    <a:p>
                      <a:pPr algn="l" fontAlgn="ctr"/>
                      <a:r>
                        <a:rPr lang="en-US" sz="1100" u="none" strike="noStrike" dirty="0">
                          <a:solidFill>
                            <a:schemeClr val="bg1"/>
                          </a:solidFill>
                          <a:effectLst/>
                          <a:latin typeface="+mn-lt"/>
                        </a:rPr>
                        <a:t>+++ Wireless Standard</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b="0" i="0" u="none" strike="noStrike" dirty="0">
                          <a:solidFill>
                            <a:srgbClr val="231F1F"/>
                          </a:solidFill>
                          <a:effectLst/>
                          <a:latin typeface="+mn-lt"/>
                        </a:rPr>
                        <a:t>-</a:t>
                      </a:r>
                    </a:p>
                  </a:txBody>
                  <a:tcPr marL="45720" marR="45720" anchor="ctr"/>
                </a:tc>
                <a:tc>
                  <a:txBody>
                    <a:bodyPr/>
                    <a:lstStyle/>
                    <a:p>
                      <a:pPr algn="ctr" fontAlgn="t"/>
                      <a:r>
                        <a:rPr lang="en-US" sz="1100" u="none" strike="noStrike" dirty="0">
                          <a:effectLst/>
                          <a:latin typeface="+mn-lt"/>
                        </a:rPr>
                        <a:t>Bluetooth or Wi-Fi</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Wi-Fi (2.4GHz)</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2684851958"/>
                  </a:ext>
                </a:extLst>
              </a:tr>
              <a:tr h="219924">
                <a:tc>
                  <a:txBody>
                    <a:bodyPr/>
                    <a:lstStyle/>
                    <a:p>
                      <a:pPr algn="l" fontAlgn="t"/>
                      <a:r>
                        <a:rPr lang="en-US" sz="1100" u="none" strike="noStrike" dirty="0">
                          <a:solidFill>
                            <a:schemeClr val="bg1"/>
                          </a:solidFill>
                          <a:effectLst/>
                          <a:latin typeface="+mn-lt"/>
                        </a:rPr>
                        <a:t>+++ Electrical Safety and Interference</a:t>
                      </a:r>
                      <a:endParaRPr lang="en-US" sz="1100" b="1" i="0" u="none" strike="noStrike" dirty="0">
                        <a:solidFill>
                          <a:schemeClr val="bg1"/>
                        </a:solidFill>
                        <a:effectLst/>
                        <a:latin typeface="+mn-lt"/>
                      </a:endParaRPr>
                    </a:p>
                  </a:txBody>
                  <a:tcPr marL="45720" marR="45720" anchor="ctr">
                    <a:solidFill>
                      <a:schemeClr val="bg1">
                        <a:lumMod val="50000"/>
                      </a:schemeClr>
                    </a:solidFill>
                  </a:tcPr>
                </a:tc>
                <a:tc>
                  <a:txBody>
                    <a:bodyPr/>
                    <a:lstStyle/>
                    <a:p>
                      <a:pPr algn="ctr" fontAlgn="t"/>
                      <a:r>
                        <a:rPr lang="en-US" sz="1100" u="none" strike="noStrike" dirty="0">
                          <a:effectLst/>
                          <a:latin typeface="+mn-lt"/>
                        </a:rPr>
                        <a:t>-</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CE</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u="none" strike="noStrike" dirty="0">
                          <a:effectLst/>
                          <a:latin typeface="+mn-lt"/>
                        </a:rPr>
                        <a:t>CE </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1525354565"/>
                  </a:ext>
                </a:extLst>
              </a:tr>
              <a:tr h="219924">
                <a:tc>
                  <a:txBody>
                    <a:bodyPr/>
                    <a:lstStyle/>
                    <a:p>
                      <a:pPr algn="l" fontAlgn="t"/>
                      <a:r>
                        <a:rPr lang="en-US" sz="1100" b="0" i="0" u="none" strike="noStrike" dirty="0">
                          <a:solidFill>
                            <a:schemeClr val="bg1"/>
                          </a:solidFill>
                          <a:effectLst/>
                          <a:latin typeface="+mn-lt"/>
                        </a:rPr>
                        <a:t>+++ Gauge R &amp; R Data</a:t>
                      </a:r>
                    </a:p>
                  </a:txBody>
                  <a:tcPr marL="45720" marR="45720" anchor="ctr">
                    <a:solidFill>
                      <a:schemeClr val="bg1">
                        <a:lumMod val="50000"/>
                      </a:schemeClr>
                    </a:solidFill>
                  </a:tcPr>
                </a:tc>
                <a:tc>
                  <a:txBody>
                    <a:bodyPr/>
                    <a:lstStyle/>
                    <a:p>
                      <a:pPr algn="ctr" fontAlgn="t"/>
                      <a:r>
                        <a:rPr lang="en-US" sz="1100" b="0" i="0" u="none" strike="noStrike" dirty="0">
                          <a:solidFill>
                            <a:srgbClr val="231F1F"/>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Available</a:t>
                      </a:r>
                    </a:p>
                  </a:txBody>
                  <a:tcPr marL="45720" marR="45720" anchor="ctr"/>
                </a:tc>
                <a:tc>
                  <a:txBody>
                    <a:bodyPr/>
                    <a:lstStyle/>
                    <a:p>
                      <a:pPr algn="ctr" fontAlgn="t"/>
                      <a:r>
                        <a:rPr lang="en-US" sz="1100" b="0" i="0" u="none" strike="noStrike" dirty="0">
                          <a:solidFill>
                            <a:srgbClr val="231F1F"/>
                          </a:solidFill>
                          <a:effectLst/>
                          <a:latin typeface="+mn-lt"/>
                        </a:rPr>
                        <a:t>Available</a:t>
                      </a:r>
                    </a:p>
                  </a:txBody>
                  <a:tcPr marL="45720" marR="45720" anchor="ctr"/>
                </a:tc>
                <a:extLst>
                  <a:ext uri="{0D108BD9-81ED-4DB2-BD59-A6C34878D82A}">
                    <a16:rowId xmlns:a16="http://schemas.microsoft.com/office/drawing/2014/main" val="185253680"/>
                  </a:ext>
                </a:extLst>
              </a:tr>
            </a:tbl>
          </a:graphicData>
        </a:graphic>
      </p:graphicFrame>
    </p:spTree>
    <p:extLst>
      <p:ext uri="{BB962C8B-B14F-4D97-AF65-F5344CB8AC3E}">
        <p14:creationId xmlns:p14="http://schemas.microsoft.com/office/powerpoint/2010/main" val="10040271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13</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4.3  working conditions</a:t>
            </a:r>
          </a:p>
        </p:txBody>
      </p:sp>
      <p:sp>
        <p:nvSpPr>
          <p:cNvPr id="6" name="TextBox 5">
            <a:extLst>
              <a:ext uri="{FF2B5EF4-FFF2-40B4-BE49-F238E27FC236}">
                <a16:creationId xmlns:a16="http://schemas.microsoft.com/office/drawing/2014/main" id="{5DA26E83-2062-C9B0-3416-FE06CDA7D59B}"/>
              </a:ext>
            </a:extLst>
          </p:cNvPr>
          <p:cNvSpPr txBox="1"/>
          <p:nvPr/>
        </p:nvSpPr>
        <p:spPr>
          <a:xfrm>
            <a:off x="2684050" y="5920847"/>
            <a:ext cx="9353843" cy="261610"/>
          </a:xfrm>
          <a:prstGeom prst="rect">
            <a:avLst/>
          </a:prstGeom>
          <a:noFill/>
        </p:spPr>
        <p:txBody>
          <a:bodyPr wrap="none" rtlCol="0">
            <a:spAutoFit/>
          </a:bodyPr>
          <a:lstStyle/>
          <a:p>
            <a:r>
              <a:rPr lang="en-US" sz="1100" dirty="0"/>
              <a:t>* Limit for temperature operation is mainly mounting system limits; special attention to the mounting method can enlarge the temperature range.</a:t>
            </a:r>
          </a:p>
        </p:txBody>
      </p:sp>
      <p:sp>
        <p:nvSpPr>
          <p:cNvPr id="9" name="Rectangle 8">
            <a:extLst>
              <a:ext uri="{FF2B5EF4-FFF2-40B4-BE49-F238E27FC236}">
                <a16:creationId xmlns:a16="http://schemas.microsoft.com/office/drawing/2014/main" id="{D2343747-AE2F-A1AF-7B12-54CE64E5C25A}"/>
              </a:ext>
            </a:extLst>
          </p:cNvPr>
          <p:cNvSpPr/>
          <p:nvPr/>
        </p:nvSpPr>
        <p:spPr>
          <a:xfrm>
            <a:off x="4648785" y="5199087"/>
            <a:ext cx="6939683" cy="597681"/>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90000"/>
              </a:lnSpc>
              <a:spcBef>
                <a:spcPts val="1000"/>
              </a:spcBef>
              <a:buClr>
                <a:srgbClr val="C9D803"/>
              </a:buClr>
            </a:pPr>
            <a:r>
              <a:rPr lang="en-US" sz="1100" dirty="0">
                <a:solidFill>
                  <a:prstClr val="black"/>
                </a:solidFill>
              </a:rPr>
              <a:t>Suction cup mounting of all EZ technology works on steel, aluminum, plastic,  and glass doors.</a:t>
            </a:r>
          </a:p>
          <a:p>
            <a:pPr marL="0" lvl="1">
              <a:lnSpc>
                <a:spcPct val="90000"/>
              </a:lnSpc>
              <a:spcBef>
                <a:spcPts val="1000"/>
              </a:spcBef>
              <a:buClr>
                <a:srgbClr val="C9D803"/>
              </a:buClr>
            </a:pPr>
            <a:r>
              <a:rPr lang="en-US" sz="1100" dirty="0">
                <a:solidFill>
                  <a:prstClr val="black"/>
                </a:solidFill>
              </a:rPr>
              <a:t>Wireless operation avoids cable issues for reliability, removes tripping hazards,  and simplifies  installation.</a:t>
            </a:r>
          </a:p>
        </p:txBody>
      </p:sp>
      <p:graphicFrame>
        <p:nvGraphicFramePr>
          <p:cNvPr id="10" name="Table 9">
            <a:extLst>
              <a:ext uri="{FF2B5EF4-FFF2-40B4-BE49-F238E27FC236}">
                <a16:creationId xmlns:a16="http://schemas.microsoft.com/office/drawing/2014/main" id="{831530C6-368F-9472-D48F-BAC802708FCD}"/>
              </a:ext>
            </a:extLst>
          </p:cNvPr>
          <p:cNvGraphicFramePr>
            <a:graphicFrameLocks noGrp="1"/>
          </p:cNvGraphicFramePr>
          <p:nvPr>
            <p:extLst>
              <p:ext uri="{D42A27DB-BD31-4B8C-83A1-F6EECF244321}">
                <p14:modId xmlns:p14="http://schemas.microsoft.com/office/powerpoint/2010/main" val="1549076827"/>
              </p:ext>
            </p:extLst>
          </p:nvPr>
        </p:nvGraphicFramePr>
        <p:xfrm>
          <a:off x="815364" y="1861527"/>
          <a:ext cx="11177672" cy="3169920"/>
        </p:xfrm>
        <a:graphic>
          <a:graphicData uri="http://schemas.openxmlformats.org/drawingml/2006/table">
            <a:tbl>
              <a:tblPr>
                <a:tableStyleId>{D7AC3CCA-C797-4891-BE02-D94E43425B78}</a:tableStyleId>
              </a:tblPr>
              <a:tblGrid>
                <a:gridCol w="1927836">
                  <a:extLst>
                    <a:ext uri="{9D8B030D-6E8A-4147-A177-3AD203B41FA5}">
                      <a16:colId xmlns:a16="http://schemas.microsoft.com/office/drawing/2014/main" val="394812555"/>
                    </a:ext>
                  </a:extLst>
                </a:gridCol>
                <a:gridCol w="3036498">
                  <a:extLst>
                    <a:ext uri="{9D8B030D-6E8A-4147-A177-3AD203B41FA5}">
                      <a16:colId xmlns:a16="http://schemas.microsoft.com/office/drawing/2014/main" val="1705324358"/>
                    </a:ext>
                  </a:extLst>
                </a:gridCol>
                <a:gridCol w="3545457">
                  <a:extLst>
                    <a:ext uri="{9D8B030D-6E8A-4147-A177-3AD203B41FA5}">
                      <a16:colId xmlns:a16="http://schemas.microsoft.com/office/drawing/2014/main" val="1925502327"/>
                    </a:ext>
                  </a:extLst>
                </a:gridCol>
                <a:gridCol w="2667881">
                  <a:extLst>
                    <a:ext uri="{9D8B030D-6E8A-4147-A177-3AD203B41FA5}">
                      <a16:colId xmlns:a16="http://schemas.microsoft.com/office/drawing/2014/main" val="4216474624"/>
                    </a:ext>
                  </a:extLst>
                </a:gridCol>
              </a:tblGrid>
              <a:tr h="157734">
                <a:tc>
                  <a:txBody>
                    <a:bodyPr/>
                    <a:lstStyle/>
                    <a:p>
                      <a:pPr algn="l" fontAlgn="t"/>
                      <a:endParaRPr lang="en-US" sz="1100" b="1"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157734">
                <a:tc>
                  <a:txBody>
                    <a:bodyPr/>
                    <a:lstStyle/>
                    <a:p>
                      <a:pPr algn="l" fontAlgn="ctr"/>
                      <a:r>
                        <a:rPr lang="en-US" sz="1100" b="0" i="0" u="none" strike="noStrike" dirty="0">
                          <a:solidFill>
                            <a:schemeClr val="bg1"/>
                          </a:solidFill>
                          <a:effectLst/>
                          <a:latin typeface="+mn-lt"/>
                        </a:rPr>
                        <a:t>Type of Vehicles</a:t>
                      </a:r>
                    </a:p>
                  </a:txBody>
                  <a:tcPr marL="45720" marR="45720" anchor="ctr">
                    <a:solidFill>
                      <a:schemeClr val="bg1">
                        <a:lumMod val="50000"/>
                      </a:schemeClr>
                    </a:solidFill>
                  </a:tcPr>
                </a:tc>
                <a:tc>
                  <a:txBody>
                    <a:bodyPr/>
                    <a:lstStyle/>
                    <a:p>
                      <a:pPr algn="ctr" fontAlgn="ctr"/>
                      <a:r>
                        <a:rPr lang="en-US" sz="1100" b="0" i="0" u="none" strike="noStrike" dirty="0">
                          <a:solidFill>
                            <a:srgbClr val="000000"/>
                          </a:solidFill>
                          <a:effectLst/>
                          <a:latin typeface="+mn-lt"/>
                        </a:rPr>
                        <a:t>Pivot, Sliding, Trunk, Liftgate, Tailgate </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b="0" i="0" u="none" strike="noStrike" dirty="0">
                          <a:solidFill>
                            <a:srgbClr val="000000"/>
                          </a:solidFill>
                          <a:effectLst/>
                          <a:latin typeface="+mn-lt"/>
                        </a:rPr>
                        <a:t>EZSpeed Pivot, Sliding, Trunk, Liftgate, Tailgate EZEnergy Pivot, Trunk, Liftgate, Tailgate,</a:t>
                      </a:r>
                    </a:p>
                    <a:p>
                      <a:pPr algn="ctr" fontAlgn="t"/>
                      <a:r>
                        <a:rPr lang="en-US" sz="1100" b="0" i="0" u="none" strike="noStrike" dirty="0">
                          <a:solidFill>
                            <a:srgbClr val="000000"/>
                          </a:solidFill>
                          <a:effectLst/>
                          <a:latin typeface="+mn-lt"/>
                        </a:rPr>
                        <a:t>EZPressure Pivot, Sliding, Trunk, Liftgate, Tailgate </a:t>
                      </a:r>
                    </a:p>
                  </a:txBody>
                  <a:tcPr marL="45720" marR="45720" anchor="ctr"/>
                </a:tc>
                <a:tc>
                  <a:txBody>
                    <a:bodyPr/>
                    <a:lstStyle/>
                    <a:p>
                      <a:pPr algn="ctr" fontAlgn="t"/>
                      <a:r>
                        <a:rPr lang="en-US" sz="1100" b="0" i="0" u="none" strike="noStrike" dirty="0">
                          <a:solidFill>
                            <a:srgbClr val="231F1F"/>
                          </a:solidFill>
                          <a:effectLst/>
                          <a:latin typeface="+mn-lt"/>
                        </a:rPr>
                        <a:t>Pivot</a:t>
                      </a:r>
                    </a:p>
                  </a:txBody>
                  <a:tcPr marL="45720" marR="45720" anchor="ctr"/>
                </a:tc>
                <a:extLst>
                  <a:ext uri="{0D108BD9-81ED-4DB2-BD59-A6C34878D82A}">
                    <a16:rowId xmlns:a16="http://schemas.microsoft.com/office/drawing/2014/main" val="3822104787"/>
                  </a:ext>
                </a:extLst>
              </a:tr>
              <a:tr h="157734">
                <a:tc>
                  <a:txBody>
                    <a:bodyPr/>
                    <a:lstStyle/>
                    <a:p>
                      <a:pPr algn="l" fontAlgn="ctr"/>
                      <a:r>
                        <a:rPr lang="en-US" sz="1100" b="0" i="0" u="none" strike="noStrike" dirty="0">
                          <a:solidFill>
                            <a:schemeClr val="bg1"/>
                          </a:solidFill>
                          <a:effectLst/>
                          <a:latin typeface="+mn-lt"/>
                        </a:rPr>
                        <a:t>Operating Temperature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-40 +70C  </a:t>
                      </a:r>
                    </a:p>
                    <a:p>
                      <a:pPr algn="ctr" fontAlgn="t"/>
                      <a:r>
                        <a:rPr lang="en-US" sz="1100" b="0" i="0" u="none" strike="noStrike" dirty="0">
                          <a:solidFill>
                            <a:srgbClr val="000000"/>
                          </a:solidFill>
                          <a:effectLst/>
                          <a:latin typeface="+mn-lt"/>
                        </a:rPr>
                        <a:t>Sensors Dependent</a:t>
                      </a:r>
                    </a:p>
                  </a:txBody>
                  <a:tcPr marL="45720" marR="45720" anchor="ctr"/>
                </a:tc>
                <a:tc>
                  <a:txBody>
                    <a:bodyPr/>
                    <a:lstStyle/>
                    <a:p>
                      <a:pPr algn="ctr" fontAlgn="t"/>
                      <a:r>
                        <a:rPr lang="en-US" sz="1100" b="0" i="0" u="none" strike="noStrike" dirty="0">
                          <a:solidFill>
                            <a:srgbClr val="000000"/>
                          </a:solidFill>
                          <a:effectLst/>
                          <a:latin typeface="+mn-lt"/>
                        </a:rPr>
                        <a:t>-20 + 40C*</a:t>
                      </a:r>
                    </a:p>
                  </a:txBody>
                  <a:tcPr marL="45720" marR="45720" anchor="ctr"/>
                </a:tc>
                <a:tc>
                  <a:txBody>
                    <a:bodyPr/>
                    <a:lstStyle/>
                    <a:p>
                      <a:pPr algn="ctr" fontAlgn="t"/>
                      <a:r>
                        <a:rPr lang="en-US" sz="1100" b="0" i="0" u="none" strike="noStrike" dirty="0">
                          <a:solidFill>
                            <a:srgbClr val="231F1F"/>
                          </a:solidFill>
                          <a:effectLst/>
                          <a:latin typeface="+mn-lt"/>
                        </a:rPr>
                        <a:t>-20 + 40C*</a:t>
                      </a:r>
                    </a:p>
                  </a:txBody>
                  <a:tcPr marL="45720" marR="45720" anchor="ctr"/>
                </a:tc>
                <a:extLst>
                  <a:ext uri="{0D108BD9-81ED-4DB2-BD59-A6C34878D82A}">
                    <a16:rowId xmlns:a16="http://schemas.microsoft.com/office/drawing/2014/main" val="3012726034"/>
                  </a:ext>
                </a:extLst>
              </a:tr>
              <a:tr h="157734">
                <a:tc>
                  <a:txBody>
                    <a:bodyPr/>
                    <a:lstStyle/>
                    <a:p>
                      <a:pPr algn="l" fontAlgn="t"/>
                      <a:r>
                        <a:rPr lang="en-US" sz="1100" b="0" i="0" u="none" strike="noStrike">
                          <a:solidFill>
                            <a:schemeClr val="bg1"/>
                          </a:solidFill>
                          <a:effectLst/>
                          <a:latin typeface="+mn-lt"/>
                        </a:rPr>
                        <a:t>Humidity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5% to 95% RH</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kern="1200" dirty="0">
                          <a:solidFill>
                            <a:srgbClr val="000000"/>
                          </a:solidFill>
                          <a:effectLst/>
                          <a:latin typeface="+mn-lt"/>
                          <a:ea typeface="+mn-ea"/>
                          <a:cs typeface="+mn-cs"/>
                        </a:rPr>
                        <a:t>0% to 95% RH</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kern="1200" dirty="0">
                          <a:solidFill>
                            <a:srgbClr val="000000"/>
                          </a:solidFill>
                          <a:effectLst/>
                          <a:latin typeface="+mn-lt"/>
                          <a:ea typeface="+mn-ea"/>
                          <a:cs typeface="+mn-cs"/>
                        </a:rPr>
                        <a:t>Noncondensing</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kern="1200" dirty="0">
                          <a:solidFill>
                            <a:srgbClr val="000000"/>
                          </a:solidFill>
                          <a:effectLst/>
                          <a:latin typeface="+mn-lt"/>
                          <a:ea typeface="+mn-ea"/>
                          <a:cs typeface="+mn-cs"/>
                        </a:rPr>
                        <a:t>0% to 95% RH</a:t>
                      </a:r>
                    </a:p>
                    <a:p>
                      <a:pPr marL="0" algn="ctr" defTabSz="914400" rtl="0" eaLnBrk="1" fontAlgn="t" latinLnBrk="0" hangingPunct="1"/>
                      <a:r>
                        <a:rPr lang="en-US" sz="1100" b="0" i="0" u="none" strike="noStrike" kern="1200" dirty="0">
                          <a:solidFill>
                            <a:srgbClr val="000000"/>
                          </a:solidFill>
                          <a:effectLst/>
                          <a:latin typeface="+mn-lt"/>
                          <a:ea typeface="+mn-ea"/>
                          <a:cs typeface="+mn-cs"/>
                        </a:rPr>
                        <a:t>Noncondensing</a:t>
                      </a:r>
                    </a:p>
                  </a:txBody>
                  <a:tcPr marL="45720" marR="45720" anchor="ctr"/>
                </a:tc>
                <a:extLst>
                  <a:ext uri="{0D108BD9-81ED-4DB2-BD59-A6C34878D82A}">
                    <a16:rowId xmlns:a16="http://schemas.microsoft.com/office/drawing/2014/main" val="4281474759"/>
                  </a:ext>
                </a:extLst>
              </a:tr>
              <a:tr h="157734">
                <a:tc>
                  <a:txBody>
                    <a:bodyPr/>
                    <a:lstStyle/>
                    <a:p>
                      <a:pPr algn="l" fontAlgn="t"/>
                      <a:r>
                        <a:rPr lang="en-US" sz="1100" b="0" i="0" u="none" strike="noStrike">
                          <a:solidFill>
                            <a:schemeClr val="bg1"/>
                          </a:solidFill>
                          <a:effectLst/>
                          <a:latin typeface="+mn-lt"/>
                        </a:rPr>
                        <a:t>Power Supply</a:t>
                      </a:r>
                    </a:p>
                  </a:txBody>
                  <a:tcPr marL="45720" marR="45720" anchor="ctr">
                    <a:solidFill>
                      <a:schemeClr val="bg1">
                        <a:lumMod val="50000"/>
                      </a:schemeClr>
                    </a:solidFill>
                  </a:tcPr>
                </a:tc>
                <a:tc>
                  <a:txBody>
                    <a:bodyPr/>
                    <a:lstStyle/>
                    <a:p>
                      <a:pPr algn="ctr" fontAlgn="t"/>
                      <a:r>
                        <a:rPr lang="de-DE" sz="1100" b="0" i="0" u="none" strike="noStrike" dirty="0">
                          <a:solidFill>
                            <a:srgbClr val="000000"/>
                          </a:solidFill>
                          <a:effectLst/>
                          <a:latin typeface="+mn-lt"/>
                        </a:rPr>
                        <a:t>220V±10%/50Hz±1Hz. DC: 10-32 V</a:t>
                      </a:r>
                    </a:p>
                  </a:txBody>
                  <a:tcPr marL="45720" marR="45720" anchor="ctr"/>
                </a:tc>
                <a:tc>
                  <a:txBody>
                    <a:bodyPr/>
                    <a:lstStyle/>
                    <a:p>
                      <a:pPr algn="ctr" fontAlgn="t"/>
                      <a:r>
                        <a:rPr lang="en-US" sz="1100" b="0" i="0" u="none" strike="noStrike" dirty="0">
                          <a:solidFill>
                            <a:srgbClr val="000000"/>
                          </a:solidFill>
                          <a:effectLst/>
                          <a:latin typeface="+mn-lt"/>
                        </a:rPr>
                        <a:t>Charger: 100-240v AC 1.5A 50-60Hz    </a:t>
                      </a:r>
                    </a:p>
                  </a:txBody>
                  <a:tcPr marL="45720" marR="45720" anchor="ctr"/>
                </a:tc>
                <a:tc>
                  <a:txBody>
                    <a:bodyPr/>
                    <a:lstStyle/>
                    <a:p>
                      <a:pPr algn="ctr" fontAlgn="t"/>
                      <a:r>
                        <a:rPr lang="en-US" sz="1100" b="0" i="0" u="none" strike="noStrike" dirty="0">
                          <a:solidFill>
                            <a:srgbClr val="000000"/>
                          </a:solidFill>
                          <a:effectLst/>
                          <a:latin typeface="+mn-lt"/>
                        </a:rPr>
                        <a:t>Charger: 100-240v AC 1.5A 50-60Hz    </a:t>
                      </a:r>
                    </a:p>
                  </a:txBody>
                  <a:tcPr marL="45720" marR="45720" anchor="ctr"/>
                </a:tc>
                <a:extLst>
                  <a:ext uri="{0D108BD9-81ED-4DB2-BD59-A6C34878D82A}">
                    <a16:rowId xmlns:a16="http://schemas.microsoft.com/office/drawing/2014/main" val="2274221073"/>
                  </a:ext>
                </a:extLst>
              </a:tr>
              <a:tr h="157734">
                <a:tc>
                  <a:txBody>
                    <a:bodyPr/>
                    <a:lstStyle/>
                    <a:p>
                      <a:pPr algn="l" fontAlgn="t"/>
                      <a:r>
                        <a:rPr lang="en-US" sz="1100" b="0" i="0" u="none" strike="noStrike" dirty="0">
                          <a:solidFill>
                            <a:schemeClr val="bg1"/>
                          </a:solidFill>
                          <a:effectLst/>
                          <a:latin typeface="+mn-lt"/>
                        </a:rPr>
                        <a:t>+++ Battery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10.8V 2.4Ah Li-Ion  (8-hour operation)</a:t>
                      </a:r>
                    </a:p>
                  </a:txBody>
                  <a:tcPr marL="45720" marR="45720" anchor="ctr"/>
                </a:tc>
                <a:tc>
                  <a:txBody>
                    <a:bodyPr/>
                    <a:lstStyle/>
                    <a:p>
                      <a:pPr algn="ctr" fontAlgn="t"/>
                      <a:r>
                        <a:rPr lang="en-US" sz="1100" b="0" i="0" u="none" strike="noStrike" dirty="0">
                          <a:solidFill>
                            <a:srgbClr val="000000"/>
                          </a:solidFill>
                          <a:effectLst/>
                          <a:latin typeface="+mn-lt"/>
                        </a:rPr>
                        <a:t>10.8V 2.4Ah Li-Ion  (16-hour operation)</a:t>
                      </a:r>
                    </a:p>
                  </a:txBody>
                  <a:tcPr marL="45720" marR="45720" anchor="ctr"/>
                </a:tc>
                <a:extLst>
                  <a:ext uri="{0D108BD9-81ED-4DB2-BD59-A6C34878D82A}">
                    <a16:rowId xmlns:a16="http://schemas.microsoft.com/office/drawing/2014/main" val="3574324803"/>
                  </a:ext>
                </a:extLst>
              </a:tr>
              <a:tr h="157734">
                <a:tc>
                  <a:txBody>
                    <a:bodyPr/>
                    <a:lstStyle/>
                    <a:p>
                      <a:pPr algn="l" fontAlgn="t"/>
                      <a:r>
                        <a:rPr lang="en-US" sz="1100" b="0" i="0" u="none" strike="noStrike" dirty="0">
                          <a:solidFill>
                            <a:schemeClr val="bg1"/>
                          </a:solidFill>
                          <a:effectLst/>
                          <a:latin typeface="+mn-lt"/>
                        </a:rPr>
                        <a:t>+++  Material Compatibility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Magnet : Steel</a:t>
                      </a:r>
                    </a:p>
                  </a:txBody>
                  <a:tcPr marL="45720" marR="45720" anchor="ctr"/>
                </a:tc>
                <a:tc>
                  <a:txBody>
                    <a:bodyPr/>
                    <a:lstStyle/>
                    <a:p>
                      <a:pPr algn="ctr" fontAlgn="t"/>
                      <a:r>
                        <a:rPr lang="en-US" sz="1100" b="0" i="0" u="none" strike="noStrike" dirty="0">
                          <a:solidFill>
                            <a:srgbClr val="000000"/>
                          </a:solidFill>
                          <a:effectLst/>
                          <a:latin typeface="+mn-lt"/>
                        </a:rPr>
                        <a:t>Suction Cups</a:t>
                      </a:r>
                    </a:p>
                    <a:p>
                      <a:pPr algn="ctr" fontAlgn="t"/>
                      <a:r>
                        <a:rPr lang="en-US" sz="1100" b="0" i="0" u="none" strike="noStrike" dirty="0">
                          <a:solidFill>
                            <a:srgbClr val="000000"/>
                          </a:solidFill>
                          <a:effectLst/>
                          <a:latin typeface="+mn-lt"/>
                        </a:rPr>
                        <a:t>Steel, Aluminum, Glass, Plastic</a:t>
                      </a:r>
                    </a:p>
                  </a:txBody>
                  <a:tcPr marL="45720" marR="45720" anchor="ctr"/>
                </a:tc>
                <a:tc>
                  <a:txBody>
                    <a:bodyPr/>
                    <a:lstStyle/>
                    <a:p>
                      <a:pPr algn="ctr" fontAlgn="ctr"/>
                      <a:r>
                        <a:rPr lang="en-US" sz="1100" b="0" i="0" u="none" strike="noStrike" dirty="0">
                          <a:solidFill>
                            <a:srgbClr val="000000"/>
                          </a:solidFill>
                          <a:effectLst/>
                          <a:latin typeface="+mn-lt"/>
                        </a:rPr>
                        <a:t>Suction Cups </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Steel, Aluminum, Glass, Plastic</a:t>
                      </a:r>
                    </a:p>
                  </a:txBody>
                  <a:tcPr marL="45720" marR="45720" anchor="ctr"/>
                </a:tc>
                <a:extLst>
                  <a:ext uri="{0D108BD9-81ED-4DB2-BD59-A6C34878D82A}">
                    <a16:rowId xmlns:a16="http://schemas.microsoft.com/office/drawing/2014/main" val="3241644396"/>
                  </a:ext>
                </a:extLst>
              </a:tr>
              <a:tr h="157734">
                <a:tc>
                  <a:txBody>
                    <a:bodyPr/>
                    <a:lstStyle/>
                    <a:p>
                      <a:pPr algn="l" fontAlgn="t"/>
                      <a:r>
                        <a:rPr lang="en-US" sz="1100" b="0" i="0" u="none" strike="noStrike" dirty="0">
                          <a:solidFill>
                            <a:schemeClr val="bg1"/>
                          </a:solidFill>
                          <a:effectLst/>
                          <a:latin typeface="+mn-lt"/>
                        </a:rPr>
                        <a:t>+++ Computer Operation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Computer Required</a:t>
                      </a:r>
                    </a:p>
                  </a:txBody>
                  <a:tcPr marL="45720" marR="45720" anchor="ctr"/>
                </a:tc>
                <a:tc>
                  <a:txBody>
                    <a:bodyPr/>
                    <a:lstStyle/>
                    <a:p>
                      <a:pPr algn="ctr" fontAlgn="t"/>
                      <a:r>
                        <a:rPr lang="en-US" sz="1100" b="0" i="0" u="none" strike="noStrike" dirty="0">
                          <a:solidFill>
                            <a:srgbClr val="000000"/>
                          </a:solidFill>
                          <a:effectLst/>
                          <a:latin typeface="+mn-lt"/>
                        </a:rPr>
                        <a:t>Device Only or Optional Computer</a:t>
                      </a:r>
                    </a:p>
                  </a:txBody>
                  <a:tcPr marL="45720" marR="45720" anchor="ctr"/>
                </a:tc>
                <a:tc>
                  <a:txBody>
                    <a:bodyPr/>
                    <a:lstStyle/>
                    <a:p>
                      <a:pPr algn="ctr" fontAlgn="t"/>
                      <a:r>
                        <a:rPr lang="en-US" sz="1100" b="0" i="0" u="none" strike="noStrike" dirty="0">
                          <a:solidFill>
                            <a:srgbClr val="000000"/>
                          </a:solidFill>
                          <a:effectLst/>
                          <a:latin typeface="+mn-lt"/>
                        </a:rPr>
                        <a:t>Computer is Required</a:t>
                      </a:r>
                    </a:p>
                  </a:txBody>
                  <a:tcPr marL="45720" marR="45720" anchor="ctr"/>
                </a:tc>
                <a:extLst>
                  <a:ext uri="{0D108BD9-81ED-4DB2-BD59-A6C34878D82A}">
                    <a16:rowId xmlns:a16="http://schemas.microsoft.com/office/drawing/2014/main" val="2684851958"/>
                  </a:ext>
                </a:extLst>
              </a:tr>
              <a:tr h="157734">
                <a:tc>
                  <a:txBody>
                    <a:bodyPr/>
                    <a:lstStyle/>
                    <a:p>
                      <a:pPr algn="l" fontAlgn="t"/>
                      <a:r>
                        <a:rPr lang="en-US" sz="1100" b="0" i="0" u="none" strike="noStrike" dirty="0">
                          <a:solidFill>
                            <a:schemeClr val="bg1"/>
                          </a:solidFill>
                          <a:effectLst/>
                          <a:latin typeface="+mn-lt"/>
                        </a:rPr>
                        <a:t>+++ Power Mode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Sleep, Low Power or Active</a:t>
                      </a:r>
                    </a:p>
                  </a:txBody>
                  <a:tcPr marL="45720" marR="45720" anchor="ctr"/>
                </a:tc>
                <a:tc>
                  <a:txBody>
                    <a:bodyPr/>
                    <a:lstStyle/>
                    <a:p>
                      <a:pPr algn="ctr" fontAlgn="t"/>
                      <a:r>
                        <a:rPr lang="en-US" sz="1100" b="0" i="0" u="none" strike="noStrike" dirty="0">
                          <a:solidFill>
                            <a:srgbClr val="000000"/>
                          </a:solidFill>
                          <a:effectLst/>
                          <a:latin typeface="+mn-lt"/>
                        </a:rPr>
                        <a:t>Low Power Mode</a:t>
                      </a:r>
                    </a:p>
                  </a:txBody>
                  <a:tcPr marL="45720" marR="45720" anchor="ctr"/>
                </a:tc>
                <a:extLst>
                  <a:ext uri="{0D108BD9-81ED-4DB2-BD59-A6C34878D82A}">
                    <a16:rowId xmlns:a16="http://schemas.microsoft.com/office/drawing/2014/main" val="1525354565"/>
                  </a:ext>
                </a:extLst>
              </a:tr>
            </a:tbl>
          </a:graphicData>
        </a:graphic>
      </p:graphicFrame>
    </p:spTree>
    <p:extLst>
      <p:ext uri="{BB962C8B-B14F-4D97-AF65-F5344CB8AC3E}">
        <p14:creationId xmlns:p14="http://schemas.microsoft.com/office/powerpoint/2010/main" val="15023710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14</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4.4  Test Content</a:t>
            </a:r>
          </a:p>
        </p:txBody>
      </p:sp>
      <p:graphicFrame>
        <p:nvGraphicFramePr>
          <p:cNvPr id="8" name="Table 7">
            <a:extLst>
              <a:ext uri="{FF2B5EF4-FFF2-40B4-BE49-F238E27FC236}">
                <a16:creationId xmlns:a16="http://schemas.microsoft.com/office/drawing/2014/main" id="{578A153F-D869-352B-648C-82944E4746C4}"/>
              </a:ext>
            </a:extLst>
          </p:cNvPr>
          <p:cNvGraphicFramePr>
            <a:graphicFrameLocks noGrp="1"/>
          </p:cNvGraphicFramePr>
          <p:nvPr>
            <p:extLst>
              <p:ext uri="{D42A27DB-BD31-4B8C-83A1-F6EECF244321}">
                <p14:modId xmlns:p14="http://schemas.microsoft.com/office/powerpoint/2010/main" val="77172290"/>
              </p:ext>
            </p:extLst>
          </p:nvPr>
        </p:nvGraphicFramePr>
        <p:xfrm>
          <a:off x="1302587" y="1544156"/>
          <a:ext cx="10683547" cy="4267200"/>
        </p:xfrm>
        <a:graphic>
          <a:graphicData uri="http://schemas.openxmlformats.org/drawingml/2006/table">
            <a:tbl>
              <a:tblPr>
                <a:tableStyleId>{D7AC3CCA-C797-4891-BE02-D94E43425B78}</a:tableStyleId>
              </a:tblPr>
              <a:tblGrid>
                <a:gridCol w="2684483">
                  <a:extLst>
                    <a:ext uri="{9D8B030D-6E8A-4147-A177-3AD203B41FA5}">
                      <a16:colId xmlns:a16="http://schemas.microsoft.com/office/drawing/2014/main" val="394812555"/>
                    </a:ext>
                  </a:extLst>
                </a:gridCol>
                <a:gridCol w="2560240">
                  <a:extLst>
                    <a:ext uri="{9D8B030D-6E8A-4147-A177-3AD203B41FA5}">
                      <a16:colId xmlns:a16="http://schemas.microsoft.com/office/drawing/2014/main" val="1705324358"/>
                    </a:ext>
                  </a:extLst>
                </a:gridCol>
                <a:gridCol w="2909832">
                  <a:extLst>
                    <a:ext uri="{9D8B030D-6E8A-4147-A177-3AD203B41FA5}">
                      <a16:colId xmlns:a16="http://schemas.microsoft.com/office/drawing/2014/main" val="1925502327"/>
                    </a:ext>
                  </a:extLst>
                </a:gridCol>
                <a:gridCol w="2528992">
                  <a:extLst>
                    <a:ext uri="{9D8B030D-6E8A-4147-A177-3AD203B41FA5}">
                      <a16:colId xmlns:a16="http://schemas.microsoft.com/office/drawing/2014/main" val="4216474624"/>
                    </a:ext>
                  </a:extLst>
                </a:gridCol>
              </a:tblGrid>
              <a:tr h="247554">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407737">
                <a:tc>
                  <a:txBody>
                    <a:bodyPr/>
                    <a:lstStyle/>
                    <a:p>
                      <a:pPr algn="l" fontAlgn="t"/>
                      <a:r>
                        <a:rPr lang="en-US" sz="1100" b="0" i="0" u="none" strike="noStrike" dirty="0">
                          <a:solidFill>
                            <a:srgbClr val="FFFFFF"/>
                          </a:solidFill>
                          <a:effectLst/>
                          <a:latin typeface="+mn-lt"/>
                        </a:rPr>
                        <a:t>Closing speed and closing energy of the revolving door, rear lift door, and hood </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Energy Module is Purchased</a:t>
                      </a:r>
                    </a:p>
                  </a:txBody>
                  <a:tcPr marL="45720" marR="45720" anchor="ctr"/>
                </a:tc>
                <a:tc>
                  <a:txBody>
                    <a:bodyPr/>
                    <a:lstStyle/>
                    <a:p>
                      <a:pPr algn="ctr" fontAlgn="ctr"/>
                      <a:r>
                        <a:rPr lang="en-US" sz="1100" b="0" i="0" u="none" strike="noStrike" dirty="0" err="1">
                          <a:solidFill>
                            <a:srgbClr val="231F1F"/>
                          </a:solidFill>
                          <a:effectLst/>
                          <a:latin typeface="+mn-lt"/>
                        </a:rPr>
                        <a:t>EZEnergy</a:t>
                      </a:r>
                      <a:endParaRPr lang="en-US" sz="1100" b="0" i="0" u="none" strike="noStrike" dirty="0">
                        <a:solidFill>
                          <a:srgbClr val="231F1F"/>
                        </a:solidFill>
                        <a:effectLst/>
                        <a:latin typeface="+mn-lt"/>
                      </a:endParaRPr>
                    </a:p>
                  </a:txBody>
                  <a:tcPr marL="45720" marR="45720" anchor="ctr"/>
                </a:tc>
                <a:tc>
                  <a:txBody>
                    <a:bodyPr/>
                    <a:lstStyle/>
                    <a:p>
                      <a:pPr marL="0" indent="0" algn="ctr" fontAlgn="t"/>
                      <a:r>
                        <a:rPr lang="en-US" sz="1100" b="0" i="0" u="none" strike="noStrike" dirty="0">
                          <a:solidFill>
                            <a:srgbClr val="231F1F"/>
                          </a:solidFill>
                          <a:effectLst/>
                          <a:latin typeface="+mn-lt"/>
                        </a:rPr>
                        <a:t>Side Doors</a:t>
                      </a:r>
                    </a:p>
                  </a:txBody>
                  <a:tcPr marL="45720" marR="45720" anchor="ctr"/>
                </a:tc>
                <a:extLst>
                  <a:ext uri="{0D108BD9-81ED-4DB2-BD59-A6C34878D82A}">
                    <a16:rowId xmlns:a16="http://schemas.microsoft.com/office/drawing/2014/main" val="3012726034"/>
                  </a:ext>
                </a:extLst>
              </a:tr>
              <a:tr h="407737">
                <a:tc>
                  <a:txBody>
                    <a:bodyPr/>
                    <a:lstStyle/>
                    <a:p>
                      <a:pPr algn="l" fontAlgn="t"/>
                      <a:r>
                        <a:rPr lang="en-US" sz="1100" b="0" i="0" u="none" strike="noStrike" dirty="0">
                          <a:solidFill>
                            <a:srgbClr val="FFFFFF"/>
                          </a:solidFill>
                          <a:effectLst/>
                          <a:latin typeface="+mn-lt"/>
                        </a:rPr>
                        <a:t>Sliding Door</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Sliding Module</a:t>
                      </a:r>
                    </a:p>
                  </a:txBody>
                  <a:tcPr marL="45720" marR="45720" anchor="ctr"/>
                </a:tc>
                <a:tc>
                  <a:txBody>
                    <a:bodyPr/>
                    <a:lstStyle/>
                    <a:p>
                      <a:pPr algn="ctr" fontAlgn="ctr"/>
                      <a:r>
                        <a:rPr lang="en-US" sz="1100" b="0" i="0" u="none" strike="noStrike" dirty="0" err="1">
                          <a:solidFill>
                            <a:srgbClr val="231F1F"/>
                          </a:solidFill>
                          <a:effectLst/>
                          <a:latin typeface="+mn-lt"/>
                        </a:rPr>
                        <a:t>EZSpeed</a:t>
                      </a:r>
                      <a:endParaRPr lang="en-US" sz="1100" b="0" i="0" u="none" strike="noStrike" dirty="0">
                        <a:solidFill>
                          <a:srgbClr val="231F1F"/>
                        </a:solidFill>
                        <a:effectLst/>
                        <a:latin typeface="+mn-lt"/>
                      </a:endParaRPr>
                    </a:p>
                  </a:txBody>
                  <a:tcPr marL="45720" marR="45720" anchor="ctr"/>
                </a:tc>
                <a:tc>
                  <a:txBody>
                    <a:bodyPr/>
                    <a:lstStyle/>
                    <a:p>
                      <a:pPr algn="ctr" fontAlgn="t"/>
                      <a:r>
                        <a:rPr lang="en-US" sz="1100" b="0" i="0" u="none" strike="noStrike" dirty="0">
                          <a:solidFill>
                            <a:srgbClr val="231F1F"/>
                          </a:solidFill>
                          <a:effectLst/>
                          <a:latin typeface="+mn-lt"/>
                        </a:rPr>
                        <a:t>No </a:t>
                      </a:r>
                    </a:p>
                  </a:txBody>
                  <a:tcPr marL="45720" marR="45720" anchor="ctr"/>
                </a:tc>
                <a:extLst>
                  <a:ext uri="{0D108BD9-81ED-4DB2-BD59-A6C34878D82A}">
                    <a16:rowId xmlns:a16="http://schemas.microsoft.com/office/drawing/2014/main" val="4281474759"/>
                  </a:ext>
                </a:extLst>
              </a:tr>
              <a:tr h="407737">
                <a:tc>
                  <a:txBody>
                    <a:bodyPr/>
                    <a:lstStyle/>
                    <a:p>
                      <a:pPr algn="l" fontAlgn="t"/>
                      <a:r>
                        <a:rPr lang="en-US" sz="1100" b="0" i="0" u="none" strike="noStrike" dirty="0">
                          <a:solidFill>
                            <a:srgbClr val="FFFFFF"/>
                          </a:solidFill>
                          <a:effectLst/>
                          <a:latin typeface="+mn-lt"/>
                        </a:rPr>
                        <a:t>Ear pressure test for vehicle closing at multiple points </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 Multiple Points are Limited</a:t>
                      </a:r>
                    </a:p>
                    <a:p>
                      <a:pPr algn="ctr" fontAlgn="t"/>
                      <a:r>
                        <a:rPr lang="en-US" sz="1100" b="0" i="0" u="none" strike="noStrike" dirty="0">
                          <a:solidFill>
                            <a:srgbClr val="000000"/>
                          </a:solidFill>
                          <a:effectLst/>
                          <a:latin typeface="+mn-lt"/>
                        </a:rPr>
                        <a:t> to Port Availability. </a:t>
                      </a:r>
                    </a:p>
                  </a:txBody>
                  <a:tcPr marL="45720" marR="45720" anchor="ctr"/>
                </a:tc>
                <a:tc>
                  <a:txBody>
                    <a:bodyPr/>
                    <a:lstStyle/>
                    <a:p>
                      <a:pPr algn="ctr" fontAlgn="t"/>
                      <a:r>
                        <a:rPr lang="en-US" sz="1100" b="0" i="0" u="none" strike="noStrike" dirty="0" err="1">
                          <a:solidFill>
                            <a:srgbClr val="231F1F"/>
                          </a:solidFill>
                          <a:effectLst/>
                          <a:latin typeface="+mn-lt"/>
                        </a:rPr>
                        <a:t>EZPressure</a:t>
                      </a:r>
                      <a:r>
                        <a:rPr lang="en-US" sz="1100" b="0" i="0" u="none" strike="noStrike" dirty="0">
                          <a:solidFill>
                            <a:srgbClr val="231F1F"/>
                          </a:solidFill>
                          <a:effectLst/>
                          <a:latin typeface="+mn-lt"/>
                        </a:rPr>
                        <a:t> (1 sensor, 1 point)</a:t>
                      </a:r>
                    </a:p>
                    <a:p>
                      <a:pPr algn="ctr" fontAlgn="t"/>
                      <a:r>
                        <a:rPr lang="en-US" sz="1100" b="0" i="0" u="none" strike="noStrike" dirty="0">
                          <a:solidFill>
                            <a:srgbClr val="231F1F"/>
                          </a:solidFill>
                          <a:effectLst/>
                          <a:latin typeface="+mn-lt"/>
                        </a:rPr>
                        <a:t>Multiple Units, Multiple Points</a:t>
                      </a:r>
                    </a:p>
                  </a:txBody>
                  <a:tcPr marL="45720" marR="45720" anchor="ctr"/>
                </a:tc>
                <a:tc>
                  <a:txBody>
                    <a:bodyPr/>
                    <a:lstStyle/>
                    <a:p>
                      <a:pPr algn="ctr" fontAlgn="t"/>
                      <a:r>
                        <a:rPr lang="en-US" sz="1100" b="0" i="0" u="none" strike="noStrike" dirty="0">
                          <a:solidFill>
                            <a:srgbClr val="231F1F"/>
                          </a:solidFill>
                          <a:effectLst/>
                          <a:latin typeface="+mn-lt"/>
                        </a:rPr>
                        <a:t>One Point Only</a:t>
                      </a:r>
                    </a:p>
                  </a:txBody>
                  <a:tcPr marL="45720" marR="45720" anchor="ctr"/>
                </a:tc>
                <a:extLst>
                  <a:ext uri="{0D108BD9-81ED-4DB2-BD59-A6C34878D82A}">
                    <a16:rowId xmlns:a16="http://schemas.microsoft.com/office/drawing/2014/main" val="2274221073"/>
                  </a:ext>
                </a:extLst>
              </a:tr>
              <a:tr h="567919">
                <a:tc>
                  <a:txBody>
                    <a:bodyPr/>
                    <a:lstStyle/>
                    <a:p>
                      <a:pPr algn="l" fontAlgn="t"/>
                      <a:r>
                        <a:rPr lang="en-US" sz="1100" b="0" i="0" u="none" strike="noStrike" dirty="0">
                          <a:solidFill>
                            <a:srgbClr val="FFFFFF"/>
                          </a:solidFill>
                          <a:effectLst/>
                          <a:latin typeface="+mn-lt"/>
                        </a:rPr>
                        <a:t>Correlation test and analysis of air tightness and closing pressure resistance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tc>
                  <a:txBody>
                    <a:bodyPr/>
                    <a:lstStyle/>
                    <a:p>
                      <a:pPr algn="ctr" fontAlgn="t"/>
                      <a:r>
                        <a:rPr lang="en-US" sz="1100" b="0" i="0" u="none" strike="noStrike" dirty="0">
                          <a:solidFill>
                            <a:srgbClr val="231F1F"/>
                          </a:solidFill>
                          <a:effectLst/>
                          <a:latin typeface="+mn-lt"/>
                        </a:rPr>
                        <a:t>Yes</a:t>
                      </a:r>
                    </a:p>
                    <a:p>
                      <a:pPr algn="ctr" fontAlgn="t"/>
                      <a:r>
                        <a:rPr lang="en-US" sz="1100" b="0" i="0" u="none" strike="noStrike" dirty="0">
                          <a:solidFill>
                            <a:srgbClr val="231F1F"/>
                          </a:solidFill>
                          <a:effectLst/>
                          <a:latin typeface="+mn-lt"/>
                        </a:rPr>
                        <a:t>Automatic Linear or Polynomial Fit</a:t>
                      </a:r>
                    </a:p>
                  </a:txBody>
                  <a:tcPr marL="45720" marR="45720" anchor="ctr"/>
                </a:tc>
                <a:extLst>
                  <a:ext uri="{0D108BD9-81ED-4DB2-BD59-A6C34878D82A}">
                    <a16:rowId xmlns:a16="http://schemas.microsoft.com/office/drawing/2014/main" val="3574324803"/>
                  </a:ext>
                </a:extLst>
              </a:tr>
              <a:tr h="407737">
                <a:tc>
                  <a:txBody>
                    <a:bodyPr/>
                    <a:lstStyle/>
                    <a:p>
                      <a:pPr algn="l" fontAlgn="t"/>
                      <a:r>
                        <a:rPr lang="en-US" sz="1100" b="0" i="0" u="none" strike="noStrike" dirty="0">
                          <a:solidFill>
                            <a:srgbClr val="FFFFFF"/>
                          </a:solidFill>
                          <a:effectLst/>
                          <a:latin typeface="+mn-lt"/>
                        </a:rPr>
                        <a:t>+++ Separate influence  from air trapped in cabin and air trapped in sealing system</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No</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extLst>
                  <a:ext uri="{0D108BD9-81ED-4DB2-BD59-A6C34878D82A}">
                    <a16:rowId xmlns:a16="http://schemas.microsoft.com/office/drawing/2014/main" val="1533136827"/>
                  </a:ext>
                </a:extLst>
              </a:tr>
              <a:tr h="247554">
                <a:tc>
                  <a:txBody>
                    <a:bodyPr/>
                    <a:lstStyle/>
                    <a:p>
                      <a:pPr algn="l" fontAlgn="t"/>
                      <a:r>
                        <a:rPr lang="en-US" sz="1100" b="0" i="0" u="none" strike="noStrike" dirty="0">
                          <a:solidFill>
                            <a:srgbClr val="FFFFFF"/>
                          </a:solidFill>
                          <a:effectLst/>
                          <a:latin typeface="+mn-lt"/>
                        </a:rPr>
                        <a:t>+++ Standard Test Procedure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No</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extLst>
                  <a:ext uri="{0D108BD9-81ED-4DB2-BD59-A6C34878D82A}">
                    <a16:rowId xmlns:a16="http://schemas.microsoft.com/office/drawing/2014/main" val="253509005"/>
                  </a:ext>
                </a:extLst>
              </a:tr>
              <a:tr h="567919">
                <a:tc>
                  <a:txBody>
                    <a:bodyPr/>
                    <a:lstStyle/>
                    <a:p>
                      <a:pPr algn="l" fontAlgn="t"/>
                      <a:r>
                        <a:rPr lang="en-US" sz="1100" b="0" i="0" u="none" strike="noStrike" dirty="0">
                          <a:solidFill>
                            <a:srgbClr val="FFFFFF"/>
                          </a:solidFill>
                          <a:effectLst/>
                          <a:latin typeface="+mn-lt"/>
                        </a:rPr>
                        <a:t>+++ Automatic Correlation  (Speed-Pressure, Energy-Speed, Speed-Friction, </a:t>
                      </a:r>
                    </a:p>
                    <a:p>
                      <a:pPr algn="l" fontAlgn="t"/>
                      <a:r>
                        <a:rPr lang="en-US" sz="1100" b="0" i="0" u="none" strike="noStrike" dirty="0">
                          <a:solidFill>
                            <a:srgbClr val="FFFFFF"/>
                          </a:solidFill>
                          <a:effectLst/>
                          <a:latin typeface="+mn-lt"/>
                        </a:rPr>
                        <a:t>Speed-Over slam, Speed-Drag)</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No</a:t>
                      </a:r>
                    </a:p>
                  </a:txBody>
                  <a:tcPr marL="45720" marR="45720" anchor="ctr"/>
                </a:tc>
                <a:tc>
                  <a:txBody>
                    <a:bodyPr/>
                    <a:lstStyle/>
                    <a:p>
                      <a:pPr algn="ctr" fontAlgn="t"/>
                      <a:r>
                        <a:rPr lang="en-US" sz="1100" b="0" i="0" u="none" strike="noStrike" dirty="0">
                          <a:solidFill>
                            <a:srgbClr val="231F1F"/>
                          </a:solidFill>
                          <a:effectLst/>
                          <a:latin typeface="+mn-lt"/>
                        </a:rPr>
                        <a:t>Yes</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231F1F"/>
                          </a:solidFill>
                          <a:effectLst/>
                          <a:latin typeface="+mn-lt"/>
                        </a:rPr>
                        <a:t>Automatic Linear or Polynomial Fit</a:t>
                      </a:r>
                    </a:p>
                  </a:txBody>
                  <a:tcPr marL="45720" marR="45720" anchor="ctr"/>
                </a:tc>
                <a:extLst>
                  <a:ext uri="{0D108BD9-81ED-4DB2-BD59-A6C34878D82A}">
                    <a16:rowId xmlns:a16="http://schemas.microsoft.com/office/drawing/2014/main" val="1915301041"/>
                  </a:ext>
                </a:extLst>
              </a:tr>
              <a:tr h="247554">
                <a:tc>
                  <a:txBody>
                    <a:bodyPr/>
                    <a:lstStyle/>
                    <a:p>
                      <a:pPr algn="l" fontAlgn="t"/>
                      <a:r>
                        <a:rPr lang="en-US" sz="1100" b="0" i="0" u="none" strike="noStrike" dirty="0">
                          <a:solidFill>
                            <a:srgbClr val="FFFFFF"/>
                          </a:solidFill>
                          <a:effectLst/>
                          <a:latin typeface="+mn-lt"/>
                        </a:rPr>
                        <a:t>+++ Automatic Reporting</a:t>
                      </a:r>
                    </a:p>
                    <a:p>
                      <a:pPr algn="l" fontAlgn="t"/>
                      <a:r>
                        <a:rPr lang="en-US" sz="1100" b="0" i="0" u="none" strike="noStrike" dirty="0">
                          <a:solidFill>
                            <a:srgbClr val="FFFFFF"/>
                          </a:solidFill>
                          <a:effectLst/>
                          <a:latin typeface="+mn-lt"/>
                        </a:rPr>
                        <a:t> (PDF, XLS, HTML)</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extLst>
                  <a:ext uri="{0D108BD9-81ED-4DB2-BD59-A6C34878D82A}">
                    <a16:rowId xmlns:a16="http://schemas.microsoft.com/office/drawing/2014/main" val="1921558397"/>
                  </a:ext>
                </a:extLst>
              </a:tr>
              <a:tr h="247554">
                <a:tc>
                  <a:txBody>
                    <a:bodyPr/>
                    <a:lstStyle/>
                    <a:p>
                      <a:pPr algn="l" fontAlgn="t"/>
                      <a:r>
                        <a:rPr lang="en-US" sz="1100" b="0" i="0" u="none" strike="noStrike" dirty="0">
                          <a:solidFill>
                            <a:srgbClr val="FFFFFF"/>
                          </a:solidFill>
                          <a:effectLst/>
                          <a:latin typeface="+mn-lt"/>
                        </a:rPr>
                        <a:t>+++ Adapted for Electric Latch</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tc>
                  <a:txBody>
                    <a:bodyPr/>
                    <a:lstStyle/>
                    <a:p>
                      <a:pPr algn="ctr" fontAlgn="t"/>
                      <a:r>
                        <a:rPr lang="en-US" sz="1100" b="0" i="0" u="none" strike="noStrike" dirty="0">
                          <a:solidFill>
                            <a:srgbClr val="231F1F"/>
                          </a:solidFill>
                          <a:effectLst/>
                          <a:latin typeface="+mn-lt"/>
                        </a:rPr>
                        <a:t>Yes</a:t>
                      </a:r>
                    </a:p>
                  </a:txBody>
                  <a:tcPr marL="45720" marR="45720" anchor="ctr"/>
                </a:tc>
                <a:extLst>
                  <a:ext uri="{0D108BD9-81ED-4DB2-BD59-A6C34878D82A}">
                    <a16:rowId xmlns:a16="http://schemas.microsoft.com/office/drawing/2014/main" val="2841477603"/>
                  </a:ext>
                </a:extLst>
              </a:tr>
            </a:tbl>
          </a:graphicData>
        </a:graphic>
      </p:graphicFrame>
      <p:sp>
        <p:nvSpPr>
          <p:cNvPr id="10" name="Rectangle 9">
            <a:extLst>
              <a:ext uri="{FF2B5EF4-FFF2-40B4-BE49-F238E27FC236}">
                <a16:creationId xmlns:a16="http://schemas.microsoft.com/office/drawing/2014/main" id="{708ED512-6651-F15F-8B10-2B3799BE48B5}"/>
              </a:ext>
            </a:extLst>
          </p:cNvPr>
          <p:cNvSpPr/>
          <p:nvPr/>
        </p:nvSpPr>
        <p:spPr>
          <a:xfrm>
            <a:off x="3105510" y="5811356"/>
            <a:ext cx="8069744" cy="632576"/>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err="1">
                <a:solidFill>
                  <a:prstClr val="black"/>
                </a:solidFill>
              </a:rPr>
              <a:t>EZSlam’s</a:t>
            </a:r>
            <a:r>
              <a:rPr lang="en-US" sz="1100" dirty="0">
                <a:solidFill>
                  <a:prstClr val="black"/>
                </a:solidFill>
              </a:rPr>
              <a:t> predefined test procedure results in consistent and user-independent evaluation of a door system in all its aspects: speed, energy, pressure, weight, friction, seal compression, air bind, friction, and striker alignment.</a:t>
            </a:r>
          </a:p>
        </p:txBody>
      </p:sp>
    </p:spTree>
    <p:extLst>
      <p:ext uri="{BB962C8B-B14F-4D97-AF65-F5344CB8AC3E}">
        <p14:creationId xmlns:p14="http://schemas.microsoft.com/office/powerpoint/2010/main" val="1524075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15</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4.5.1  TECHNICAL REQUIREMENTS</a:t>
            </a:r>
          </a:p>
        </p:txBody>
      </p:sp>
      <p:graphicFrame>
        <p:nvGraphicFramePr>
          <p:cNvPr id="5" name="Table 4">
            <a:extLst>
              <a:ext uri="{FF2B5EF4-FFF2-40B4-BE49-F238E27FC236}">
                <a16:creationId xmlns:a16="http://schemas.microsoft.com/office/drawing/2014/main" id="{7239564A-3B02-0D9B-787B-58C99324E821}"/>
              </a:ext>
            </a:extLst>
          </p:cNvPr>
          <p:cNvGraphicFramePr>
            <a:graphicFrameLocks noGrp="1"/>
          </p:cNvGraphicFramePr>
          <p:nvPr>
            <p:extLst>
              <p:ext uri="{D42A27DB-BD31-4B8C-83A1-F6EECF244321}">
                <p14:modId xmlns:p14="http://schemas.microsoft.com/office/powerpoint/2010/main" val="1145483713"/>
              </p:ext>
            </p:extLst>
          </p:nvPr>
        </p:nvGraphicFramePr>
        <p:xfrm>
          <a:off x="1136268" y="1660377"/>
          <a:ext cx="10709238" cy="3154680"/>
        </p:xfrm>
        <a:graphic>
          <a:graphicData uri="http://schemas.openxmlformats.org/drawingml/2006/table">
            <a:tbl>
              <a:tblPr>
                <a:tableStyleId>{D7AC3CCA-C797-4891-BE02-D94E43425B78}</a:tableStyleId>
              </a:tblPr>
              <a:tblGrid>
                <a:gridCol w="2690938">
                  <a:extLst>
                    <a:ext uri="{9D8B030D-6E8A-4147-A177-3AD203B41FA5}">
                      <a16:colId xmlns:a16="http://schemas.microsoft.com/office/drawing/2014/main" val="394812555"/>
                    </a:ext>
                  </a:extLst>
                </a:gridCol>
                <a:gridCol w="2566397">
                  <a:extLst>
                    <a:ext uri="{9D8B030D-6E8A-4147-A177-3AD203B41FA5}">
                      <a16:colId xmlns:a16="http://schemas.microsoft.com/office/drawing/2014/main" val="1705324358"/>
                    </a:ext>
                  </a:extLst>
                </a:gridCol>
                <a:gridCol w="2916830">
                  <a:extLst>
                    <a:ext uri="{9D8B030D-6E8A-4147-A177-3AD203B41FA5}">
                      <a16:colId xmlns:a16="http://schemas.microsoft.com/office/drawing/2014/main" val="1925502327"/>
                    </a:ext>
                  </a:extLst>
                </a:gridCol>
                <a:gridCol w="2535073">
                  <a:extLst>
                    <a:ext uri="{9D8B030D-6E8A-4147-A177-3AD203B41FA5}">
                      <a16:colId xmlns:a16="http://schemas.microsoft.com/office/drawing/2014/main" val="4216474624"/>
                    </a:ext>
                  </a:extLst>
                </a:gridCol>
              </a:tblGrid>
              <a:tr h="246665">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565879">
                <a:tc>
                  <a:txBody>
                    <a:bodyPr/>
                    <a:lstStyle/>
                    <a:p>
                      <a:pPr algn="l" fontAlgn="ctr"/>
                      <a:r>
                        <a:rPr lang="en-US" sz="1100" b="0" i="0" u="none" strike="noStrike" dirty="0">
                          <a:solidFill>
                            <a:srgbClr val="FFFFFF"/>
                          </a:solidFill>
                          <a:effectLst/>
                          <a:latin typeface="+mn-lt"/>
                        </a:rPr>
                        <a:t>Closed door energy system</a:t>
                      </a:r>
                    </a:p>
                  </a:txBody>
                  <a:tcPr marL="45720" marR="45720" anchor="ctr">
                    <a:solidFill>
                      <a:schemeClr val="bg1">
                        <a:lumMod val="50000"/>
                      </a:schemeClr>
                    </a:solidFill>
                  </a:tcPr>
                </a:tc>
                <a:tc>
                  <a:txBody>
                    <a:bodyPr/>
                    <a:lstStyle/>
                    <a:p>
                      <a:pPr algn="ctr" fontAlgn="ctr"/>
                      <a:r>
                        <a:rPr lang="en-US" sz="1100" b="0" i="0" u="none" strike="noStrike" dirty="0">
                          <a:solidFill>
                            <a:srgbClr val="231F1F"/>
                          </a:solidFill>
                          <a:effectLst/>
                          <a:latin typeface="+mn-lt"/>
                        </a:rPr>
                        <a:t>Yes</a:t>
                      </a:r>
                    </a:p>
                    <a:p>
                      <a:pPr algn="ctr" fontAlgn="ctr"/>
                      <a:r>
                        <a:rPr lang="en-US" sz="1100" b="0" i="0" u="none" strike="noStrike" dirty="0">
                          <a:solidFill>
                            <a:srgbClr val="231F1F"/>
                          </a:solidFill>
                          <a:effectLst/>
                          <a:latin typeface="+mn-lt"/>
                        </a:rPr>
                        <a:t>Energy sensor</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EZEnergy: Speed, Force, and                           Energy are measured</a:t>
                      </a:r>
                    </a:p>
                  </a:txBody>
                  <a:tcPr marL="45720" marR="45720" anchor="ctr"/>
                </a:tc>
                <a:tc>
                  <a:txBody>
                    <a:bodyPr/>
                    <a:lstStyle/>
                    <a:p>
                      <a:pPr algn="ctr" fontAlgn="t"/>
                      <a:r>
                        <a:rPr lang="en-US" sz="1100" b="0" i="0" u="none" strike="noStrike" dirty="0">
                          <a:solidFill>
                            <a:srgbClr val="231F1F"/>
                          </a:solidFill>
                          <a:effectLst/>
                          <a:latin typeface="+mn-lt"/>
                        </a:rPr>
                        <a:t>Energy, Speed, and Pressure Data along with Analysis</a:t>
                      </a:r>
                    </a:p>
                  </a:txBody>
                  <a:tcPr marL="45720" marR="45720" anchor="ctr"/>
                </a:tc>
                <a:extLst>
                  <a:ext uri="{0D108BD9-81ED-4DB2-BD59-A6C34878D82A}">
                    <a16:rowId xmlns:a16="http://schemas.microsoft.com/office/drawing/2014/main" val="3012726034"/>
                  </a:ext>
                </a:extLst>
              </a:tr>
              <a:tr h="565879">
                <a:tc>
                  <a:txBody>
                    <a:bodyPr/>
                    <a:lstStyle/>
                    <a:p>
                      <a:pPr algn="l" fontAlgn="ctr"/>
                      <a:r>
                        <a:rPr lang="en-US" sz="1100" b="0" i="0" u="none" strike="noStrike" dirty="0">
                          <a:solidFill>
                            <a:srgbClr val="FFFFFF"/>
                          </a:solidFill>
                          <a:effectLst/>
                          <a:latin typeface="+mn-lt"/>
                        </a:rPr>
                        <a:t>Speed Range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0.3 - 2.50 m/s</a:t>
                      </a:r>
                    </a:p>
                    <a:p>
                      <a:pPr algn="ctr" fontAlgn="t"/>
                      <a:r>
                        <a:rPr lang="en-US" sz="1100" b="0" i="0" u="none" strike="noStrike" dirty="0">
                          <a:solidFill>
                            <a:srgbClr val="000000"/>
                          </a:solidFill>
                          <a:effectLst/>
                          <a:latin typeface="+mn-lt"/>
                        </a:rPr>
                        <a:t>Accuracy: ±1%  </a:t>
                      </a:r>
                    </a:p>
                    <a:p>
                      <a:pPr algn="ctr" fontAlgn="t"/>
                      <a:r>
                        <a:rPr lang="en-US" sz="1100" b="0" i="0" u="none" strike="noStrike" dirty="0">
                          <a:solidFill>
                            <a:srgbClr val="000000"/>
                          </a:solidFill>
                          <a:effectLst/>
                          <a:latin typeface="+mn-lt"/>
                        </a:rPr>
                        <a:t>Resolution: 0.01 m/s</a:t>
                      </a:r>
                    </a:p>
                  </a:txBody>
                  <a:tcPr marL="45720" marR="45720" anchor="ctr"/>
                </a:tc>
                <a:tc>
                  <a:txBody>
                    <a:bodyPr/>
                    <a:lstStyle/>
                    <a:p>
                      <a:pPr algn="ctr" fontAlgn="t"/>
                      <a:r>
                        <a:rPr lang="en-US" sz="1100" b="0" i="0" u="none" strike="noStrike" dirty="0" err="1">
                          <a:solidFill>
                            <a:srgbClr val="000000"/>
                          </a:solidFill>
                          <a:effectLst/>
                          <a:latin typeface="+mn-lt"/>
                        </a:rPr>
                        <a:t>EZSpeed</a:t>
                      </a:r>
                      <a:r>
                        <a:rPr lang="en-US" sz="1100" b="0" i="0" u="none" strike="noStrike" dirty="0">
                          <a:solidFill>
                            <a:srgbClr val="000000"/>
                          </a:solidFill>
                          <a:effectLst/>
                          <a:latin typeface="+mn-lt"/>
                        </a:rPr>
                        <a:t>: 0.1 -10 m/s</a:t>
                      </a:r>
                    </a:p>
                    <a:p>
                      <a:pPr algn="ctr" fontAlgn="t"/>
                      <a:r>
                        <a:rPr lang="en-US" sz="1100" b="0" i="0" u="none" strike="noStrike" dirty="0">
                          <a:solidFill>
                            <a:srgbClr val="000000"/>
                          </a:solidFill>
                          <a:effectLst/>
                          <a:latin typeface="+mn-lt"/>
                        </a:rPr>
                        <a:t>Accuracy better than 5%*</a:t>
                      </a:r>
                    </a:p>
                    <a:p>
                      <a:pPr algn="ctr" fontAlgn="t"/>
                      <a:r>
                        <a:rPr lang="en-US" sz="1100" b="0" i="0" u="none" strike="noStrike" dirty="0">
                          <a:solidFill>
                            <a:srgbClr val="000000"/>
                          </a:solidFill>
                          <a:effectLst/>
                          <a:latin typeface="+mn-lt"/>
                        </a:rPr>
                        <a:t>Resolution 0.001 m/s </a:t>
                      </a:r>
                    </a:p>
                  </a:txBody>
                  <a:tcPr marL="45720" marR="45720" anchor="ctr"/>
                </a:tc>
                <a:tc>
                  <a:txBody>
                    <a:bodyPr/>
                    <a:lstStyle/>
                    <a:p>
                      <a:pPr algn="ctr" fontAlgn="t"/>
                      <a:r>
                        <a:rPr lang="en-US" sz="1100" b="0" i="0" u="none" strike="noStrike" dirty="0">
                          <a:solidFill>
                            <a:srgbClr val="231F1F"/>
                          </a:solidFill>
                          <a:effectLst/>
                          <a:latin typeface="+mn-lt"/>
                        </a:rPr>
                        <a:t>0.1 – 2.50 m/s </a:t>
                      </a:r>
                    </a:p>
                    <a:p>
                      <a:pPr algn="ctr" fontAlgn="t"/>
                      <a:r>
                        <a:rPr lang="en-US" sz="1100" b="0" i="0" u="none" strike="noStrike" dirty="0">
                          <a:solidFill>
                            <a:srgbClr val="000000"/>
                          </a:solidFill>
                          <a:effectLst/>
                          <a:latin typeface="+mn-lt"/>
                        </a:rPr>
                        <a:t>Accuracy: ±1%</a:t>
                      </a:r>
                    </a:p>
                    <a:p>
                      <a:pPr algn="ctr" fontAlgn="t"/>
                      <a:r>
                        <a:rPr lang="en-US" sz="1100" b="0" i="0" u="none" strike="noStrike" dirty="0">
                          <a:solidFill>
                            <a:srgbClr val="000000"/>
                          </a:solidFill>
                          <a:effectLst/>
                          <a:latin typeface="+mn-lt"/>
                        </a:rPr>
                        <a:t>Resolution: 0.001 m/s</a:t>
                      </a:r>
                      <a:endParaRPr lang="en-US" sz="1100" b="0" i="0" u="none" strike="noStrike" dirty="0">
                        <a:solidFill>
                          <a:srgbClr val="231F1F"/>
                        </a:solidFill>
                        <a:effectLst/>
                        <a:latin typeface="+mn-lt"/>
                      </a:endParaRPr>
                    </a:p>
                  </a:txBody>
                  <a:tcPr marL="45720" marR="45720" anchor="ctr"/>
                </a:tc>
                <a:extLst>
                  <a:ext uri="{0D108BD9-81ED-4DB2-BD59-A6C34878D82A}">
                    <a16:rowId xmlns:a16="http://schemas.microsoft.com/office/drawing/2014/main" val="3081560389"/>
                  </a:ext>
                </a:extLst>
              </a:tr>
              <a:tr h="565879">
                <a:tc>
                  <a:txBody>
                    <a:bodyPr/>
                    <a:lstStyle/>
                    <a:p>
                      <a:pPr algn="l" fontAlgn="t"/>
                      <a:r>
                        <a:rPr lang="en-US" sz="1100" b="0" i="0" u="none" strike="noStrike" dirty="0">
                          <a:solidFill>
                            <a:srgbClr val="FFFFFF"/>
                          </a:solidFill>
                          <a:effectLst/>
                          <a:latin typeface="+mn-lt"/>
                        </a:rPr>
                        <a:t>Energy Range</a:t>
                      </a:r>
                    </a:p>
                  </a:txBody>
                  <a:tcPr marL="45720" marR="45720" anchor="ctr">
                    <a:solidFill>
                      <a:schemeClr val="bg1">
                        <a:lumMod val="50000"/>
                      </a:schemeClr>
                    </a:solidFill>
                  </a:tcPr>
                </a:tc>
                <a:tc>
                  <a:txBody>
                    <a:bodyPr/>
                    <a:lstStyle/>
                    <a:p>
                      <a:pPr algn="ctr" fontAlgn="t"/>
                      <a:r>
                        <a:rPr lang="en-US" sz="1100" b="0" i="0" u="none" strike="noStrike" dirty="0">
                          <a:solidFill>
                            <a:schemeClr val="tx1"/>
                          </a:solidFill>
                          <a:effectLst/>
                          <a:latin typeface="+mn-lt"/>
                        </a:rPr>
                        <a:t>0～98N (Units?)</a:t>
                      </a:r>
                    </a:p>
                    <a:p>
                      <a:pPr algn="ctr" fontAlgn="t"/>
                      <a:r>
                        <a:rPr lang="en-US" sz="1100" b="0" i="0" u="none" strike="noStrike" dirty="0">
                          <a:solidFill>
                            <a:srgbClr val="000000"/>
                          </a:solidFill>
                          <a:effectLst/>
                          <a:latin typeface="+mn-lt"/>
                        </a:rPr>
                        <a:t>Accuracy: ±1%</a:t>
                      </a:r>
                    </a:p>
                    <a:p>
                      <a:pPr algn="ctr" fontAlgn="t"/>
                      <a:r>
                        <a:rPr lang="en-US" sz="1100" b="0" i="0" u="none" strike="noStrike" dirty="0">
                          <a:solidFill>
                            <a:srgbClr val="000000"/>
                          </a:solidFill>
                          <a:effectLst/>
                          <a:latin typeface="+mn-lt"/>
                        </a:rPr>
                        <a:t>Resolution: 0.01J</a:t>
                      </a:r>
                    </a:p>
                  </a:txBody>
                  <a:tcPr marL="45720" marR="45720" anchor="ctr"/>
                </a:tc>
                <a:tc>
                  <a:txBody>
                    <a:bodyPr/>
                    <a:lstStyle/>
                    <a:p>
                      <a:pPr algn="ctr" fontAlgn="t"/>
                      <a:r>
                        <a:rPr lang="en-US" sz="1100" b="0" i="0" u="none" strike="noStrike" dirty="0">
                          <a:solidFill>
                            <a:srgbClr val="231F1F"/>
                          </a:solidFill>
                          <a:effectLst/>
                          <a:latin typeface="+mn-lt"/>
                        </a:rPr>
                        <a:t>0 - 300 N or 0 - 500N  /  0 - 100 J </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231F1F"/>
                          </a:solidFill>
                          <a:effectLst/>
                          <a:latin typeface="+mn-lt"/>
                        </a:rPr>
                        <a:t>Accuracy * better than 5%</a:t>
                      </a:r>
                    </a:p>
                    <a:p>
                      <a:pPr algn="ctr" fontAlgn="t"/>
                      <a:r>
                        <a:rPr lang="en-US" sz="1100" b="0" i="0" u="none" strike="noStrike" dirty="0">
                          <a:solidFill>
                            <a:srgbClr val="231F1F"/>
                          </a:solidFill>
                          <a:effectLst/>
                          <a:latin typeface="+mn-lt"/>
                        </a:rPr>
                        <a:t>Resolution: 0.1N, 0.01J</a:t>
                      </a:r>
                    </a:p>
                  </a:txBody>
                  <a:tcPr marL="45720" marR="45720" anchor="ctr"/>
                </a:tc>
                <a:tc>
                  <a:txBody>
                    <a:bodyPr/>
                    <a:lstStyle/>
                    <a:p>
                      <a:pPr algn="ctr" fontAlgn="t"/>
                      <a:r>
                        <a:rPr lang="pt-BR" sz="1100" b="0" i="0" u="none" strike="noStrike" dirty="0">
                          <a:solidFill>
                            <a:srgbClr val="231F1F"/>
                          </a:solidFill>
                          <a:effectLst/>
                          <a:latin typeface="+mn-lt"/>
                        </a:rPr>
                        <a:t>Force -150 </a:t>
                      </a:r>
                      <a:r>
                        <a:rPr lang="pt-BR" sz="1100" b="0" i="0" u="none" strike="noStrike" dirty="0" err="1">
                          <a:solidFill>
                            <a:srgbClr val="231F1F"/>
                          </a:solidFill>
                          <a:effectLst/>
                          <a:latin typeface="+mn-lt"/>
                        </a:rPr>
                        <a:t>to</a:t>
                      </a:r>
                      <a:r>
                        <a:rPr lang="pt-BR" sz="1100" b="0" i="0" u="none" strike="noStrike" dirty="0">
                          <a:solidFill>
                            <a:srgbClr val="231F1F"/>
                          </a:solidFill>
                          <a:effectLst/>
                          <a:latin typeface="+mn-lt"/>
                        </a:rPr>
                        <a:t> +500N (</a:t>
                      </a:r>
                      <a:r>
                        <a:rPr lang="pt-BR" sz="1100" b="0" i="0" u="none" strike="noStrike" dirty="0" err="1">
                          <a:solidFill>
                            <a:srgbClr val="231F1F"/>
                          </a:solidFill>
                          <a:effectLst/>
                          <a:latin typeface="+mn-lt"/>
                        </a:rPr>
                        <a:t>Two</a:t>
                      </a:r>
                      <a:r>
                        <a:rPr lang="pt-BR" sz="1100" b="0" i="0" u="none" strike="noStrike" dirty="0">
                          <a:solidFill>
                            <a:srgbClr val="231F1F"/>
                          </a:solidFill>
                          <a:effectLst/>
                          <a:latin typeface="+mn-lt"/>
                        </a:rPr>
                        <a:t> </a:t>
                      </a:r>
                      <a:r>
                        <a:rPr lang="pt-BR" sz="1100" b="0" i="0" u="none" strike="noStrike" dirty="0" err="1">
                          <a:solidFill>
                            <a:srgbClr val="231F1F"/>
                          </a:solidFill>
                          <a:effectLst/>
                          <a:latin typeface="+mn-lt"/>
                        </a:rPr>
                        <a:t>way</a:t>
                      </a:r>
                      <a:r>
                        <a:rPr lang="pt-BR" sz="1100" b="0" i="0" u="none" strike="noStrike" dirty="0">
                          <a:solidFill>
                            <a:srgbClr val="231F1F"/>
                          </a:solidFill>
                          <a:effectLst/>
                          <a:latin typeface="+mn-lt"/>
                        </a:rPr>
                        <a:t>)</a:t>
                      </a:r>
                    </a:p>
                    <a:p>
                      <a:pPr algn="ctr" fontAlgn="t"/>
                      <a:r>
                        <a:rPr lang="pt-BR" sz="1100" b="0" i="0" u="none" strike="noStrike" dirty="0">
                          <a:solidFill>
                            <a:srgbClr val="231F1F"/>
                          </a:solidFill>
                          <a:effectLst/>
                          <a:latin typeface="+mn-lt"/>
                        </a:rPr>
                        <a:t>Energy 0 - 85J</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231F1F"/>
                          </a:solidFill>
                          <a:effectLst/>
                          <a:latin typeface="+mn-lt"/>
                        </a:rPr>
                        <a:t>Uncertainty less than 5%</a:t>
                      </a:r>
                    </a:p>
                  </a:txBody>
                  <a:tcPr marL="45720" marR="45720" anchor="ctr"/>
                </a:tc>
                <a:extLst>
                  <a:ext uri="{0D108BD9-81ED-4DB2-BD59-A6C34878D82A}">
                    <a16:rowId xmlns:a16="http://schemas.microsoft.com/office/drawing/2014/main" val="210111739"/>
                  </a:ext>
                </a:extLst>
              </a:tr>
              <a:tr h="406272">
                <a:tc>
                  <a:txBody>
                    <a:bodyPr/>
                    <a:lstStyle/>
                    <a:p>
                      <a:pPr algn="l" fontAlgn="t"/>
                      <a:r>
                        <a:rPr lang="en-US" sz="1100" b="0" i="0" u="none" strike="noStrike" dirty="0">
                          <a:solidFill>
                            <a:srgbClr val="FFFFFF"/>
                          </a:solidFill>
                          <a:effectLst/>
                          <a:latin typeface="+mn-lt"/>
                        </a:rPr>
                        <a:t>Automatically determine the            closed state of the door</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Yes </a:t>
                      </a:r>
                    </a:p>
                  </a:txBody>
                  <a:tcPr marL="45720" marR="45720" anchor="ctr"/>
                </a:tc>
                <a:tc>
                  <a:txBody>
                    <a:bodyPr/>
                    <a:lstStyle/>
                    <a:p>
                      <a:pPr algn="ctr" fontAlgn="t"/>
                      <a:r>
                        <a:rPr lang="en-US" sz="1100" b="0" i="0" u="none" strike="noStrike" dirty="0">
                          <a:solidFill>
                            <a:srgbClr val="000000"/>
                          </a:solidFill>
                          <a:effectLst/>
                          <a:latin typeface="+mn-lt"/>
                        </a:rPr>
                        <a:t>Single Click on Device + Built-in Logic**</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873832668"/>
                  </a:ext>
                </a:extLst>
              </a:tr>
              <a:tr h="246665">
                <a:tc>
                  <a:txBody>
                    <a:bodyPr/>
                    <a:lstStyle/>
                    <a:p>
                      <a:pPr algn="l" fontAlgn="t"/>
                      <a:r>
                        <a:rPr lang="en-US" sz="1100" b="0" i="0" u="none" strike="noStrike">
                          <a:solidFill>
                            <a:srgbClr val="FFFFFF"/>
                          </a:solidFill>
                          <a:effectLst/>
                          <a:latin typeface="+mn-lt"/>
                        </a:rPr>
                        <a:t>Semi-closed</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Yes </a:t>
                      </a:r>
                    </a:p>
                  </a:txBody>
                  <a:tcPr marL="45720" marR="45720" anchor="ct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68262325"/>
                  </a:ext>
                </a:extLst>
              </a:tr>
              <a:tr h="406272">
                <a:tc>
                  <a:txBody>
                    <a:bodyPr/>
                    <a:lstStyle/>
                    <a:p>
                      <a:pPr algn="l" fontAlgn="t"/>
                      <a:r>
                        <a:rPr lang="en-US" sz="1100" b="0" i="0" u="none" strike="noStrike" dirty="0">
                          <a:solidFill>
                            <a:schemeClr val="bg1"/>
                          </a:solidFill>
                          <a:effectLst/>
                          <a:latin typeface="+mn-lt"/>
                        </a:rPr>
                        <a:t>+++ Gap Mode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 – Validation of Final Accuracy of Minimum Closing Speed/Energy</a:t>
                      </a:r>
                    </a:p>
                  </a:txBody>
                  <a:tcPr marL="45720" marR="45720" anchor="ctr"/>
                </a:tc>
                <a:tc>
                  <a:txBody>
                    <a:bodyPr/>
                    <a:lstStyle/>
                    <a:p>
                      <a:pPr algn="ctr" fontAlgn="t"/>
                      <a:r>
                        <a:rPr lang="en-US" sz="1100" b="0" i="0" u="none" strike="noStrike" dirty="0">
                          <a:solidFill>
                            <a:srgbClr val="000000"/>
                          </a:solidFill>
                          <a:effectLst/>
                          <a:latin typeface="+mn-lt"/>
                        </a:rPr>
                        <a:t>Yes – Validation of Final Accuracy of Minimum Closing Speed/Energy</a:t>
                      </a:r>
                    </a:p>
                  </a:txBody>
                  <a:tcPr marL="45720" marR="45720" anchor="ctr"/>
                </a:tc>
                <a:extLst>
                  <a:ext uri="{0D108BD9-81ED-4DB2-BD59-A6C34878D82A}">
                    <a16:rowId xmlns:a16="http://schemas.microsoft.com/office/drawing/2014/main" val="1256970248"/>
                  </a:ext>
                </a:extLst>
              </a:tr>
            </a:tbl>
          </a:graphicData>
        </a:graphic>
      </p:graphicFrame>
      <p:sp>
        <p:nvSpPr>
          <p:cNvPr id="6" name="Rectangle 5">
            <a:extLst>
              <a:ext uri="{FF2B5EF4-FFF2-40B4-BE49-F238E27FC236}">
                <a16:creationId xmlns:a16="http://schemas.microsoft.com/office/drawing/2014/main" id="{F009F619-E6F7-E998-7E37-B6E9A385E7AD}"/>
              </a:ext>
            </a:extLst>
          </p:cNvPr>
          <p:cNvSpPr/>
          <p:nvPr/>
        </p:nvSpPr>
        <p:spPr>
          <a:xfrm>
            <a:off x="5080958" y="4804995"/>
            <a:ext cx="6164035" cy="957450"/>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a:solidFill>
                  <a:srgbClr val="000000"/>
                </a:solidFill>
              </a:rPr>
              <a:t>Gap Mode is a method where the lowest closing speed is compared to the highest “not closed speed.”  Only when both are within a preset tolerance is the measurement accepted, providing a </a:t>
            </a:r>
            <a:r>
              <a:rPr lang="en-US" sz="1100" b="1" u="sng" dirty="0">
                <a:solidFill>
                  <a:srgbClr val="000000"/>
                </a:solidFill>
              </a:rPr>
              <a:t>guarantee of the minimum speed or energy values, independent of the user</a:t>
            </a:r>
            <a:r>
              <a:rPr lang="en-US" sz="1100" dirty="0">
                <a:solidFill>
                  <a:srgbClr val="000000"/>
                </a:solidFill>
              </a:rPr>
              <a:t>.</a:t>
            </a:r>
            <a:endParaRPr lang="en-US" sz="1100" dirty="0">
              <a:solidFill>
                <a:prstClr val="black"/>
              </a:solidFill>
            </a:endParaRPr>
          </a:p>
        </p:txBody>
      </p:sp>
      <p:sp>
        <p:nvSpPr>
          <p:cNvPr id="9" name="TextBox 8">
            <a:extLst>
              <a:ext uri="{FF2B5EF4-FFF2-40B4-BE49-F238E27FC236}">
                <a16:creationId xmlns:a16="http://schemas.microsoft.com/office/drawing/2014/main" id="{0CEBCFB5-D59E-DF82-EE70-7971233531A3}"/>
              </a:ext>
            </a:extLst>
          </p:cNvPr>
          <p:cNvSpPr txBox="1"/>
          <p:nvPr/>
        </p:nvSpPr>
        <p:spPr>
          <a:xfrm>
            <a:off x="2150406" y="6008105"/>
            <a:ext cx="8680961" cy="769441"/>
          </a:xfrm>
          <a:prstGeom prst="rect">
            <a:avLst/>
          </a:prstGeom>
          <a:noFill/>
        </p:spPr>
        <p:txBody>
          <a:bodyPr wrap="square" rtlCol="0">
            <a:spAutoFit/>
          </a:bodyPr>
          <a:lstStyle/>
          <a:p>
            <a:r>
              <a:rPr lang="en-US" sz="1100" dirty="0"/>
              <a:t>* When not using the full range of the sensor, the accuracy is improved</a:t>
            </a:r>
          </a:p>
          <a:p>
            <a:endParaRPr lang="en-US" sz="1100" dirty="0"/>
          </a:p>
          <a:p>
            <a:r>
              <a:rPr lang="en-US" sz="1100" b="0" i="0" u="none" strike="noStrike" dirty="0">
                <a:solidFill>
                  <a:srgbClr val="000000"/>
                </a:solidFill>
                <a:effectLst/>
                <a:latin typeface="+mn-lt"/>
              </a:rPr>
              <a:t>** Button press only required </a:t>
            </a:r>
            <a:r>
              <a:rPr lang="en-US" sz="1100" dirty="0">
                <a:solidFill>
                  <a:srgbClr val="000000"/>
                </a:solidFill>
              </a:rPr>
              <a:t>if new sample is closed and less than the current minimum value</a:t>
            </a:r>
          </a:p>
          <a:p>
            <a:endParaRPr lang="en-US" sz="1100" dirty="0">
              <a:solidFill>
                <a:srgbClr val="000000"/>
              </a:solidFill>
            </a:endParaRPr>
          </a:p>
        </p:txBody>
      </p:sp>
    </p:spTree>
    <p:extLst>
      <p:ext uri="{BB962C8B-B14F-4D97-AF65-F5344CB8AC3E}">
        <p14:creationId xmlns:p14="http://schemas.microsoft.com/office/powerpoint/2010/main" val="3560841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16</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4.5.2  TECHNICAL REQUIREMENTS</a:t>
            </a:r>
          </a:p>
        </p:txBody>
      </p:sp>
      <p:graphicFrame>
        <p:nvGraphicFramePr>
          <p:cNvPr id="8" name="Table 7">
            <a:extLst>
              <a:ext uri="{FF2B5EF4-FFF2-40B4-BE49-F238E27FC236}">
                <a16:creationId xmlns:a16="http://schemas.microsoft.com/office/drawing/2014/main" id="{8EB056A0-613B-F5AB-B7B2-0B1395A203B0}"/>
              </a:ext>
            </a:extLst>
          </p:cNvPr>
          <p:cNvGraphicFramePr>
            <a:graphicFrameLocks noGrp="1"/>
          </p:cNvGraphicFramePr>
          <p:nvPr>
            <p:extLst>
              <p:ext uri="{D42A27DB-BD31-4B8C-83A1-F6EECF244321}">
                <p14:modId xmlns:p14="http://schemas.microsoft.com/office/powerpoint/2010/main" val="884490234"/>
              </p:ext>
            </p:extLst>
          </p:nvPr>
        </p:nvGraphicFramePr>
        <p:xfrm>
          <a:off x="1239595" y="1766908"/>
          <a:ext cx="10114205" cy="2225040"/>
        </p:xfrm>
        <a:graphic>
          <a:graphicData uri="http://schemas.openxmlformats.org/drawingml/2006/table">
            <a:tbl>
              <a:tblPr>
                <a:tableStyleId>{D7AC3CCA-C797-4891-BE02-D94E43425B78}</a:tableStyleId>
              </a:tblPr>
              <a:tblGrid>
                <a:gridCol w="2541423">
                  <a:extLst>
                    <a:ext uri="{9D8B030D-6E8A-4147-A177-3AD203B41FA5}">
                      <a16:colId xmlns:a16="http://schemas.microsoft.com/office/drawing/2014/main" val="394812555"/>
                    </a:ext>
                  </a:extLst>
                </a:gridCol>
                <a:gridCol w="2423801">
                  <a:extLst>
                    <a:ext uri="{9D8B030D-6E8A-4147-A177-3AD203B41FA5}">
                      <a16:colId xmlns:a16="http://schemas.microsoft.com/office/drawing/2014/main" val="1705324358"/>
                    </a:ext>
                  </a:extLst>
                </a:gridCol>
                <a:gridCol w="2754763">
                  <a:extLst>
                    <a:ext uri="{9D8B030D-6E8A-4147-A177-3AD203B41FA5}">
                      <a16:colId xmlns:a16="http://schemas.microsoft.com/office/drawing/2014/main" val="1925502327"/>
                    </a:ext>
                  </a:extLst>
                </a:gridCol>
                <a:gridCol w="2394218">
                  <a:extLst>
                    <a:ext uri="{9D8B030D-6E8A-4147-A177-3AD203B41FA5}">
                      <a16:colId xmlns:a16="http://schemas.microsoft.com/office/drawing/2014/main" val="4216474624"/>
                    </a:ext>
                  </a:extLst>
                </a:gridCol>
              </a:tblGrid>
              <a:tr h="229072">
                <a:tc>
                  <a:txBody>
                    <a:bodyPr/>
                    <a:lstStyle/>
                    <a:p>
                      <a:pPr algn="l" fontAlgn="t"/>
                      <a:endParaRPr lang="en-US" sz="1100" b="1"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29072">
                <a:tc>
                  <a:txBody>
                    <a:bodyPr/>
                    <a:lstStyle/>
                    <a:p>
                      <a:pPr algn="l" fontAlgn="t"/>
                      <a:r>
                        <a:rPr lang="en-US" sz="1100" b="0" i="0" u="none" strike="noStrike" dirty="0">
                          <a:solidFill>
                            <a:srgbClr val="FFFFFF"/>
                          </a:solidFill>
                          <a:effectLst/>
                          <a:latin typeface="+mn-lt"/>
                        </a:rPr>
                        <a:t>Minimum Closing Speed</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272793502"/>
                  </a:ext>
                </a:extLst>
              </a:tr>
              <a:tr h="229072">
                <a:tc>
                  <a:txBody>
                    <a:bodyPr/>
                    <a:lstStyle/>
                    <a:p>
                      <a:pPr algn="l" fontAlgn="t"/>
                      <a:r>
                        <a:rPr lang="en-US" sz="1100" b="0" i="0" u="none" strike="noStrike" dirty="0">
                          <a:solidFill>
                            <a:srgbClr val="FFFFFF"/>
                          </a:solidFill>
                          <a:effectLst/>
                          <a:latin typeface="+mn-lt"/>
                        </a:rPr>
                        <a:t>Closing Energy</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a:solidFill>
                            <a:srgbClr val="000000"/>
                          </a:solidFill>
                          <a:effectLst/>
                          <a:latin typeface="+mn-lt"/>
                        </a:rPr>
                        <a:t>Yes</a:t>
                      </a:r>
                    </a:p>
                  </a:txBody>
                  <a:tcPr marL="45720" marR="45720" anchor="ctr"/>
                </a:tc>
                <a:extLst>
                  <a:ext uri="{0D108BD9-81ED-4DB2-BD59-A6C34878D82A}">
                    <a16:rowId xmlns:a16="http://schemas.microsoft.com/office/drawing/2014/main" val="4281474759"/>
                  </a:ext>
                </a:extLst>
              </a:tr>
              <a:tr h="377294">
                <a:tc>
                  <a:txBody>
                    <a:bodyPr/>
                    <a:lstStyle/>
                    <a:p>
                      <a:pPr algn="l" fontAlgn="t"/>
                      <a:r>
                        <a:rPr lang="en-US" sz="1100" b="0" i="0" u="none" strike="noStrike" dirty="0">
                          <a:solidFill>
                            <a:srgbClr val="FFFFFF"/>
                          </a:solidFill>
                          <a:effectLst/>
                          <a:latin typeface="+mn-lt"/>
                        </a:rPr>
                        <a:t>Door Rotation Angle and Length         of the Motion Path</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574324803"/>
                  </a:ext>
                </a:extLst>
              </a:tr>
              <a:tr h="229072">
                <a:tc>
                  <a:txBody>
                    <a:bodyPr/>
                    <a:lstStyle/>
                    <a:p>
                      <a:pPr algn="l" fontAlgn="t"/>
                      <a:r>
                        <a:rPr lang="en-US" sz="1100" b="0" i="0" u="none" strike="noStrike" dirty="0">
                          <a:solidFill>
                            <a:srgbClr val="FFFFFF"/>
                          </a:solidFill>
                          <a:effectLst/>
                          <a:latin typeface="+mn-lt"/>
                        </a:rPr>
                        <a:t>Quick Installation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20 Seconds for Each Device</a:t>
                      </a:r>
                    </a:p>
                  </a:txBody>
                  <a:tcPr marL="45720" marR="45720" anchor="ctr"/>
                </a:tc>
                <a:tc>
                  <a:txBody>
                    <a:bodyPr/>
                    <a:lstStyle/>
                    <a:p>
                      <a:pPr algn="ctr" fontAlgn="t"/>
                      <a:r>
                        <a:rPr lang="en-US" sz="1100" b="0" i="0" u="none" strike="noStrike" dirty="0">
                          <a:solidFill>
                            <a:srgbClr val="000000"/>
                          </a:solidFill>
                          <a:effectLst/>
                          <a:latin typeface="+mn-lt"/>
                        </a:rPr>
                        <a:t>5 minutes</a:t>
                      </a:r>
                    </a:p>
                  </a:txBody>
                  <a:tcPr marL="45720" marR="45720" anchor="ctr"/>
                </a:tc>
                <a:extLst>
                  <a:ext uri="{0D108BD9-81ED-4DB2-BD59-A6C34878D82A}">
                    <a16:rowId xmlns:a16="http://schemas.microsoft.com/office/drawing/2014/main" val="253509005"/>
                  </a:ext>
                </a:extLst>
              </a:tr>
              <a:tr h="525517">
                <a:tc>
                  <a:txBody>
                    <a:bodyPr/>
                    <a:lstStyle/>
                    <a:p>
                      <a:pPr algn="l" fontAlgn="t"/>
                      <a:r>
                        <a:rPr lang="en-US" sz="1100" b="0" i="0" u="none" strike="noStrike" dirty="0">
                          <a:solidFill>
                            <a:srgbClr val="FFFFFF"/>
                          </a:solidFill>
                          <a:effectLst/>
                          <a:latin typeface="+mn-lt"/>
                        </a:rPr>
                        <a:t>The system can correct the impact of the door shaft tilt angle on the test results to ensure measurement accuracy.*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Requires Weight</a:t>
                      </a:r>
                    </a:p>
                  </a:txBody>
                  <a:tcPr marL="45720" marR="45720" anchor="ctr"/>
                </a:tc>
                <a:tc>
                  <a:txBody>
                    <a:bodyPr/>
                    <a:lstStyle/>
                    <a:p>
                      <a:pPr algn="ctr" fontAlgn="t"/>
                      <a:r>
                        <a:rPr lang="en-US" sz="1100" b="0" i="0" u="none" strike="noStrike" dirty="0">
                          <a:solidFill>
                            <a:srgbClr val="000000"/>
                          </a:solidFill>
                          <a:effectLst/>
                          <a:latin typeface="+mn-lt"/>
                        </a:rPr>
                        <a:t>No (*)</a:t>
                      </a:r>
                    </a:p>
                  </a:txBody>
                  <a:tcPr marL="45720" marR="45720" anchor="ctr"/>
                </a:tc>
                <a:tc>
                  <a:txBody>
                    <a:bodyPr/>
                    <a:lstStyle/>
                    <a:p>
                      <a:pPr algn="ctr" fontAlgn="t"/>
                      <a:r>
                        <a:rPr lang="en-US" sz="1100" b="0" i="0" u="none" strike="noStrike" dirty="0">
                          <a:solidFill>
                            <a:srgbClr val="000000"/>
                          </a:solidFill>
                          <a:effectLst/>
                          <a:latin typeface="+mn-lt"/>
                        </a:rPr>
                        <a:t>Fully measured and reported  </a:t>
                      </a:r>
                    </a:p>
                    <a:p>
                      <a:pPr algn="ctr" fontAlgn="t"/>
                      <a:r>
                        <a:rPr lang="en-US" sz="1100" b="0" i="0" u="none" strike="noStrike" dirty="0">
                          <a:solidFill>
                            <a:srgbClr val="000000"/>
                          </a:solidFill>
                          <a:effectLst/>
                          <a:latin typeface="+mn-lt"/>
                        </a:rPr>
                        <a:t>including Weight, Measurement, Hinge Angle, and Door Rise**</a:t>
                      </a:r>
                    </a:p>
                  </a:txBody>
                  <a:tcPr marL="45720" marR="45720" anchor="ctr"/>
                </a:tc>
                <a:extLst>
                  <a:ext uri="{0D108BD9-81ED-4DB2-BD59-A6C34878D82A}">
                    <a16:rowId xmlns:a16="http://schemas.microsoft.com/office/drawing/2014/main" val="1915301041"/>
                  </a:ext>
                </a:extLst>
              </a:tr>
            </a:tbl>
          </a:graphicData>
        </a:graphic>
      </p:graphicFrame>
      <p:sp>
        <p:nvSpPr>
          <p:cNvPr id="10" name="Rectangle 9">
            <a:extLst>
              <a:ext uri="{FF2B5EF4-FFF2-40B4-BE49-F238E27FC236}">
                <a16:creationId xmlns:a16="http://schemas.microsoft.com/office/drawing/2014/main" id="{C17A2B9B-0630-F6A5-B56D-FF4C9B3CE58D}"/>
              </a:ext>
            </a:extLst>
          </p:cNvPr>
          <p:cNvSpPr/>
          <p:nvPr/>
        </p:nvSpPr>
        <p:spPr>
          <a:xfrm>
            <a:off x="4827342" y="3991948"/>
            <a:ext cx="6236898" cy="725126"/>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a:solidFill>
                  <a:prstClr val="black"/>
                </a:solidFill>
              </a:rPr>
              <a:t>EZSlam is not only acquiring raw data. It also automatically performs all analytical tasks, correlations, and multi-test averaging, and then combines information to iterate the results.**</a:t>
            </a:r>
          </a:p>
        </p:txBody>
      </p:sp>
      <p:sp>
        <p:nvSpPr>
          <p:cNvPr id="12" name="TextBox 11">
            <a:extLst>
              <a:ext uri="{FF2B5EF4-FFF2-40B4-BE49-F238E27FC236}">
                <a16:creationId xmlns:a16="http://schemas.microsoft.com/office/drawing/2014/main" id="{9CD9AF22-CF87-6300-2642-AFCF7875E2F2}"/>
              </a:ext>
            </a:extLst>
          </p:cNvPr>
          <p:cNvSpPr txBox="1"/>
          <p:nvPr/>
        </p:nvSpPr>
        <p:spPr>
          <a:xfrm>
            <a:off x="1130060" y="5532440"/>
            <a:ext cx="10477740" cy="1277273"/>
          </a:xfrm>
          <a:prstGeom prst="rect">
            <a:avLst/>
          </a:prstGeom>
          <a:noFill/>
        </p:spPr>
        <p:txBody>
          <a:bodyPr wrap="square" rtlCol="0">
            <a:spAutoFit/>
          </a:bodyPr>
          <a:lstStyle/>
          <a:p>
            <a:r>
              <a:rPr lang="en-US" sz="1100" dirty="0"/>
              <a:t>* Since the hinge angle is a part of the door dynamics  and any variation could cause the system not to perform to specifications, compensating for it means that it is being removed from the evaluation, making it less accurate.</a:t>
            </a:r>
          </a:p>
          <a:p>
            <a:endParaRPr lang="en-US" sz="1100" dirty="0"/>
          </a:p>
          <a:p>
            <a:r>
              <a:rPr lang="en-US" sz="1100" dirty="0"/>
              <a:t>** In order to make an accurate compensation, the weight of the door, center of gravity, hinge tip  in x- and y-directions, and swing angle are required. EZSlam will measure all characteristics using 2 different types of door manipulations. Using Audit, certain parameters need to be known outside the measurements. </a:t>
            </a:r>
          </a:p>
          <a:p>
            <a:endParaRPr lang="en-US" sz="1100" dirty="0"/>
          </a:p>
          <a:p>
            <a:endParaRPr lang="en-US" sz="1100" dirty="0">
              <a:solidFill>
                <a:srgbClr val="000000"/>
              </a:solidFill>
            </a:endParaRPr>
          </a:p>
        </p:txBody>
      </p:sp>
      <p:pic>
        <p:nvPicPr>
          <p:cNvPr id="4" name="Picture 3">
            <a:extLst>
              <a:ext uri="{FF2B5EF4-FFF2-40B4-BE49-F238E27FC236}">
                <a16:creationId xmlns:a16="http://schemas.microsoft.com/office/drawing/2014/main" id="{E006ECC9-ED97-0A4F-7B77-30C18E0C139B}"/>
              </a:ext>
            </a:extLst>
          </p:cNvPr>
          <p:cNvPicPr>
            <a:picLocks noChangeAspect="1"/>
          </p:cNvPicPr>
          <p:nvPr/>
        </p:nvPicPr>
        <p:blipFill>
          <a:blip r:embed="rId4"/>
          <a:stretch>
            <a:fillRect/>
          </a:stretch>
        </p:blipFill>
        <p:spPr>
          <a:xfrm>
            <a:off x="2469383" y="4008440"/>
            <a:ext cx="2232660" cy="1524000"/>
          </a:xfrm>
          <a:prstGeom prst="rect">
            <a:avLst/>
          </a:prstGeom>
        </p:spPr>
      </p:pic>
    </p:spTree>
    <p:extLst>
      <p:ext uri="{BB962C8B-B14F-4D97-AF65-F5344CB8AC3E}">
        <p14:creationId xmlns:p14="http://schemas.microsoft.com/office/powerpoint/2010/main" val="2681167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17</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4.5.3  TECHNICAL REQUIREMENTS</a:t>
            </a:r>
          </a:p>
        </p:txBody>
      </p:sp>
      <p:graphicFrame>
        <p:nvGraphicFramePr>
          <p:cNvPr id="5" name="Table 4">
            <a:extLst>
              <a:ext uri="{FF2B5EF4-FFF2-40B4-BE49-F238E27FC236}">
                <a16:creationId xmlns:a16="http://schemas.microsoft.com/office/drawing/2014/main" id="{A164FE0C-721C-651A-E2FD-E4E04550FCEA}"/>
              </a:ext>
            </a:extLst>
          </p:cNvPr>
          <p:cNvGraphicFramePr>
            <a:graphicFrameLocks noGrp="1"/>
          </p:cNvGraphicFramePr>
          <p:nvPr>
            <p:extLst>
              <p:ext uri="{D42A27DB-BD31-4B8C-83A1-F6EECF244321}">
                <p14:modId xmlns:p14="http://schemas.microsoft.com/office/powerpoint/2010/main" val="1421114364"/>
              </p:ext>
            </p:extLst>
          </p:nvPr>
        </p:nvGraphicFramePr>
        <p:xfrm>
          <a:off x="1213905" y="2013192"/>
          <a:ext cx="10419678" cy="1554480"/>
        </p:xfrm>
        <a:graphic>
          <a:graphicData uri="http://schemas.openxmlformats.org/drawingml/2006/table">
            <a:tbl>
              <a:tblPr>
                <a:tableStyleId>{D7AC3CCA-C797-4891-BE02-D94E43425B78}</a:tableStyleId>
              </a:tblPr>
              <a:tblGrid>
                <a:gridCol w="2618180">
                  <a:extLst>
                    <a:ext uri="{9D8B030D-6E8A-4147-A177-3AD203B41FA5}">
                      <a16:colId xmlns:a16="http://schemas.microsoft.com/office/drawing/2014/main" val="394812555"/>
                    </a:ext>
                  </a:extLst>
                </a:gridCol>
                <a:gridCol w="2497006">
                  <a:extLst>
                    <a:ext uri="{9D8B030D-6E8A-4147-A177-3AD203B41FA5}">
                      <a16:colId xmlns:a16="http://schemas.microsoft.com/office/drawing/2014/main" val="1705324358"/>
                    </a:ext>
                  </a:extLst>
                </a:gridCol>
                <a:gridCol w="2837963">
                  <a:extLst>
                    <a:ext uri="{9D8B030D-6E8A-4147-A177-3AD203B41FA5}">
                      <a16:colId xmlns:a16="http://schemas.microsoft.com/office/drawing/2014/main" val="1925502327"/>
                    </a:ext>
                  </a:extLst>
                </a:gridCol>
                <a:gridCol w="2466529">
                  <a:extLst>
                    <a:ext uri="{9D8B030D-6E8A-4147-A177-3AD203B41FA5}">
                      <a16:colId xmlns:a16="http://schemas.microsoft.com/office/drawing/2014/main" val="4216474624"/>
                    </a:ext>
                  </a:extLst>
                </a:gridCol>
              </a:tblGrid>
              <a:tr h="207861">
                <a:tc>
                  <a:txBody>
                    <a:bodyPr/>
                    <a:lstStyle/>
                    <a:p>
                      <a:pPr algn="l" fontAlgn="t"/>
                      <a:endParaRPr lang="en-US" sz="1100" b="1"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07861">
                <a:tc>
                  <a:txBody>
                    <a:bodyPr/>
                    <a:lstStyle/>
                    <a:p>
                      <a:pPr algn="l" fontAlgn="t"/>
                      <a:r>
                        <a:rPr lang="en-US" sz="1100" b="0" i="0" u="none" strike="noStrike" dirty="0">
                          <a:solidFill>
                            <a:srgbClr val="FFFFFF"/>
                          </a:solidFill>
                          <a:effectLst/>
                          <a:latin typeface="+mn-lt"/>
                        </a:rPr>
                        <a:t>+++ Static Closing Force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1667131475"/>
                  </a:ext>
                </a:extLst>
              </a:tr>
              <a:tr h="207861">
                <a:tc>
                  <a:txBody>
                    <a:bodyPr/>
                    <a:lstStyle/>
                    <a:p>
                      <a:pPr algn="l" fontAlgn="t"/>
                      <a:r>
                        <a:rPr lang="en-US" sz="1100" b="0" i="0" u="none" strike="noStrike" dirty="0">
                          <a:solidFill>
                            <a:schemeClr val="bg1"/>
                          </a:solidFill>
                          <a:effectLst/>
                          <a:latin typeface="+mn-lt"/>
                        </a:rPr>
                        <a:t>+++ Static Latch Energy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833787916"/>
                  </a:ext>
                </a:extLst>
              </a:tr>
              <a:tr h="207861">
                <a:tc>
                  <a:txBody>
                    <a:bodyPr/>
                    <a:lstStyle/>
                    <a:p>
                      <a:pPr algn="l" fontAlgn="t"/>
                      <a:r>
                        <a:rPr lang="en-US" sz="1100" b="0" i="0" u="none" strike="noStrike" dirty="0">
                          <a:solidFill>
                            <a:schemeClr val="bg1"/>
                          </a:solidFill>
                          <a:effectLst/>
                          <a:latin typeface="+mn-lt"/>
                        </a:rPr>
                        <a:t>+++ Door Check Force (vs. Angle)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1341011711"/>
                  </a:ext>
                </a:extLst>
              </a:tr>
              <a:tr h="207861">
                <a:tc>
                  <a:txBody>
                    <a:bodyPr/>
                    <a:lstStyle/>
                    <a:p>
                      <a:pPr algn="l" fontAlgn="t"/>
                      <a:r>
                        <a:rPr lang="en-US" sz="1100" b="0" i="0" u="none" strike="noStrike" dirty="0">
                          <a:solidFill>
                            <a:schemeClr val="bg1"/>
                          </a:solidFill>
                          <a:effectLst/>
                          <a:latin typeface="+mn-lt"/>
                        </a:rPr>
                        <a:t>+++ Door Check Energy (vs. Angle)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15711511"/>
                  </a:ext>
                </a:extLst>
              </a:tr>
              <a:tr h="207861">
                <a:tc>
                  <a:txBody>
                    <a:bodyPr/>
                    <a:lstStyle/>
                    <a:p>
                      <a:pPr algn="l" fontAlgn="t"/>
                      <a:r>
                        <a:rPr lang="en-US" sz="1100" b="0" i="0" u="none" strike="noStrike" dirty="0">
                          <a:solidFill>
                            <a:schemeClr val="bg1"/>
                          </a:solidFill>
                          <a:effectLst/>
                          <a:latin typeface="+mn-lt"/>
                        </a:rPr>
                        <a:t>+++ Pressure as a Function of Angle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Manual</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210189556"/>
                  </a:ext>
                </a:extLst>
              </a:tr>
            </a:tbl>
          </a:graphicData>
        </a:graphic>
      </p:graphicFrame>
      <p:sp>
        <p:nvSpPr>
          <p:cNvPr id="14" name="Rectangle 13">
            <a:extLst>
              <a:ext uri="{FF2B5EF4-FFF2-40B4-BE49-F238E27FC236}">
                <a16:creationId xmlns:a16="http://schemas.microsoft.com/office/drawing/2014/main" id="{1AE65FC9-7DCE-A04D-F2A9-AC67E1995AAC}"/>
              </a:ext>
            </a:extLst>
          </p:cNvPr>
          <p:cNvSpPr/>
          <p:nvPr/>
        </p:nvSpPr>
        <p:spPr>
          <a:xfrm>
            <a:off x="4675517" y="3567672"/>
            <a:ext cx="6478438" cy="400482"/>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90000"/>
              </a:lnSpc>
              <a:spcBef>
                <a:spcPts val="1000"/>
              </a:spcBef>
              <a:buClr>
                <a:srgbClr val="C9D803"/>
              </a:buClr>
            </a:pPr>
            <a:r>
              <a:rPr lang="en-US" sz="1000" dirty="0">
                <a:solidFill>
                  <a:prstClr val="black"/>
                </a:solidFill>
              </a:rPr>
              <a:t>Door check and seal compression are critical in the analysis of door systems, including the pressure behavior.</a:t>
            </a:r>
          </a:p>
        </p:txBody>
      </p:sp>
      <p:pic>
        <p:nvPicPr>
          <p:cNvPr id="4" name="Picture 3">
            <a:extLst>
              <a:ext uri="{FF2B5EF4-FFF2-40B4-BE49-F238E27FC236}">
                <a16:creationId xmlns:a16="http://schemas.microsoft.com/office/drawing/2014/main" id="{B87DC01A-79EE-4C3A-1CB5-4A693FF448AA}"/>
              </a:ext>
            </a:extLst>
          </p:cNvPr>
          <p:cNvPicPr>
            <a:picLocks noChangeAspect="1"/>
          </p:cNvPicPr>
          <p:nvPr/>
        </p:nvPicPr>
        <p:blipFill>
          <a:blip r:embed="rId4"/>
          <a:stretch>
            <a:fillRect/>
          </a:stretch>
        </p:blipFill>
        <p:spPr>
          <a:xfrm>
            <a:off x="2438616" y="4465392"/>
            <a:ext cx="2811780" cy="1912620"/>
          </a:xfrm>
          <a:prstGeom prst="rect">
            <a:avLst/>
          </a:prstGeom>
        </p:spPr>
      </p:pic>
      <p:pic>
        <p:nvPicPr>
          <p:cNvPr id="8" name="Picture 7">
            <a:extLst>
              <a:ext uri="{FF2B5EF4-FFF2-40B4-BE49-F238E27FC236}">
                <a16:creationId xmlns:a16="http://schemas.microsoft.com/office/drawing/2014/main" id="{ED317335-46F7-A088-5374-EFD670F48907}"/>
              </a:ext>
            </a:extLst>
          </p:cNvPr>
          <p:cNvPicPr>
            <a:picLocks noChangeAspect="1"/>
          </p:cNvPicPr>
          <p:nvPr/>
        </p:nvPicPr>
        <p:blipFill>
          <a:blip r:embed="rId5"/>
          <a:stretch>
            <a:fillRect/>
          </a:stretch>
        </p:blipFill>
        <p:spPr>
          <a:xfrm>
            <a:off x="5388850" y="4465392"/>
            <a:ext cx="2811780" cy="1912620"/>
          </a:xfrm>
          <a:prstGeom prst="rect">
            <a:avLst/>
          </a:prstGeom>
        </p:spPr>
      </p:pic>
      <p:pic>
        <p:nvPicPr>
          <p:cNvPr id="10" name="Picture 9">
            <a:extLst>
              <a:ext uri="{FF2B5EF4-FFF2-40B4-BE49-F238E27FC236}">
                <a16:creationId xmlns:a16="http://schemas.microsoft.com/office/drawing/2014/main" id="{8B942DEB-1DE6-4C86-1879-2E817AA7248B}"/>
              </a:ext>
            </a:extLst>
          </p:cNvPr>
          <p:cNvPicPr>
            <a:picLocks noChangeAspect="1"/>
          </p:cNvPicPr>
          <p:nvPr/>
        </p:nvPicPr>
        <p:blipFill>
          <a:blip r:embed="rId6"/>
          <a:stretch>
            <a:fillRect/>
          </a:stretch>
        </p:blipFill>
        <p:spPr>
          <a:xfrm>
            <a:off x="8355546" y="4465392"/>
            <a:ext cx="2804160" cy="1912620"/>
          </a:xfrm>
          <a:prstGeom prst="rect">
            <a:avLst/>
          </a:prstGeom>
        </p:spPr>
      </p:pic>
    </p:spTree>
    <p:extLst>
      <p:ext uri="{BB962C8B-B14F-4D97-AF65-F5344CB8AC3E}">
        <p14:creationId xmlns:p14="http://schemas.microsoft.com/office/powerpoint/2010/main" val="23943287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18</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4.6.1  software requirements - measurement</a:t>
            </a:r>
          </a:p>
        </p:txBody>
      </p:sp>
      <p:graphicFrame>
        <p:nvGraphicFramePr>
          <p:cNvPr id="8" name="Table 7">
            <a:extLst>
              <a:ext uri="{FF2B5EF4-FFF2-40B4-BE49-F238E27FC236}">
                <a16:creationId xmlns:a16="http://schemas.microsoft.com/office/drawing/2014/main" id="{93DD8715-1A0A-459B-8D11-A4A875658D66}"/>
              </a:ext>
            </a:extLst>
          </p:cNvPr>
          <p:cNvGraphicFramePr>
            <a:graphicFrameLocks noGrp="1"/>
          </p:cNvGraphicFramePr>
          <p:nvPr>
            <p:extLst>
              <p:ext uri="{D42A27DB-BD31-4B8C-83A1-F6EECF244321}">
                <p14:modId xmlns:p14="http://schemas.microsoft.com/office/powerpoint/2010/main" val="3785456927"/>
              </p:ext>
            </p:extLst>
          </p:nvPr>
        </p:nvGraphicFramePr>
        <p:xfrm>
          <a:off x="1910483" y="1581912"/>
          <a:ext cx="9342407" cy="2819400"/>
        </p:xfrm>
        <a:graphic>
          <a:graphicData uri="http://schemas.openxmlformats.org/drawingml/2006/table">
            <a:tbl>
              <a:tblPr>
                <a:tableStyleId>{D7AC3CCA-C797-4891-BE02-D94E43425B78}</a:tableStyleId>
              </a:tblPr>
              <a:tblGrid>
                <a:gridCol w="2625958">
                  <a:extLst>
                    <a:ext uri="{9D8B030D-6E8A-4147-A177-3AD203B41FA5}">
                      <a16:colId xmlns:a16="http://schemas.microsoft.com/office/drawing/2014/main" val="394812555"/>
                    </a:ext>
                  </a:extLst>
                </a:gridCol>
                <a:gridCol w="2040933">
                  <a:extLst>
                    <a:ext uri="{9D8B030D-6E8A-4147-A177-3AD203B41FA5}">
                      <a16:colId xmlns:a16="http://schemas.microsoft.com/office/drawing/2014/main" val="1705324358"/>
                    </a:ext>
                  </a:extLst>
                </a:gridCol>
                <a:gridCol w="2286000">
                  <a:extLst>
                    <a:ext uri="{9D8B030D-6E8A-4147-A177-3AD203B41FA5}">
                      <a16:colId xmlns:a16="http://schemas.microsoft.com/office/drawing/2014/main" val="1925502327"/>
                    </a:ext>
                  </a:extLst>
                </a:gridCol>
                <a:gridCol w="2389516">
                  <a:extLst>
                    <a:ext uri="{9D8B030D-6E8A-4147-A177-3AD203B41FA5}">
                      <a16:colId xmlns:a16="http://schemas.microsoft.com/office/drawing/2014/main" val="4216474624"/>
                    </a:ext>
                  </a:extLst>
                </a:gridCol>
              </a:tblGrid>
              <a:tr h="232870">
                <a:tc>
                  <a:txBody>
                    <a:bodyPr/>
                    <a:lstStyle/>
                    <a:p>
                      <a:pPr algn="l" fontAlgn="t"/>
                      <a:endParaRPr lang="en-US" sz="1100" b="1"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32870">
                <a:tc>
                  <a:txBody>
                    <a:bodyPr/>
                    <a:lstStyle/>
                    <a:p>
                      <a:pPr algn="l" fontAlgn="ctr"/>
                      <a:r>
                        <a:rPr lang="en-US" sz="1100" b="0" i="0" u="none" strike="noStrike" dirty="0">
                          <a:solidFill>
                            <a:srgbClr val="FFFFFF"/>
                          </a:solidFill>
                          <a:effectLst/>
                          <a:latin typeface="+mn-lt"/>
                        </a:rPr>
                        <a:t>Real-Time Display</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272793502"/>
                  </a:ext>
                </a:extLst>
              </a:tr>
              <a:tr h="383551">
                <a:tc>
                  <a:txBody>
                    <a:bodyPr/>
                    <a:lstStyle/>
                    <a:p>
                      <a:pPr algn="l" fontAlgn="ctr"/>
                      <a:r>
                        <a:rPr lang="en-US" sz="1100" b="0" i="0" u="none" strike="noStrike" dirty="0">
                          <a:solidFill>
                            <a:srgbClr val="FFFFFF"/>
                          </a:solidFill>
                          <a:effectLst/>
                          <a:latin typeface="+mn-lt"/>
                        </a:rPr>
                        <a:t>Display the Closing Energy/Closing Speed Curve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975499278"/>
                  </a:ext>
                </a:extLst>
              </a:tr>
              <a:tr h="383551">
                <a:tc>
                  <a:txBody>
                    <a:bodyPr/>
                    <a:lstStyle/>
                    <a:p>
                      <a:pPr algn="l" fontAlgn="ctr"/>
                      <a:r>
                        <a:rPr lang="en-US" sz="1100" b="0" i="0" u="none" strike="noStrike" dirty="0">
                          <a:solidFill>
                            <a:srgbClr val="FFFFFF"/>
                          </a:solidFill>
                          <a:effectLst/>
                          <a:latin typeface="+mn-lt"/>
                        </a:rPr>
                        <a:t>Simultaneously Measure the Closing Energy, Closing Speed, Pressure Peak </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With Real-Time Correlation and Correlation Match</a:t>
                      </a:r>
                    </a:p>
                  </a:txBody>
                  <a:tcPr marL="45720" marR="45720" anchor="ctr"/>
                </a:tc>
                <a:extLst>
                  <a:ext uri="{0D108BD9-81ED-4DB2-BD59-A6C34878D82A}">
                    <a16:rowId xmlns:a16="http://schemas.microsoft.com/office/drawing/2014/main" val="4162993231"/>
                  </a:ext>
                </a:extLst>
              </a:tr>
              <a:tr h="534231">
                <a:tc>
                  <a:txBody>
                    <a:bodyPr/>
                    <a:lstStyle/>
                    <a:p>
                      <a:pPr algn="l" fontAlgn="ctr"/>
                      <a:r>
                        <a:rPr lang="en-US" sz="1100" b="0" i="0" u="none" strike="noStrike" dirty="0">
                          <a:solidFill>
                            <a:srgbClr val="FFFFFF"/>
                          </a:solidFill>
                          <a:effectLst/>
                          <a:latin typeface="+mn-lt"/>
                        </a:rPr>
                        <a:t>+++ Progress Feedback</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Confirm if Sufficient Data has been Acquired for Accurate Results</a:t>
                      </a:r>
                    </a:p>
                  </a:txBody>
                  <a:tcPr marL="45720" marR="45720" anchor="ctr"/>
                </a:tc>
                <a:extLst>
                  <a:ext uri="{0D108BD9-81ED-4DB2-BD59-A6C34878D82A}">
                    <a16:rowId xmlns:a16="http://schemas.microsoft.com/office/drawing/2014/main" val="1569493147"/>
                  </a:ext>
                </a:extLst>
              </a:tr>
              <a:tr h="383551">
                <a:tc>
                  <a:txBody>
                    <a:bodyPr/>
                    <a:lstStyle/>
                    <a:p>
                      <a:pPr algn="l" fontAlgn="ctr"/>
                      <a:r>
                        <a:rPr lang="en-US" sz="1100" b="0" i="0" u="none" strike="noStrike" dirty="0">
                          <a:solidFill>
                            <a:srgbClr val="FFFFFF"/>
                          </a:solidFill>
                          <a:effectLst/>
                          <a:latin typeface="+mn-lt"/>
                        </a:rPr>
                        <a:t>+++ Real-time Comparison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Compare New Data with Reference Curve/Values</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Compare New Data with       Reference Curve/Values</a:t>
                      </a:r>
                    </a:p>
                  </a:txBody>
                  <a:tcPr marL="45720" marR="45720" anchor="ctr"/>
                </a:tc>
                <a:extLst>
                  <a:ext uri="{0D108BD9-81ED-4DB2-BD59-A6C34878D82A}">
                    <a16:rowId xmlns:a16="http://schemas.microsoft.com/office/drawing/2014/main" val="1581270524"/>
                  </a:ext>
                </a:extLst>
              </a:tr>
              <a:tr h="232870">
                <a:tc>
                  <a:txBody>
                    <a:bodyPr/>
                    <a:lstStyle/>
                    <a:p>
                      <a:pPr algn="l" fontAlgn="ctr"/>
                      <a:r>
                        <a:rPr lang="en-US" sz="1100" b="0" i="0" u="none" strike="noStrike" dirty="0">
                          <a:solidFill>
                            <a:srgbClr val="FFFFFF"/>
                          </a:solidFill>
                          <a:effectLst/>
                          <a:latin typeface="+mn-lt"/>
                        </a:rPr>
                        <a:t>+++ Recording Time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25 sec</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25 sec</a:t>
                      </a:r>
                    </a:p>
                  </a:txBody>
                  <a:tcPr marL="45720" marR="45720" anchor="ctr"/>
                </a:tc>
                <a:extLst>
                  <a:ext uri="{0D108BD9-81ED-4DB2-BD59-A6C34878D82A}">
                    <a16:rowId xmlns:a16="http://schemas.microsoft.com/office/drawing/2014/main" val="2513106368"/>
                  </a:ext>
                </a:extLst>
              </a:tr>
            </a:tbl>
          </a:graphicData>
        </a:graphic>
      </p:graphicFrame>
      <p:sp>
        <p:nvSpPr>
          <p:cNvPr id="10" name="Rectangle 9">
            <a:extLst>
              <a:ext uri="{FF2B5EF4-FFF2-40B4-BE49-F238E27FC236}">
                <a16:creationId xmlns:a16="http://schemas.microsoft.com/office/drawing/2014/main" id="{781B6CF7-419D-84C0-96B2-D58EA270DEC6}"/>
              </a:ext>
            </a:extLst>
          </p:cNvPr>
          <p:cNvSpPr/>
          <p:nvPr/>
        </p:nvSpPr>
        <p:spPr>
          <a:xfrm>
            <a:off x="6970144" y="4401312"/>
            <a:ext cx="2842135" cy="565165"/>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a:solidFill>
                  <a:prstClr val="black"/>
                </a:solidFill>
              </a:rPr>
              <a:t>Real-time graphical overlay from current data and a reference or other door.</a:t>
            </a:r>
          </a:p>
        </p:txBody>
      </p:sp>
      <p:pic>
        <p:nvPicPr>
          <p:cNvPr id="4" name="Picture 3">
            <a:extLst>
              <a:ext uri="{FF2B5EF4-FFF2-40B4-BE49-F238E27FC236}">
                <a16:creationId xmlns:a16="http://schemas.microsoft.com/office/drawing/2014/main" id="{EDB986ED-C2C8-4724-A9DA-DE129DD941EC}"/>
              </a:ext>
            </a:extLst>
          </p:cNvPr>
          <p:cNvPicPr>
            <a:picLocks noChangeAspect="1"/>
          </p:cNvPicPr>
          <p:nvPr/>
        </p:nvPicPr>
        <p:blipFill>
          <a:blip r:embed="rId4"/>
          <a:stretch>
            <a:fillRect/>
          </a:stretch>
        </p:blipFill>
        <p:spPr>
          <a:xfrm>
            <a:off x="7061459" y="5029200"/>
            <a:ext cx="2750820" cy="1828800"/>
          </a:xfrm>
          <a:prstGeom prst="rect">
            <a:avLst/>
          </a:prstGeom>
        </p:spPr>
      </p:pic>
    </p:spTree>
    <p:extLst>
      <p:ext uri="{BB962C8B-B14F-4D97-AF65-F5344CB8AC3E}">
        <p14:creationId xmlns:p14="http://schemas.microsoft.com/office/powerpoint/2010/main" val="2813808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19</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4.6.2  software requirements - PROCESSING</a:t>
            </a:r>
          </a:p>
        </p:txBody>
      </p:sp>
      <p:graphicFrame>
        <p:nvGraphicFramePr>
          <p:cNvPr id="4" name="Table 3">
            <a:extLst>
              <a:ext uri="{FF2B5EF4-FFF2-40B4-BE49-F238E27FC236}">
                <a16:creationId xmlns:a16="http://schemas.microsoft.com/office/drawing/2014/main" id="{E6B28132-67AE-C011-B524-25FC64942604}"/>
              </a:ext>
            </a:extLst>
          </p:cNvPr>
          <p:cNvGraphicFramePr>
            <a:graphicFrameLocks noGrp="1"/>
          </p:cNvGraphicFramePr>
          <p:nvPr>
            <p:extLst>
              <p:ext uri="{D42A27DB-BD31-4B8C-83A1-F6EECF244321}">
                <p14:modId xmlns:p14="http://schemas.microsoft.com/office/powerpoint/2010/main" val="2756502050"/>
              </p:ext>
            </p:extLst>
          </p:nvPr>
        </p:nvGraphicFramePr>
        <p:xfrm>
          <a:off x="1173190" y="1648937"/>
          <a:ext cx="10627745" cy="2327839"/>
        </p:xfrm>
        <a:graphic>
          <a:graphicData uri="http://schemas.openxmlformats.org/drawingml/2006/table">
            <a:tbl>
              <a:tblPr>
                <a:tableStyleId>{D7AC3CCA-C797-4891-BE02-D94E43425B78}</a:tableStyleId>
              </a:tblPr>
              <a:tblGrid>
                <a:gridCol w="2670461">
                  <a:extLst>
                    <a:ext uri="{9D8B030D-6E8A-4147-A177-3AD203B41FA5}">
                      <a16:colId xmlns:a16="http://schemas.microsoft.com/office/drawing/2014/main" val="394812555"/>
                    </a:ext>
                  </a:extLst>
                </a:gridCol>
                <a:gridCol w="2546868">
                  <a:extLst>
                    <a:ext uri="{9D8B030D-6E8A-4147-A177-3AD203B41FA5}">
                      <a16:colId xmlns:a16="http://schemas.microsoft.com/office/drawing/2014/main" val="1705324358"/>
                    </a:ext>
                  </a:extLst>
                </a:gridCol>
                <a:gridCol w="2894634">
                  <a:extLst>
                    <a:ext uri="{9D8B030D-6E8A-4147-A177-3AD203B41FA5}">
                      <a16:colId xmlns:a16="http://schemas.microsoft.com/office/drawing/2014/main" val="1925502327"/>
                    </a:ext>
                  </a:extLst>
                </a:gridCol>
                <a:gridCol w="2515782">
                  <a:extLst>
                    <a:ext uri="{9D8B030D-6E8A-4147-A177-3AD203B41FA5}">
                      <a16:colId xmlns:a16="http://schemas.microsoft.com/office/drawing/2014/main" val="4216474624"/>
                    </a:ext>
                  </a:extLst>
                </a:gridCol>
              </a:tblGrid>
              <a:tr h="262075">
                <a:tc>
                  <a:txBody>
                    <a:bodyPr/>
                    <a:lstStyle/>
                    <a:p>
                      <a:pPr algn="l" fontAlgn="t"/>
                      <a:endParaRPr lang="en-US" sz="1100" b="1"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601230">
                <a:tc>
                  <a:txBody>
                    <a:bodyPr/>
                    <a:lstStyle/>
                    <a:p>
                      <a:pPr algn="l" fontAlgn="ctr"/>
                      <a:r>
                        <a:rPr lang="en-US" sz="1100" b="0" i="0" u="none" strike="noStrike" dirty="0">
                          <a:solidFill>
                            <a:srgbClr val="FFFFFF"/>
                          </a:solidFill>
                          <a:effectLst/>
                          <a:latin typeface="+mn-lt"/>
                        </a:rPr>
                        <a:t>Automatically Judge and Display </a:t>
                      </a:r>
                    </a:p>
                    <a:p>
                      <a:pPr algn="l" fontAlgn="ctr"/>
                      <a:r>
                        <a:rPr lang="en-US" sz="1100" b="0" i="0" u="none" strike="noStrike" dirty="0">
                          <a:solidFill>
                            <a:srgbClr val="FFFFFF"/>
                          </a:solidFill>
                          <a:effectLst/>
                          <a:latin typeface="+mn-lt"/>
                        </a:rPr>
                        <a:t>Half-Closed or Full-Closed</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Software has tolerance setup which would show the measurements in format for      not closed/ closed / assumed closed  </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144912345"/>
                  </a:ext>
                </a:extLst>
              </a:tr>
              <a:tr h="431652">
                <a:tc>
                  <a:txBody>
                    <a:bodyPr/>
                    <a:lstStyle/>
                    <a:p>
                      <a:pPr algn="l" fontAlgn="ctr"/>
                      <a:r>
                        <a:rPr lang="en-US" sz="1100" b="0" i="0" u="none" strike="noStrike" dirty="0">
                          <a:solidFill>
                            <a:srgbClr val="FFFFFF"/>
                          </a:solidFill>
                          <a:effectLst/>
                          <a:latin typeface="+mn-lt"/>
                        </a:rPr>
                        <a:t>Automatically Determine the </a:t>
                      </a:r>
                    </a:p>
                    <a:p>
                      <a:pPr algn="l" fontAlgn="ctr"/>
                      <a:r>
                        <a:rPr lang="en-US" sz="1100" b="0" i="0" u="none" strike="noStrike" dirty="0">
                          <a:solidFill>
                            <a:srgbClr val="FFFFFF"/>
                          </a:solidFill>
                          <a:effectLst/>
                          <a:latin typeface="+mn-lt"/>
                        </a:rPr>
                        <a:t>Minimum Closing Speed</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Upon Reaching Gap Tolerance</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40268841"/>
                  </a:ext>
                </a:extLst>
              </a:tr>
              <a:tr h="601230">
                <a:tc>
                  <a:txBody>
                    <a:bodyPr/>
                    <a:lstStyle/>
                    <a:p>
                      <a:pPr algn="l" fontAlgn="ctr"/>
                      <a:r>
                        <a:rPr lang="en-US" sz="1100" b="0" i="0" u="none" strike="noStrike" dirty="0">
                          <a:solidFill>
                            <a:srgbClr val="FFFFFF"/>
                          </a:solidFill>
                          <a:effectLst/>
                          <a:latin typeface="+mn-lt"/>
                        </a:rPr>
                        <a:t>+++ Report Significant Metrics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82 Metrics to Characterize Door </a:t>
                      </a:r>
                    </a:p>
                    <a:p>
                      <a:pPr algn="ctr" fontAlgn="t"/>
                      <a:r>
                        <a:rPr lang="en-US" sz="1100" b="0" i="0" u="none" strike="noStrike" dirty="0">
                          <a:solidFill>
                            <a:srgbClr val="000000"/>
                          </a:solidFill>
                          <a:effectLst/>
                          <a:latin typeface="+mn-lt"/>
                        </a:rPr>
                        <a:t>and Components</a:t>
                      </a:r>
                    </a:p>
                  </a:txBody>
                  <a:tcPr marL="45720" marR="45720" anchor="ctr"/>
                </a:tc>
                <a:extLst>
                  <a:ext uri="{0D108BD9-81ED-4DB2-BD59-A6C34878D82A}">
                    <a16:rowId xmlns:a16="http://schemas.microsoft.com/office/drawing/2014/main" val="1569493147"/>
                  </a:ext>
                </a:extLst>
              </a:tr>
              <a:tr h="431652">
                <a:tc>
                  <a:txBody>
                    <a:bodyPr/>
                    <a:lstStyle/>
                    <a:p>
                      <a:pPr algn="l" fontAlgn="ctr"/>
                      <a:r>
                        <a:rPr lang="en-US" sz="1100" b="0" i="0" u="none" strike="noStrike" dirty="0">
                          <a:solidFill>
                            <a:srgbClr val="FFFFFF"/>
                          </a:solidFill>
                          <a:effectLst/>
                          <a:latin typeface="+mn-lt"/>
                        </a:rPr>
                        <a:t>+++ Determine Correlation and </a:t>
                      </a:r>
                    </a:p>
                    <a:p>
                      <a:pPr algn="l" fontAlgn="ctr"/>
                      <a:r>
                        <a:rPr lang="en-US" sz="1100" b="0" i="0" u="none" strike="noStrike" dirty="0">
                          <a:solidFill>
                            <a:srgbClr val="FFFFFF"/>
                          </a:solidFill>
                          <a:effectLst/>
                          <a:latin typeface="+mn-lt"/>
                        </a:rPr>
                        <a:t>Report Correlation Error</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Compare New Data with </a:t>
                      </a:r>
                    </a:p>
                    <a:p>
                      <a:pPr algn="ctr" fontAlgn="t"/>
                      <a:r>
                        <a:rPr lang="en-US" sz="1100" b="0" i="0" u="none" strike="noStrike" dirty="0">
                          <a:solidFill>
                            <a:srgbClr val="000000"/>
                          </a:solidFill>
                          <a:effectLst/>
                          <a:latin typeface="+mn-lt"/>
                        </a:rPr>
                        <a:t>Reference Curve/Values</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Compare New Data with </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Reference Curve/Values</a:t>
                      </a:r>
                    </a:p>
                  </a:txBody>
                  <a:tcPr marL="45720" marR="45720" anchor="ctr"/>
                </a:tc>
                <a:extLst>
                  <a:ext uri="{0D108BD9-81ED-4DB2-BD59-A6C34878D82A}">
                    <a16:rowId xmlns:a16="http://schemas.microsoft.com/office/drawing/2014/main" val="1581270524"/>
                  </a:ext>
                </a:extLst>
              </a:tr>
            </a:tbl>
          </a:graphicData>
        </a:graphic>
      </p:graphicFrame>
      <p:sp>
        <p:nvSpPr>
          <p:cNvPr id="9" name="Rectangle 8">
            <a:extLst>
              <a:ext uri="{FF2B5EF4-FFF2-40B4-BE49-F238E27FC236}">
                <a16:creationId xmlns:a16="http://schemas.microsoft.com/office/drawing/2014/main" id="{E3EDE3B4-1D02-2AAB-7EDE-3547A9E45BD9}"/>
              </a:ext>
            </a:extLst>
          </p:cNvPr>
          <p:cNvSpPr/>
          <p:nvPr/>
        </p:nvSpPr>
        <p:spPr>
          <a:xfrm>
            <a:off x="8362943" y="4026141"/>
            <a:ext cx="3459292" cy="856410"/>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150000"/>
              </a:lnSpc>
              <a:spcBef>
                <a:spcPts val="1000"/>
              </a:spcBef>
              <a:buClr>
                <a:srgbClr val="C9D803"/>
              </a:buClr>
            </a:pPr>
            <a:r>
              <a:rPr lang="en-US" sz="1100" dirty="0">
                <a:solidFill>
                  <a:prstClr val="black"/>
                </a:solidFill>
              </a:rPr>
              <a:t>Real-time overview of all aspects of the acquisition: progress bar, speed, striker alignment, cabin pressure, and energy distribution</a:t>
            </a:r>
            <a:r>
              <a:rPr lang="en-US" sz="1000" dirty="0">
                <a:solidFill>
                  <a:prstClr val="black"/>
                </a:solidFill>
              </a:rPr>
              <a:t>.</a:t>
            </a:r>
          </a:p>
        </p:txBody>
      </p:sp>
      <p:pic>
        <p:nvPicPr>
          <p:cNvPr id="12" name="Picture 11">
            <a:extLst>
              <a:ext uri="{FF2B5EF4-FFF2-40B4-BE49-F238E27FC236}">
                <a16:creationId xmlns:a16="http://schemas.microsoft.com/office/drawing/2014/main" id="{7F473FA6-2456-4C9D-703E-6D827FFDDBAD}"/>
              </a:ext>
            </a:extLst>
          </p:cNvPr>
          <p:cNvPicPr>
            <a:picLocks noChangeAspect="1"/>
          </p:cNvPicPr>
          <p:nvPr/>
        </p:nvPicPr>
        <p:blipFill>
          <a:blip r:embed="rId4"/>
          <a:stretch>
            <a:fillRect/>
          </a:stretch>
        </p:blipFill>
        <p:spPr>
          <a:xfrm>
            <a:off x="1327277" y="4046806"/>
            <a:ext cx="3489960" cy="2377440"/>
          </a:xfrm>
          <a:prstGeom prst="rect">
            <a:avLst/>
          </a:prstGeom>
        </p:spPr>
      </p:pic>
      <p:pic>
        <p:nvPicPr>
          <p:cNvPr id="13" name="Picture 12">
            <a:extLst>
              <a:ext uri="{FF2B5EF4-FFF2-40B4-BE49-F238E27FC236}">
                <a16:creationId xmlns:a16="http://schemas.microsoft.com/office/drawing/2014/main" id="{BDD83803-D1E5-50D1-A535-D9C3AB096E63}"/>
              </a:ext>
            </a:extLst>
          </p:cNvPr>
          <p:cNvPicPr>
            <a:picLocks noChangeAspect="1"/>
          </p:cNvPicPr>
          <p:nvPr/>
        </p:nvPicPr>
        <p:blipFill>
          <a:blip r:embed="rId5"/>
          <a:stretch>
            <a:fillRect/>
          </a:stretch>
        </p:blipFill>
        <p:spPr>
          <a:xfrm>
            <a:off x="4845110" y="4046806"/>
            <a:ext cx="3489960" cy="2407920"/>
          </a:xfrm>
          <a:prstGeom prst="rect">
            <a:avLst/>
          </a:prstGeom>
        </p:spPr>
      </p:pic>
    </p:spTree>
    <p:extLst>
      <p:ext uri="{BB962C8B-B14F-4D97-AF65-F5344CB8AC3E}">
        <p14:creationId xmlns:p14="http://schemas.microsoft.com/office/powerpoint/2010/main" val="3496581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20</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4.6.3  software requirements - REPORTING</a:t>
            </a:r>
          </a:p>
        </p:txBody>
      </p:sp>
      <p:graphicFrame>
        <p:nvGraphicFramePr>
          <p:cNvPr id="14" name="Table 13">
            <a:extLst>
              <a:ext uri="{FF2B5EF4-FFF2-40B4-BE49-F238E27FC236}">
                <a16:creationId xmlns:a16="http://schemas.microsoft.com/office/drawing/2014/main" id="{960354C5-31C5-4EA4-E811-A3A2C4D8957F}"/>
              </a:ext>
            </a:extLst>
          </p:cNvPr>
          <p:cNvGraphicFramePr>
            <a:graphicFrameLocks noGrp="1"/>
          </p:cNvGraphicFramePr>
          <p:nvPr>
            <p:extLst>
              <p:ext uri="{D42A27DB-BD31-4B8C-83A1-F6EECF244321}">
                <p14:modId xmlns:p14="http://schemas.microsoft.com/office/powerpoint/2010/main" val="1432281462"/>
              </p:ext>
            </p:extLst>
          </p:nvPr>
        </p:nvGraphicFramePr>
        <p:xfrm>
          <a:off x="1136268" y="1756971"/>
          <a:ext cx="10707800" cy="2225040"/>
        </p:xfrm>
        <a:graphic>
          <a:graphicData uri="http://schemas.openxmlformats.org/drawingml/2006/table">
            <a:tbl>
              <a:tblPr>
                <a:tableStyleId>{D7AC3CCA-C797-4891-BE02-D94E43425B78}</a:tableStyleId>
              </a:tblPr>
              <a:tblGrid>
                <a:gridCol w="2690577">
                  <a:extLst>
                    <a:ext uri="{9D8B030D-6E8A-4147-A177-3AD203B41FA5}">
                      <a16:colId xmlns:a16="http://schemas.microsoft.com/office/drawing/2014/main" val="394812555"/>
                    </a:ext>
                  </a:extLst>
                </a:gridCol>
                <a:gridCol w="2566052">
                  <a:extLst>
                    <a:ext uri="{9D8B030D-6E8A-4147-A177-3AD203B41FA5}">
                      <a16:colId xmlns:a16="http://schemas.microsoft.com/office/drawing/2014/main" val="1705324358"/>
                    </a:ext>
                  </a:extLst>
                </a:gridCol>
                <a:gridCol w="2916438">
                  <a:extLst>
                    <a:ext uri="{9D8B030D-6E8A-4147-A177-3AD203B41FA5}">
                      <a16:colId xmlns:a16="http://schemas.microsoft.com/office/drawing/2014/main" val="1925502327"/>
                    </a:ext>
                  </a:extLst>
                </a:gridCol>
                <a:gridCol w="2534733">
                  <a:extLst>
                    <a:ext uri="{9D8B030D-6E8A-4147-A177-3AD203B41FA5}">
                      <a16:colId xmlns:a16="http://schemas.microsoft.com/office/drawing/2014/main" val="4216474624"/>
                    </a:ext>
                  </a:extLst>
                </a:gridCol>
              </a:tblGrid>
              <a:tr h="243685">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43685">
                <a:tc>
                  <a:txBody>
                    <a:bodyPr/>
                    <a:lstStyle/>
                    <a:p>
                      <a:pPr algn="l" fontAlgn="ctr"/>
                      <a:r>
                        <a:rPr lang="en-US" sz="1100" b="0" i="0" u="none" strike="noStrike" dirty="0">
                          <a:solidFill>
                            <a:schemeClr val="bg1"/>
                          </a:solidFill>
                          <a:effectLst/>
                          <a:latin typeface="+mn-lt"/>
                        </a:rPr>
                        <a:t>Output to Text</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 (Results and Sensor Data)</a:t>
                      </a:r>
                    </a:p>
                  </a:txBody>
                  <a:tcPr marL="45720" marR="45720" anchor="ctr"/>
                </a:tc>
                <a:extLst>
                  <a:ext uri="{0D108BD9-81ED-4DB2-BD59-A6C34878D82A}">
                    <a16:rowId xmlns:a16="http://schemas.microsoft.com/office/drawing/2014/main" val="1200704209"/>
                  </a:ext>
                </a:extLst>
              </a:tr>
              <a:tr h="559043">
                <a:tc>
                  <a:txBody>
                    <a:bodyPr/>
                    <a:lstStyle/>
                    <a:p>
                      <a:pPr algn="l" fontAlgn="ctr"/>
                      <a:r>
                        <a:rPr lang="en-US" sz="1100" b="0" i="0" u="none" strike="noStrike" dirty="0">
                          <a:solidFill>
                            <a:schemeClr val="bg1"/>
                          </a:solidFill>
                          <a:effectLst/>
                          <a:latin typeface="+mn-lt"/>
                        </a:rPr>
                        <a:t>Data Allows Further Analysis </a:t>
                      </a:r>
                    </a:p>
                    <a:p>
                      <a:pPr algn="l" fontAlgn="ctr"/>
                      <a:r>
                        <a:rPr lang="en-US" sz="1100" b="0" i="0" u="none" strike="noStrike" dirty="0">
                          <a:solidFill>
                            <a:schemeClr val="bg1"/>
                          </a:solidFill>
                          <a:effectLst/>
                          <a:latin typeface="+mn-lt"/>
                        </a:rPr>
                        <a:t>of the Vehicle Model and Door</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 Reporting Included</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Export to Excel of Graphical or Numerical Values</a:t>
                      </a:r>
                    </a:p>
                  </a:txBody>
                  <a:tcPr marL="45720" marR="45720" anchor="ctr"/>
                </a:tc>
                <a:extLst>
                  <a:ext uri="{0D108BD9-81ED-4DB2-BD59-A6C34878D82A}">
                    <a16:rowId xmlns:a16="http://schemas.microsoft.com/office/drawing/2014/main" val="1169920675"/>
                  </a:ext>
                </a:extLst>
              </a:tr>
              <a:tr h="401364">
                <a:tc>
                  <a:txBody>
                    <a:bodyPr/>
                    <a:lstStyle/>
                    <a:p>
                      <a:pPr algn="l" fontAlgn="ctr"/>
                      <a:r>
                        <a:rPr lang="en-US" sz="1100" b="0" i="0" u="none" strike="noStrike" dirty="0">
                          <a:solidFill>
                            <a:schemeClr val="bg1"/>
                          </a:solidFill>
                          <a:effectLst/>
                          <a:latin typeface="+mn-lt"/>
                        </a:rPr>
                        <a:t>Traceability of Data with VIN Number</a:t>
                      </a:r>
                    </a:p>
                    <a:p>
                      <a:pPr algn="l" fontAlgn="ctr"/>
                      <a:r>
                        <a:rPr lang="en-US" sz="1100" b="0" i="0" u="none" strike="noStrike" dirty="0">
                          <a:solidFill>
                            <a:schemeClr val="bg1"/>
                          </a:solidFill>
                          <a:effectLst/>
                          <a:latin typeface="+mn-lt"/>
                        </a:rPr>
                        <a:t>and Customized Test Fields</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No</a:t>
                      </a:r>
                    </a:p>
                  </a:txBody>
                  <a:tcPr marL="45720" marR="45720" anchor="ctr"/>
                </a:tc>
                <a:tc>
                  <a:txBody>
                    <a:bodyPr/>
                    <a:lstStyle/>
                    <a:p>
                      <a:pPr algn="ctr" fontAlgn="t"/>
                      <a:r>
                        <a:rPr lang="en-US" sz="1100" b="0" i="0" u="none" strike="noStrike">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274221073"/>
                  </a:ext>
                </a:extLst>
              </a:tr>
              <a:tr h="401364">
                <a:tc>
                  <a:txBody>
                    <a:bodyPr/>
                    <a:lstStyle/>
                    <a:p>
                      <a:pPr algn="l" fontAlgn="ctr"/>
                      <a:r>
                        <a:rPr lang="en-US" sz="1100" b="0" i="0" u="none" strike="noStrike" dirty="0">
                          <a:solidFill>
                            <a:schemeClr val="bg1"/>
                          </a:solidFill>
                          <a:effectLst/>
                          <a:latin typeface="+mn-lt"/>
                        </a:rPr>
                        <a:t>Export  the Measurements in CSV and XLSX Formats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574324803"/>
                  </a:ext>
                </a:extLst>
              </a:tr>
              <a:tr h="243685">
                <a:tc>
                  <a:txBody>
                    <a:bodyPr/>
                    <a:lstStyle/>
                    <a:p>
                      <a:pPr algn="l" fontAlgn="ctr"/>
                      <a:r>
                        <a:rPr lang="en-US" sz="1100" b="0" i="0" u="none" strike="noStrike" dirty="0">
                          <a:solidFill>
                            <a:schemeClr val="bg1"/>
                          </a:solidFill>
                          <a:effectLst/>
                          <a:latin typeface="+mn-lt"/>
                        </a:rPr>
                        <a:t>+++ Additional Graphs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1921558397"/>
                  </a:ext>
                </a:extLst>
              </a:tr>
            </a:tbl>
          </a:graphicData>
        </a:graphic>
      </p:graphicFrame>
      <p:pic>
        <p:nvPicPr>
          <p:cNvPr id="15" name="Picture 14">
            <a:extLst>
              <a:ext uri="{FF2B5EF4-FFF2-40B4-BE49-F238E27FC236}">
                <a16:creationId xmlns:a16="http://schemas.microsoft.com/office/drawing/2014/main" id="{498F141A-B002-6515-A97E-FFAC8D883585}"/>
              </a:ext>
            </a:extLst>
          </p:cNvPr>
          <p:cNvPicPr>
            <a:picLocks noChangeAspect="1"/>
          </p:cNvPicPr>
          <p:nvPr/>
        </p:nvPicPr>
        <p:blipFill>
          <a:blip r:embed="rId4"/>
          <a:stretch>
            <a:fillRect/>
          </a:stretch>
        </p:blipFill>
        <p:spPr>
          <a:xfrm>
            <a:off x="3777448" y="4151275"/>
            <a:ext cx="2712720" cy="2156460"/>
          </a:xfrm>
          <a:prstGeom prst="rect">
            <a:avLst/>
          </a:prstGeom>
        </p:spPr>
      </p:pic>
      <p:pic>
        <p:nvPicPr>
          <p:cNvPr id="16" name="Picture 15">
            <a:extLst>
              <a:ext uri="{FF2B5EF4-FFF2-40B4-BE49-F238E27FC236}">
                <a16:creationId xmlns:a16="http://schemas.microsoft.com/office/drawing/2014/main" id="{CD9AF6E4-7EC7-4FF4-3865-13CFF428272E}"/>
              </a:ext>
            </a:extLst>
          </p:cNvPr>
          <p:cNvPicPr>
            <a:picLocks noChangeAspect="1"/>
          </p:cNvPicPr>
          <p:nvPr/>
        </p:nvPicPr>
        <p:blipFill>
          <a:blip r:embed="rId5"/>
          <a:stretch>
            <a:fillRect/>
          </a:stretch>
        </p:blipFill>
        <p:spPr>
          <a:xfrm>
            <a:off x="4535558" y="4509714"/>
            <a:ext cx="2581233" cy="2018407"/>
          </a:xfrm>
          <a:prstGeom prst="rect">
            <a:avLst/>
          </a:prstGeom>
          <a:effectLst>
            <a:glow rad="63500">
              <a:schemeClr val="accent3">
                <a:satMod val="175000"/>
                <a:alpha val="70000"/>
              </a:schemeClr>
            </a:glow>
          </a:effectLst>
        </p:spPr>
      </p:pic>
      <p:pic>
        <p:nvPicPr>
          <p:cNvPr id="17" name="Picture 16">
            <a:extLst>
              <a:ext uri="{FF2B5EF4-FFF2-40B4-BE49-F238E27FC236}">
                <a16:creationId xmlns:a16="http://schemas.microsoft.com/office/drawing/2014/main" id="{B1526119-A145-E0EC-0B9F-6361B3EC035B}"/>
              </a:ext>
            </a:extLst>
          </p:cNvPr>
          <p:cNvPicPr>
            <a:picLocks noChangeAspect="1"/>
          </p:cNvPicPr>
          <p:nvPr/>
        </p:nvPicPr>
        <p:blipFill>
          <a:blip r:embed="rId6"/>
          <a:stretch>
            <a:fillRect/>
          </a:stretch>
        </p:blipFill>
        <p:spPr>
          <a:xfrm>
            <a:off x="7593832" y="4367381"/>
            <a:ext cx="3249571" cy="1649911"/>
          </a:xfrm>
          <a:prstGeom prst="rect">
            <a:avLst/>
          </a:prstGeom>
        </p:spPr>
      </p:pic>
    </p:spTree>
    <p:extLst>
      <p:ext uri="{BB962C8B-B14F-4D97-AF65-F5344CB8AC3E}">
        <p14:creationId xmlns:p14="http://schemas.microsoft.com/office/powerpoint/2010/main" val="26868151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21</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4.6.4  software requirements - comparison</a:t>
            </a:r>
          </a:p>
        </p:txBody>
      </p:sp>
      <p:graphicFrame>
        <p:nvGraphicFramePr>
          <p:cNvPr id="8" name="Table 7">
            <a:extLst>
              <a:ext uri="{FF2B5EF4-FFF2-40B4-BE49-F238E27FC236}">
                <a16:creationId xmlns:a16="http://schemas.microsoft.com/office/drawing/2014/main" id="{7956C777-694B-4594-7C33-B979A4F3B3B4}"/>
              </a:ext>
            </a:extLst>
          </p:cNvPr>
          <p:cNvGraphicFramePr>
            <a:graphicFrameLocks noGrp="1"/>
          </p:cNvGraphicFramePr>
          <p:nvPr>
            <p:extLst>
              <p:ext uri="{D42A27DB-BD31-4B8C-83A1-F6EECF244321}">
                <p14:modId xmlns:p14="http://schemas.microsoft.com/office/powerpoint/2010/main" val="1108969426"/>
              </p:ext>
            </p:extLst>
          </p:nvPr>
        </p:nvGraphicFramePr>
        <p:xfrm>
          <a:off x="1162147" y="1694015"/>
          <a:ext cx="10681921" cy="1825562"/>
        </p:xfrm>
        <a:graphic>
          <a:graphicData uri="http://schemas.openxmlformats.org/drawingml/2006/table">
            <a:tbl>
              <a:tblPr>
                <a:tableStyleId>{D7AC3CCA-C797-4891-BE02-D94E43425B78}</a:tableStyleId>
              </a:tblPr>
              <a:tblGrid>
                <a:gridCol w="2684074">
                  <a:extLst>
                    <a:ext uri="{9D8B030D-6E8A-4147-A177-3AD203B41FA5}">
                      <a16:colId xmlns:a16="http://schemas.microsoft.com/office/drawing/2014/main" val="394812555"/>
                    </a:ext>
                  </a:extLst>
                </a:gridCol>
                <a:gridCol w="2002488">
                  <a:extLst>
                    <a:ext uri="{9D8B030D-6E8A-4147-A177-3AD203B41FA5}">
                      <a16:colId xmlns:a16="http://schemas.microsoft.com/office/drawing/2014/main" val="1705324358"/>
                    </a:ext>
                  </a:extLst>
                </a:gridCol>
                <a:gridCol w="2803585">
                  <a:extLst>
                    <a:ext uri="{9D8B030D-6E8A-4147-A177-3AD203B41FA5}">
                      <a16:colId xmlns:a16="http://schemas.microsoft.com/office/drawing/2014/main" val="1925502327"/>
                    </a:ext>
                  </a:extLst>
                </a:gridCol>
                <a:gridCol w="3191774">
                  <a:extLst>
                    <a:ext uri="{9D8B030D-6E8A-4147-A177-3AD203B41FA5}">
                      <a16:colId xmlns:a16="http://schemas.microsoft.com/office/drawing/2014/main" val="4216474624"/>
                    </a:ext>
                  </a:extLst>
                </a:gridCol>
              </a:tblGrid>
              <a:tr h="292779">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671669">
                <a:tc>
                  <a:txBody>
                    <a:bodyPr/>
                    <a:lstStyle/>
                    <a:p>
                      <a:pPr algn="l" fontAlgn="ctr"/>
                      <a:r>
                        <a:rPr lang="en-US" sz="1100" b="0" i="0" u="none" strike="noStrike" dirty="0">
                          <a:solidFill>
                            <a:schemeClr val="bg1"/>
                          </a:solidFill>
                          <a:effectLst/>
                          <a:latin typeface="+mn-lt"/>
                        </a:rPr>
                        <a:t>+++ Numerical Comparison </a:t>
                      </a:r>
                    </a:p>
                    <a:p>
                      <a:pPr algn="l" fontAlgn="ctr"/>
                      <a:r>
                        <a:rPr lang="en-US" sz="1100" b="0" i="0" u="none" strike="noStrike" dirty="0">
                          <a:solidFill>
                            <a:schemeClr val="bg1"/>
                          </a:solidFill>
                          <a:effectLst/>
                          <a:latin typeface="+mn-lt"/>
                        </a:rPr>
                        <a:t>of the Multiple Doors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All measurements can be </a:t>
                      </a:r>
                    </a:p>
                    <a:p>
                      <a:pPr algn="ctr" fontAlgn="t"/>
                      <a:r>
                        <a:rPr lang="en-US" sz="1100" b="0" i="0" u="none" strike="noStrike" dirty="0">
                          <a:solidFill>
                            <a:srgbClr val="000000"/>
                          </a:solidFill>
                          <a:effectLst/>
                          <a:latin typeface="+mn-lt"/>
                        </a:rPr>
                        <a:t>viewed in the table.</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Full comparison reports can be made between multiple doors or vehicles.</a:t>
                      </a:r>
                    </a:p>
                  </a:txBody>
                  <a:tcPr marL="45720" marR="45720" anchor="ctr"/>
                </a:tc>
                <a:extLst>
                  <a:ext uri="{0D108BD9-81ED-4DB2-BD59-A6C34878D82A}">
                    <a16:rowId xmlns:a16="http://schemas.microsoft.com/office/drawing/2014/main" val="253509005"/>
                  </a:ext>
                </a:extLst>
              </a:tr>
              <a:tr h="861114">
                <a:tc>
                  <a:txBody>
                    <a:bodyPr/>
                    <a:lstStyle/>
                    <a:p>
                      <a:pPr algn="l" fontAlgn="ctr"/>
                      <a:r>
                        <a:rPr lang="en-US" sz="1100" b="0" i="0" u="none" strike="noStrike" dirty="0">
                          <a:solidFill>
                            <a:schemeClr val="bg1"/>
                          </a:solidFill>
                          <a:effectLst/>
                          <a:latin typeface="+mn-lt"/>
                        </a:rPr>
                        <a:t>+++ Graphical Comparison </a:t>
                      </a:r>
                    </a:p>
                    <a:p>
                      <a:pPr algn="l" fontAlgn="ctr"/>
                      <a:r>
                        <a:rPr lang="en-US" sz="1100" b="0" i="0" u="none" strike="noStrike" dirty="0">
                          <a:solidFill>
                            <a:schemeClr val="bg1"/>
                          </a:solidFill>
                          <a:effectLst/>
                          <a:latin typeface="+mn-lt"/>
                        </a:rPr>
                        <a:t>of the Multiple Doors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All measurements can be </a:t>
                      </a:r>
                    </a:p>
                    <a:p>
                      <a:pPr algn="ctr" fontAlgn="t"/>
                      <a:r>
                        <a:rPr lang="en-US" sz="1100" b="0" i="0" u="none" strike="noStrike" dirty="0">
                          <a:solidFill>
                            <a:srgbClr val="000000"/>
                          </a:solidFill>
                          <a:effectLst/>
                          <a:latin typeface="+mn-lt"/>
                        </a:rPr>
                        <a:t>presented graphs.</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Data can be represented in the same graphs between multiple doors or vehicles.</a:t>
                      </a:r>
                    </a:p>
                  </a:txBody>
                  <a:tcPr marL="45720" marR="45720" anchor="ctr"/>
                </a:tc>
                <a:extLst>
                  <a:ext uri="{0D108BD9-81ED-4DB2-BD59-A6C34878D82A}">
                    <a16:rowId xmlns:a16="http://schemas.microsoft.com/office/drawing/2014/main" val="2062270546"/>
                  </a:ext>
                </a:extLst>
              </a:tr>
            </a:tbl>
          </a:graphicData>
        </a:graphic>
      </p:graphicFrame>
      <p:sp>
        <p:nvSpPr>
          <p:cNvPr id="10" name="Rectangle 9">
            <a:extLst>
              <a:ext uri="{FF2B5EF4-FFF2-40B4-BE49-F238E27FC236}">
                <a16:creationId xmlns:a16="http://schemas.microsoft.com/office/drawing/2014/main" id="{F3357B91-FED8-6AB1-E3FA-AAD3895B7479}"/>
              </a:ext>
            </a:extLst>
          </p:cNvPr>
          <p:cNvSpPr/>
          <p:nvPr/>
        </p:nvSpPr>
        <p:spPr>
          <a:xfrm>
            <a:off x="2204485" y="3519576"/>
            <a:ext cx="8825368" cy="322415"/>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a:lnSpc>
                <a:spcPct val="90000"/>
              </a:lnSpc>
              <a:spcBef>
                <a:spcPts val="1000"/>
              </a:spcBef>
              <a:buClr>
                <a:srgbClr val="C9D803"/>
              </a:buClr>
            </a:pPr>
            <a:r>
              <a:rPr lang="en-US" sz="1100" dirty="0">
                <a:solidFill>
                  <a:prstClr val="black"/>
                </a:solidFill>
              </a:rPr>
              <a:t>The ability to overlay all characteristics between different configurations, door layouts, and components is crucial for analysis.</a:t>
            </a:r>
          </a:p>
        </p:txBody>
      </p:sp>
      <p:pic>
        <p:nvPicPr>
          <p:cNvPr id="11" name="Picture 10">
            <a:extLst>
              <a:ext uri="{FF2B5EF4-FFF2-40B4-BE49-F238E27FC236}">
                <a16:creationId xmlns:a16="http://schemas.microsoft.com/office/drawing/2014/main" id="{83953E47-9E92-D260-BB3F-770EF8890507}"/>
              </a:ext>
            </a:extLst>
          </p:cNvPr>
          <p:cNvPicPr>
            <a:picLocks noChangeAspect="1"/>
          </p:cNvPicPr>
          <p:nvPr/>
        </p:nvPicPr>
        <p:blipFill>
          <a:blip r:embed="rId4"/>
          <a:stretch>
            <a:fillRect/>
          </a:stretch>
        </p:blipFill>
        <p:spPr>
          <a:xfrm>
            <a:off x="2097225" y="4241285"/>
            <a:ext cx="2758440" cy="1836420"/>
          </a:xfrm>
          <a:prstGeom prst="rect">
            <a:avLst/>
          </a:prstGeom>
        </p:spPr>
      </p:pic>
      <p:pic>
        <p:nvPicPr>
          <p:cNvPr id="12" name="Picture 11">
            <a:extLst>
              <a:ext uri="{FF2B5EF4-FFF2-40B4-BE49-F238E27FC236}">
                <a16:creationId xmlns:a16="http://schemas.microsoft.com/office/drawing/2014/main" id="{12471C21-F5CA-9C85-7650-3B8E56C24CA4}"/>
              </a:ext>
            </a:extLst>
          </p:cNvPr>
          <p:cNvPicPr>
            <a:picLocks noChangeAspect="1"/>
          </p:cNvPicPr>
          <p:nvPr/>
        </p:nvPicPr>
        <p:blipFill>
          <a:blip r:embed="rId5"/>
          <a:stretch>
            <a:fillRect/>
          </a:stretch>
        </p:blipFill>
        <p:spPr>
          <a:xfrm>
            <a:off x="4962057" y="4241285"/>
            <a:ext cx="2758440" cy="1836420"/>
          </a:xfrm>
          <a:prstGeom prst="rect">
            <a:avLst/>
          </a:prstGeom>
        </p:spPr>
      </p:pic>
      <p:pic>
        <p:nvPicPr>
          <p:cNvPr id="13" name="Picture 12">
            <a:extLst>
              <a:ext uri="{FF2B5EF4-FFF2-40B4-BE49-F238E27FC236}">
                <a16:creationId xmlns:a16="http://schemas.microsoft.com/office/drawing/2014/main" id="{9E8403BB-5F4A-8D85-7876-52A355F18C19}"/>
              </a:ext>
            </a:extLst>
          </p:cNvPr>
          <p:cNvPicPr>
            <a:picLocks noChangeAspect="1"/>
          </p:cNvPicPr>
          <p:nvPr/>
        </p:nvPicPr>
        <p:blipFill>
          <a:blip r:embed="rId6"/>
          <a:stretch>
            <a:fillRect/>
          </a:stretch>
        </p:blipFill>
        <p:spPr>
          <a:xfrm>
            <a:off x="7764175" y="4241285"/>
            <a:ext cx="3787140" cy="1836420"/>
          </a:xfrm>
          <a:prstGeom prst="rect">
            <a:avLst/>
          </a:prstGeom>
        </p:spPr>
      </p:pic>
    </p:spTree>
    <p:extLst>
      <p:ext uri="{BB962C8B-B14F-4D97-AF65-F5344CB8AC3E}">
        <p14:creationId xmlns:p14="http://schemas.microsoft.com/office/powerpoint/2010/main" val="2982945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22</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4.7.1  pressure </a:t>
            </a:r>
            <a:r>
              <a:rPr lang="en-US"/>
              <a:t>- measurement </a:t>
            </a:r>
            <a:endParaRPr lang="en-US" dirty="0"/>
          </a:p>
        </p:txBody>
      </p:sp>
      <p:graphicFrame>
        <p:nvGraphicFramePr>
          <p:cNvPr id="4" name="Table 3">
            <a:extLst>
              <a:ext uri="{FF2B5EF4-FFF2-40B4-BE49-F238E27FC236}">
                <a16:creationId xmlns:a16="http://schemas.microsoft.com/office/drawing/2014/main" id="{0FA8F843-DB95-0C26-BB61-04368FB78ED6}"/>
              </a:ext>
            </a:extLst>
          </p:cNvPr>
          <p:cNvGraphicFramePr>
            <a:graphicFrameLocks noGrp="1"/>
          </p:cNvGraphicFramePr>
          <p:nvPr>
            <p:extLst>
              <p:ext uri="{D42A27DB-BD31-4B8C-83A1-F6EECF244321}">
                <p14:modId xmlns:p14="http://schemas.microsoft.com/office/powerpoint/2010/main" val="1290148660"/>
              </p:ext>
            </p:extLst>
          </p:nvPr>
        </p:nvGraphicFramePr>
        <p:xfrm>
          <a:off x="1188026" y="1581912"/>
          <a:ext cx="10819944" cy="2708991"/>
        </p:xfrm>
        <a:graphic>
          <a:graphicData uri="http://schemas.openxmlformats.org/drawingml/2006/table">
            <a:tbl>
              <a:tblPr>
                <a:tableStyleId>{D7AC3CCA-C797-4891-BE02-D94E43425B78}</a:tableStyleId>
              </a:tblPr>
              <a:tblGrid>
                <a:gridCol w="2718756">
                  <a:extLst>
                    <a:ext uri="{9D8B030D-6E8A-4147-A177-3AD203B41FA5}">
                      <a16:colId xmlns:a16="http://schemas.microsoft.com/office/drawing/2014/main" val="394812555"/>
                    </a:ext>
                  </a:extLst>
                </a:gridCol>
                <a:gridCol w="1976433">
                  <a:extLst>
                    <a:ext uri="{9D8B030D-6E8A-4147-A177-3AD203B41FA5}">
                      <a16:colId xmlns:a16="http://schemas.microsoft.com/office/drawing/2014/main" val="1705324358"/>
                    </a:ext>
                  </a:extLst>
                </a:gridCol>
                <a:gridCol w="3079630">
                  <a:extLst>
                    <a:ext uri="{9D8B030D-6E8A-4147-A177-3AD203B41FA5}">
                      <a16:colId xmlns:a16="http://schemas.microsoft.com/office/drawing/2014/main" val="1925502327"/>
                    </a:ext>
                  </a:extLst>
                </a:gridCol>
                <a:gridCol w="3045125">
                  <a:extLst>
                    <a:ext uri="{9D8B030D-6E8A-4147-A177-3AD203B41FA5}">
                      <a16:colId xmlns:a16="http://schemas.microsoft.com/office/drawing/2014/main" val="4216474624"/>
                    </a:ext>
                  </a:extLst>
                </a:gridCol>
              </a:tblGrid>
              <a:tr h="247449">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47449">
                <a:tc>
                  <a:txBody>
                    <a:bodyPr/>
                    <a:lstStyle/>
                    <a:p>
                      <a:pPr algn="l" fontAlgn="t"/>
                      <a:r>
                        <a:rPr lang="en-US" sz="1100" b="0" i="0" u="none" strike="noStrike" dirty="0">
                          <a:solidFill>
                            <a:srgbClr val="FFFFFF"/>
                          </a:solidFill>
                          <a:effectLst/>
                          <a:latin typeface="+mn-lt"/>
                        </a:rPr>
                        <a:t>System Test Accuracy</a:t>
                      </a:r>
                    </a:p>
                  </a:txBody>
                  <a:tcPr marL="45720" marR="45720" anchor="ctr">
                    <a:solidFill>
                      <a:schemeClr val="bg1">
                        <a:lumMod val="50000"/>
                      </a:schemeClr>
                    </a:solidFill>
                  </a:tcPr>
                </a:tc>
                <a:tc>
                  <a:txBody>
                    <a:bodyPr/>
                    <a:lstStyle/>
                    <a:p>
                      <a:pPr algn="ctr" fontAlgn="t"/>
                      <a:r>
                        <a:rPr lang="en-US" sz="1100" b="0" i="0" u="none" strike="noStrike">
                          <a:solidFill>
                            <a:srgbClr val="000000"/>
                          </a:solidFill>
                          <a:effectLst/>
                          <a:latin typeface="+mn-lt"/>
                        </a:rPr>
                        <a:t>±1% </a:t>
                      </a:r>
                    </a:p>
                  </a:txBody>
                  <a:tcPr marL="45720" marR="45720" anchor="ctr"/>
                </a:tc>
                <a:tc>
                  <a:txBody>
                    <a:bodyPr/>
                    <a:lstStyle/>
                    <a:p>
                      <a:pPr algn="ctr" fontAlgn="t"/>
                      <a:r>
                        <a:rPr lang="en-US" sz="1100" b="0" i="0" u="none" strike="noStrike" dirty="0">
                          <a:solidFill>
                            <a:srgbClr val="000000"/>
                          </a:solidFill>
                          <a:effectLst/>
                          <a:latin typeface="+mn-lt"/>
                        </a:rPr>
                        <a:t>±5%</a:t>
                      </a:r>
                    </a:p>
                  </a:txBody>
                  <a:tcPr marL="45720" marR="45720" anchor="ctr"/>
                </a:tc>
                <a:tc>
                  <a:txBody>
                    <a:bodyPr/>
                    <a:lstStyle/>
                    <a:p>
                      <a:pPr algn="ctr" fontAlgn="t"/>
                      <a:r>
                        <a:rPr lang="en-US" sz="1100" b="0" i="0" u="none" strike="noStrike">
                          <a:solidFill>
                            <a:srgbClr val="000000"/>
                          </a:solidFill>
                          <a:effectLst/>
                          <a:latin typeface="+mn-lt"/>
                        </a:rPr>
                        <a:t>±5%</a:t>
                      </a:r>
                    </a:p>
                  </a:txBody>
                  <a:tcPr marL="45720" marR="45720" anchor="ctr"/>
                </a:tc>
                <a:extLst>
                  <a:ext uri="{0D108BD9-81ED-4DB2-BD59-A6C34878D82A}">
                    <a16:rowId xmlns:a16="http://schemas.microsoft.com/office/drawing/2014/main" val="3272793502"/>
                  </a:ext>
                </a:extLst>
              </a:tr>
              <a:tr h="247449">
                <a:tc>
                  <a:txBody>
                    <a:bodyPr/>
                    <a:lstStyle/>
                    <a:p>
                      <a:pPr algn="l" fontAlgn="t"/>
                      <a:r>
                        <a:rPr lang="en-US" sz="1100" b="0" i="0" u="none" strike="noStrike" dirty="0">
                          <a:solidFill>
                            <a:srgbClr val="FFFFFF"/>
                          </a:solidFill>
                          <a:effectLst/>
                          <a:latin typeface="+mn-lt"/>
                        </a:rPr>
                        <a:t>Micro pressure Sensor Accuracy</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0.50%</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extLst>
                  <a:ext uri="{0D108BD9-81ED-4DB2-BD59-A6C34878D82A}">
                    <a16:rowId xmlns:a16="http://schemas.microsoft.com/office/drawing/2014/main" val="407229240"/>
                  </a:ext>
                </a:extLst>
              </a:tr>
              <a:tr h="247449">
                <a:tc>
                  <a:txBody>
                    <a:bodyPr/>
                    <a:lstStyle/>
                    <a:p>
                      <a:pPr algn="l" fontAlgn="t"/>
                      <a:r>
                        <a:rPr lang="en-US" sz="1100" b="0" i="0" u="none" strike="noStrike" dirty="0">
                          <a:solidFill>
                            <a:srgbClr val="FFFFFF"/>
                          </a:solidFill>
                          <a:effectLst/>
                          <a:latin typeface="+mn-lt"/>
                        </a:rPr>
                        <a:t>Protection Class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IP54 </a:t>
                      </a:r>
                    </a:p>
                  </a:txBody>
                  <a:tcPr marL="45720" marR="45720" anchor="ctr"/>
                </a:tc>
                <a:tc>
                  <a:txBody>
                    <a:bodyPr/>
                    <a:lstStyle/>
                    <a:p>
                      <a:pPr algn="ctr" fontAlgn="t"/>
                      <a:r>
                        <a:rPr lang="en-US" sz="1100" b="0" i="0" u="none" strike="noStrike" dirty="0">
                          <a:solidFill>
                            <a:srgbClr val="000000"/>
                          </a:solidFill>
                          <a:effectLst/>
                          <a:latin typeface="+mn-lt"/>
                        </a:rPr>
                        <a:t>IP54</a:t>
                      </a:r>
                    </a:p>
                  </a:txBody>
                  <a:tcPr marL="45720" marR="45720" anchor="ctr"/>
                </a:tc>
                <a:tc>
                  <a:txBody>
                    <a:bodyPr/>
                    <a:lstStyle/>
                    <a:p>
                      <a:pPr algn="ctr" fontAlgn="t"/>
                      <a:r>
                        <a:rPr lang="en-US" sz="1100" b="0" i="0" u="none" strike="noStrike" dirty="0">
                          <a:solidFill>
                            <a:srgbClr val="000000"/>
                          </a:solidFill>
                          <a:effectLst/>
                          <a:latin typeface="+mn-lt"/>
                        </a:rPr>
                        <a:t>IP54</a:t>
                      </a:r>
                    </a:p>
                  </a:txBody>
                  <a:tcPr marL="45720" marR="45720" anchor="ctr"/>
                </a:tc>
                <a:extLst>
                  <a:ext uri="{0D108BD9-81ED-4DB2-BD59-A6C34878D82A}">
                    <a16:rowId xmlns:a16="http://schemas.microsoft.com/office/drawing/2014/main" val="3309725432"/>
                  </a:ext>
                </a:extLst>
              </a:tr>
              <a:tr h="407563">
                <a:tc>
                  <a:txBody>
                    <a:bodyPr/>
                    <a:lstStyle/>
                    <a:p>
                      <a:pPr algn="l" fontAlgn="t"/>
                      <a:r>
                        <a:rPr lang="en-US" sz="1100" b="0" i="0" u="none" strike="noStrike" dirty="0">
                          <a:solidFill>
                            <a:srgbClr val="FFFFFF"/>
                          </a:solidFill>
                          <a:effectLst/>
                          <a:latin typeface="+mn-lt"/>
                        </a:rPr>
                        <a:t>High-Speed Data </a:t>
                      </a:r>
                    </a:p>
                    <a:p>
                      <a:pPr algn="l" fontAlgn="t"/>
                      <a:r>
                        <a:rPr lang="en-US" sz="1100" b="0" i="0" u="none" strike="noStrike" dirty="0">
                          <a:solidFill>
                            <a:srgbClr val="FFFFFF"/>
                          </a:solidFill>
                          <a:effectLst/>
                          <a:latin typeface="+mn-lt"/>
                        </a:rPr>
                        <a:t>Acquisition System Resolution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0.01%</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extLst>
                  <a:ext uri="{0D108BD9-81ED-4DB2-BD59-A6C34878D82A}">
                    <a16:rowId xmlns:a16="http://schemas.microsoft.com/office/drawing/2014/main" val="1847327582"/>
                  </a:ext>
                </a:extLst>
              </a:tr>
              <a:tr h="247449">
                <a:tc>
                  <a:txBody>
                    <a:bodyPr/>
                    <a:lstStyle/>
                    <a:p>
                      <a:pPr algn="l" fontAlgn="t"/>
                      <a:r>
                        <a:rPr lang="en-US" sz="1100" b="0" i="0" u="none" strike="noStrike" dirty="0">
                          <a:solidFill>
                            <a:srgbClr val="FFFFFF"/>
                          </a:solidFill>
                          <a:effectLst/>
                          <a:latin typeface="+mn-lt"/>
                        </a:rPr>
                        <a:t>Single-Channel  Sampling Frequency</a:t>
                      </a:r>
                    </a:p>
                  </a:txBody>
                  <a:tcPr marL="45720" marR="45720" anchor="ctr">
                    <a:solidFill>
                      <a:schemeClr val="bg1">
                        <a:lumMod val="50000"/>
                      </a:schemeClr>
                    </a:solidFill>
                  </a:tcPr>
                </a:tc>
                <a:tc>
                  <a:txBody>
                    <a:bodyPr/>
                    <a:lstStyle/>
                    <a:p>
                      <a:pPr algn="ctr" fontAlgn="t"/>
                      <a:r>
                        <a:rPr lang="en-US" sz="1100" b="0" i="0" u="none" strike="noStrike" dirty="0">
                          <a:solidFill>
                            <a:schemeClr val="tx1"/>
                          </a:solidFill>
                          <a:effectLst/>
                          <a:latin typeface="+mn-lt"/>
                        </a:rPr>
                        <a:t>&gt; 300Hz</a:t>
                      </a:r>
                    </a:p>
                  </a:txBody>
                  <a:tcPr marL="45720" marR="45720" anchor="ctr"/>
                </a:tc>
                <a:tc>
                  <a:txBody>
                    <a:bodyPr/>
                    <a:lstStyle/>
                    <a:p>
                      <a:pPr algn="ctr" fontAlgn="t"/>
                      <a:r>
                        <a:rPr lang="en-US" sz="1100" b="0" i="0" u="none" strike="noStrike" dirty="0">
                          <a:solidFill>
                            <a:srgbClr val="000000"/>
                          </a:solidFill>
                          <a:effectLst/>
                          <a:latin typeface="+mn-lt"/>
                        </a:rPr>
                        <a:t>1.2KHz</a:t>
                      </a:r>
                    </a:p>
                  </a:txBody>
                  <a:tcPr marL="45720" marR="45720" anchor="ctr"/>
                </a:tc>
                <a:tc>
                  <a:txBody>
                    <a:bodyPr/>
                    <a:lstStyle/>
                    <a:p>
                      <a:pPr algn="ctr" fontAlgn="t"/>
                      <a:r>
                        <a:rPr lang="en-US" sz="1100" b="0" i="0" u="none" strike="noStrike" dirty="0">
                          <a:solidFill>
                            <a:srgbClr val="000000"/>
                          </a:solidFill>
                          <a:effectLst/>
                          <a:latin typeface="+mn-lt"/>
                        </a:rPr>
                        <a:t>400Hz</a:t>
                      </a:r>
                    </a:p>
                  </a:txBody>
                  <a:tcPr marL="45720" marR="45720" anchor="ctr"/>
                </a:tc>
                <a:extLst>
                  <a:ext uri="{0D108BD9-81ED-4DB2-BD59-A6C34878D82A}">
                    <a16:rowId xmlns:a16="http://schemas.microsoft.com/office/drawing/2014/main" val="3532155225"/>
                  </a:ext>
                </a:extLst>
              </a:tr>
              <a:tr h="727791">
                <a:tc>
                  <a:txBody>
                    <a:bodyPr/>
                    <a:lstStyle/>
                    <a:p>
                      <a:pPr algn="l" fontAlgn="ctr"/>
                      <a:r>
                        <a:rPr lang="en-US" sz="1100" b="0" i="0" u="none" strike="noStrike" dirty="0">
                          <a:solidFill>
                            <a:srgbClr val="FFFFFF"/>
                          </a:solidFill>
                          <a:effectLst/>
                          <a:latin typeface="+mn-lt"/>
                        </a:rPr>
                        <a:t>Automatically Calculate the Maximum, Minimum and Duration for Transient Pressure Curve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Yes</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Pressure as a Function of Time</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Calculate Max, Min, Rise Time, and Fall Time</a:t>
                      </a:r>
                    </a:p>
                  </a:txBody>
                  <a:tcPr marL="45720" marR="45720" anchor="ctr"/>
                </a:tc>
                <a:tc>
                  <a:txBody>
                    <a:bodyPr/>
                    <a:lstStyle/>
                    <a:p>
                      <a:pPr algn="ctr" fontAlgn="t"/>
                      <a:r>
                        <a:rPr lang="en-US" sz="1100" b="0" i="0" u="none" strike="noStrike" dirty="0">
                          <a:solidFill>
                            <a:srgbClr val="000000"/>
                          </a:solidFill>
                          <a:effectLst/>
                          <a:latin typeface="+mn-lt"/>
                        </a:rPr>
                        <a:t>Yes</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Pressure as a Function of Time </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 Calculate Max, Min, Rise Time, and Fall Time</a:t>
                      </a:r>
                    </a:p>
                  </a:txBody>
                  <a:tcPr marL="45720" marR="45720" anchor="ctr"/>
                </a:tc>
                <a:extLst>
                  <a:ext uri="{0D108BD9-81ED-4DB2-BD59-A6C34878D82A}">
                    <a16:rowId xmlns:a16="http://schemas.microsoft.com/office/drawing/2014/main" val="2812496075"/>
                  </a:ext>
                </a:extLst>
              </a:tr>
              <a:tr h="247449">
                <a:tc>
                  <a:txBody>
                    <a:bodyPr/>
                    <a:lstStyle/>
                    <a:p>
                      <a:pPr algn="l" fontAlgn="ctr"/>
                      <a:r>
                        <a:rPr lang="en-US" sz="1100" b="0" i="0" u="none" strike="noStrike" dirty="0">
                          <a:solidFill>
                            <a:srgbClr val="FFFFFF"/>
                          </a:solidFill>
                          <a:effectLst/>
                          <a:latin typeface="+mn-lt"/>
                        </a:rPr>
                        <a:t>+++ Sensor Range (Differential)</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±5mbar or ±10mbar</a:t>
                      </a:r>
                    </a:p>
                  </a:txBody>
                  <a:tcPr marL="45720" marR="45720" anchor="ctr"/>
                </a:tc>
                <a:tc>
                  <a:txBody>
                    <a:bodyPr/>
                    <a:lstStyle/>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±5mbar or ±10mbar</a:t>
                      </a:r>
                    </a:p>
                  </a:txBody>
                  <a:tcPr marL="45720" marR="45720" anchor="ctr"/>
                </a:tc>
                <a:extLst>
                  <a:ext uri="{0D108BD9-81ED-4DB2-BD59-A6C34878D82A}">
                    <a16:rowId xmlns:a16="http://schemas.microsoft.com/office/drawing/2014/main" val="492877123"/>
                  </a:ext>
                </a:extLst>
              </a:tr>
            </a:tbl>
          </a:graphicData>
        </a:graphic>
      </p:graphicFrame>
    </p:spTree>
    <p:extLst>
      <p:ext uri="{BB962C8B-B14F-4D97-AF65-F5344CB8AC3E}">
        <p14:creationId xmlns:p14="http://schemas.microsoft.com/office/powerpoint/2010/main" val="23038610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23</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4.7.2  pressure - processing</a:t>
            </a:r>
          </a:p>
        </p:txBody>
      </p:sp>
      <p:graphicFrame>
        <p:nvGraphicFramePr>
          <p:cNvPr id="6" name="Table 5">
            <a:extLst>
              <a:ext uri="{FF2B5EF4-FFF2-40B4-BE49-F238E27FC236}">
                <a16:creationId xmlns:a16="http://schemas.microsoft.com/office/drawing/2014/main" id="{2B76713C-1CFF-EE21-56D0-258BB5DA58BE}"/>
              </a:ext>
            </a:extLst>
          </p:cNvPr>
          <p:cNvGraphicFramePr>
            <a:graphicFrameLocks noGrp="1"/>
          </p:cNvGraphicFramePr>
          <p:nvPr>
            <p:extLst>
              <p:ext uri="{D42A27DB-BD31-4B8C-83A1-F6EECF244321}">
                <p14:modId xmlns:p14="http://schemas.microsoft.com/office/powerpoint/2010/main" val="4042598497"/>
              </p:ext>
            </p:extLst>
          </p:nvPr>
        </p:nvGraphicFramePr>
        <p:xfrm>
          <a:off x="1104181" y="1581912"/>
          <a:ext cx="10705899" cy="2651760"/>
        </p:xfrm>
        <a:graphic>
          <a:graphicData uri="http://schemas.openxmlformats.org/drawingml/2006/table">
            <a:tbl>
              <a:tblPr>
                <a:tableStyleId>{D7AC3CCA-C797-4891-BE02-D94E43425B78}</a:tableStyleId>
              </a:tblPr>
              <a:tblGrid>
                <a:gridCol w="2717321">
                  <a:extLst>
                    <a:ext uri="{9D8B030D-6E8A-4147-A177-3AD203B41FA5}">
                      <a16:colId xmlns:a16="http://schemas.microsoft.com/office/drawing/2014/main" val="394812555"/>
                    </a:ext>
                  </a:extLst>
                </a:gridCol>
                <a:gridCol w="1538218">
                  <a:extLst>
                    <a:ext uri="{9D8B030D-6E8A-4147-A177-3AD203B41FA5}">
                      <a16:colId xmlns:a16="http://schemas.microsoft.com/office/drawing/2014/main" val="1705324358"/>
                    </a:ext>
                  </a:extLst>
                </a:gridCol>
                <a:gridCol w="1503885">
                  <a:extLst>
                    <a:ext uri="{9D8B030D-6E8A-4147-A177-3AD203B41FA5}">
                      <a16:colId xmlns:a16="http://schemas.microsoft.com/office/drawing/2014/main" val="1925502327"/>
                    </a:ext>
                  </a:extLst>
                </a:gridCol>
                <a:gridCol w="4946475">
                  <a:extLst>
                    <a:ext uri="{9D8B030D-6E8A-4147-A177-3AD203B41FA5}">
                      <a16:colId xmlns:a16="http://schemas.microsoft.com/office/drawing/2014/main" val="4216474624"/>
                    </a:ext>
                  </a:extLst>
                </a:gridCol>
              </a:tblGrid>
              <a:tr h="157734">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238598">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rgbClr val="FFFFFF"/>
                          </a:solidFill>
                          <a:effectLst/>
                          <a:latin typeface="+mn-lt"/>
                        </a:rPr>
                        <a:t>Calculate the Energy of the Air Pressure Resistance According to the Door Size</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 </a:t>
                      </a:r>
                    </a:p>
                    <a:p>
                      <a:pPr algn="ctr" fontAlgn="t"/>
                      <a:r>
                        <a:rPr lang="en-US" sz="1100" b="0" i="0" u="none" strike="noStrike" dirty="0">
                          <a:solidFill>
                            <a:srgbClr val="000000"/>
                          </a:solidFill>
                          <a:effectLst/>
                          <a:latin typeface="+mn-lt"/>
                        </a:rPr>
                        <a:t>Build in Extensive Pressure Analysis Features</a:t>
                      </a:r>
                    </a:p>
                  </a:txBody>
                  <a:tcPr marL="45720" marR="45720" anchor="ctr"/>
                </a:tc>
                <a:extLst>
                  <a:ext uri="{0D108BD9-81ED-4DB2-BD59-A6C34878D82A}">
                    <a16:rowId xmlns:a16="http://schemas.microsoft.com/office/drawing/2014/main" val="905909646"/>
                  </a:ext>
                </a:extLst>
              </a:tr>
              <a:tr h="238598">
                <a:tc>
                  <a:txBody>
                    <a:bodyPr/>
                    <a:lstStyle/>
                    <a:p>
                      <a:pPr marL="0" marR="0" lvl="0" indent="0" algn="l"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rgbClr val="FFFFFF"/>
                          </a:solidFill>
                          <a:effectLst/>
                          <a:latin typeface="+mn-lt"/>
                        </a:rPr>
                        <a:t>+++ Predict Pressure Characteristics </a:t>
                      </a:r>
                    </a:p>
                    <a:p>
                      <a:pPr marL="0" marR="0" lvl="0" indent="0" algn="l" defTabSz="914400" rtl="0" eaLnBrk="1" fontAlgn="ctr" latinLnBrk="0" hangingPunct="1">
                        <a:lnSpc>
                          <a:spcPct val="100000"/>
                        </a:lnSpc>
                        <a:spcBef>
                          <a:spcPts val="0"/>
                        </a:spcBef>
                        <a:spcAft>
                          <a:spcPts val="0"/>
                        </a:spcAft>
                        <a:buClrTx/>
                        <a:buSzTx/>
                        <a:buFontTx/>
                        <a:buNone/>
                        <a:tabLst/>
                        <a:defRPr/>
                      </a:pPr>
                      <a:r>
                        <a:rPr lang="en-US" sz="1100" b="0" i="0" u="none" strike="noStrike" dirty="0">
                          <a:solidFill>
                            <a:srgbClr val="FFFFFF"/>
                          </a:solidFill>
                          <a:effectLst/>
                          <a:latin typeface="+mn-lt"/>
                        </a:rPr>
                        <a:t>at a Given Speed</a:t>
                      </a:r>
                    </a:p>
                    <a:p>
                      <a:pPr algn="l" fontAlgn="ctr"/>
                      <a:endParaRPr lang="en-US" sz="1100" b="0" i="0" u="none" strike="noStrike" dirty="0">
                        <a:solidFill>
                          <a:srgbClr val="FFFFFF"/>
                        </a:solidFill>
                        <a:effectLst/>
                        <a:latin typeface="+mn-lt"/>
                      </a:endParaRP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p>
                      <a:pPr algn="ctr" fontAlgn="t"/>
                      <a:r>
                        <a:rPr lang="en-US" sz="1100" b="0" i="0" u="none" strike="noStrike" dirty="0">
                          <a:solidFill>
                            <a:srgbClr val="000000"/>
                          </a:solidFill>
                          <a:effectLst/>
                          <a:latin typeface="+mn-lt"/>
                        </a:rPr>
                        <a:t>Energy, Peak Pressure, Time at Reference Speed</a:t>
                      </a:r>
                    </a:p>
                  </a:txBody>
                  <a:tcPr marL="45720" marR="45720" anchor="ctr"/>
                </a:tc>
                <a:extLst>
                  <a:ext uri="{0D108BD9-81ED-4DB2-BD59-A6C34878D82A}">
                    <a16:rowId xmlns:a16="http://schemas.microsoft.com/office/drawing/2014/main" val="1223847553"/>
                  </a:ext>
                </a:extLst>
              </a:tr>
              <a:tr h="238598">
                <a:tc>
                  <a:txBody>
                    <a:bodyPr/>
                    <a:lstStyle/>
                    <a:p>
                      <a:pPr algn="l" fontAlgn="ctr"/>
                      <a:r>
                        <a:rPr lang="en-US" sz="1100" b="0" i="0" u="none" strike="noStrike" dirty="0">
                          <a:solidFill>
                            <a:srgbClr val="FFFFFF"/>
                          </a:solidFill>
                          <a:effectLst/>
                          <a:latin typeface="+mn-lt"/>
                        </a:rPr>
                        <a:t>+++ Separate Cabin, Seal, and </a:t>
                      </a:r>
                    </a:p>
                    <a:p>
                      <a:pPr algn="l" fontAlgn="ctr"/>
                      <a:r>
                        <a:rPr lang="en-US" sz="1100" b="0" i="0" u="none" strike="noStrike" dirty="0">
                          <a:solidFill>
                            <a:srgbClr val="FFFFFF"/>
                          </a:solidFill>
                          <a:effectLst/>
                          <a:latin typeface="+mn-lt"/>
                        </a:rPr>
                        <a:t>Drag  Air Dynamics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3156463289"/>
                  </a:ext>
                </a:extLst>
              </a:tr>
              <a:tr h="238598">
                <a:tc>
                  <a:txBody>
                    <a:bodyPr/>
                    <a:lstStyle/>
                    <a:p>
                      <a:pPr algn="l" fontAlgn="ctr"/>
                      <a:r>
                        <a:rPr lang="en-US" sz="1100" b="0" i="0" u="none" strike="noStrike" dirty="0">
                          <a:solidFill>
                            <a:srgbClr val="FFFFFF"/>
                          </a:solidFill>
                          <a:effectLst/>
                          <a:latin typeface="+mn-lt"/>
                        </a:rPr>
                        <a:t>+++ Pressure as a Function of Angle</a:t>
                      </a:r>
                    </a:p>
                  </a:txBody>
                  <a:tcPr marL="45720" marR="45720" anchor="ctr">
                    <a:solidFill>
                      <a:schemeClr val="bg1">
                        <a:lumMod val="50000"/>
                      </a:schemeClr>
                    </a:solidFill>
                  </a:tcPr>
                </a:tc>
                <a:tc>
                  <a:txBody>
                    <a:bodyPr/>
                    <a:lstStyle/>
                    <a:p>
                      <a:pPr algn="ctr"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4263095169"/>
                  </a:ext>
                </a:extLst>
              </a:tr>
              <a:tr h="238598">
                <a:tc>
                  <a:txBody>
                    <a:bodyPr/>
                    <a:lstStyle/>
                    <a:p>
                      <a:pPr algn="l" fontAlgn="ctr"/>
                      <a:r>
                        <a:rPr lang="en-US" sz="1100" b="0" i="0" u="none" strike="noStrike" dirty="0">
                          <a:solidFill>
                            <a:srgbClr val="FFFFFF"/>
                          </a:solidFill>
                          <a:effectLst/>
                          <a:latin typeface="+mn-lt"/>
                        </a:rPr>
                        <a:t>+++ Peak Pressure as a Function of </a:t>
                      </a:r>
                      <a:r>
                        <a:rPr lang="en-US" sz="1100" b="0" i="0" u="none" strike="noStrike" dirty="0" err="1">
                          <a:solidFill>
                            <a:srgbClr val="FFFFFF"/>
                          </a:solidFill>
                          <a:effectLst/>
                          <a:latin typeface="+mn-lt"/>
                        </a:rPr>
                        <a:t>Overslam</a:t>
                      </a:r>
                      <a:endParaRPr lang="en-US" sz="1100" b="0" i="0" u="none" strike="noStrike" dirty="0">
                        <a:solidFill>
                          <a:srgbClr val="FFFFFF"/>
                        </a:solidFill>
                        <a:effectLst/>
                        <a:latin typeface="+mn-lt"/>
                      </a:endParaRPr>
                    </a:p>
                  </a:txBody>
                  <a:tcPr marL="45720" marR="45720" anchor="ctr">
                    <a:solidFill>
                      <a:schemeClr val="bg1">
                        <a:lumMod val="50000"/>
                      </a:schemeClr>
                    </a:solidFill>
                  </a:tcPr>
                </a:tc>
                <a:tc>
                  <a:txBody>
                    <a:bodyPr/>
                    <a:lstStyle/>
                    <a:p>
                      <a:pPr algn="ctr"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2065044734"/>
                  </a:ext>
                </a:extLst>
              </a:tr>
              <a:tr h="238598">
                <a:tc>
                  <a:txBody>
                    <a:bodyPr/>
                    <a:lstStyle/>
                    <a:p>
                      <a:pPr algn="l" fontAlgn="ctr"/>
                      <a:r>
                        <a:rPr lang="en-US" sz="1100" b="0" i="0" u="none" strike="noStrike" dirty="0">
                          <a:solidFill>
                            <a:srgbClr val="FFFFFF"/>
                          </a:solidFill>
                          <a:effectLst/>
                          <a:latin typeface="+mn-lt"/>
                        </a:rPr>
                        <a:t>+++ Pressure Energy vs. Striker Position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No</a:t>
                      </a:r>
                    </a:p>
                  </a:txBody>
                  <a:tcPr marL="45720" marR="45720" anchor="ctr"/>
                </a:tc>
                <a:tc>
                  <a:txBody>
                    <a:bodyPr/>
                    <a:lstStyle/>
                    <a:p>
                      <a:pPr algn="ctr" fontAlgn="t"/>
                      <a:r>
                        <a:rPr lang="en-US" sz="1100" b="0" i="0" u="none" strike="noStrike" dirty="0">
                          <a:solidFill>
                            <a:srgbClr val="000000"/>
                          </a:solidFill>
                          <a:effectLst/>
                          <a:latin typeface="+mn-lt"/>
                        </a:rPr>
                        <a:t>Yes</a:t>
                      </a:r>
                    </a:p>
                  </a:txBody>
                  <a:tcPr marL="45720" marR="45720" anchor="ctr"/>
                </a:tc>
                <a:extLst>
                  <a:ext uri="{0D108BD9-81ED-4DB2-BD59-A6C34878D82A}">
                    <a16:rowId xmlns:a16="http://schemas.microsoft.com/office/drawing/2014/main" val="4209045140"/>
                  </a:ext>
                </a:extLst>
              </a:tr>
            </a:tbl>
          </a:graphicData>
        </a:graphic>
      </p:graphicFrame>
      <p:pic>
        <p:nvPicPr>
          <p:cNvPr id="8" name="Picture 7">
            <a:extLst>
              <a:ext uri="{FF2B5EF4-FFF2-40B4-BE49-F238E27FC236}">
                <a16:creationId xmlns:a16="http://schemas.microsoft.com/office/drawing/2014/main" id="{DDA6316F-92FF-9C5B-97CD-20CFF85AE93B}"/>
              </a:ext>
            </a:extLst>
          </p:cNvPr>
          <p:cNvPicPr>
            <a:picLocks noChangeAspect="1"/>
          </p:cNvPicPr>
          <p:nvPr/>
        </p:nvPicPr>
        <p:blipFill>
          <a:blip r:embed="rId4"/>
          <a:stretch>
            <a:fillRect/>
          </a:stretch>
        </p:blipFill>
        <p:spPr>
          <a:xfrm>
            <a:off x="1546144" y="4853573"/>
            <a:ext cx="2493839" cy="1600334"/>
          </a:xfrm>
          <a:prstGeom prst="rect">
            <a:avLst/>
          </a:prstGeom>
          <a:ln w="19050">
            <a:solidFill>
              <a:srgbClr val="C9D803"/>
            </a:solidFill>
          </a:ln>
        </p:spPr>
      </p:pic>
      <p:pic>
        <p:nvPicPr>
          <p:cNvPr id="9" name="Picture 8">
            <a:extLst>
              <a:ext uri="{FF2B5EF4-FFF2-40B4-BE49-F238E27FC236}">
                <a16:creationId xmlns:a16="http://schemas.microsoft.com/office/drawing/2014/main" id="{943AB5AD-0252-E241-680E-365903556D1D}"/>
              </a:ext>
            </a:extLst>
          </p:cNvPr>
          <p:cNvPicPr>
            <a:picLocks noChangeAspect="1"/>
          </p:cNvPicPr>
          <p:nvPr/>
        </p:nvPicPr>
        <p:blipFill>
          <a:blip r:embed="rId5"/>
          <a:stretch>
            <a:fillRect/>
          </a:stretch>
        </p:blipFill>
        <p:spPr>
          <a:xfrm>
            <a:off x="4166568" y="4853571"/>
            <a:ext cx="2493841" cy="1600335"/>
          </a:xfrm>
          <a:prstGeom prst="rect">
            <a:avLst/>
          </a:prstGeom>
          <a:ln w="19050">
            <a:solidFill>
              <a:srgbClr val="C9D803"/>
            </a:solidFill>
          </a:ln>
        </p:spPr>
      </p:pic>
      <p:pic>
        <p:nvPicPr>
          <p:cNvPr id="10" name="Picture 9">
            <a:extLst>
              <a:ext uri="{FF2B5EF4-FFF2-40B4-BE49-F238E27FC236}">
                <a16:creationId xmlns:a16="http://schemas.microsoft.com/office/drawing/2014/main" id="{EF9D7D12-B3FA-E5C6-734F-8C92C43C0EDB}"/>
              </a:ext>
            </a:extLst>
          </p:cNvPr>
          <p:cNvPicPr>
            <a:picLocks noChangeAspect="1"/>
          </p:cNvPicPr>
          <p:nvPr/>
        </p:nvPicPr>
        <p:blipFill>
          <a:blip r:embed="rId6"/>
          <a:stretch>
            <a:fillRect/>
          </a:stretch>
        </p:blipFill>
        <p:spPr>
          <a:xfrm>
            <a:off x="6752482" y="4853571"/>
            <a:ext cx="2493840" cy="1600335"/>
          </a:xfrm>
          <a:prstGeom prst="rect">
            <a:avLst/>
          </a:prstGeom>
          <a:ln w="19050">
            <a:solidFill>
              <a:srgbClr val="C9D803"/>
            </a:solidFill>
          </a:ln>
        </p:spPr>
      </p:pic>
      <p:pic>
        <p:nvPicPr>
          <p:cNvPr id="11" name="Picture 10">
            <a:extLst>
              <a:ext uri="{FF2B5EF4-FFF2-40B4-BE49-F238E27FC236}">
                <a16:creationId xmlns:a16="http://schemas.microsoft.com/office/drawing/2014/main" id="{1DE73F80-DE81-B83A-B0C5-FD212447F318}"/>
              </a:ext>
            </a:extLst>
          </p:cNvPr>
          <p:cNvPicPr>
            <a:picLocks noChangeAspect="1"/>
          </p:cNvPicPr>
          <p:nvPr/>
        </p:nvPicPr>
        <p:blipFill>
          <a:blip r:embed="rId7"/>
          <a:stretch>
            <a:fillRect/>
          </a:stretch>
        </p:blipFill>
        <p:spPr>
          <a:xfrm>
            <a:off x="9323152" y="4852221"/>
            <a:ext cx="2493839" cy="1600334"/>
          </a:xfrm>
          <a:prstGeom prst="rect">
            <a:avLst/>
          </a:prstGeom>
          <a:ln w="19050">
            <a:solidFill>
              <a:srgbClr val="C9D803"/>
            </a:solidFill>
          </a:ln>
        </p:spPr>
      </p:pic>
      <p:sp>
        <p:nvSpPr>
          <p:cNvPr id="12" name="Rectangle 11">
            <a:extLst>
              <a:ext uri="{FF2B5EF4-FFF2-40B4-BE49-F238E27FC236}">
                <a16:creationId xmlns:a16="http://schemas.microsoft.com/office/drawing/2014/main" id="{AC523E24-9F5F-4C15-C8C0-160C742187C3}"/>
              </a:ext>
            </a:extLst>
          </p:cNvPr>
          <p:cNvSpPr/>
          <p:nvPr/>
        </p:nvSpPr>
        <p:spPr>
          <a:xfrm>
            <a:off x="1460672" y="4235052"/>
            <a:ext cx="9984808" cy="326845"/>
          </a:xfrm>
          <a:prstGeom prst="rect">
            <a:avLst/>
          </a:prstGeom>
          <a:solidFill>
            <a:srgbClr val="C9D80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nSpc>
                <a:spcPct val="90000"/>
              </a:lnSpc>
              <a:spcBef>
                <a:spcPts val="1000"/>
              </a:spcBef>
              <a:buClr>
                <a:srgbClr val="C9D803"/>
              </a:buClr>
            </a:pPr>
            <a:r>
              <a:rPr lang="en-US" sz="1000" dirty="0">
                <a:solidFill>
                  <a:prstClr val="black"/>
                </a:solidFill>
              </a:rPr>
              <a:t>Air management is critical and multiple factors need to be observed: pressure vs. speed, pressure transient size, peak value, minimum value, and pressure vs </a:t>
            </a:r>
            <a:r>
              <a:rPr lang="en-US" sz="1000" dirty="0" err="1">
                <a:solidFill>
                  <a:prstClr val="black"/>
                </a:solidFill>
              </a:rPr>
              <a:t>overslam</a:t>
            </a:r>
            <a:r>
              <a:rPr lang="en-US" sz="1000" dirty="0">
                <a:solidFill>
                  <a:prstClr val="black"/>
                </a:solidFill>
              </a:rPr>
              <a:t> </a:t>
            </a:r>
          </a:p>
        </p:txBody>
      </p:sp>
    </p:spTree>
    <p:extLst>
      <p:ext uri="{BB962C8B-B14F-4D97-AF65-F5344CB8AC3E}">
        <p14:creationId xmlns:p14="http://schemas.microsoft.com/office/powerpoint/2010/main" val="14700619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24</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4. specifications</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4.7.2  pressure - additional</a:t>
            </a:r>
          </a:p>
        </p:txBody>
      </p:sp>
      <p:graphicFrame>
        <p:nvGraphicFramePr>
          <p:cNvPr id="4" name="Table 3">
            <a:extLst>
              <a:ext uri="{FF2B5EF4-FFF2-40B4-BE49-F238E27FC236}">
                <a16:creationId xmlns:a16="http://schemas.microsoft.com/office/drawing/2014/main" id="{3E86CCB5-7170-1C49-1A95-A2FCBECA8363}"/>
              </a:ext>
            </a:extLst>
          </p:cNvPr>
          <p:cNvGraphicFramePr>
            <a:graphicFrameLocks noGrp="1"/>
          </p:cNvGraphicFramePr>
          <p:nvPr>
            <p:extLst>
              <p:ext uri="{D42A27DB-BD31-4B8C-83A1-F6EECF244321}">
                <p14:modId xmlns:p14="http://schemas.microsoft.com/office/powerpoint/2010/main" val="2531786698"/>
              </p:ext>
            </p:extLst>
          </p:nvPr>
        </p:nvGraphicFramePr>
        <p:xfrm>
          <a:off x="1243236" y="1371599"/>
          <a:ext cx="10678470" cy="4704620"/>
        </p:xfrm>
        <a:graphic>
          <a:graphicData uri="http://schemas.openxmlformats.org/drawingml/2006/table">
            <a:tbl>
              <a:tblPr>
                <a:tableStyleId>{D7AC3CCA-C797-4891-BE02-D94E43425B78}</a:tableStyleId>
              </a:tblPr>
              <a:tblGrid>
                <a:gridCol w="2683207">
                  <a:extLst>
                    <a:ext uri="{9D8B030D-6E8A-4147-A177-3AD203B41FA5}">
                      <a16:colId xmlns:a16="http://schemas.microsoft.com/office/drawing/2014/main" val="394812555"/>
                    </a:ext>
                  </a:extLst>
                </a:gridCol>
                <a:gridCol w="1913640">
                  <a:extLst>
                    <a:ext uri="{9D8B030D-6E8A-4147-A177-3AD203B41FA5}">
                      <a16:colId xmlns:a16="http://schemas.microsoft.com/office/drawing/2014/main" val="1705324358"/>
                    </a:ext>
                  </a:extLst>
                </a:gridCol>
                <a:gridCol w="3200400">
                  <a:extLst>
                    <a:ext uri="{9D8B030D-6E8A-4147-A177-3AD203B41FA5}">
                      <a16:colId xmlns:a16="http://schemas.microsoft.com/office/drawing/2014/main" val="1925502327"/>
                    </a:ext>
                  </a:extLst>
                </a:gridCol>
                <a:gridCol w="2881223">
                  <a:extLst>
                    <a:ext uri="{9D8B030D-6E8A-4147-A177-3AD203B41FA5}">
                      <a16:colId xmlns:a16="http://schemas.microsoft.com/office/drawing/2014/main" val="4216474624"/>
                    </a:ext>
                  </a:extLst>
                </a:gridCol>
              </a:tblGrid>
              <a:tr h="232031">
                <a:tc>
                  <a:txBody>
                    <a:bodyPr/>
                    <a:lstStyle/>
                    <a:p>
                      <a:pPr algn="l" fontAlgn="t"/>
                      <a:endParaRPr lang="en-US" sz="1100" b="0" i="0" u="none" strike="noStrike" dirty="0">
                        <a:solidFill>
                          <a:srgbClr val="000000"/>
                        </a:solidFill>
                        <a:effectLst/>
                        <a:latin typeface="+mn-lt"/>
                      </a:endParaRPr>
                    </a:p>
                  </a:txBody>
                  <a:tcPr marL="45720" marR="45720" anchor="ctr"/>
                </a:tc>
                <a:tc>
                  <a:txBody>
                    <a:bodyPr/>
                    <a:lstStyle/>
                    <a:p>
                      <a:pPr algn="ctr" fontAlgn="t"/>
                      <a:r>
                        <a:rPr lang="en-US" sz="1100" b="1" i="0" u="none" strike="noStrike" dirty="0">
                          <a:solidFill>
                            <a:srgbClr val="000000"/>
                          </a:solidFill>
                          <a:effectLst/>
                          <a:latin typeface="+mn-lt"/>
                        </a:rPr>
                        <a:t>REQUIREMENT</a:t>
                      </a:r>
                    </a:p>
                  </a:txBody>
                  <a:tcPr marL="45720" marR="45720" anchor="ctr">
                    <a:solidFill>
                      <a:srgbClr val="FFFF00"/>
                    </a:solidFill>
                  </a:tcPr>
                </a:tc>
                <a:tc>
                  <a:txBody>
                    <a:bodyPr/>
                    <a:lstStyle/>
                    <a:p>
                      <a:pPr algn="ctr" fontAlgn="t"/>
                      <a:r>
                        <a:rPr lang="en-US" sz="1100" b="1" u="none" strike="noStrike" dirty="0">
                          <a:effectLst/>
                          <a:latin typeface="+mn-lt"/>
                        </a:rPr>
                        <a:t>AUDIT</a:t>
                      </a:r>
                      <a:endParaRPr lang="en-US" sz="1100" b="1" i="0" u="none" strike="noStrike" dirty="0">
                        <a:solidFill>
                          <a:srgbClr val="000000"/>
                        </a:solidFill>
                        <a:effectLst/>
                        <a:latin typeface="+mn-lt"/>
                      </a:endParaRPr>
                    </a:p>
                  </a:txBody>
                  <a:tcPr marL="45720" marR="45720" anchor="ctr">
                    <a:solidFill>
                      <a:srgbClr val="FFFF00"/>
                    </a:solidFill>
                  </a:tcPr>
                </a:tc>
                <a:tc>
                  <a:txBody>
                    <a:bodyPr/>
                    <a:lstStyle/>
                    <a:p>
                      <a:pPr algn="ctr" fontAlgn="t"/>
                      <a:r>
                        <a:rPr lang="en-US" sz="1100" b="1" u="none" strike="noStrike" dirty="0">
                          <a:effectLst/>
                          <a:latin typeface="+mn-lt"/>
                        </a:rPr>
                        <a:t>EZSLAM</a:t>
                      </a:r>
                      <a:endParaRPr lang="en-US" sz="1100" b="1" i="0" u="none" strike="noStrike" dirty="0">
                        <a:solidFill>
                          <a:srgbClr val="000000"/>
                        </a:solidFill>
                        <a:effectLst/>
                        <a:latin typeface="+mn-lt"/>
                      </a:endParaRPr>
                    </a:p>
                  </a:txBody>
                  <a:tcPr marL="45720" marR="45720" anchor="ctr">
                    <a:solidFill>
                      <a:srgbClr val="FFFF00"/>
                    </a:solidFill>
                  </a:tcPr>
                </a:tc>
                <a:extLst>
                  <a:ext uri="{0D108BD9-81ED-4DB2-BD59-A6C34878D82A}">
                    <a16:rowId xmlns:a16="http://schemas.microsoft.com/office/drawing/2014/main" val="2860651868"/>
                  </a:ext>
                </a:extLst>
              </a:tr>
              <a:tr h="532307">
                <a:tc>
                  <a:txBody>
                    <a:bodyPr/>
                    <a:lstStyle/>
                    <a:p>
                      <a:pPr algn="l" fontAlgn="ctr"/>
                      <a:r>
                        <a:rPr lang="en-US" sz="1100" b="0" i="0" u="none" strike="noStrike" dirty="0">
                          <a:solidFill>
                            <a:srgbClr val="FFFFFF"/>
                          </a:solidFill>
                          <a:effectLst/>
                          <a:latin typeface="+mn-lt"/>
                        </a:rPr>
                        <a:t>Power Circuit with Anti-Reverse Connection, Over-Current  Protection,  and Surge Protection</a:t>
                      </a:r>
                    </a:p>
                  </a:txBody>
                  <a:tcPr marL="45720" marR="45720" anchor="ctr">
                    <a:solidFill>
                      <a:schemeClr val="bg1">
                        <a:lumMod val="50000"/>
                      </a:schemeClr>
                    </a:solidFill>
                  </a:tcPr>
                </a:tc>
                <a:tc>
                  <a:txBody>
                    <a:bodyPr/>
                    <a:lstStyle/>
                    <a:p>
                      <a:pPr algn="ctr" fontAlgn="t"/>
                      <a:r>
                        <a:rPr lang="en-US" sz="1100" b="0" i="0" u="none" strike="noStrike" dirty="0">
                          <a:solidFill>
                            <a:srgbClr val="231F1F"/>
                          </a:solidFill>
                          <a:effectLst/>
                          <a:latin typeface="+mn-lt"/>
                        </a:rPr>
                        <a:t>Yes</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tc>
                  <a:txBody>
                    <a:bodyPr/>
                    <a:lstStyle/>
                    <a:p>
                      <a:pPr algn="ctr" fontAlgn="t"/>
                      <a:r>
                        <a:rPr lang="en-US" sz="1100" b="0" i="0" u="none" strike="noStrike" dirty="0">
                          <a:solidFill>
                            <a:srgbClr val="000000"/>
                          </a:solidFill>
                          <a:effectLst/>
                          <a:latin typeface="+mn-lt"/>
                        </a:rPr>
                        <a:t>n/a</a:t>
                      </a:r>
                    </a:p>
                  </a:txBody>
                  <a:tcPr marL="45720" marR="45720" anchor="ctr"/>
                </a:tc>
                <a:extLst>
                  <a:ext uri="{0D108BD9-81ED-4DB2-BD59-A6C34878D82A}">
                    <a16:rowId xmlns:a16="http://schemas.microsoft.com/office/drawing/2014/main" val="624825708"/>
                  </a:ext>
                </a:extLst>
              </a:tr>
              <a:tr h="232031">
                <a:tc>
                  <a:txBody>
                    <a:bodyPr/>
                    <a:lstStyle/>
                    <a:p>
                      <a:pPr algn="l" fontAlgn="ctr"/>
                      <a:r>
                        <a:rPr lang="en-US" sz="1100" b="0" i="0" u="none" strike="noStrike" dirty="0">
                          <a:solidFill>
                            <a:srgbClr val="FFFFFF"/>
                          </a:solidFill>
                          <a:effectLst/>
                          <a:latin typeface="+mn-lt"/>
                        </a:rPr>
                        <a:t>Sensor Mounting Bracket</a:t>
                      </a:r>
                    </a:p>
                  </a:txBody>
                  <a:tcPr marL="45720" marR="45720" anchor="ctr">
                    <a:solidFill>
                      <a:schemeClr val="bg1">
                        <a:lumMod val="50000"/>
                      </a:schemeClr>
                    </a:solidFill>
                  </a:tcPr>
                </a:tc>
                <a:tc>
                  <a:txBody>
                    <a:bodyPr/>
                    <a:lstStyle/>
                    <a:p>
                      <a:pPr algn="ctr" fontAlgn="t"/>
                      <a:r>
                        <a:rPr lang="en-US" sz="1100" b="0" i="0" u="none" strike="noStrike" dirty="0">
                          <a:solidFill>
                            <a:srgbClr val="231F1F"/>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Sensor is Placed on Seat</a:t>
                      </a:r>
                    </a:p>
                  </a:txBody>
                  <a:tcPr marL="45720" marR="45720" anchor="ctr"/>
                </a:tc>
                <a:tc>
                  <a:txBody>
                    <a:bodyPr/>
                    <a:lstStyle/>
                    <a:p>
                      <a:pPr algn="ctr" fontAlgn="t"/>
                      <a:r>
                        <a:rPr lang="en-US" sz="1100" b="0" i="0" u="none" strike="noStrike" dirty="0">
                          <a:solidFill>
                            <a:srgbClr val="000000"/>
                          </a:solidFill>
                          <a:effectLst/>
                          <a:latin typeface="+mn-lt"/>
                        </a:rPr>
                        <a:t>Sensor is Placed on Seat</a:t>
                      </a:r>
                    </a:p>
                  </a:txBody>
                  <a:tcPr marL="45720" marR="45720" anchor="ctr"/>
                </a:tc>
                <a:extLst>
                  <a:ext uri="{0D108BD9-81ED-4DB2-BD59-A6C34878D82A}">
                    <a16:rowId xmlns:a16="http://schemas.microsoft.com/office/drawing/2014/main" val="1169920675"/>
                  </a:ext>
                </a:extLst>
              </a:tr>
              <a:tr h="382169">
                <a:tc>
                  <a:txBody>
                    <a:bodyPr/>
                    <a:lstStyle/>
                    <a:p>
                      <a:pPr algn="l" fontAlgn="t"/>
                      <a:r>
                        <a:rPr lang="en-US" sz="1100" b="0" i="0" u="none" strike="noStrike" dirty="0">
                          <a:solidFill>
                            <a:srgbClr val="FFFFFF"/>
                          </a:solidFill>
                          <a:effectLst/>
                          <a:latin typeface="+mn-lt"/>
                        </a:rPr>
                        <a:t>Tightly Sealed and Protected from Dust;</a:t>
                      </a:r>
                    </a:p>
                    <a:p>
                      <a:pPr algn="l" fontAlgn="t"/>
                      <a:r>
                        <a:rPr lang="en-US" sz="1100" b="0" i="0" u="none" strike="noStrike" dirty="0">
                          <a:solidFill>
                            <a:srgbClr val="FFFFFF"/>
                          </a:solidFill>
                          <a:effectLst/>
                          <a:latin typeface="+mn-lt"/>
                        </a:rPr>
                        <a:t>Key Parts  Not Exposed</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IP54</a:t>
                      </a:r>
                    </a:p>
                  </a:txBody>
                  <a:tcPr marL="45720" marR="45720" anchor="ctr"/>
                </a:tc>
                <a:tc>
                  <a:txBody>
                    <a:bodyPr/>
                    <a:lstStyle/>
                    <a:p>
                      <a:pPr algn="ctr" fontAlgn="t"/>
                      <a:r>
                        <a:rPr lang="en-US" sz="1100" b="0" i="0" u="none" strike="noStrike">
                          <a:solidFill>
                            <a:srgbClr val="000000"/>
                          </a:solidFill>
                          <a:effectLst/>
                          <a:latin typeface="+mn-lt"/>
                        </a:rPr>
                        <a:t>IP 54</a:t>
                      </a:r>
                    </a:p>
                  </a:txBody>
                  <a:tcPr marL="45720" marR="45720" anchor="ctr"/>
                </a:tc>
                <a:tc>
                  <a:txBody>
                    <a:bodyPr/>
                    <a:lstStyle/>
                    <a:p>
                      <a:pPr algn="ctr" fontAlgn="t"/>
                      <a:r>
                        <a:rPr lang="en-US" sz="1100" b="0" i="0" u="none" strike="noStrike">
                          <a:solidFill>
                            <a:srgbClr val="000000"/>
                          </a:solidFill>
                          <a:effectLst/>
                          <a:latin typeface="+mn-lt"/>
                        </a:rPr>
                        <a:t>IP 54</a:t>
                      </a:r>
                    </a:p>
                  </a:txBody>
                  <a:tcPr marL="45720" marR="45720" anchor="ctr"/>
                </a:tc>
                <a:extLst>
                  <a:ext uri="{0D108BD9-81ED-4DB2-BD59-A6C34878D82A}">
                    <a16:rowId xmlns:a16="http://schemas.microsoft.com/office/drawing/2014/main" val="2144912345"/>
                  </a:ext>
                </a:extLst>
              </a:tr>
              <a:tr h="532307">
                <a:tc>
                  <a:txBody>
                    <a:bodyPr/>
                    <a:lstStyle/>
                    <a:p>
                      <a:pPr algn="l" fontAlgn="t"/>
                      <a:r>
                        <a:rPr lang="en-US" sz="1100" b="0" i="0" u="none" strike="noStrike" dirty="0">
                          <a:solidFill>
                            <a:srgbClr val="FFFFFF"/>
                          </a:solidFill>
                          <a:effectLst/>
                          <a:latin typeface="+mn-lt"/>
                        </a:rPr>
                        <a:t>Small in Size, Easy to Carry, and </a:t>
                      </a:r>
                    </a:p>
                    <a:p>
                      <a:pPr algn="l" fontAlgn="t"/>
                      <a:r>
                        <a:rPr lang="en-US" sz="1100" b="0" i="0" u="none" strike="noStrike" dirty="0">
                          <a:solidFill>
                            <a:srgbClr val="FFFFFF"/>
                          </a:solidFill>
                          <a:effectLst/>
                          <a:latin typeface="+mn-lt"/>
                        </a:rPr>
                        <a:t>Convenient for Large-Scale Movement </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Less than 4.5kg</a:t>
                      </a:r>
                    </a:p>
                  </a:txBody>
                  <a:tcPr marL="45720" marR="45720" anchor="ctr"/>
                </a:tc>
                <a:tc>
                  <a:txBody>
                    <a:bodyPr/>
                    <a:lstStyle/>
                    <a:p>
                      <a:pPr algn="ctr" fontAlgn="t"/>
                      <a:r>
                        <a:rPr lang="en-US" sz="1100" b="0" i="0" u="none" strike="noStrike" dirty="0">
                          <a:solidFill>
                            <a:srgbClr val="000000"/>
                          </a:solidFill>
                          <a:effectLst/>
                          <a:latin typeface="+mn-lt"/>
                        </a:rPr>
                        <a:t>EZPressure: 0.71kg including Battery, Onboard Processing Electronics, Wireless Communication and Large Display</a:t>
                      </a:r>
                    </a:p>
                  </a:txBody>
                  <a:tcPr marL="45720" marR="45720" anchor="ctr"/>
                </a:tc>
                <a:tc>
                  <a:txBody>
                    <a:bodyPr/>
                    <a:lstStyle/>
                    <a:p>
                      <a:pPr algn="ctr" fontAlgn="t"/>
                      <a:r>
                        <a:rPr lang="en-US" sz="1100" b="0" i="0" u="none" strike="noStrike" dirty="0">
                          <a:solidFill>
                            <a:srgbClr val="000000"/>
                          </a:solidFill>
                          <a:effectLst/>
                          <a:latin typeface="+mn-lt"/>
                        </a:rPr>
                        <a:t>Cabin Unit: 0.50kg including Battery, Onboard Processing Electronics, Wireless Communication </a:t>
                      </a:r>
                    </a:p>
                  </a:txBody>
                  <a:tcPr marL="45720" marR="45720" anchor="ctr"/>
                </a:tc>
                <a:extLst>
                  <a:ext uri="{0D108BD9-81ED-4DB2-BD59-A6C34878D82A}">
                    <a16:rowId xmlns:a16="http://schemas.microsoft.com/office/drawing/2014/main" val="240268841"/>
                  </a:ext>
                </a:extLst>
              </a:tr>
              <a:tr h="532307">
                <a:tc>
                  <a:txBody>
                    <a:bodyPr/>
                    <a:lstStyle/>
                    <a:p>
                      <a:pPr algn="l" fontAlgn="t"/>
                      <a:r>
                        <a:rPr lang="en-US" sz="1100" b="0" i="0" u="none" strike="noStrike" dirty="0">
                          <a:solidFill>
                            <a:srgbClr val="FFFFFF"/>
                          </a:solidFill>
                          <a:effectLst/>
                          <a:latin typeface="+mn-lt"/>
                        </a:rPr>
                        <a:t>Multi-Point Measurement</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Up to 6</a:t>
                      </a:r>
                    </a:p>
                  </a:txBody>
                  <a:tcPr marL="45720" marR="45720" anchor="ctr"/>
                </a:tc>
                <a:tc>
                  <a:txBody>
                    <a:bodyPr/>
                    <a:lstStyle/>
                    <a:p>
                      <a:pPr algn="ctr" fontAlgn="t"/>
                      <a:r>
                        <a:rPr lang="en-US" sz="1100" b="0" i="0" u="none" strike="noStrike" dirty="0">
                          <a:solidFill>
                            <a:srgbClr val="000000"/>
                          </a:solidFill>
                          <a:effectLst/>
                          <a:latin typeface="+mn-lt"/>
                        </a:rPr>
                        <a:t>1 Sensor per EZPressure</a:t>
                      </a:r>
                    </a:p>
                    <a:p>
                      <a:pPr algn="ctr" fontAlgn="t"/>
                      <a:r>
                        <a:rPr lang="en-US" sz="1100" b="0" i="0" u="none" strike="noStrike" dirty="0">
                          <a:solidFill>
                            <a:srgbClr val="000000"/>
                          </a:solidFill>
                          <a:effectLst/>
                          <a:latin typeface="+mn-lt"/>
                        </a:rPr>
                        <a:t>Multiple Units can be Combined </a:t>
                      </a:r>
                    </a:p>
                    <a:p>
                      <a:pPr algn="ctr" fontAlgn="t"/>
                      <a:r>
                        <a:rPr lang="en-US" sz="1100" b="0" i="0" u="none" strike="noStrike" dirty="0">
                          <a:solidFill>
                            <a:srgbClr val="000000"/>
                          </a:solidFill>
                          <a:effectLst/>
                          <a:latin typeface="+mn-lt"/>
                        </a:rPr>
                        <a:t>for a Single Acquisition</a:t>
                      </a:r>
                    </a:p>
                  </a:txBody>
                  <a:tcPr marL="45720" marR="45720" anchor="ctr"/>
                </a:tc>
                <a:tc>
                  <a:txBody>
                    <a:bodyPr/>
                    <a:lstStyle/>
                    <a:p>
                      <a:pPr algn="ctr" fontAlgn="t"/>
                      <a:r>
                        <a:rPr lang="en-US" sz="1100" b="0" i="0" u="none" strike="noStrike" dirty="0">
                          <a:solidFill>
                            <a:srgbClr val="000000"/>
                          </a:solidFill>
                          <a:effectLst/>
                          <a:latin typeface="+mn-lt"/>
                        </a:rPr>
                        <a:t>1 Pressure Sensor</a:t>
                      </a:r>
                    </a:p>
                  </a:txBody>
                  <a:tcPr marL="45720" marR="45720" anchor="ctr"/>
                </a:tc>
                <a:extLst>
                  <a:ext uri="{0D108BD9-81ED-4DB2-BD59-A6C34878D82A}">
                    <a16:rowId xmlns:a16="http://schemas.microsoft.com/office/drawing/2014/main" val="4281474759"/>
                  </a:ext>
                </a:extLst>
              </a:tr>
              <a:tr h="477790">
                <a:tc>
                  <a:txBody>
                    <a:bodyPr/>
                    <a:lstStyle/>
                    <a:p>
                      <a:pPr algn="l" fontAlgn="t"/>
                      <a:r>
                        <a:rPr lang="en-US" sz="1100" b="0" i="0" u="none" strike="noStrike" dirty="0">
                          <a:solidFill>
                            <a:srgbClr val="FFFFFF"/>
                          </a:solidFill>
                          <a:effectLst/>
                          <a:latin typeface="+mn-lt"/>
                        </a:rPr>
                        <a:t>High-Speed Data Acquisition System</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High-Speed Recording Performed and Optionally Transmitted to the Computer for Further Analysis</a:t>
                      </a:r>
                    </a:p>
                  </a:txBody>
                  <a:tcPr marL="45720" marR="45720" anchor="ctr"/>
                </a:tc>
                <a:tc>
                  <a:txBody>
                    <a:bodyPr/>
                    <a:lstStyle/>
                    <a:p>
                      <a:pPr algn="ctr" fontAlgn="t"/>
                      <a:r>
                        <a:rPr lang="en-US" sz="1100" b="0" i="0" u="none" strike="noStrike" dirty="0">
                          <a:solidFill>
                            <a:srgbClr val="000000"/>
                          </a:solidFill>
                          <a:effectLst/>
                          <a:latin typeface="+mn-lt"/>
                        </a:rPr>
                        <a:t>High Speed Recording Synchronized with</a:t>
                      </a:r>
                    </a:p>
                    <a:p>
                      <a:pPr algn="ctr" fontAlgn="t"/>
                      <a:r>
                        <a:rPr lang="en-US" sz="1100" b="0" i="0" u="none" strike="noStrike" dirty="0">
                          <a:solidFill>
                            <a:srgbClr val="000000"/>
                          </a:solidFill>
                          <a:effectLst/>
                          <a:latin typeface="+mn-lt"/>
                        </a:rPr>
                        <a:t> Y-Position and Speed Readings</a:t>
                      </a:r>
                    </a:p>
                  </a:txBody>
                  <a:tcPr marL="45720" marR="45720" anchor="ctr"/>
                </a:tc>
                <a:extLst>
                  <a:ext uri="{0D108BD9-81ED-4DB2-BD59-A6C34878D82A}">
                    <a16:rowId xmlns:a16="http://schemas.microsoft.com/office/drawing/2014/main" val="2274221073"/>
                  </a:ext>
                </a:extLst>
              </a:tr>
              <a:tr h="532307">
                <a:tc>
                  <a:txBody>
                    <a:bodyPr/>
                    <a:lstStyle/>
                    <a:p>
                      <a:pPr algn="l" fontAlgn="t"/>
                      <a:r>
                        <a:rPr lang="en-US" sz="1100" b="0" i="0" u="none" strike="noStrike" dirty="0">
                          <a:solidFill>
                            <a:srgbClr val="FFFFFF"/>
                          </a:solidFill>
                          <a:effectLst/>
                          <a:latin typeface="+mn-lt"/>
                        </a:rPr>
                        <a:t>Double-Ended Sensor to Monitor  </a:t>
                      </a:r>
                    </a:p>
                    <a:p>
                      <a:pPr algn="l" fontAlgn="t"/>
                      <a:r>
                        <a:rPr lang="en-US" sz="1100" b="0" i="0" u="none" strike="noStrike" dirty="0">
                          <a:solidFill>
                            <a:srgbClr val="FFFFFF"/>
                          </a:solidFill>
                          <a:effectLst/>
                          <a:latin typeface="+mn-lt"/>
                        </a:rPr>
                        <a:t>Atmospheric Pressure Changes</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Additional Tubing to outside for reference offset</a:t>
                      </a:r>
                    </a:p>
                  </a:txBody>
                  <a:tcPr marL="45720" marR="45720" anchor="ctr"/>
                </a:tc>
                <a:tc>
                  <a:txBody>
                    <a:bodyPr/>
                    <a:lstStyle/>
                    <a:p>
                      <a:pPr algn="ctr" fontAlgn="t"/>
                      <a:r>
                        <a:rPr lang="en-US" sz="1100" b="0" i="0" u="none" strike="noStrike" dirty="0">
                          <a:solidFill>
                            <a:srgbClr val="000000"/>
                          </a:solidFill>
                          <a:effectLst/>
                          <a:latin typeface="+mn-lt"/>
                        </a:rPr>
                        <a:t>Build in Automatic </a:t>
                      </a:r>
                    </a:p>
                    <a:p>
                      <a:pPr algn="ctr" fontAlgn="t"/>
                      <a:r>
                        <a:rPr lang="en-US" sz="1100" b="0" i="0" u="none" strike="noStrike" dirty="0">
                          <a:solidFill>
                            <a:srgbClr val="000000"/>
                          </a:solidFill>
                          <a:effectLst/>
                          <a:latin typeface="+mn-lt"/>
                        </a:rPr>
                        <a:t>Zeroing of Reference Pressure;</a:t>
                      </a:r>
                    </a:p>
                    <a:p>
                      <a:pPr algn="ctr" fontAlgn="t"/>
                      <a:r>
                        <a:rPr lang="en-US" sz="1100" b="0" i="0" u="none" strike="noStrike" dirty="0">
                          <a:solidFill>
                            <a:srgbClr val="000000"/>
                          </a:solidFill>
                          <a:effectLst/>
                          <a:latin typeface="+mn-lt"/>
                        </a:rPr>
                        <a:t>No Extra Tubing Required</a:t>
                      </a:r>
                    </a:p>
                  </a:txBody>
                  <a:tcPr marL="45720" marR="45720" anchor="ctr"/>
                </a:tc>
                <a:tc>
                  <a:txBody>
                    <a:bodyPr/>
                    <a:lstStyle/>
                    <a:p>
                      <a:pPr algn="ctr" fontAlgn="t"/>
                      <a:r>
                        <a:rPr lang="en-US" sz="1100" b="0" i="0" u="none" strike="noStrike" dirty="0">
                          <a:solidFill>
                            <a:srgbClr val="000000"/>
                          </a:solidFill>
                          <a:effectLst/>
                          <a:latin typeface="+mn-lt"/>
                        </a:rPr>
                        <a:t>Build in Automatic </a:t>
                      </a:r>
                    </a:p>
                    <a:p>
                      <a:pPr algn="ctr" fontAlgn="t"/>
                      <a:r>
                        <a:rPr lang="en-US" sz="1100" b="0" i="0" u="none" strike="noStrike" dirty="0">
                          <a:solidFill>
                            <a:srgbClr val="000000"/>
                          </a:solidFill>
                          <a:effectLst/>
                          <a:latin typeface="+mn-lt"/>
                        </a:rPr>
                        <a:t>Zeroing of Reference Pressure;</a:t>
                      </a:r>
                    </a:p>
                    <a:p>
                      <a:pPr algn="ctr" fontAlgn="t"/>
                      <a:r>
                        <a:rPr lang="en-US" sz="1100" b="0" i="0" u="none" strike="noStrike" dirty="0">
                          <a:solidFill>
                            <a:srgbClr val="000000"/>
                          </a:solidFill>
                          <a:effectLst/>
                          <a:latin typeface="+mn-lt"/>
                        </a:rPr>
                        <a:t>No Extra Tubing Required</a:t>
                      </a:r>
                    </a:p>
                  </a:txBody>
                  <a:tcPr marL="45720" marR="45720" anchor="ctr"/>
                </a:tc>
                <a:extLst>
                  <a:ext uri="{0D108BD9-81ED-4DB2-BD59-A6C34878D82A}">
                    <a16:rowId xmlns:a16="http://schemas.microsoft.com/office/drawing/2014/main" val="253509005"/>
                  </a:ext>
                </a:extLst>
              </a:tr>
              <a:tr h="382169">
                <a:tc>
                  <a:txBody>
                    <a:bodyPr/>
                    <a:lstStyle/>
                    <a:p>
                      <a:pPr algn="l" fontAlgn="t"/>
                      <a:r>
                        <a:rPr lang="en-US" sz="1100" b="0" i="0" u="none" strike="noStrike" dirty="0">
                          <a:solidFill>
                            <a:srgbClr val="FFFFFF"/>
                          </a:solidFill>
                          <a:effectLst/>
                          <a:latin typeface="+mn-lt"/>
                        </a:rPr>
                        <a:t>Calibration Device Included</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Yearly Calibration Recommended</a:t>
                      </a:r>
                    </a:p>
                  </a:txBody>
                  <a:tcPr marL="45720" marR="45720" anchor="ctr"/>
                </a:tc>
                <a:tc>
                  <a:txBody>
                    <a:bodyPr/>
                    <a:lstStyle/>
                    <a:p>
                      <a:pPr algn="ctr" fontAlgn="t"/>
                      <a:r>
                        <a:rPr lang="en-US" sz="1100" b="0" i="0" u="none" strike="noStrike" dirty="0">
                          <a:solidFill>
                            <a:srgbClr val="000000"/>
                          </a:solidFill>
                          <a:effectLst/>
                          <a:latin typeface="+mn-lt"/>
                        </a:rPr>
                        <a:t>Yearly Calibration Recommended</a:t>
                      </a:r>
                    </a:p>
                    <a:p>
                      <a:pPr algn="ctr" fontAlgn="t"/>
                      <a:r>
                        <a:rPr lang="en-US" sz="1100" b="0" i="0" u="none" strike="noStrike" dirty="0">
                          <a:solidFill>
                            <a:srgbClr val="000000"/>
                          </a:solidFill>
                          <a:effectLst/>
                          <a:latin typeface="+mn-lt"/>
                        </a:rPr>
                        <a:t>Tune-Up Possible for Slight Adjustment</a:t>
                      </a:r>
                    </a:p>
                  </a:txBody>
                  <a:tcPr marL="45720" marR="45720" anchor="ctr"/>
                </a:tc>
                <a:extLst>
                  <a:ext uri="{0D108BD9-81ED-4DB2-BD59-A6C34878D82A}">
                    <a16:rowId xmlns:a16="http://schemas.microsoft.com/office/drawing/2014/main" val="1915301041"/>
                  </a:ext>
                </a:extLst>
              </a:tr>
              <a:tr h="477790">
                <a:tc>
                  <a:txBody>
                    <a:bodyPr/>
                    <a:lstStyle/>
                    <a:p>
                      <a:pPr algn="l" fontAlgn="ctr"/>
                      <a:r>
                        <a:rPr lang="en-US" sz="1100" b="0" i="0" u="none" strike="noStrike" dirty="0">
                          <a:solidFill>
                            <a:schemeClr val="bg1"/>
                          </a:solidFill>
                          <a:effectLst/>
                          <a:latin typeface="+mn-lt"/>
                        </a:rPr>
                        <a:t>+++ Installation</a:t>
                      </a:r>
                    </a:p>
                  </a:txBody>
                  <a:tcPr marL="45720" marR="45720" anchor="ctr">
                    <a:solidFill>
                      <a:schemeClr val="bg1">
                        <a:lumMod val="50000"/>
                      </a:schemeClr>
                    </a:solidFill>
                  </a:tcPr>
                </a:tc>
                <a:tc>
                  <a:txBody>
                    <a:bodyPr/>
                    <a:lstStyle/>
                    <a:p>
                      <a:pPr algn="ctr" fontAlgn="t"/>
                      <a:r>
                        <a:rPr lang="en-US" sz="1100" b="0" i="0" u="none" strike="noStrike" dirty="0">
                          <a:solidFill>
                            <a:srgbClr val="000000"/>
                          </a:solidFill>
                          <a:effectLst/>
                          <a:latin typeface="+mn-lt"/>
                        </a:rPr>
                        <a:t>-</a:t>
                      </a:r>
                    </a:p>
                  </a:txBody>
                  <a:tcPr marL="45720" marR="45720" anchor="ctr"/>
                </a:tc>
                <a:tc>
                  <a:txBody>
                    <a:bodyPr/>
                    <a:lstStyle/>
                    <a:p>
                      <a:pPr algn="ctr" fontAlgn="t"/>
                      <a:r>
                        <a:rPr lang="en-US" sz="1100" b="0" i="0" u="none" strike="noStrike" dirty="0">
                          <a:solidFill>
                            <a:srgbClr val="000000"/>
                          </a:solidFill>
                          <a:effectLst/>
                          <a:latin typeface="+mn-lt"/>
                        </a:rPr>
                        <a:t>Wireless, Tubeless, Battery-Operated</a:t>
                      </a:r>
                    </a:p>
                    <a:p>
                      <a:pPr algn="ctr" fontAlgn="t"/>
                      <a:r>
                        <a:rPr lang="en-US" sz="1100" b="0" i="0" u="none" strike="noStrike" dirty="0">
                          <a:solidFill>
                            <a:srgbClr val="000000"/>
                          </a:solidFill>
                          <a:effectLst/>
                          <a:latin typeface="+mn-lt"/>
                        </a:rPr>
                        <a:t>No Interference of Run Wires from Sealing  </a:t>
                      </a:r>
                    </a:p>
                  </a:txBody>
                  <a:tcPr marL="45720" marR="45720" anchor="ctr"/>
                </a:tc>
                <a:tc>
                  <a:txBody>
                    <a:bodyPr/>
                    <a:lstStyle/>
                    <a:p>
                      <a:pPr algn="ctr" fontAlgn="t"/>
                      <a:r>
                        <a:rPr lang="en-US" sz="1100" b="0" i="0" u="none" strike="noStrike" dirty="0">
                          <a:solidFill>
                            <a:srgbClr val="000000"/>
                          </a:solidFill>
                          <a:effectLst/>
                          <a:latin typeface="+mn-lt"/>
                        </a:rPr>
                        <a:t>Wireless, Tubeless, Battery-Operated</a:t>
                      </a:r>
                    </a:p>
                    <a:p>
                      <a:pPr marL="0" marR="0" lvl="0" indent="0" algn="ctr" defTabSz="914400" rtl="0" eaLnBrk="1" fontAlgn="t" latinLnBrk="0" hangingPunct="1">
                        <a:lnSpc>
                          <a:spcPct val="100000"/>
                        </a:lnSpc>
                        <a:spcBef>
                          <a:spcPts val="0"/>
                        </a:spcBef>
                        <a:spcAft>
                          <a:spcPts val="0"/>
                        </a:spcAft>
                        <a:buClrTx/>
                        <a:buSzTx/>
                        <a:buFontTx/>
                        <a:buNone/>
                        <a:tabLst/>
                        <a:defRPr/>
                      </a:pPr>
                      <a:r>
                        <a:rPr lang="en-US" sz="1100" b="0" i="0" u="none" strike="noStrike" dirty="0">
                          <a:solidFill>
                            <a:srgbClr val="000000"/>
                          </a:solidFill>
                          <a:effectLst/>
                          <a:latin typeface="+mn-lt"/>
                        </a:rPr>
                        <a:t>No Interference of Run Wires from Sealing   </a:t>
                      </a:r>
                    </a:p>
                  </a:txBody>
                  <a:tcPr marL="45720" marR="45720" anchor="ctr"/>
                </a:tc>
                <a:extLst>
                  <a:ext uri="{0D108BD9-81ED-4DB2-BD59-A6C34878D82A}">
                    <a16:rowId xmlns:a16="http://schemas.microsoft.com/office/drawing/2014/main" val="1921558397"/>
                  </a:ext>
                </a:extLst>
              </a:tr>
            </a:tbl>
          </a:graphicData>
        </a:graphic>
      </p:graphicFrame>
    </p:spTree>
    <p:extLst>
      <p:ext uri="{BB962C8B-B14F-4D97-AF65-F5344CB8AC3E}">
        <p14:creationId xmlns:p14="http://schemas.microsoft.com/office/powerpoint/2010/main" val="27353720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6A415-5746-47D6-B2D0-D14F6419E323}"/>
              </a:ext>
            </a:extLst>
          </p:cNvPr>
          <p:cNvSpPr>
            <a:spLocks noGrp="1"/>
          </p:cNvSpPr>
          <p:nvPr>
            <p:ph type="title"/>
          </p:nvPr>
        </p:nvSpPr>
        <p:spPr>
          <a:xfrm>
            <a:off x="4033271" y="2409886"/>
            <a:ext cx="4765445" cy="1325563"/>
          </a:xfrm>
        </p:spPr>
        <p:txBody>
          <a:bodyPr/>
          <a:lstStyle/>
          <a:p>
            <a:r>
              <a:rPr lang="en-US" dirty="0"/>
              <a:t>5. Intellectual Property</a:t>
            </a:r>
          </a:p>
        </p:txBody>
      </p:sp>
      <p:sp>
        <p:nvSpPr>
          <p:cNvPr id="3" name="Footer Placeholder 2">
            <a:extLst>
              <a:ext uri="{FF2B5EF4-FFF2-40B4-BE49-F238E27FC236}">
                <a16:creationId xmlns:a16="http://schemas.microsoft.com/office/drawing/2014/main" id="{530C76E9-9C8D-42FF-9CE6-34AC1232AD53}"/>
              </a:ext>
            </a:extLst>
          </p:cNvPr>
          <p:cNvSpPr>
            <a:spLocks noGrp="1"/>
          </p:cNvSpPr>
          <p:nvPr>
            <p:ph type="ftr" sz="quarter" idx="10"/>
          </p:nvPr>
        </p:nvSpPr>
        <p:spPr/>
        <p:txBody>
          <a:bodyPr/>
          <a:lstStyle/>
          <a:p>
            <a:r>
              <a:rPr lang="en-US" dirty="0"/>
              <a:t>TEPS005, Slide </a:t>
            </a:r>
            <a:fld id="{55AE94E2-01AD-4F44-B701-725E8CE3ADFF}" type="slidenum">
              <a:rPr lang="en-US" smtClean="0"/>
              <a:pPr/>
              <a:t>25</a:t>
            </a:fld>
            <a:endParaRPr lang="en-US" dirty="0"/>
          </a:p>
        </p:txBody>
      </p:sp>
    </p:spTree>
    <p:extLst>
      <p:ext uri="{BB962C8B-B14F-4D97-AF65-F5344CB8AC3E}">
        <p14:creationId xmlns:p14="http://schemas.microsoft.com/office/powerpoint/2010/main" val="2211155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B6179F29-52E1-4B74-AB8F-5B03B3D2CD7B}"/>
              </a:ext>
            </a:extLst>
          </p:cNvPr>
          <p:cNvSpPr>
            <a:spLocks noGrp="1"/>
          </p:cNvSpPr>
          <p:nvPr>
            <p:ph type="ftr" sz="quarter" idx="10"/>
          </p:nvPr>
        </p:nvSpPr>
        <p:spPr/>
        <p:txBody>
          <a:bodyPr/>
          <a:lstStyle/>
          <a:p>
            <a:r>
              <a:rPr lang="en-US" dirty="0"/>
              <a:t>TEPS005, Slide </a:t>
            </a:r>
            <a:fld id="{55AE94E2-01AD-4F44-B701-725E8CE3ADFF}" type="slidenum">
              <a:rPr lang="en-US" smtClean="0"/>
              <a:pPr/>
              <a:t>26</a:t>
            </a:fld>
            <a:endParaRPr lang="en-US" dirty="0"/>
          </a:p>
        </p:txBody>
      </p:sp>
      <p:sp>
        <p:nvSpPr>
          <p:cNvPr id="7" name="Title 6">
            <a:extLst>
              <a:ext uri="{FF2B5EF4-FFF2-40B4-BE49-F238E27FC236}">
                <a16:creationId xmlns:a16="http://schemas.microsoft.com/office/drawing/2014/main" id="{752810E6-935B-470E-9EEB-344E067DB728}"/>
              </a:ext>
            </a:extLst>
          </p:cNvPr>
          <p:cNvSpPr>
            <a:spLocks noGrp="1"/>
          </p:cNvSpPr>
          <p:nvPr>
            <p:ph type="title"/>
          </p:nvPr>
        </p:nvSpPr>
        <p:spPr/>
        <p:txBody>
          <a:bodyPr/>
          <a:lstStyle/>
          <a:p>
            <a:r>
              <a:rPr lang="en-US" dirty="0"/>
              <a:t>5. Intellectual Property</a:t>
            </a:r>
            <a:endParaRPr lang="en-US" dirty="0">
              <a:solidFill>
                <a:srgbClr val="C8D82D"/>
              </a:solidFill>
            </a:endParaRPr>
          </a:p>
        </p:txBody>
      </p:sp>
      <p:sp>
        <p:nvSpPr>
          <p:cNvPr id="2" name="Content Placeholder 1">
            <a:extLst>
              <a:ext uri="{FF2B5EF4-FFF2-40B4-BE49-F238E27FC236}">
                <a16:creationId xmlns:a16="http://schemas.microsoft.com/office/drawing/2014/main" id="{BDF3A5C2-2A3B-40BD-A3F1-1B61C131ACC5}"/>
              </a:ext>
            </a:extLst>
          </p:cNvPr>
          <p:cNvSpPr>
            <a:spLocks noGrp="1"/>
          </p:cNvSpPr>
          <p:nvPr>
            <p:ph sz="half" idx="1"/>
          </p:nvPr>
        </p:nvSpPr>
        <p:spPr/>
        <p:txBody>
          <a:bodyPr/>
          <a:lstStyle/>
          <a:p>
            <a:r>
              <a:rPr lang="en-US" dirty="0"/>
              <a:t>5.1 Patented technology   </a:t>
            </a:r>
          </a:p>
        </p:txBody>
      </p:sp>
      <p:sp>
        <p:nvSpPr>
          <p:cNvPr id="6" name="Rectangle 5">
            <a:extLst>
              <a:ext uri="{FF2B5EF4-FFF2-40B4-BE49-F238E27FC236}">
                <a16:creationId xmlns:a16="http://schemas.microsoft.com/office/drawing/2014/main" id="{069825C4-B61A-383F-1148-EFAF3967F808}"/>
              </a:ext>
            </a:extLst>
          </p:cNvPr>
          <p:cNvSpPr/>
          <p:nvPr/>
        </p:nvSpPr>
        <p:spPr>
          <a:xfrm>
            <a:off x="1552353" y="1450289"/>
            <a:ext cx="7465364" cy="4948021"/>
          </a:xfrm>
          <a:prstGeom prst="rect">
            <a:avLst/>
          </a:prstGeom>
        </p:spPr>
        <p:txBody>
          <a:bodyPr wrap="square">
            <a:spAutoFit/>
          </a:bodyPr>
          <a:lstStyle/>
          <a:p>
            <a:pPr>
              <a:buClr>
                <a:srgbClr val="C9D803"/>
              </a:buClr>
            </a:pPr>
            <a:endParaRPr lang="en-US" b="1" spc="300" dirty="0">
              <a:solidFill>
                <a:prstClr val="black"/>
              </a:solidFill>
            </a:endParaRPr>
          </a:p>
          <a:p>
            <a:pPr>
              <a:lnSpc>
                <a:spcPct val="90000"/>
              </a:lnSpc>
              <a:spcBef>
                <a:spcPts val="1000"/>
              </a:spcBef>
              <a:buClr>
                <a:srgbClr val="C9D803"/>
              </a:buClr>
            </a:pPr>
            <a:r>
              <a:rPr lang="en-US" sz="1400" b="1" dirty="0"/>
              <a:t>Technology</a:t>
            </a:r>
          </a:p>
          <a:p>
            <a:pPr marL="742950" lvl="1" indent="-285750">
              <a:lnSpc>
                <a:spcPct val="90000"/>
              </a:lnSpc>
              <a:spcBef>
                <a:spcPts val="1000"/>
              </a:spcBef>
              <a:buClr>
                <a:srgbClr val="C9D803"/>
              </a:buClr>
              <a:buSzPct val="115000"/>
              <a:buFont typeface="Arial" panose="020B0604020202020204" pitchFamily="34" charset="0"/>
              <a:buChar char="•"/>
            </a:pPr>
            <a:r>
              <a:rPr lang="en-US" sz="1400" dirty="0"/>
              <a:t>EZMetrology was awarded a patent for technology principle to characterizing a door with speed and energy measurements.</a:t>
            </a:r>
          </a:p>
          <a:p>
            <a:pPr marL="742950" lvl="1" indent="-285750">
              <a:lnSpc>
                <a:spcPct val="90000"/>
              </a:lnSpc>
              <a:spcBef>
                <a:spcPts val="1000"/>
              </a:spcBef>
              <a:buClr>
                <a:srgbClr val="C9D803"/>
              </a:buClr>
              <a:buSzPct val="115000"/>
              <a:buFont typeface="Arial" panose="020B0604020202020204" pitchFamily="34" charset="0"/>
              <a:buChar char="•"/>
            </a:pPr>
            <a:r>
              <a:rPr lang="en-US" sz="1400" dirty="0"/>
              <a:t>The technology patent covers the multi-sensor approach and the correlation methods between the different factors to eliminate user variation.</a:t>
            </a:r>
          </a:p>
          <a:p>
            <a:pPr>
              <a:lnSpc>
                <a:spcPct val="90000"/>
              </a:lnSpc>
              <a:spcBef>
                <a:spcPts val="1000"/>
              </a:spcBef>
              <a:buClr>
                <a:srgbClr val="C9D803"/>
              </a:buClr>
            </a:pPr>
            <a:r>
              <a:rPr lang="en-US" sz="1400" b="1" dirty="0"/>
              <a:t>Advantage</a:t>
            </a:r>
          </a:p>
          <a:p>
            <a:pPr marL="742950" lvl="1" indent="-285750">
              <a:lnSpc>
                <a:spcPct val="90000"/>
              </a:lnSpc>
              <a:spcBef>
                <a:spcPts val="1000"/>
              </a:spcBef>
              <a:buClr>
                <a:srgbClr val="C9D803"/>
              </a:buClr>
              <a:buSzPct val="115000"/>
              <a:buFont typeface="Arial" panose="020B0604020202020204" pitchFamily="34" charset="0"/>
              <a:buChar char="•"/>
            </a:pPr>
            <a:r>
              <a:rPr lang="en-US" sz="1400" dirty="0"/>
              <a:t>The patent enables EZMetrology to present our solutions more openly to the automotive engineering community, allowing comprehensive discussions during conferences and other means of distribution.</a:t>
            </a:r>
          </a:p>
          <a:p>
            <a:pPr marL="742950" lvl="1" indent="-285750">
              <a:lnSpc>
                <a:spcPct val="90000"/>
              </a:lnSpc>
              <a:spcBef>
                <a:spcPts val="1000"/>
              </a:spcBef>
              <a:buClr>
                <a:srgbClr val="C9D803"/>
              </a:buClr>
              <a:buFont typeface="Arial" panose="020B0604020202020204" pitchFamily="34" charset="0"/>
              <a:buChar char="•"/>
            </a:pPr>
            <a:endParaRPr lang="en-US" sz="1400" dirty="0"/>
          </a:p>
          <a:p>
            <a:pPr>
              <a:lnSpc>
                <a:spcPct val="90000"/>
              </a:lnSpc>
              <a:spcBef>
                <a:spcPts val="1000"/>
              </a:spcBef>
              <a:buClr>
                <a:srgbClr val="C9D803"/>
              </a:buClr>
            </a:pPr>
            <a:r>
              <a:rPr lang="en-US" sz="1400" b="1" dirty="0"/>
              <a:t>Attempted Imitations</a:t>
            </a:r>
          </a:p>
          <a:p>
            <a:pPr marL="742950" lvl="1" indent="-285750">
              <a:lnSpc>
                <a:spcPct val="90000"/>
              </a:lnSpc>
              <a:spcBef>
                <a:spcPts val="1000"/>
              </a:spcBef>
              <a:buClr>
                <a:srgbClr val="C9D803"/>
              </a:buClr>
              <a:buSzPct val="115000"/>
              <a:buFont typeface="Arial" panose="020B0604020202020204" pitchFamily="34" charset="0"/>
              <a:buChar char="•"/>
            </a:pPr>
            <a:r>
              <a:rPr lang="en-US" sz="1400" dirty="0"/>
              <a:t>EZMetrology will protects its intellectual property against unauthorized copies. This action aims to protect the customer from similar-looking systems that might underperform and do not benefit from </a:t>
            </a:r>
            <a:r>
              <a:rPr lang="en-US" sz="1400" dirty="0" err="1"/>
              <a:t>EZMetrology’s</a:t>
            </a:r>
            <a:r>
              <a:rPr lang="en-US" sz="1400" dirty="0"/>
              <a:t> 16 years of experience in automotive door systems.</a:t>
            </a:r>
          </a:p>
          <a:p>
            <a:pPr marL="742950" lvl="1" indent="-285750">
              <a:lnSpc>
                <a:spcPct val="90000"/>
              </a:lnSpc>
              <a:spcBef>
                <a:spcPts val="1000"/>
              </a:spcBef>
              <a:buClr>
                <a:srgbClr val="C9D803"/>
              </a:buClr>
              <a:buFont typeface="Arial" panose="020B0604020202020204" pitchFamily="34" charset="0"/>
              <a:buChar char="•"/>
            </a:pPr>
            <a:endParaRPr lang="en-US" sz="1400" dirty="0"/>
          </a:p>
          <a:p>
            <a:pPr marL="742950" lvl="1" indent="-285750">
              <a:lnSpc>
                <a:spcPct val="90000"/>
              </a:lnSpc>
              <a:spcBef>
                <a:spcPts val="1000"/>
              </a:spcBef>
              <a:buClr>
                <a:srgbClr val="C9D803"/>
              </a:buClr>
              <a:buFont typeface="Arial" panose="020B0604020202020204" pitchFamily="34" charset="0"/>
              <a:buChar char="•"/>
            </a:pPr>
            <a:endParaRPr lang="en-US" sz="1400" dirty="0"/>
          </a:p>
        </p:txBody>
      </p:sp>
      <p:pic>
        <p:nvPicPr>
          <p:cNvPr id="4" name="Picture 3">
            <a:extLst>
              <a:ext uri="{FF2B5EF4-FFF2-40B4-BE49-F238E27FC236}">
                <a16:creationId xmlns:a16="http://schemas.microsoft.com/office/drawing/2014/main" id="{D27E130A-F236-2DA6-E4C4-3AD8535646A8}"/>
              </a:ext>
            </a:extLst>
          </p:cNvPr>
          <p:cNvPicPr>
            <a:picLocks noChangeAspect="1"/>
          </p:cNvPicPr>
          <p:nvPr/>
        </p:nvPicPr>
        <p:blipFill>
          <a:blip r:embed="rId4"/>
          <a:stretch>
            <a:fillRect/>
          </a:stretch>
        </p:blipFill>
        <p:spPr>
          <a:xfrm>
            <a:off x="9529786" y="1708568"/>
            <a:ext cx="2456901" cy="3621338"/>
          </a:xfrm>
          <a:prstGeom prst="rect">
            <a:avLst/>
          </a:prstGeom>
        </p:spPr>
      </p:pic>
    </p:spTree>
    <p:extLst>
      <p:ext uri="{BB962C8B-B14F-4D97-AF65-F5344CB8AC3E}">
        <p14:creationId xmlns:p14="http://schemas.microsoft.com/office/powerpoint/2010/main" val="39288424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FE30008-CF23-4B78-A6FB-A6836E0EB3F6}"/>
              </a:ext>
            </a:extLst>
          </p:cNvPr>
          <p:cNvSpPr>
            <a:spLocks noGrp="1"/>
          </p:cNvSpPr>
          <p:nvPr>
            <p:ph type="title"/>
          </p:nvPr>
        </p:nvSpPr>
        <p:spPr>
          <a:xfrm>
            <a:off x="4762500" y="2673098"/>
            <a:ext cx="3209925" cy="1325563"/>
          </a:xfrm>
        </p:spPr>
        <p:txBody>
          <a:bodyPr>
            <a:normAutofit fontScale="90000"/>
          </a:bodyPr>
          <a:lstStyle/>
          <a:p>
            <a:r>
              <a:rPr lang="en-US" sz="4800" dirty="0">
                <a:solidFill>
                  <a:srgbClr val="C9D803"/>
                </a:solidFill>
              </a:rPr>
              <a:t>Thank you.</a:t>
            </a:r>
          </a:p>
        </p:txBody>
      </p:sp>
      <p:sp>
        <p:nvSpPr>
          <p:cNvPr id="3" name="Footer Placeholder 2">
            <a:extLst>
              <a:ext uri="{FF2B5EF4-FFF2-40B4-BE49-F238E27FC236}">
                <a16:creationId xmlns:a16="http://schemas.microsoft.com/office/drawing/2014/main" id="{3A0058C7-9230-4BD8-810D-C197569A5160}"/>
              </a:ext>
            </a:extLst>
          </p:cNvPr>
          <p:cNvSpPr>
            <a:spLocks noGrp="1"/>
          </p:cNvSpPr>
          <p:nvPr>
            <p:ph type="ftr" sz="quarter" idx="4294967295"/>
          </p:nvPr>
        </p:nvSpPr>
        <p:spPr>
          <a:xfrm>
            <a:off x="0" y="6477000"/>
            <a:ext cx="4114800" cy="365125"/>
          </a:xfrm>
        </p:spPr>
        <p:txBody>
          <a:bodyPr/>
          <a:lstStyle/>
          <a:p>
            <a:r>
              <a:rPr lang="en-US" dirty="0"/>
              <a:t>TEPS005, Slide </a:t>
            </a:r>
            <a:fld id="{55AE94E2-01AD-4F44-B701-725E8CE3ADFF}" type="slidenum">
              <a:rPr lang="en-US" smtClean="0"/>
              <a:pPr/>
              <a:t>27</a:t>
            </a:fld>
            <a:endParaRPr lang="en-US" dirty="0"/>
          </a:p>
        </p:txBody>
      </p:sp>
      <p:grpSp>
        <p:nvGrpSpPr>
          <p:cNvPr id="2" name="Group 1">
            <a:extLst>
              <a:ext uri="{FF2B5EF4-FFF2-40B4-BE49-F238E27FC236}">
                <a16:creationId xmlns:a16="http://schemas.microsoft.com/office/drawing/2014/main" id="{BD5942E5-09D5-60F5-CDB7-A22BC94F48B7}"/>
              </a:ext>
            </a:extLst>
          </p:cNvPr>
          <p:cNvGrpSpPr/>
          <p:nvPr/>
        </p:nvGrpSpPr>
        <p:grpSpPr>
          <a:xfrm>
            <a:off x="3509627" y="4222924"/>
            <a:ext cx="5755984" cy="1169551"/>
            <a:chOff x="3509627" y="4222924"/>
            <a:chExt cx="5755984" cy="1169551"/>
          </a:xfrm>
        </p:grpSpPr>
        <p:sp>
          <p:nvSpPr>
            <p:cNvPr id="6" name="TextBox 5">
              <a:extLst>
                <a:ext uri="{FF2B5EF4-FFF2-40B4-BE49-F238E27FC236}">
                  <a16:creationId xmlns:a16="http://schemas.microsoft.com/office/drawing/2014/main" id="{01203558-353F-47F3-6123-1318C6879C42}"/>
                </a:ext>
              </a:extLst>
            </p:cNvPr>
            <p:cNvSpPr txBox="1"/>
            <p:nvPr/>
          </p:nvSpPr>
          <p:spPr>
            <a:xfrm>
              <a:off x="3509627" y="4222924"/>
              <a:ext cx="2586373" cy="954107"/>
            </a:xfrm>
            <a:prstGeom prst="rect">
              <a:avLst/>
            </a:prstGeom>
            <a:noFill/>
          </p:spPr>
          <p:txBody>
            <a:bodyPr wrap="square" rtlCol="0">
              <a:spAutoFit/>
            </a:bodyPr>
            <a:lstStyle/>
            <a:p>
              <a:pPr algn="r"/>
              <a:r>
                <a:rPr lang="en-US" sz="1400" b="1" dirty="0">
                  <a:solidFill>
                    <a:srgbClr val="282828"/>
                  </a:solidFill>
                  <a:hlinkClick r:id="rId3"/>
                </a:rPr>
                <a:t>info@ezmetrology.com</a:t>
              </a:r>
              <a:endParaRPr lang="en-US" sz="1400" b="1" dirty="0">
                <a:solidFill>
                  <a:srgbClr val="282828"/>
                </a:solidFill>
              </a:endParaRPr>
            </a:p>
            <a:p>
              <a:pPr algn="r"/>
              <a:endParaRPr lang="en-US" sz="1400" b="1" dirty="0">
                <a:solidFill>
                  <a:srgbClr val="282828"/>
                </a:solidFill>
              </a:endParaRPr>
            </a:p>
            <a:p>
              <a:pPr algn="r"/>
              <a:r>
                <a:rPr lang="en-US" sz="1400" b="1" dirty="0">
                  <a:solidFill>
                    <a:srgbClr val="282828"/>
                  </a:solidFill>
                  <a:hlinkClick r:id="rId4"/>
                </a:rPr>
                <a:t>support@ezmetrology.com</a:t>
              </a:r>
              <a:endParaRPr lang="en-US" sz="1400" b="1" dirty="0">
                <a:solidFill>
                  <a:srgbClr val="282828"/>
                </a:solidFill>
              </a:endParaRPr>
            </a:p>
            <a:p>
              <a:pPr algn="r"/>
              <a:endParaRPr lang="en-US" sz="1400" b="1" dirty="0">
                <a:solidFill>
                  <a:srgbClr val="282828"/>
                </a:solidFill>
              </a:endParaRPr>
            </a:p>
          </p:txBody>
        </p:sp>
        <p:sp>
          <p:nvSpPr>
            <p:cNvPr id="7" name="TextBox 6">
              <a:extLst>
                <a:ext uri="{FF2B5EF4-FFF2-40B4-BE49-F238E27FC236}">
                  <a16:creationId xmlns:a16="http://schemas.microsoft.com/office/drawing/2014/main" id="{17BCAEF6-100D-7FC7-0263-47D533401D67}"/>
                </a:ext>
              </a:extLst>
            </p:cNvPr>
            <p:cNvSpPr txBox="1"/>
            <p:nvPr/>
          </p:nvSpPr>
          <p:spPr>
            <a:xfrm>
              <a:off x="6679238" y="4222924"/>
              <a:ext cx="2586373" cy="1169551"/>
            </a:xfrm>
            <a:prstGeom prst="rect">
              <a:avLst/>
            </a:prstGeom>
            <a:noFill/>
          </p:spPr>
          <p:txBody>
            <a:bodyPr wrap="square" rtlCol="0">
              <a:spAutoFit/>
            </a:bodyPr>
            <a:lstStyle/>
            <a:p>
              <a:r>
                <a:rPr lang="en-US" sz="1400" b="1" dirty="0">
                  <a:hlinkClick r:id="rId5"/>
                </a:rPr>
                <a:t>www.ezmetrology.com</a:t>
              </a:r>
              <a:endParaRPr lang="en-US" sz="1400" b="1" dirty="0"/>
            </a:p>
            <a:p>
              <a:endParaRPr lang="en-US" sz="1400" b="1" dirty="0"/>
            </a:p>
            <a:p>
              <a:r>
                <a:rPr lang="en-US" sz="1400" b="1" dirty="0">
                  <a:solidFill>
                    <a:srgbClr val="282828"/>
                  </a:solidFill>
                  <a:hlinkClick r:id="rId6"/>
                </a:rPr>
                <a:t>portal.ezmetrology.com</a:t>
              </a:r>
              <a:endParaRPr lang="en-US" sz="1400" b="1" dirty="0">
                <a:solidFill>
                  <a:srgbClr val="282828"/>
                </a:solidFill>
              </a:endParaRPr>
            </a:p>
            <a:p>
              <a:endParaRPr lang="en-US" sz="1400" b="1" dirty="0">
                <a:solidFill>
                  <a:srgbClr val="282828"/>
                </a:solidFill>
              </a:endParaRPr>
            </a:p>
            <a:p>
              <a:r>
                <a:rPr lang="en-US" sz="1400" b="1" dirty="0">
                  <a:solidFill>
                    <a:srgbClr val="282828"/>
                  </a:solidFill>
                  <a:hlinkClick r:id="rId7"/>
                </a:rPr>
                <a:t>academy.ezmetrology.com</a:t>
              </a:r>
              <a:endParaRPr lang="en-US" sz="1400" b="1" dirty="0">
                <a:solidFill>
                  <a:srgbClr val="282828"/>
                </a:solidFill>
              </a:endParaRPr>
            </a:p>
          </p:txBody>
        </p:sp>
      </p:grpSp>
    </p:spTree>
    <p:extLst>
      <p:ext uri="{BB962C8B-B14F-4D97-AF65-F5344CB8AC3E}">
        <p14:creationId xmlns:p14="http://schemas.microsoft.com/office/powerpoint/2010/main" val="2859811071"/>
      </p:ext>
    </p:extLst>
  </p:cSld>
  <p:clrMapOvr>
    <a:masterClrMapping/>
  </p:clrMapOvr>
</p:sld>
</file>

<file path=ppt/theme/theme1.xml><?xml version="1.0" encoding="utf-8"?>
<a:theme xmlns:a="http://schemas.openxmlformats.org/drawingml/2006/main" name="EZM_trainings">
  <a:themeElements>
    <a:clrScheme name="Table Chart">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EZM Presentation fonts">
      <a:majorFont>
        <a:latin typeface="Bahnschrift SemiBold"/>
        <a:ea typeface=""/>
        <a:cs typeface=""/>
      </a:majorFont>
      <a:minorFont>
        <a:latin typeface="Bahnschrif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E3FDD303-1974-4895-940B-16CA8BFFD5D5}" vid="{737DD923-1AD8-4CB4-B2E6-957E26E2A67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313afc7-3eb4-405f-897d-f4e2c5d17a1f">
      <Terms xmlns="http://schemas.microsoft.com/office/infopath/2007/PartnerControls"/>
    </lcf76f155ced4ddcb4097134ff3c332f>
    <TaxCatchAll xmlns="eac98e98-ece4-44f5-aca7-f23ceeb65f6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CD77B110160054ABB4C9D2CCC5F3D8B" ma:contentTypeVersion="14" ma:contentTypeDescription="Create a new document." ma:contentTypeScope="" ma:versionID="b9cdaf7cb8ca84c690c1dabea959b8c3">
  <xsd:schema xmlns:xsd="http://www.w3.org/2001/XMLSchema" xmlns:xs="http://www.w3.org/2001/XMLSchema" xmlns:p="http://schemas.microsoft.com/office/2006/metadata/properties" xmlns:ns2="d313afc7-3eb4-405f-897d-f4e2c5d17a1f" xmlns:ns3="eac98e98-ece4-44f5-aca7-f23ceeb65f6f" targetNamespace="http://schemas.microsoft.com/office/2006/metadata/properties" ma:root="true" ma:fieldsID="a618a32af295228d379138c0e837bae8" ns2:_="" ns3:_="">
    <xsd:import namespace="d313afc7-3eb4-405f-897d-f4e2c5d17a1f"/>
    <xsd:import namespace="eac98e98-ece4-44f5-aca7-f23ceeb65f6f"/>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13afc7-3eb4-405f-897d-f4e2c5d17a1f"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b3d10022-8ef4-49b5-87be-fba42a0ed186"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ac98e98-ece4-44f5-aca7-f23ceeb65f6f"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d3e94fc7-17e5-40b2-a77a-35b3c6e08b13}" ma:internalName="TaxCatchAll" ma:showField="CatchAllData" ma:web="eac98e98-ece4-44f5-aca7-f23ceeb65f6f">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A076D67-AFEC-46B1-BA45-07662D777D3F}">
  <ds:schemaRefs>
    <ds:schemaRef ds:uri="http://purl.org/dc/elements/1.1/"/>
    <ds:schemaRef ds:uri="http://purl.org/dc/dcmitype/"/>
    <ds:schemaRef ds:uri="http://schemas.microsoft.com/office/2006/documentManagement/types"/>
    <ds:schemaRef ds:uri="http://schemas.microsoft.com/office/infopath/2007/PartnerControls"/>
    <ds:schemaRef ds:uri="19aad6ec-c734-43a9-9135-0e28367fcc05"/>
    <ds:schemaRef ds:uri="http://www.w3.org/XML/1998/namespace"/>
    <ds:schemaRef ds:uri="http://purl.org/dc/terms/"/>
    <ds:schemaRef ds:uri="http://schemas.openxmlformats.org/package/2006/metadata/core-properties"/>
    <ds:schemaRef ds:uri="b855a5ad-b2f0-47c5-8eb8-17d500768fc6"/>
    <ds:schemaRef ds:uri="http://schemas.microsoft.com/office/2006/metadata/properties"/>
    <ds:schemaRef ds:uri="ca2ec694-8038-4733-8ea4-dd2997da7f59"/>
    <ds:schemaRef ds:uri="a8c7a9ae-c630-44e9-93fe-27b8fa377db4"/>
  </ds:schemaRefs>
</ds:datastoreItem>
</file>

<file path=customXml/itemProps2.xml><?xml version="1.0" encoding="utf-8"?>
<ds:datastoreItem xmlns:ds="http://schemas.openxmlformats.org/officeDocument/2006/customXml" ds:itemID="{15EC4FD4-1AA5-428D-9A1A-973A0DAEA1A3}">
  <ds:schemaRefs>
    <ds:schemaRef ds:uri="http://schemas.microsoft.com/sharepoint/v3/contenttype/forms"/>
  </ds:schemaRefs>
</ds:datastoreItem>
</file>

<file path=customXml/itemProps3.xml><?xml version="1.0" encoding="utf-8"?>
<ds:datastoreItem xmlns:ds="http://schemas.openxmlformats.org/officeDocument/2006/customXml" ds:itemID="{0F16336E-32CC-4F1B-AFC4-30D8DB95BAB1}"/>
</file>

<file path=docProps/app.xml><?xml version="1.0" encoding="utf-8"?>
<Properties xmlns="http://schemas.openxmlformats.org/officeDocument/2006/extended-properties" xmlns:vt="http://schemas.openxmlformats.org/officeDocument/2006/docPropsVTypes">
  <Template>EZM POT Template v1</Template>
  <TotalTime>2640</TotalTime>
  <Words>2805</Words>
  <Application>Microsoft Office PowerPoint</Application>
  <PresentationFormat>Widescreen</PresentationFormat>
  <Paragraphs>692</Paragraphs>
  <Slides>27</Slides>
  <Notes>19</Notes>
  <HiddenSlides>1</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Bahnschrift</vt:lpstr>
      <vt:lpstr>Bahnschrift SemiBold</vt:lpstr>
      <vt:lpstr>Calibri</vt:lpstr>
      <vt:lpstr>Wingdings</vt:lpstr>
      <vt:lpstr>EZM_trainings</vt:lpstr>
      <vt:lpstr>PowerPoint Presentation</vt:lpstr>
      <vt:lpstr>Index</vt:lpstr>
      <vt:lpstr>1. Introduction</vt:lpstr>
      <vt:lpstr>1. introduction</vt:lpstr>
      <vt:lpstr>SHARING OUR PASSION WORLDWIDE  WITH CUSTOMERS AT</vt:lpstr>
      <vt:lpstr>2. Measurement Standards</vt:lpstr>
      <vt:lpstr>2. Measurement standards</vt:lpstr>
      <vt:lpstr>3. Applicable Technologies</vt:lpstr>
      <vt:lpstr>3. Applicable technologies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4. specifications</vt:lpstr>
      <vt:lpstr>5. Intellectual Property</vt:lpstr>
      <vt:lpstr>5. Intellectual Property</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Connor  Cook</dc:creator>
  <cp:lastModifiedBy>Don Kahaian</cp:lastModifiedBy>
  <cp:revision>152</cp:revision>
  <cp:lastPrinted>2023-05-17T18:23:19Z</cp:lastPrinted>
  <dcterms:created xsi:type="dcterms:W3CDTF">2021-08-11T14:29:43Z</dcterms:created>
  <dcterms:modified xsi:type="dcterms:W3CDTF">2023-08-29T20:26:38Z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0x0101006557D152F0FF64449C85CA3CC9E31DD5</vt:lpwstr>
  </property>
  <property fmtid="{D5CDD505-2E9C-101B-9397-08002B2CF9AE}" pid="3" name="MediaServiceImageTags">
    <vt:lpwstr/>
  </property>
</Properties>
</file>