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15"/>
  </p:notesMasterIdLst>
  <p:handoutMasterIdLst>
    <p:handoutMasterId r:id="rId16"/>
  </p:handoutMasterIdLst>
  <p:sldIdLst>
    <p:sldId id="282" r:id="rId5"/>
    <p:sldId id="283" r:id="rId6"/>
    <p:sldId id="284" r:id="rId7"/>
    <p:sldId id="286" r:id="rId8"/>
    <p:sldId id="288" r:id="rId9"/>
    <p:sldId id="280" r:id="rId10"/>
    <p:sldId id="410" r:id="rId11"/>
    <p:sldId id="407" r:id="rId12"/>
    <p:sldId id="408" r:id="rId13"/>
    <p:sldId id="4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734FE30-C688-46B6-8DF8-223B63B607E8}">
          <p14:sldIdLst>
            <p14:sldId id="282"/>
            <p14:sldId id="283"/>
            <p14:sldId id="284"/>
            <p14:sldId id="286"/>
            <p14:sldId id="288"/>
            <p14:sldId id="280"/>
          </p14:sldIdLst>
        </p14:section>
        <p14:section name="Company Pages" id="{F6B24956-B447-45B8-8988-92822142DBC7}">
          <p14:sldIdLst>
            <p14:sldId id="410"/>
            <p14:sldId id="407"/>
            <p14:sldId id="408"/>
            <p14:sldId id="475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282828"/>
    <a:srgbClr val="98A30D"/>
    <a:srgbClr val="DDDDDD"/>
    <a:srgbClr val="F3FD77"/>
    <a:srgbClr val="B4C10F"/>
    <a:srgbClr val="EEFC3E"/>
    <a:srgbClr val="FFFFFF"/>
    <a:srgbClr val="F9FEBE"/>
    <a:srgbClr val="FDFFE7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F4E2AE-4177-449F-9B7A-B2AE09D23B48}" v="9" dt="2023-03-29T15:21:01.9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57" autoAdjust="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9" d="100"/>
          <a:sy n="69" d="100"/>
        </p:scale>
        <p:origin x="31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SEPG003,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Introduction</a:t>
            </a:r>
          </a:p>
          <a:p>
            <a:r>
              <a:rPr lang="en-US" dirty="0"/>
              <a:t>Software</a:t>
            </a:r>
          </a:p>
          <a:p>
            <a:r>
              <a:rPr lang="en-US" dirty="0"/>
              <a:t>Technology</a:t>
            </a:r>
          </a:p>
          <a:p>
            <a:r>
              <a:rPr lang="en-US" dirty="0"/>
              <a:t>Application</a:t>
            </a:r>
          </a:p>
          <a:p>
            <a:r>
              <a:rPr lang="en-US" dirty="0"/>
              <a:t>Conclusion</a:t>
            </a:r>
          </a:p>
          <a:p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SEPG004,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96577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396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8199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SEPG003,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77" r:id="rId3"/>
    <p:sldLayoutId id="2147483695" r:id="rId4"/>
    <p:sldLayoutId id="2147483696" r:id="rId5"/>
    <p:sldLayoutId id="2147483713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slide" Target="slide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614391" y="2715506"/>
            <a:ext cx="4963218" cy="1261884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282828"/>
                </a:solidFill>
                <a:latin typeface="Bahnschrift"/>
              </a:rPr>
              <a:t>EZSlam Consulting</a:t>
            </a:r>
            <a:endParaRPr lang="en-US" sz="4400" b="1" dirty="0">
              <a:solidFill>
                <a:srgbClr val="282828"/>
              </a:solidFill>
              <a:latin typeface="Bahnschrift" panose="020B0502040204020203" pitchFamily="34" charset="0"/>
            </a:endParaRPr>
          </a:p>
          <a:p>
            <a:pPr algn="ctr"/>
            <a:r>
              <a:rPr lang="en-US" sz="3200" dirty="0">
                <a:solidFill>
                  <a:srgbClr val="282828"/>
                </a:solidFill>
                <a:latin typeface="Bahnschrift" panose="020B0502040204020203" pitchFamily="34" charset="0"/>
              </a:rPr>
              <a:t>Consulting Service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2125785" y="4224990"/>
            <a:ext cx="7534030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dirty="0"/>
              <a:t>EZMetrology's specialized consulting service for maximizing your EZSlam technology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EF73773B-4C2A-3F31-71F4-556707AB09D0}"/>
              </a:ext>
            </a:extLst>
          </p:cNvPr>
          <p:cNvSpPr txBox="1">
            <a:spLocks/>
          </p:cNvSpPr>
          <p:nvPr/>
        </p:nvSpPr>
        <p:spPr>
          <a:xfrm>
            <a:off x="8791604" y="6502111"/>
            <a:ext cx="147930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8A6FF84-8AC8-4C65-975B-D64D43B11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8D32F7-0B53-43AA-BB9B-D5693530B2D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47AB56B-8E31-48B6-85F0-876ED552A6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Setup</a:t>
            </a:r>
          </a:p>
          <a:p>
            <a:r>
              <a:rPr lang="en-US" dirty="0"/>
              <a:t>Timely Investigation</a:t>
            </a:r>
          </a:p>
          <a:p>
            <a:r>
              <a:rPr lang="en-US" dirty="0"/>
              <a:t>Considerations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A36084-F55B-B3A8-7130-ED98FA4B9E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9403" y="0"/>
            <a:ext cx="5669280" cy="685800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19EA1CB-535F-750D-CE12-88A17B1D0911}"/>
              </a:ext>
            </a:extLst>
          </p:cNvPr>
          <p:cNvSpPr txBox="1">
            <a:spLocks/>
          </p:cNvSpPr>
          <p:nvPr/>
        </p:nvSpPr>
        <p:spPr>
          <a:xfrm>
            <a:off x="10694293" y="6502111"/>
            <a:ext cx="147930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bg1">
                    <a:lumMod val="6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 EZMetrology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7" name="Section Zoom 6">
                <a:extLst>
                  <a:ext uri="{FF2B5EF4-FFF2-40B4-BE49-F238E27FC236}">
                    <a16:creationId xmlns:a16="http://schemas.microsoft.com/office/drawing/2014/main" id="{4C66CFBF-7EA8-6460-E7AB-07EC15BDB2B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57379265"/>
                  </p:ext>
                </p:extLst>
              </p:nvPr>
            </p:nvGraphicFramePr>
            <p:xfrm>
              <a:off x="2070727" y="4090416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9542CFC7-EA3D-427C-BB62-3BECF8AD1E98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7" name="Section Zoom 6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4C66CFBF-7EA8-6460-E7AB-07EC15BDB2B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70727" y="4090416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24494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CA96251-97A2-47B1-AD9A-4B2E57369FB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r>
              <a:rPr kumimoji="0" lang="en-US" altLang="en-US" sz="140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Times" panose="02020603050405020304" pitchFamily="18" charset="0"/>
              </a:rPr>
              <a:t>EZMetrology can provide specialized consulting services to assist customers who are in immediate need of enhancing their capabilities and reducing timelines </a:t>
            </a:r>
            <a:r>
              <a:rPr lang="en-US" altLang="en-US" sz="1400" dirty="0">
                <a:solidFill>
                  <a:prstClr val="black"/>
                </a:solidFill>
                <a:cs typeface="Times" panose="02020603050405020304" pitchFamily="18" charset="0"/>
              </a:rPr>
              <a:t>using the world’s leading experts</a:t>
            </a:r>
            <a:r>
              <a:rPr kumimoji="0" lang="en-US" altLang="en-US" sz="140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Times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en-US" sz="1400" dirty="0">
                <a:solidFill>
                  <a:prstClr val="black"/>
                </a:solidFill>
                <a:cs typeface="Times" panose="02020603050405020304" pitchFamily="18" charset="0"/>
              </a:rPr>
              <a:t>This is an all-inclusive consulting service:</a:t>
            </a:r>
            <a:endParaRPr kumimoji="0" lang="en-US" altLang="en-US" sz="1400" i="0" u="none" strike="noStrike" kern="1200" cap="none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Times" panose="02020603050405020304" pitchFamily="18" charset="0"/>
            </a:endParaRPr>
          </a:p>
          <a:p>
            <a:pPr marL="0" indent="0">
              <a:buNone/>
            </a:pPr>
            <a:endParaRPr lang="en-US" altLang="en-US" sz="1400" dirty="0">
              <a:solidFill>
                <a:srgbClr val="7B840A"/>
              </a:solidFill>
              <a:latin typeface="+mn-lt"/>
              <a:cs typeface="Times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1800" dirty="0">
                <a:latin typeface="+mn-lt"/>
                <a:cs typeface="Times" panose="02020603050405020304" pitchFamily="18" charset="0"/>
              </a:rPr>
              <a:t>Equipment</a:t>
            </a:r>
          </a:p>
          <a:p>
            <a:pPr lvl="1"/>
            <a:r>
              <a:rPr lang="en-US" altLang="en-US" sz="1400" dirty="0">
                <a:solidFill>
                  <a:srgbClr val="282828"/>
                </a:solidFill>
                <a:latin typeface="+mn-lt"/>
                <a:cs typeface="Times" panose="02020603050405020304" pitchFamily="18" charset="0"/>
              </a:rPr>
              <a:t>Best and latest revision of available equipment</a:t>
            </a:r>
            <a:endParaRPr lang="en-US" altLang="en-US" sz="14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en-US" sz="1800" dirty="0">
                <a:latin typeface="+mn-lt"/>
              </a:rPr>
              <a:t>Closure Expert</a:t>
            </a:r>
          </a:p>
          <a:p>
            <a:pPr lvl="1"/>
            <a:r>
              <a:rPr lang="en-US" altLang="en-US" sz="1400" dirty="0">
                <a:solidFill>
                  <a:srgbClr val="282828"/>
                </a:solidFill>
                <a:latin typeface="+mn-lt"/>
                <a:cs typeface="Times"/>
              </a:rPr>
              <a:t>Benefit </a:t>
            </a:r>
            <a:r>
              <a:rPr lang="en-US" altLang="en-US" sz="1400" dirty="0">
                <a:cs typeface="Times"/>
              </a:rPr>
              <a:t>from</a:t>
            </a:r>
            <a:r>
              <a:rPr lang="en-US" altLang="en-US" sz="1400" dirty="0">
                <a:solidFill>
                  <a:srgbClr val="282828"/>
                </a:solidFill>
                <a:latin typeface="+mn-lt"/>
                <a:cs typeface="Times"/>
              </a:rPr>
              <a:t> years of closure experience</a:t>
            </a:r>
            <a:endParaRPr lang="en-US" altLang="en-US" sz="1400" dirty="0">
              <a:solidFill>
                <a:srgbClr val="C00000"/>
              </a:solidFill>
              <a:cs typeface="Times"/>
            </a:endParaRPr>
          </a:p>
          <a:p>
            <a:pPr marL="0" indent="0">
              <a:buNone/>
            </a:pPr>
            <a:r>
              <a:rPr lang="en-US" altLang="en-US" sz="1800" dirty="0">
                <a:latin typeface="+mn-lt"/>
              </a:rPr>
              <a:t>Time</a:t>
            </a:r>
          </a:p>
          <a:p>
            <a:pPr lvl="1"/>
            <a:r>
              <a:rPr lang="en-US" altLang="en-US" sz="1400" dirty="0">
                <a:solidFill>
                  <a:srgbClr val="282828"/>
                </a:solidFill>
                <a:latin typeface="+mn-lt"/>
                <a:cs typeface="Times" panose="02020603050405020304" pitchFamily="18" charset="0"/>
              </a:rPr>
              <a:t>Dedicated time for acquisition, analysis, and reporting</a:t>
            </a:r>
            <a:endParaRPr lang="en-US" alt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06A08-8FF5-4980-AC0A-AED46977C8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470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F7FCD2B-6C82-47DC-8271-21691804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Ezslam</a:t>
            </a:r>
            <a:r>
              <a:rPr lang="en-US" dirty="0"/>
              <a:t> consulting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E0F23A4-0E7E-4902-AC66-FC6219112CD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 Set up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57FAF7-8C1D-3050-D6D3-7B24DA829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1728" y="784860"/>
            <a:ext cx="4678680" cy="26441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43A7683-C81D-138C-4726-7171DAE67D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1728" y="3592495"/>
            <a:ext cx="4663440" cy="239268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47EC4D1-E3DC-94DC-5678-5C4AB9E7F3D2}"/>
              </a:ext>
            </a:extLst>
          </p:cNvPr>
          <p:cNvSpPr txBox="1">
            <a:spLocks/>
          </p:cNvSpPr>
          <p:nvPr/>
        </p:nvSpPr>
        <p:spPr>
          <a:xfrm>
            <a:off x="10694293" y="6502111"/>
            <a:ext cx="147930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02428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06A08-8FF5-4980-AC0A-AED46977C8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470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F7FCD2B-6C82-47DC-8271-21691804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Ezslam</a:t>
            </a:r>
            <a:r>
              <a:rPr lang="en-US" dirty="0"/>
              <a:t> consulting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E0F23A4-0E7E-4902-AC66-FC6219112CD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 Timely INVESTIGATION</a:t>
            </a: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EA93CDB2-4AF3-43A1-A793-BFB065F81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6655" y="1581912"/>
            <a:ext cx="1704451" cy="1966643"/>
          </a:xfrm>
          <a:prstGeom prst="rect">
            <a:avLst/>
          </a:prstGeom>
          <a:solidFill>
            <a:srgbClr val="98A30D">
              <a:alpha val="4300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marL="0" indent="0"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Benchmark</a:t>
            </a:r>
          </a:p>
          <a:p>
            <a:pPr marL="0" indent="0">
              <a:buNone/>
            </a:pPr>
            <a:r>
              <a:rPr lang="en-US" altLang="en-US" sz="1200" dirty="0">
                <a:latin typeface="+mn-lt"/>
                <a:cs typeface="Times" panose="02020603050405020304" pitchFamily="18" charset="0"/>
              </a:rPr>
              <a:t>Extensive objective study of a larger group of doors to understand the available parameters and establish design criteria.</a:t>
            </a:r>
            <a:endParaRPr lang="en-US" altLang="en-US" sz="3600" dirty="0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1608BA37-38D7-413A-ABE4-1FB511ADE387}"/>
              </a:ext>
            </a:extLst>
          </p:cNvPr>
          <p:cNvSpPr/>
          <p:nvPr/>
        </p:nvSpPr>
        <p:spPr>
          <a:xfrm>
            <a:off x="519273" y="3767804"/>
            <a:ext cx="11444371" cy="545466"/>
          </a:xfrm>
          <a:prstGeom prst="rightArrow">
            <a:avLst>
              <a:gd name="adj1" fmla="val 50000"/>
              <a:gd name="adj2" fmla="val 219696"/>
            </a:avLst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Vehicle Life Cycle</a:t>
            </a:r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8E830085-1841-4389-A29D-AF6027F2E8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1733" y="1561496"/>
            <a:ext cx="1704451" cy="1966643"/>
          </a:xfrm>
          <a:prstGeom prst="rect">
            <a:avLst/>
          </a:prstGeom>
          <a:solidFill>
            <a:srgbClr val="98A30D">
              <a:alpha val="4300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marL="0" indent="0"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  <a:cs typeface="Times" panose="02020603050405020304" pitchFamily="18" charset="0"/>
              </a:rPr>
              <a:t>Launch</a:t>
            </a:r>
          </a:p>
          <a:p>
            <a:pPr marL="0" indent="0">
              <a:buNone/>
            </a:pPr>
            <a:r>
              <a:rPr lang="en-US" altLang="en-US" sz="1200" dirty="0">
                <a:latin typeface="+mn-lt"/>
                <a:cs typeface="Times" panose="02020603050405020304" pitchFamily="18" charset="0"/>
              </a:rPr>
              <a:t>During a rapid-changing launch process, identify as soon as possible faulty or off- specification  components.</a:t>
            </a:r>
            <a:endParaRPr lang="en-US" altLang="en-US" sz="3600" dirty="0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6AFAF30F-16E5-495D-904D-08D431ECA6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1022" y="4493174"/>
            <a:ext cx="1794536" cy="1644863"/>
          </a:xfrm>
          <a:prstGeom prst="rect">
            <a:avLst/>
          </a:prstGeom>
          <a:solidFill>
            <a:srgbClr val="98A30D">
              <a:alpha val="4300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Design</a:t>
            </a:r>
          </a:p>
          <a:p>
            <a:pPr marL="0" indent="0">
              <a:buNone/>
            </a:pPr>
            <a:r>
              <a:rPr lang="en-US" altLang="en-US" sz="1200" dirty="0">
                <a:latin typeface="+mn-lt"/>
                <a:cs typeface="Times" panose="02020603050405020304" pitchFamily="18" charset="0"/>
              </a:rPr>
              <a:t>Compile  data to establish a desired feel of the door closing event. </a:t>
            </a:r>
            <a:endParaRPr lang="en-US" altLang="en-US" sz="2400" dirty="0"/>
          </a:p>
          <a:p>
            <a:endParaRPr lang="en-US" altLang="en-US" sz="3600" dirty="0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1B5747C8-BC44-4A55-86C9-D656684BF3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588" y="4493174"/>
            <a:ext cx="1740328" cy="1644863"/>
          </a:xfrm>
          <a:prstGeom prst="rect">
            <a:avLst/>
          </a:prstGeom>
          <a:solidFill>
            <a:srgbClr val="98A30D">
              <a:alpha val="4300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Pilot</a:t>
            </a:r>
          </a:p>
          <a:p>
            <a:pPr marL="0" indent="0">
              <a:buNone/>
            </a:pPr>
            <a:r>
              <a:rPr lang="en-US" altLang="en-US" sz="1200" dirty="0">
                <a:latin typeface="+mn-lt"/>
                <a:cs typeface="Times" panose="02020603050405020304" pitchFamily="18" charset="0"/>
              </a:rPr>
              <a:t>Review the first samples to identify variation and pinpoint the tolerance level for all aspects of closing efforts.</a:t>
            </a:r>
            <a:endParaRPr lang="en-US" altLang="en-US" sz="2400" dirty="0">
              <a:solidFill>
                <a:srgbClr val="C00000"/>
              </a:solidFill>
            </a:endParaRPr>
          </a:p>
          <a:p>
            <a:pPr>
              <a:buNone/>
            </a:pPr>
            <a:endParaRPr lang="en-US" altLang="en-US" sz="2400" dirty="0"/>
          </a:p>
          <a:p>
            <a:pPr>
              <a:buNone/>
            </a:pPr>
            <a:r>
              <a:rPr lang="en-US" altLang="en-US" sz="2400" dirty="0"/>
              <a:t> </a:t>
            </a:r>
          </a:p>
          <a:p>
            <a:endParaRPr lang="en-US" altLang="en-US" sz="3600" dirty="0"/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C659B184-663B-4B71-A3A9-608FE49297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009" y="4499458"/>
            <a:ext cx="1936787" cy="1638579"/>
          </a:xfrm>
          <a:prstGeom prst="rect">
            <a:avLst/>
          </a:prstGeom>
          <a:solidFill>
            <a:srgbClr val="98A30D">
              <a:alpha val="4300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Process</a:t>
            </a:r>
          </a:p>
          <a:p>
            <a:pPr marL="0" indent="0">
              <a:buNone/>
            </a:pPr>
            <a:r>
              <a:rPr lang="en-US" altLang="en-US" sz="1200" dirty="0">
                <a:latin typeface="+mn-lt"/>
                <a:cs typeface="Times" panose="02020603050405020304" pitchFamily="18" charset="0"/>
              </a:rPr>
              <a:t>Review the process capability and identify specific process variation that  contributes to closing efforts.</a:t>
            </a:r>
            <a:endParaRPr lang="en-US" altLang="en-US" sz="2400" dirty="0">
              <a:solidFill>
                <a:srgbClr val="C00000"/>
              </a:solidFill>
            </a:endParaRPr>
          </a:p>
          <a:p>
            <a:pPr>
              <a:buNone/>
            </a:pPr>
            <a:endParaRPr lang="en-US" altLang="en-US" sz="2400" dirty="0"/>
          </a:p>
          <a:p>
            <a:pPr>
              <a:buNone/>
            </a:pPr>
            <a:r>
              <a:rPr lang="en-US" altLang="en-US" sz="2400" dirty="0"/>
              <a:t> </a:t>
            </a:r>
          </a:p>
          <a:p>
            <a:endParaRPr lang="en-US" altLang="en-US" sz="3600" dirty="0"/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6B46E870-C1C0-435A-89D0-2320AA581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5348" y="1581912"/>
            <a:ext cx="2020945" cy="1966643"/>
          </a:xfrm>
          <a:prstGeom prst="rect">
            <a:avLst/>
          </a:prstGeom>
          <a:solidFill>
            <a:srgbClr val="98A30D">
              <a:alpha val="4300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Specification</a:t>
            </a:r>
          </a:p>
          <a:p>
            <a:pPr marL="0" indent="0">
              <a:buNone/>
            </a:pPr>
            <a:r>
              <a:rPr lang="en-US" altLang="en-US" sz="1200" dirty="0">
                <a:latin typeface="+mn-lt"/>
                <a:cs typeface="Times" panose="02020603050405020304" pitchFamily="18" charset="0"/>
              </a:rPr>
              <a:t>Define component specifications and resulting overall behavior. Evaluate multiple components to evaluate their performance with respect to target.</a:t>
            </a:r>
            <a:endParaRPr lang="en-US" altLang="en-US" sz="3600" dirty="0"/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76A0522F-78E8-44CE-A582-7B1675212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3866" y="1551971"/>
            <a:ext cx="1704451" cy="2039356"/>
          </a:xfrm>
          <a:prstGeom prst="rect">
            <a:avLst/>
          </a:prstGeom>
          <a:solidFill>
            <a:srgbClr val="98A30D">
              <a:alpha val="4300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Quality</a:t>
            </a:r>
          </a:p>
          <a:p>
            <a:pPr marL="0" indent="0">
              <a:buNone/>
            </a:pPr>
            <a:r>
              <a:rPr lang="en-US" altLang="en-US" sz="1200" dirty="0">
                <a:latin typeface="+mn-lt"/>
                <a:cs typeface="Times" panose="02020603050405020304" pitchFamily="18" charset="0"/>
              </a:rPr>
              <a:t>Verify current production output using original design targets.</a:t>
            </a:r>
          </a:p>
          <a:p>
            <a:pPr marL="0" indent="0">
              <a:buNone/>
            </a:pPr>
            <a:r>
              <a:rPr lang="en-US" altLang="en-US" sz="1200" dirty="0">
                <a:latin typeface="+mn-lt"/>
                <a:cs typeface="Times" panose="02020603050405020304" pitchFamily="18" charset="0"/>
              </a:rPr>
              <a:t>Associate out-of- tolerance situations to specific causes at the component level.</a:t>
            </a:r>
            <a:endParaRPr lang="en-US" altLang="en-US" sz="3600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B1E8F10-4AD5-465B-B64F-E6FA50DA7DBA}"/>
              </a:ext>
            </a:extLst>
          </p:cNvPr>
          <p:cNvCxnSpPr>
            <a:cxnSpLocks/>
            <a:stCxn id="13" idx="2"/>
          </p:cNvCxnSpPr>
          <p:nvPr/>
        </p:nvCxnSpPr>
        <p:spPr>
          <a:xfrm>
            <a:off x="2948881" y="3548555"/>
            <a:ext cx="0" cy="350282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DF51574-989B-48C2-A60F-621F350A5EC8}"/>
              </a:ext>
            </a:extLst>
          </p:cNvPr>
          <p:cNvCxnSpPr>
            <a:cxnSpLocks/>
            <a:stCxn id="19" idx="2"/>
          </p:cNvCxnSpPr>
          <p:nvPr/>
        </p:nvCxnSpPr>
        <p:spPr>
          <a:xfrm flipH="1">
            <a:off x="5187993" y="3548555"/>
            <a:ext cx="7828" cy="350282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73A0759-D285-4221-9869-24EA26DFFFB4}"/>
              </a:ext>
            </a:extLst>
          </p:cNvPr>
          <p:cNvCxnSpPr>
            <a:cxnSpLocks/>
            <a:stCxn id="15" idx="2"/>
          </p:cNvCxnSpPr>
          <p:nvPr/>
        </p:nvCxnSpPr>
        <p:spPr>
          <a:xfrm>
            <a:off x="7453959" y="3528139"/>
            <a:ext cx="0" cy="370698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DD6936C-E17D-4910-BC8F-A5ED71EF0B7C}"/>
              </a:ext>
            </a:extLst>
          </p:cNvPr>
          <p:cNvCxnSpPr>
            <a:cxnSpLocks/>
            <a:stCxn id="20" idx="2"/>
          </p:cNvCxnSpPr>
          <p:nvPr/>
        </p:nvCxnSpPr>
        <p:spPr>
          <a:xfrm>
            <a:off x="9446092" y="3591327"/>
            <a:ext cx="0" cy="307510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249E901-FD7F-468A-A2B0-62892945DF8A}"/>
              </a:ext>
            </a:extLst>
          </p:cNvPr>
          <p:cNvCxnSpPr>
            <a:cxnSpLocks/>
          </p:cNvCxnSpPr>
          <p:nvPr/>
        </p:nvCxnSpPr>
        <p:spPr>
          <a:xfrm flipV="1">
            <a:off x="4108290" y="4202417"/>
            <a:ext cx="0" cy="282131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D4093FE-519B-4B42-B06F-FB19DF417773}"/>
              </a:ext>
            </a:extLst>
          </p:cNvPr>
          <p:cNvCxnSpPr>
            <a:cxnSpLocks/>
            <a:stCxn id="17" idx="0"/>
          </p:cNvCxnSpPr>
          <p:nvPr/>
        </p:nvCxnSpPr>
        <p:spPr>
          <a:xfrm flipV="1">
            <a:off x="6245752" y="4211043"/>
            <a:ext cx="0" cy="282131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D18A7176-4E5C-4F2F-B2E6-8042F26B892D}"/>
              </a:ext>
            </a:extLst>
          </p:cNvPr>
          <p:cNvCxnSpPr>
            <a:cxnSpLocks/>
            <a:stCxn id="18" idx="0"/>
          </p:cNvCxnSpPr>
          <p:nvPr/>
        </p:nvCxnSpPr>
        <p:spPr>
          <a:xfrm flipV="1">
            <a:off x="8511403" y="4211043"/>
            <a:ext cx="0" cy="288415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31616CD-3873-03F8-0CCA-941B36AB70AC}"/>
              </a:ext>
            </a:extLst>
          </p:cNvPr>
          <p:cNvSpPr txBox="1">
            <a:spLocks/>
          </p:cNvSpPr>
          <p:nvPr/>
        </p:nvSpPr>
        <p:spPr>
          <a:xfrm>
            <a:off x="10694293" y="6502111"/>
            <a:ext cx="147930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425866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2BD8FC-823E-5F51-B7B1-81E3A0AD08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2110" y="3126565"/>
            <a:ext cx="4130040" cy="32385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CA96251-97A2-47B1-AD9A-4B2E57369F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6140510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r>
              <a:rPr lang="en-US" altLang="en-US" sz="1400" dirty="0">
                <a:solidFill>
                  <a:schemeClr val="tx1"/>
                </a:solidFill>
                <a:cs typeface="Times"/>
              </a:rPr>
              <a:t>In order to offer the best consultation, a prior dialogue will determine the length of the consultation and the expected outcomes.</a:t>
            </a:r>
          </a:p>
          <a:p>
            <a:pPr marL="0" indent="0">
              <a:buNone/>
            </a:pPr>
            <a:endParaRPr lang="en-US" altLang="en-US" sz="1400" dirty="0">
              <a:solidFill>
                <a:prstClr val="black"/>
              </a:solidFill>
              <a:cs typeface="Times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1400" dirty="0">
                <a:solidFill>
                  <a:schemeClr val="tx1"/>
                </a:solidFill>
                <a:cs typeface="Times"/>
              </a:rPr>
              <a:t>Here are some typical questions that EZMetrology will review in order to establish the optimal approach:</a:t>
            </a:r>
            <a:endParaRPr lang="en-US" altLang="en-US" sz="1400" i="0" u="none" strike="noStrike" kern="1200" cap="none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"/>
            </a:endParaRPr>
          </a:p>
          <a:p>
            <a:pPr marL="685800" lvl="2">
              <a:defRPr/>
            </a:pPr>
            <a:r>
              <a:rPr lang="en-US" altLang="en-US" sz="1400" dirty="0">
                <a:latin typeface="+mn-lt"/>
                <a:cs typeface="Times" panose="02020603050405020304" pitchFamily="18" charset="0"/>
              </a:rPr>
              <a:t>What is the </a:t>
            </a:r>
            <a:r>
              <a:rPr lang="en-US" altLang="en-US" sz="1400" b="1" dirty="0">
                <a:latin typeface="+mn-lt"/>
                <a:cs typeface="Times" panose="02020603050405020304" pitchFamily="18" charset="0"/>
              </a:rPr>
              <a:t>purpose</a:t>
            </a:r>
            <a:r>
              <a:rPr lang="en-US" altLang="en-US" sz="1400" dirty="0">
                <a:latin typeface="+mn-lt"/>
                <a:cs typeface="Times" panose="02020603050405020304" pitchFamily="18" charset="0"/>
              </a:rPr>
              <a:t> of the consultation?</a:t>
            </a:r>
          </a:p>
          <a:p>
            <a:pPr marL="685800" lvl="2"/>
            <a:r>
              <a:rPr lang="en-US" altLang="en-US" sz="1400" b="1" dirty="0">
                <a:latin typeface="+mn-lt"/>
                <a:cs typeface="Times" panose="02020603050405020304" pitchFamily="18" charset="0"/>
              </a:rPr>
              <a:t>How many doors </a:t>
            </a:r>
            <a:r>
              <a:rPr lang="en-US" altLang="en-US" sz="1400" dirty="0">
                <a:latin typeface="+mn-lt"/>
                <a:cs typeface="Times" panose="02020603050405020304" pitchFamily="18" charset="0"/>
              </a:rPr>
              <a:t>or vehicles should be part of the study?</a:t>
            </a:r>
          </a:p>
          <a:p>
            <a:pPr marL="685800" lvl="2"/>
            <a:r>
              <a:rPr lang="en-US" altLang="en-US" sz="1400" dirty="0">
                <a:latin typeface="+mn-lt"/>
                <a:cs typeface="Times" panose="02020603050405020304" pitchFamily="18" charset="0"/>
              </a:rPr>
              <a:t>In what stage is the project or research?</a:t>
            </a:r>
          </a:p>
          <a:p>
            <a:pPr marL="685800" lvl="2"/>
            <a:r>
              <a:rPr lang="en-US" altLang="en-US" sz="1400" dirty="0">
                <a:latin typeface="+mn-lt"/>
                <a:cs typeface="Times" panose="02020603050405020304" pitchFamily="18" charset="0"/>
              </a:rPr>
              <a:t>What is the </a:t>
            </a:r>
            <a:r>
              <a:rPr lang="en-US" altLang="en-US" sz="1400" b="1" dirty="0">
                <a:latin typeface="+mn-lt"/>
                <a:cs typeface="Times" panose="02020603050405020304" pitchFamily="18" charset="0"/>
              </a:rPr>
              <a:t>current understanding </a:t>
            </a:r>
            <a:r>
              <a:rPr lang="en-US" altLang="en-US" sz="1400" dirty="0">
                <a:latin typeface="+mn-lt"/>
                <a:cs typeface="Times" panose="02020603050405020304" pitchFamily="18" charset="0"/>
              </a:rPr>
              <a:t>of the issue(s) ? </a:t>
            </a:r>
          </a:p>
          <a:p>
            <a:pPr marL="685800" lvl="2"/>
            <a:r>
              <a:rPr lang="en-US" altLang="en-US" sz="1400" dirty="0">
                <a:latin typeface="+mn-lt"/>
                <a:cs typeface="Times" panose="02020603050405020304" pitchFamily="18" charset="0"/>
              </a:rPr>
              <a:t>Is rework or modifications required on the vehicles during study?</a:t>
            </a:r>
          </a:p>
          <a:p>
            <a:pPr marL="685800" lvl="2"/>
            <a:r>
              <a:rPr lang="en-US" altLang="en-US" sz="1400" dirty="0">
                <a:latin typeface="+mn-lt"/>
                <a:cs typeface="Times" panose="02020603050405020304" pitchFamily="18" charset="0"/>
              </a:rPr>
              <a:t>Are you looking for </a:t>
            </a:r>
            <a:r>
              <a:rPr lang="en-US" altLang="en-US" sz="1400" b="1" dirty="0">
                <a:latin typeface="+mn-lt"/>
                <a:cs typeface="Times" panose="02020603050405020304" pitchFamily="18" charset="0"/>
              </a:rPr>
              <a:t>data only </a:t>
            </a:r>
            <a:r>
              <a:rPr lang="en-US" altLang="en-US" sz="1400" dirty="0">
                <a:latin typeface="+mn-lt"/>
                <a:cs typeface="Times" panose="02020603050405020304" pitchFamily="18" charset="0"/>
              </a:rPr>
              <a:t>or </a:t>
            </a:r>
            <a:r>
              <a:rPr lang="en-US" altLang="en-US" sz="1400" b="1" dirty="0">
                <a:latin typeface="+mn-lt"/>
                <a:cs typeface="Times" panose="02020603050405020304" pitchFamily="18" charset="0"/>
              </a:rPr>
              <a:t>full analysis</a:t>
            </a:r>
            <a:r>
              <a:rPr lang="en-US" altLang="en-US" sz="1400" dirty="0">
                <a:latin typeface="+mn-lt"/>
                <a:cs typeface="Times" panose="02020603050405020304" pitchFamily="18" charset="0"/>
              </a:rPr>
              <a:t>?</a:t>
            </a:r>
          </a:p>
          <a:p>
            <a:pPr marL="685800" lvl="2">
              <a:defRPr/>
            </a:pPr>
            <a:r>
              <a:rPr lang="en-US" altLang="en-US" sz="1400" b="1" dirty="0">
                <a:latin typeface="+mn-lt"/>
                <a:cs typeface="Times" panose="02020603050405020304" pitchFamily="18" charset="0"/>
              </a:rPr>
              <a:t>When and where </a:t>
            </a:r>
            <a:r>
              <a:rPr lang="en-US" altLang="en-US" sz="1400" dirty="0">
                <a:latin typeface="+mn-lt"/>
                <a:cs typeface="Times" panose="02020603050405020304" pitchFamily="18" charset="0"/>
              </a:rPr>
              <a:t>is the consulting work  planned ?</a:t>
            </a:r>
          </a:p>
          <a:p>
            <a:pPr marL="685800" lvl="2">
              <a:defRPr/>
            </a:pPr>
            <a:r>
              <a:rPr lang="en-US" altLang="en-US" sz="1400" dirty="0">
                <a:latin typeface="+mn-lt"/>
                <a:cs typeface="Times" panose="02020603050405020304" pitchFamily="18" charset="0"/>
              </a:rPr>
              <a:t>In what format would the results be presented ? Numerical results, graphical or a compilation of essential observations?</a:t>
            </a:r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06A08-8FF5-4980-AC0A-AED46977C8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F7FCD2B-6C82-47DC-8271-21691804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Ezslam</a:t>
            </a:r>
            <a:r>
              <a:rPr lang="en-US" dirty="0"/>
              <a:t> consulting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E0F23A4-0E7E-4902-AC66-FC6219112CD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 Considerations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E049BF-9D8A-D548-1EA5-5916888087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2110" y="19812"/>
            <a:ext cx="4663440" cy="3124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DB4F66-76F3-9184-114A-A4AAF16E91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8660" y="3467734"/>
            <a:ext cx="3863340" cy="302514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5F7D2F6-8B1F-882E-B363-0FD0145DF5C4}"/>
              </a:ext>
            </a:extLst>
          </p:cNvPr>
          <p:cNvSpPr txBox="1">
            <a:spLocks/>
          </p:cNvSpPr>
          <p:nvPr/>
        </p:nvSpPr>
        <p:spPr>
          <a:xfrm>
            <a:off x="10694293" y="6502111"/>
            <a:ext cx="147930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846671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2673098"/>
            <a:ext cx="3209925" cy="1325563"/>
          </a:xfrm>
        </p:spPr>
        <p:txBody>
          <a:bodyPr>
            <a:normAutofit fontScale="90000"/>
          </a:bodyPr>
          <a:lstStyle/>
          <a:p>
            <a:r>
              <a:rPr lang="en-US" sz="4800" dirty="0">
                <a:solidFill>
                  <a:srgbClr val="C9D803"/>
                </a:solidFill>
              </a:rPr>
              <a:t>Thank you.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75490" y="649287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SEPG003, Slide </a:t>
            </a:r>
            <a:fld id="{55AE94E2-01AD-4F44-B701-725E8CE3ADFF}" type="slidenum">
              <a:rPr lang="en-US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6203FB6-7BD9-E807-6564-309DB9B582FE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DFDAEA0-3E43-5816-2658-8286DC5A3FA2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CA18A48-EE7A-B405-DAA7-634065891328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82FB467-A0E9-DF08-CA4F-BC93D2C9475C}"/>
              </a:ext>
            </a:extLst>
          </p:cNvPr>
          <p:cNvSpPr txBox="1">
            <a:spLocks/>
          </p:cNvSpPr>
          <p:nvPr/>
        </p:nvSpPr>
        <p:spPr>
          <a:xfrm>
            <a:off x="8791604" y="6502111"/>
            <a:ext cx="147930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859811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DB7A7E-7A8B-7E85-45F1-DA9C3E2B52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0"/>
            <a:ext cx="12192000" cy="6856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75441" y="929320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cap="none" spc="90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13" y="122104"/>
            <a:ext cx="5157493" cy="65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182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 dirty="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2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Support office in Luxemburg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competence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2E3CA6-C378-AD56-2E3C-B70E4FED8D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8980" y="1713144"/>
            <a:ext cx="5113020" cy="3726180"/>
          </a:xfrm>
          <a:prstGeom prst="rect">
            <a:avLst/>
          </a:prstGeom>
        </p:spPr>
      </p:pic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F179CA10-929D-B953-3899-A4652E26D488}"/>
              </a:ext>
            </a:extLst>
          </p:cNvPr>
          <p:cNvSpPr txBox="1">
            <a:spLocks/>
          </p:cNvSpPr>
          <p:nvPr/>
        </p:nvSpPr>
        <p:spPr>
          <a:xfrm>
            <a:off x="17549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SEPG003, Slide </a:t>
            </a:r>
            <a:fld id="{55AE94E2-01AD-4F44-B701-725E8CE3ADFF}" type="slidenum">
              <a:rPr lang="en-US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19B3B3A-C560-4535-9E57-FF6FBCD593CF}"/>
              </a:ext>
            </a:extLst>
          </p:cNvPr>
          <p:cNvSpPr txBox="1">
            <a:spLocks/>
          </p:cNvSpPr>
          <p:nvPr/>
        </p:nvSpPr>
        <p:spPr>
          <a:xfrm>
            <a:off x="10694293" y="6502111"/>
            <a:ext cx="147930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86B7C79-9A21-F951-C0F0-9833FC4E9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2517" y="1206041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1F1B9DE0-EAB0-BD35-1725-B74BC28A2F3A}"/>
              </a:ext>
            </a:extLst>
          </p:cNvPr>
          <p:cNvSpPr txBox="1">
            <a:spLocks/>
          </p:cNvSpPr>
          <p:nvPr/>
        </p:nvSpPr>
        <p:spPr>
          <a:xfrm>
            <a:off x="17549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SEPG003, Slide </a:t>
            </a:r>
            <a:fld id="{55AE94E2-01AD-4F44-B701-725E8CE3ADFF}" type="slidenum">
              <a:rPr lang="en-US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1379497-6A71-9CC9-E700-BBCF4696BFB0}"/>
              </a:ext>
            </a:extLst>
          </p:cNvPr>
          <p:cNvSpPr txBox="1">
            <a:spLocks/>
          </p:cNvSpPr>
          <p:nvPr/>
        </p:nvSpPr>
        <p:spPr>
          <a:xfrm>
            <a:off x="10694293" y="6502111"/>
            <a:ext cx="147930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2329AD-E001-0018-F39D-9DD59216C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076D67-AFEC-46B1-BA45-07662D777D3F}">
  <ds:schemaRefs>
    <ds:schemaRef ds:uri="http://purl.org/dc/elements/1.1/"/>
    <ds:schemaRef ds:uri="19aad6ec-c734-43a9-9135-0e28367fcc05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dcmitype/"/>
    <ds:schemaRef ds:uri="b855a5ad-b2f0-47c5-8eb8-17d500768fc6"/>
    <ds:schemaRef ds:uri="ca2ec694-8038-4733-8ea4-dd2997da7f59"/>
    <ds:schemaRef ds:uri="a8c7a9ae-c630-44e9-93fe-27b8fa377db4"/>
  </ds:schemaRefs>
</ds:datastoreItem>
</file>

<file path=customXml/itemProps2.xml><?xml version="1.0" encoding="utf-8"?>
<ds:datastoreItem xmlns:ds="http://schemas.openxmlformats.org/officeDocument/2006/customXml" ds:itemID="{86D9362A-0CD2-4AF3-837B-3EE02465D520}"/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 POT Template</Template>
  <TotalTime>200</TotalTime>
  <Words>621</Words>
  <Application>Microsoft Office PowerPoint</Application>
  <PresentationFormat>Widescreen</PresentationFormat>
  <Paragraphs>170</Paragraphs>
  <Slides>10</Slides>
  <Notes>1</Notes>
  <HiddenSlides>4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Bahnschrift</vt:lpstr>
      <vt:lpstr>Bahnschrift SemiBold</vt:lpstr>
      <vt:lpstr>Calibri</vt:lpstr>
      <vt:lpstr>Times</vt:lpstr>
      <vt:lpstr>Wingdings</vt:lpstr>
      <vt:lpstr>EZM_trainings</vt:lpstr>
      <vt:lpstr>PowerPoint Presentation</vt:lpstr>
      <vt:lpstr>INDEX</vt:lpstr>
      <vt:lpstr>Ezslam consulting</vt:lpstr>
      <vt:lpstr>Ezslam consulting</vt:lpstr>
      <vt:lpstr>Ezslam consulting</vt:lpstr>
      <vt:lpstr>Thank you.</vt:lpstr>
      <vt:lpstr>PowerPoint Presentation</vt:lpstr>
      <vt:lpstr>COMPANY OVERVIEW</vt:lpstr>
      <vt:lpstr>SHARING OUR PASSION WORLDWIDE  WITH CUSTOMERS 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 Cook</dc:creator>
  <cp:lastModifiedBy>Don Kahaian</cp:lastModifiedBy>
  <cp:revision>39</cp:revision>
  <dcterms:created xsi:type="dcterms:W3CDTF">2021-08-04T15:33:30Z</dcterms:created>
  <dcterms:modified xsi:type="dcterms:W3CDTF">2023-07-14T16:30:18Z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