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76" r:id="rId5"/>
    <p:sldId id="283" r:id="rId6"/>
    <p:sldId id="282" r:id="rId7"/>
    <p:sldId id="285" r:id="rId8"/>
    <p:sldId id="344" r:id="rId9"/>
    <p:sldId id="322" r:id="rId10"/>
    <p:sldId id="342" r:id="rId11"/>
    <p:sldId id="329" r:id="rId12"/>
    <p:sldId id="346" r:id="rId13"/>
    <p:sldId id="341" r:id="rId14"/>
    <p:sldId id="324" r:id="rId15"/>
    <p:sldId id="343" r:id="rId16"/>
    <p:sldId id="345" r:id="rId17"/>
    <p:sldId id="404" r:id="rId18"/>
  </p:sldIdLst>
  <p:sldSz cx="12192000" cy="6858000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" initials="T" lastIdx="1" clrIdx="0">
    <p:extLst>
      <p:ext uri="{19B8F6BF-5375-455C-9EA6-DF929625EA0E}">
        <p15:presenceInfo xmlns:p15="http://schemas.microsoft.com/office/powerpoint/2012/main" userId="To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BE0E"/>
    <a:srgbClr val="CCCC00"/>
    <a:srgbClr val="A9C738"/>
    <a:srgbClr val="7B840A"/>
    <a:srgbClr val="616808"/>
    <a:srgbClr val="C1D37B"/>
    <a:srgbClr val="E6E6E6"/>
    <a:srgbClr val="CCFF66"/>
    <a:srgbClr val="97C10F"/>
    <a:srgbClr val="C3FF01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8" autoAdjust="0"/>
    <p:restoredTop sz="94660"/>
  </p:normalViewPr>
  <p:slideViewPr>
    <p:cSldViewPr snapToGrid="0">
      <p:cViewPr varScale="1">
        <p:scale>
          <a:sx n="73" d="100"/>
          <a:sy n="73" d="100"/>
        </p:scale>
        <p:origin x="2160" y="5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55FE0-E162-411E-883D-6DBD1507BDEC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45000"/>
            <a:ext cx="5607050" cy="3636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89BAA-8F89-44EE-B7FA-B9B582440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484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C2898-B76A-44B1-91B6-716596F61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35B8E-E1EE-4426-8138-7C60EA7B9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7F9EE-A8EB-4660-9CDC-4135286E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1F01F-80EB-40AE-88F3-B86CFCAF2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6F7FF-81D4-459D-A827-2B3459148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49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2A6D-4960-4472-84FA-CBB90820E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84690-7042-4092-826C-7C5904BB84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CCBB7-52B1-4CAD-811A-EB8D7EECE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1C947-109C-4E2C-8DA8-A7A5B114A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AB380-3E88-4B9A-AD5C-AD7CA0AB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0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DB8F0-0A48-408D-A8A2-FA0170EFD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8F9E90-5967-44A9-B1F6-1ED212F09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8ACC3-3CF6-4EA1-8253-C536B270C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F1E4A-8BFE-4077-8FE8-757C175C9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0BF01-A8EC-4A66-8DC3-C66695841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53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5BD3D-5734-43A4-BC56-6C6BC2B37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DF8335-48D5-4F20-8096-B76387A54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446489-EE43-4023-AE5A-74AD9B7B2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765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63F0-CF22-416C-9180-ECF9BED4B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C0D1A-AC99-4646-A55C-CB836C099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CC5240-19E0-4A13-9718-1E9550E9A2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3D8E9D-6BEF-48CC-A17A-D23592230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CE5614-75F1-4DD5-8467-344E19885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A7CC40-ED7E-4EAE-8E77-0AAEAF2EB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4673C9-4A2C-4CFC-82E8-A96D59FC5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483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B309E-140C-4062-B232-7E37FF12F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587CD2-5838-472D-B6CF-03D2B9217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97488B-8C09-4F09-8A48-8E7DB799F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A3C78E-E80B-467C-9ACF-AF60780E8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711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472CDD-4E7B-476D-8A30-1B4BC5C3D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449E04-9A6F-4BC8-863D-C29DE9424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3DF38D-A970-446B-9C3E-A8445B4E4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241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30A3D-11AB-47F5-BC19-E2A7463DF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9E70C-97D4-41A2-8EF1-9F6DC1D9D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FDB0E-EB98-4A68-B922-6FC2947E2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361AD-5ACB-41A3-B570-B273392B9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A4BCFB-337B-4D65-8300-BDE9BBC00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4547A-0472-41B4-B26B-02564F5E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799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1A24A-6C1D-4AAB-AC46-6401307B9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8EF31-FF04-4C35-B90B-F79AEA1CC7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2B8BF6-59FD-44C2-B644-611E8AE7D1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814AB-240B-4FF7-BFDB-F36262676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9D01C-BF57-46CC-974F-55852D826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F7302-ADB7-4739-A10C-20398A6A3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932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F5C3B-C9E4-4EBC-A28E-9C7BD81A7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08DBE1-5650-4079-8F08-1D8FE5729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EB16E-2BAD-4F45-B267-8D32807CC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4FC7D-29E3-4367-AE27-F98F4D7E7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80DA1-10C4-4DDF-899E-DDC3E3DD8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783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940B2B-1BA7-4EB9-964B-18F54F685D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FBF1C7-9D69-465E-8AD9-8056F373E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6D72E-2734-489E-935B-8B1B351E4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1D20A-C0F1-44D2-89DF-E2D129BAD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EBAAD-6143-46E6-A2CB-BD81DF6EF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078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40410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98518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F525F-C2A0-4EA6-9F63-9A56CA355D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3281B-2CA9-4BE8-8A26-19F4DA8492A0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F160D-7E63-4E71-95C6-9AB9508D78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4F5EE-A79D-4F1C-AA26-A9A3C7C842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C8E81-FEBF-4487-BC87-0BF34084A3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94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DE07855-68C9-33F9-4364-0B4B0469060E}"/>
              </a:ext>
            </a:extLst>
          </p:cNvPr>
          <p:cNvSpPr txBox="1"/>
          <p:nvPr/>
        </p:nvSpPr>
        <p:spPr>
          <a:xfrm>
            <a:off x="2171295" y="2588338"/>
            <a:ext cx="891622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EZMotion</a:t>
            </a:r>
          </a:p>
          <a:p>
            <a:pPr algn="ctr"/>
            <a:r>
              <a:rPr lang="en-US" sz="4000" dirty="0">
                <a:solidFill>
                  <a:srgbClr val="282828"/>
                </a:solidFill>
                <a:latin typeface="Bahnschrift" panose="020B0502040204020203" pitchFamily="34" charset="0"/>
              </a:rPr>
              <a:t>Wheel and Engine Motion Applications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1168718-7863-2C00-2D58-82BB80145245}"/>
              </a:ext>
            </a:extLst>
          </p:cNvPr>
          <p:cNvCxnSpPr>
            <a:cxnSpLocks/>
          </p:cNvCxnSpPr>
          <p:nvPr/>
        </p:nvCxnSpPr>
        <p:spPr>
          <a:xfrm>
            <a:off x="3500495" y="4097133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9802F85D-8119-51CA-334C-CB4A0AA513C3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17146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27BED6-47FA-4121-869E-EF0699BEE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8839" y="1041185"/>
            <a:ext cx="4448676" cy="686099"/>
          </a:xfrm>
        </p:spPr>
        <p:txBody>
          <a:bodyPr/>
          <a:lstStyle/>
          <a:p>
            <a:r>
              <a:rPr lang="en-US" b="1" dirty="0"/>
              <a:t>Index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BF5936-E45A-4F90-8914-5776E36F6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8839" y="2021198"/>
            <a:ext cx="4750564" cy="264224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r>
              <a:rPr lang="en-US" sz="1800" dirty="0"/>
              <a:t>Application</a:t>
            </a:r>
          </a:p>
          <a:p>
            <a:r>
              <a:rPr lang="en-US" sz="1800" dirty="0"/>
              <a:t>Wheel Packaging</a:t>
            </a:r>
          </a:p>
          <a:p>
            <a:r>
              <a:rPr lang="en-US" sz="1800" dirty="0"/>
              <a:t>Engine Packaging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6B4AAB2-6F85-D048-C032-B62F2C12503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C4FA76-9EB6-6EAF-1B31-D43331C62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1310" y="377157"/>
            <a:ext cx="4917586" cy="5948692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B6E2E5-E172-BA28-EAEC-185E1DDD0BBD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9901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1C1E27-4732-4B5C-B95A-EF6E80E32618}"/>
              </a:ext>
            </a:extLst>
          </p:cNvPr>
          <p:cNvSpPr txBox="1">
            <a:spLocks/>
          </p:cNvSpPr>
          <p:nvPr/>
        </p:nvSpPr>
        <p:spPr>
          <a:xfrm>
            <a:off x="4818954" y="2316050"/>
            <a:ext cx="2706108" cy="1905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282828"/>
                </a:solidFill>
              </a:rPr>
              <a:t>1. Application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9F13671-4E2A-5D9F-354E-F12C576D13E0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E405D31-120A-E8F3-41F3-BC9A040EA8E7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780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FF9091A-DD1D-4307-8314-EFEE9E6CE8D6}"/>
              </a:ext>
            </a:extLst>
          </p:cNvPr>
          <p:cNvSpPr/>
          <p:nvPr/>
        </p:nvSpPr>
        <p:spPr>
          <a:xfrm>
            <a:off x="1537768" y="2525606"/>
            <a:ext cx="8757526" cy="27161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282828"/>
                </a:solidFill>
              </a:rPr>
              <a:t>Measuring the Required Clearance </a:t>
            </a:r>
            <a:endParaRPr lang="en-US" altLang="en-US" dirty="0">
              <a:solidFill>
                <a:srgbClr val="282828"/>
              </a:solidFill>
            </a:endParaRP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AROUND THE WHEEL…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800" dirty="0">
                <a:solidFill>
                  <a:srgbClr val="282828"/>
                </a:solidFill>
              </a:rPr>
              <a:t>Make sure the tire does not hit the body while using the least amount of lost space.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AROUND THE ENGINE…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800" dirty="0">
                <a:solidFill>
                  <a:srgbClr val="282828"/>
                </a:solidFill>
              </a:rPr>
              <a:t>Make sure the engine does not hit any body or other parts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endParaRPr lang="en-US" dirty="0">
              <a:solidFill>
                <a:srgbClr val="C9D803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EBDF17-4D86-59AC-D44A-F04D9156C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8692" y="1693888"/>
            <a:ext cx="4276291" cy="3194566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4269702-9E1A-FC2A-A3A1-0184282D629A}"/>
              </a:ext>
            </a:extLst>
          </p:cNvPr>
          <p:cNvSpPr txBox="1">
            <a:spLocks/>
          </p:cNvSpPr>
          <p:nvPr/>
        </p:nvSpPr>
        <p:spPr>
          <a:xfrm>
            <a:off x="1649525" y="468886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1. PACKAGING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99D1314-1CE4-2A77-1E87-3A691F2C47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655" y="1236688"/>
            <a:ext cx="2435901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1.1 CLEARANCE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A235A89-3516-A961-4E7F-D6A158E7C894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A20834C-CDB3-6228-18B1-9BD3825EB067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839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1C1E27-4732-4B5C-B95A-EF6E80E32618}"/>
              </a:ext>
            </a:extLst>
          </p:cNvPr>
          <p:cNvSpPr txBox="1">
            <a:spLocks/>
          </p:cNvSpPr>
          <p:nvPr/>
        </p:nvSpPr>
        <p:spPr>
          <a:xfrm>
            <a:off x="4221311" y="2311512"/>
            <a:ext cx="4023279" cy="1905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282828"/>
                </a:solidFill>
              </a:rPr>
              <a:t>2. Wheel Packaging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C2249799-4604-B43C-FEEA-B26B1F492F9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E4517DF-4711-E98C-523C-278E8790A901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259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829F22-5BA4-05D6-07DD-227F6F5BD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4971" y="2160813"/>
            <a:ext cx="6088812" cy="332558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F9091A-DD1D-4307-8314-EFEE9E6CE8D6}"/>
              </a:ext>
            </a:extLst>
          </p:cNvPr>
          <p:cNvSpPr/>
          <p:nvPr/>
        </p:nvSpPr>
        <p:spPr>
          <a:xfrm>
            <a:off x="921331" y="1594696"/>
            <a:ext cx="6168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EZMotion3 Measurement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635023-D989-4D16-93EC-FA7FB5AB4E28}"/>
              </a:ext>
            </a:extLst>
          </p:cNvPr>
          <p:cNvSpPr txBox="1"/>
          <p:nvPr/>
        </p:nvSpPr>
        <p:spPr>
          <a:xfrm>
            <a:off x="899966" y="2098892"/>
            <a:ext cx="4724380" cy="925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Capture the position and angle of the wheel during different driving events.</a:t>
            </a:r>
          </a:p>
          <a:p>
            <a:endParaRPr lang="en-US" sz="1400" spc="300" dirty="0"/>
          </a:p>
        </p:txBody>
      </p:sp>
      <p:sp>
        <p:nvSpPr>
          <p:cNvPr id="22" name="Line 16">
            <a:extLst>
              <a:ext uri="{FF2B5EF4-FFF2-40B4-BE49-F238E27FC236}">
                <a16:creationId xmlns:a16="http://schemas.microsoft.com/office/drawing/2014/main" id="{11E8A304-977B-40AF-8502-E7AE93DD563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00146" y="4365822"/>
            <a:ext cx="2225900" cy="536225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16">
            <a:extLst>
              <a:ext uri="{FF2B5EF4-FFF2-40B4-BE49-F238E27FC236}">
                <a16:creationId xmlns:a16="http://schemas.microsoft.com/office/drawing/2014/main" id="{224445B1-D17D-4EE8-8AC1-DBB6DD8BF6C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6929" y="4531436"/>
            <a:ext cx="3925508" cy="370612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16">
            <a:extLst>
              <a:ext uri="{FF2B5EF4-FFF2-40B4-BE49-F238E27FC236}">
                <a16:creationId xmlns:a16="http://schemas.microsoft.com/office/drawing/2014/main" id="{4AD42009-6776-4067-8B19-EC2BC889E3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63527" y="3029225"/>
            <a:ext cx="2334905" cy="724973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16">
            <a:extLst>
              <a:ext uri="{FF2B5EF4-FFF2-40B4-BE49-F238E27FC236}">
                <a16:creationId xmlns:a16="http://schemas.microsoft.com/office/drawing/2014/main" id="{BE04B48A-77D3-456A-B421-199B48082F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76745" y="3029225"/>
            <a:ext cx="3835693" cy="724975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462A23-1CB8-4FAD-A79F-894A174DC04A}"/>
              </a:ext>
            </a:extLst>
          </p:cNvPr>
          <p:cNvSpPr/>
          <p:nvPr/>
        </p:nvSpPr>
        <p:spPr>
          <a:xfrm>
            <a:off x="1055969" y="3563414"/>
            <a:ext cx="2807559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dirty="0">
                <a:solidFill>
                  <a:srgbClr val="282828"/>
                </a:solidFill>
              </a:rPr>
              <a:t>3D Camera System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B9E78DF-B548-4EF8-84A3-1CE70A1DD7CC}"/>
              </a:ext>
            </a:extLst>
          </p:cNvPr>
          <p:cNvSpPr/>
          <p:nvPr/>
        </p:nvSpPr>
        <p:spPr>
          <a:xfrm>
            <a:off x="1055969" y="4685943"/>
            <a:ext cx="2730960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dirty="0">
                <a:solidFill>
                  <a:srgbClr val="282828"/>
                </a:solidFill>
              </a:rPr>
              <a:t>Wheel Probe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2A838B8-08F1-EA06-3F7B-6FE1D486D5BA}"/>
              </a:ext>
            </a:extLst>
          </p:cNvPr>
          <p:cNvSpPr txBox="1">
            <a:spLocks/>
          </p:cNvSpPr>
          <p:nvPr/>
        </p:nvSpPr>
        <p:spPr>
          <a:xfrm>
            <a:off x="1714267" y="220793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WHEEL PACKAGING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66990B-8C7D-7C8C-2634-31BAA3543F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9895" y="926377"/>
            <a:ext cx="4164451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2.1 MEASUREMENT SETUP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C67CD274-C8B2-1E27-CFFF-9CF0E18B971A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0DCD0E7-FD45-7C02-20F2-1A56A028FC87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321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635023-D989-4D16-93EC-FA7FB5AB4E28}"/>
              </a:ext>
            </a:extLst>
          </p:cNvPr>
          <p:cNvSpPr txBox="1"/>
          <p:nvPr/>
        </p:nvSpPr>
        <p:spPr>
          <a:xfrm>
            <a:off x="1270659" y="1478542"/>
            <a:ext cx="9557543" cy="4403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Objective  </a:t>
            </a:r>
            <a:r>
              <a:rPr lang="en-US" dirty="0">
                <a:solidFill>
                  <a:srgbClr val="282828"/>
                </a:solidFill>
              </a:rPr>
              <a:t>	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282828"/>
                </a:solidFill>
              </a:rPr>
              <a:t>Generate maximum travel upward, inward, forwards and backwards. 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Sample Tests: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282828"/>
                </a:solidFill>
              </a:rPr>
              <a:t>Driveway, 15°, 30° (Vertical Load, One Corner, Maximum Body Twist)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Pothole (Impact - One wheel)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Speed Bump (Impact - Full axle)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Curb (Slow Load, One Corner)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Forward Steer / Brake (Positive Load in X)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Reverse Steer / Brake (Negative Load in X)</a:t>
            </a:r>
          </a:p>
          <a:p>
            <a:endParaRPr lang="en-US" sz="1400" spc="300" dirty="0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5384D56A-B8A4-D767-33AE-1D634EB6540D}"/>
              </a:ext>
            </a:extLst>
          </p:cNvPr>
          <p:cNvSpPr txBox="1">
            <a:spLocks/>
          </p:cNvSpPr>
          <p:nvPr/>
        </p:nvSpPr>
        <p:spPr>
          <a:xfrm>
            <a:off x="1511899" y="381695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WHEEL PACKAGING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2E268962-5D6D-8005-E778-0483BF68F2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63797" y="1049207"/>
            <a:ext cx="4917082" cy="6129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latin typeface="Bahnschrift SemiBold" panose="020B0502040204020203" pitchFamily="34" charset="0"/>
              </a:rPr>
              <a:t>2.2 TYPICAL TEST SCENARIO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C0C0640-D6AC-2946-8CB8-AFE2655EF26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D9060BB-4383-DA33-270D-D5B239F856D0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778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7BEE5703-E73D-42CD-A344-F8DE4D5976E8}"/>
              </a:ext>
            </a:extLst>
          </p:cNvPr>
          <p:cNvSpPr txBox="1"/>
          <p:nvPr/>
        </p:nvSpPr>
        <p:spPr>
          <a:xfrm>
            <a:off x="1308236" y="1172782"/>
            <a:ext cx="6184517" cy="266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spc="300" dirty="0">
                <a:latin typeface="Bahnschrif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endParaRPr lang="en-US" sz="1600" spc="300" dirty="0">
              <a:solidFill>
                <a:srgbClr val="C9D803"/>
              </a:solidFill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C9D803"/>
                </a:solidFill>
              </a:rPr>
              <a:t>Wheel</a:t>
            </a:r>
          </a:p>
          <a:p>
            <a:pPr marL="0" lvl="1"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  Position X,Y, and Z</a:t>
            </a:r>
          </a:p>
          <a:p>
            <a:pPr marL="0" lvl="1"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  Orientation, Steer, and Camber</a:t>
            </a: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Each single test describes a motion in time and space</a:t>
            </a:r>
            <a:r>
              <a:rPr lang="en-US" altLang="en-US" sz="1600" b="1" spc="300" dirty="0">
                <a:latin typeface="Bahnschrift" panose="020B0502040204020203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n-US" altLang="en-US" sz="13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altLang="en-US" sz="1300" spc="300" dirty="0">
                <a:latin typeface="Arial" panose="020B0604020202020204" pitchFamily="34" charset="0"/>
                <a:cs typeface="Arial" panose="020B0604020202020204" pitchFamily="34" charset="0"/>
              </a:rPr>
              <a:t>`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3BD2EC-B353-CC3A-A944-30B83A13B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917" y="3880724"/>
            <a:ext cx="3720123" cy="23656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CD1760-2078-1E6E-66B9-4078D8B68C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4433" y="248489"/>
            <a:ext cx="4198620" cy="27355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67F401-8705-0033-76FC-9D96FBF150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2022" y="3359920"/>
            <a:ext cx="4198620" cy="2933700"/>
          </a:xfrm>
          <a:prstGeom prst="rect">
            <a:avLst/>
          </a:prstGeom>
        </p:spPr>
      </p:pic>
      <p:sp>
        <p:nvSpPr>
          <p:cNvPr id="3" name="Title 5">
            <a:extLst>
              <a:ext uri="{FF2B5EF4-FFF2-40B4-BE49-F238E27FC236}">
                <a16:creationId xmlns:a16="http://schemas.microsoft.com/office/drawing/2014/main" id="{AD2EE87C-4EA2-B5F3-EE62-36C374C92503}"/>
              </a:ext>
            </a:extLst>
          </p:cNvPr>
          <p:cNvSpPr txBox="1">
            <a:spLocks/>
          </p:cNvSpPr>
          <p:nvPr/>
        </p:nvSpPr>
        <p:spPr>
          <a:xfrm>
            <a:off x="1582162" y="329112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WHEEL PACKAGING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1AADA940-0027-E282-3E9F-B92E422D68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4060" y="948017"/>
            <a:ext cx="4058181" cy="6129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2.3 SAMPLE DATA</a:t>
            </a:r>
            <a:endParaRPr lang="en-US" sz="2600" dirty="0">
              <a:latin typeface="Bahnschrift SemiBold" panose="020B0502040204020203" pitchFamily="34" charset="0"/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74F7E13-B662-F87D-66D1-ED1552639C5D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C89B9485-491B-2B0C-6DFF-DC46D734B9B3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C1D54F-6F6E-089A-2513-F643D3F389D1}"/>
              </a:ext>
            </a:extLst>
          </p:cNvPr>
          <p:cNvSpPr txBox="1"/>
          <p:nvPr/>
        </p:nvSpPr>
        <p:spPr>
          <a:xfrm>
            <a:off x="9219112" y="6136801"/>
            <a:ext cx="1993531" cy="246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/>
              <a:t>Horizontal Displacement (mm)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98375F-F8D2-54FB-093C-421684A67611}"/>
              </a:ext>
            </a:extLst>
          </p:cNvPr>
          <p:cNvSpPr txBox="1"/>
          <p:nvPr/>
        </p:nvSpPr>
        <p:spPr>
          <a:xfrm>
            <a:off x="9701550" y="2804899"/>
            <a:ext cx="1028653" cy="246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/>
              <a:t>Time (s)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AB8DBC-4102-58B4-E98B-AB17A00462FB}"/>
              </a:ext>
            </a:extLst>
          </p:cNvPr>
          <p:cNvSpPr txBox="1"/>
          <p:nvPr/>
        </p:nvSpPr>
        <p:spPr>
          <a:xfrm rot="16200000">
            <a:off x="6902944" y="1330623"/>
            <a:ext cx="1837595" cy="246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/>
              <a:t>Vertical Displacement (mm)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CDB194-2EA1-6AC7-23C5-0A9C0919AFF9}"/>
              </a:ext>
            </a:extLst>
          </p:cNvPr>
          <p:cNvSpPr txBox="1"/>
          <p:nvPr/>
        </p:nvSpPr>
        <p:spPr>
          <a:xfrm rot="16200000">
            <a:off x="6953224" y="4362358"/>
            <a:ext cx="1837595" cy="2462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/>
              <a:t>Vertical Displacement (mm)</a:t>
            </a:r>
          </a:p>
        </p:txBody>
      </p:sp>
    </p:spTree>
    <p:extLst>
      <p:ext uri="{BB962C8B-B14F-4D97-AF65-F5344CB8AC3E}">
        <p14:creationId xmlns:p14="http://schemas.microsoft.com/office/powerpoint/2010/main" val="1932952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B8B939-390C-8B6C-295B-437D9C980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279" y="2342656"/>
            <a:ext cx="3968920" cy="3038781"/>
          </a:xfrm>
          <a:prstGeom prst="rect">
            <a:avLst/>
          </a:prstGeom>
        </p:spPr>
      </p:pic>
      <p:sp>
        <p:nvSpPr>
          <p:cNvPr id="4" name="Title 5">
            <a:extLst>
              <a:ext uri="{FF2B5EF4-FFF2-40B4-BE49-F238E27FC236}">
                <a16:creationId xmlns:a16="http://schemas.microsoft.com/office/drawing/2014/main" id="{FC4AD516-9A01-B87F-DB96-214E4EB620CB}"/>
              </a:ext>
            </a:extLst>
          </p:cNvPr>
          <p:cNvSpPr txBox="1">
            <a:spLocks/>
          </p:cNvSpPr>
          <p:nvPr/>
        </p:nvSpPr>
        <p:spPr>
          <a:xfrm>
            <a:off x="1692893" y="246403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WHEEL PACKAGING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2C4131B8-460B-A339-CCE9-2EC141115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9590" y="994306"/>
            <a:ext cx="4058181" cy="6129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2.4 CONCLUSIONS</a:t>
            </a:r>
            <a:endParaRPr lang="en-US" sz="2600" dirty="0">
              <a:latin typeface="Bahnschrift SemiBold" panose="020B0502040204020203" pitchFamily="34" charset="0"/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C44FCA0D-EDCA-F90A-1218-1F503D5B3CC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61EB1ED3-DC21-340D-15CF-8D68CEB37C13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37B075-EB29-4D6C-580A-B6E9E735E3D7}"/>
              </a:ext>
            </a:extLst>
          </p:cNvPr>
          <p:cNvSpPr txBox="1"/>
          <p:nvPr/>
        </p:nvSpPr>
        <p:spPr>
          <a:xfrm>
            <a:off x="1055412" y="1966038"/>
            <a:ext cx="7129799" cy="3506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400" spc="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C9D803"/>
                </a:solidFill>
              </a:rPr>
              <a:t>Combining all trajectories</a:t>
            </a:r>
          </a:p>
          <a:p>
            <a:pPr marL="0" lvl="1"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A test will generate a specific point where maximum vertical displacement + maximum steer + maximum braking will generate an extreme point.</a:t>
            </a:r>
          </a:p>
          <a:p>
            <a:pPr marL="0" lvl="1"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 Other test will reach a maximum in other locations.</a:t>
            </a:r>
          </a:p>
          <a:p>
            <a:pPr lvl="1">
              <a:buFontTx/>
              <a:buChar char="•"/>
            </a:pPr>
            <a:endParaRPr lang="en-US" altLang="en-US" sz="1400" spc="3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All wheel positions can be combined in the CAD software to determine in which envelope the tire is moving.</a:t>
            </a: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Design recommendations for body and suspension specifications are established to avoid collisions.</a:t>
            </a:r>
          </a:p>
        </p:txBody>
      </p:sp>
    </p:spTree>
    <p:extLst>
      <p:ext uri="{BB962C8B-B14F-4D97-AF65-F5344CB8AC3E}">
        <p14:creationId xmlns:p14="http://schemas.microsoft.com/office/powerpoint/2010/main" val="1220646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1C1E27-4732-4B5C-B95A-EF6E80E32618}"/>
              </a:ext>
            </a:extLst>
          </p:cNvPr>
          <p:cNvSpPr txBox="1">
            <a:spLocks/>
          </p:cNvSpPr>
          <p:nvPr/>
        </p:nvSpPr>
        <p:spPr>
          <a:xfrm>
            <a:off x="4223257" y="2332614"/>
            <a:ext cx="4163739" cy="1905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282828"/>
                </a:solidFill>
              </a:rPr>
              <a:t>3. Engine Packaging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32E2963-92F8-B18B-44E8-2C34ABD8121C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33157C2-5B27-9348-0339-0C09AAD40D3F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438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15394-2EC1-CD2C-940C-94319CF1F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6994" y="3083960"/>
            <a:ext cx="4267200" cy="28422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700A0-D044-45A3-ACEC-BE7F88209B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8892" y="3053480"/>
            <a:ext cx="3589020" cy="2872740"/>
          </a:xfrm>
          <a:prstGeom prst="rect">
            <a:avLst/>
          </a:prstGeom>
        </p:spPr>
      </p:pic>
      <p:sp>
        <p:nvSpPr>
          <p:cNvPr id="24" name="Line 16">
            <a:extLst>
              <a:ext uri="{FF2B5EF4-FFF2-40B4-BE49-F238E27FC236}">
                <a16:creationId xmlns:a16="http://schemas.microsoft.com/office/drawing/2014/main" id="{CD1EF319-1DC5-4E3F-B4FF-7870118607B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95086" y="4423157"/>
            <a:ext cx="1414800" cy="478891"/>
          </a:xfrm>
          <a:prstGeom prst="line">
            <a:avLst/>
          </a:prstGeom>
          <a:noFill/>
          <a:ln w="34925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16">
            <a:extLst>
              <a:ext uri="{FF2B5EF4-FFF2-40B4-BE49-F238E27FC236}">
                <a16:creationId xmlns:a16="http://schemas.microsoft.com/office/drawing/2014/main" id="{3380E09A-0BEC-4D4F-B466-5D5E92FFECA5}"/>
              </a:ext>
            </a:extLst>
          </p:cNvPr>
          <p:cNvSpPr>
            <a:spLocks noChangeShapeType="1"/>
          </p:cNvSpPr>
          <p:nvPr/>
        </p:nvSpPr>
        <p:spPr bwMode="auto">
          <a:xfrm>
            <a:off x="3295085" y="3703711"/>
            <a:ext cx="2034406" cy="165612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1A8673D-624E-4C28-8E9E-7FD20A549705}"/>
              </a:ext>
            </a:extLst>
          </p:cNvPr>
          <p:cNvSpPr/>
          <p:nvPr/>
        </p:nvSpPr>
        <p:spPr>
          <a:xfrm>
            <a:off x="493487" y="3499992"/>
            <a:ext cx="2814816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dirty="0">
                <a:solidFill>
                  <a:srgbClr val="282828"/>
                </a:solidFill>
              </a:rPr>
              <a:t>3D Camera System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F5F2859-4031-4E3B-9B72-1CBD83608CCE}"/>
              </a:ext>
            </a:extLst>
          </p:cNvPr>
          <p:cNvSpPr/>
          <p:nvPr/>
        </p:nvSpPr>
        <p:spPr>
          <a:xfrm>
            <a:off x="493487" y="4705117"/>
            <a:ext cx="2805169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500"/>
              </a:spcAft>
            </a:pPr>
            <a:r>
              <a:rPr lang="en-US" dirty="0">
                <a:solidFill>
                  <a:srgbClr val="282828"/>
                </a:solidFill>
              </a:rPr>
              <a:t>Engine Probe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4093B70-6872-48E4-A95B-18A4F0905F6A}"/>
              </a:ext>
            </a:extLst>
          </p:cNvPr>
          <p:cNvSpPr/>
          <p:nvPr/>
        </p:nvSpPr>
        <p:spPr>
          <a:xfrm>
            <a:off x="1487298" y="1565572"/>
            <a:ext cx="9503257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EZMotion3 Measurement System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282828"/>
                </a:solidFill>
              </a:rPr>
              <a:t>Camera Unit is mounted on the windshield pointing towards the engine bay. Lightweight engine targets are mounted on the engine block.</a:t>
            </a: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endParaRPr lang="en-US" dirty="0">
              <a:solidFill>
                <a:srgbClr val="C9D803"/>
              </a:solidFill>
            </a:endParaRPr>
          </a:p>
          <a:p>
            <a:pPr>
              <a:spcBef>
                <a:spcPts val="1000"/>
              </a:spcBef>
              <a:spcAft>
                <a:spcPts val="500"/>
              </a:spcAft>
              <a:defRPr/>
            </a:pPr>
            <a:endParaRPr lang="en-US" dirty="0">
              <a:solidFill>
                <a:srgbClr val="C9D803"/>
              </a:solidFill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0D3BF157-FD73-08A7-0A99-DE1AE639F93F}"/>
              </a:ext>
            </a:extLst>
          </p:cNvPr>
          <p:cNvSpPr txBox="1">
            <a:spLocks/>
          </p:cNvSpPr>
          <p:nvPr/>
        </p:nvSpPr>
        <p:spPr>
          <a:xfrm>
            <a:off x="1823323" y="87629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ENGINE PACKAGING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9EE26B74-49D5-5979-867A-A879398B2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99710" y="834136"/>
            <a:ext cx="4058181" cy="6129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3.1 MEASUREMENT SETUP</a:t>
            </a:r>
            <a:endParaRPr lang="en-US" sz="2600" dirty="0">
              <a:latin typeface="Bahnschrift SemiBold" panose="020B0502040204020203" pitchFamily="34" charset="0"/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C8AA915-B1A1-07F5-8A45-BF37A17C4907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564F844-1FD1-4D27-01B5-6361622B6A5C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112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6ED10FC0-20CF-462B-B0D4-8E46777C790C}"/>
              </a:ext>
            </a:extLst>
          </p:cNvPr>
          <p:cNvSpPr txBox="1"/>
          <p:nvPr/>
        </p:nvSpPr>
        <p:spPr>
          <a:xfrm>
            <a:off x="1462015" y="1818819"/>
            <a:ext cx="10015959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spc="300" dirty="0"/>
          </a:p>
          <a:p>
            <a:r>
              <a:rPr lang="en-US" dirty="0">
                <a:solidFill>
                  <a:srgbClr val="C9D803"/>
                </a:solidFill>
              </a:rPr>
              <a:t>Purpose:  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282828"/>
                </a:solidFill>
              </a:rPr>
              <a:t>Generate maximum torque or G forces on the engine. </a:t>
            </a:r>
          </a:p>
          <a:p>
            <a:endParaRPr lang="en-US" dirty="0">
              <a:solidFill>
                <a:srgbClr val="C9D803"/>
              </a:solidFill>
            </a:endParaRPr>
          </a:p>
          <a:p>
            <a:r>
              <a:rPr lang="en-US" dirty="0">
                <a:solidFill>
                  <a:srgbClr val="C9D803"/>
                </a:solidFill>
              </a:rPr>
              <a:t>Sample Tests: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282828"/>
                </a:solidFill>
              </a:rPr>
              <a:t>Sweep (Lateral G)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Clutch Release (Maximum Torque)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Speed Bump (Impact Full axle)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Engine Brake (Negative Torque)</a:t>
            </a:r>
          </a:p>
          <a:p>
            <a:pPr indent="-285750">
              <a:spcBef>
                <a:spcPts val="10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solidFill>
                  <a:srgbClr val="282828"/>
                </a:solidFill>
              </a:rPr>
              <a:t>Durability Course (Noise)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400" spc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spc="3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087BC9-1B82-F4A6-3397-5749E4CA8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8429" y="2974019"/>
            <a:ext cx="5094366" cy="2733265"/>
          </a:xfrm>
          <a:prstGeom prst="rect">
            <a:avLst/>
          </a:prstGeom>
        </p:spPr>
      </p:pic>
      <p:sp>
        <p:nvSpPr>
          <p:cNvPr id="3" name="Title 5">
            <a:extLst>
              <a:ext uri="{FF2B5EF4-FFF2-40B4-BE49-F238E27FC236}">
                <a16:creationId xmlns:a16="http://schemas.microsoft.com/office/drawing/2014/main" id="{A32CB683-E7A4-5CF1-3CCC-EF7A915D5E01}"/>
              </a:ext>
            </a:extLst>
          </p:cNvPr>
          <p:cNvSpPr txBox="1">
            <a:spLocks/>
          </p:cNvSpPr>
          <p:nvPr/>
        </p:nvSpPr>
        <p:spPr>
          <a:xfrm>
            <a:off x="1544096" y="432673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ENGINE PACKAGING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04A8FC6B-EB56-0D95-132B-104ED881C6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2352" y="1194510"/>
            <a:ext cx="4628703" cy="739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3.2 TYPICAL TEST SCENARIO</a:t>
            </a:r>
            <a:endParaRPr lang="en-US" sz="2600" dirty="0">
              <a:latin typeface="Bahnschrift SemiBold" panose="020B0502040204020203" pitchFamily="34" charset="0"/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2CD3EC-ABF7-0605-8434-B658982C0673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DB4EAC2-6290-2C05-5D1E-8E9A7077BB32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E60E7F-FA20-11C5-FD78-23A61DFEF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8429" y="5555303"/>
            <a:ext cx="3095256" cy="37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721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E49355-85F4-202B-8CF8-AAEB5C4574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246" y="1336557"/>
            <a:ext cx="5475838" cy="4184886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BEE5703-E73D-42CD-A344-F8DE4D5976E8}"/>
              </a:ext>
            </a:extLst>
          </p:cNvPr>
          <p:cNvSpPr txBox="1"/>
          <p:nvPr/>
        </p:nvSpPr>
        <p:spPr>
          <a:xfrm>
            <a:off x="1200765" y="1498939"/>
            <a:ext cx="5475838" cy="4320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400" spc="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1">
              <a:spcBef>
                <a:spcPct val="20000"/>
              </a:spcBef>
              <a:spcAft>
                <a:spcPts val="800"/>
              </a:spcAft>
              <a:defRPr/>
            </a:pPr>
            <a:r>
              <a:rPr lang="en-US" dirty="0">
                <a:solidFill>
                  <a:srgbClr val="C9D803"/>
                </a:solidFill>
              </a:rPr>
              <a:t>All data combined</a:t>
            </a: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Maximum displacement combined with maximum rotation determines the extreme points.</a:t>
            </a: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endParaRPr lang="en-US" altLang="en-US" dirty="0">
              <a:solidFill>
                <a:srgbClr val="282828"/>
              </a:solidFill>
            </a:endParaRPr>
          </a:p>
          <a:p>
            <a:pPr lvl="1"/>
            <a:endParaRPr lang="en-US" altLang="en-US" sz="1400" spc="3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lvl="1"/>
            <a:endParaRPr lang="en-US" altLang="en-US" dirty="0">
              <a:solidFill>
                <a:srgbClr val="282828"/>
              </a:solidFill>
            </a:endParaRPr>
          </a:p>
          <a:p>
            <a:pPr lvl="1"/>
            <a:endParaRPr lang="en-US" altLang="en-US" sz="1400" spc="3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lvl="1"/>
            <a:endParaRPr lang="en-US" altLang="en-US" sz="1400" spc="3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lvl="1"/>
            <a:endParaRPr lang="en-US" altLang="en-US" sz="1400" spc="300" dirty="0">
              <a:latin typeface="Bahnschrift" panose="020B0502040204020203" pitchFamily="34" charset="0"/>
              <a:cs typeface="Arial" panose="020B0604020202020204" pitchFamily="34" charset="0"/>
            </a:endParaRPr>
          </a:p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altLang="en-US" dirty="0">
                <a:solidFill>
                  <a:srgbClr val="282828"/>
                </a:solidFill>
              </a:rPr>
              <a:t>Design recommendations for body and engine mount specifications are established to avoid collisions.</a:t>
            </a:r>
          </a:p>
          <a:p>
            <a:pPr lvl="1"/>
            <a:endParaRPr lang="en-US" altLang="en-US" sz="13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Line 16">
            <a:extLst>
              <a:ext uri="{FF2B5EF4-FFF2-40B4-BE49-F238E27FC236}">
                <a16:creationId xmlns:a16="http://schemas.microsoft.com/office/drawing/2014/main" id="{E6798337-9037-45B0-94BC-91156D19C9C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66586" y="3268231"/>
            <a:ext cx="2899534" cy="745433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id="{7E8DEA64-C468-4724-B092-39CA630E374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66586" y="2600720"/>
            <a:ext cx="2806671" cy="667512"/>
          </a:xfrm>
          <a:prstGeom prst="line">
            <a:avLst/>
          </a:prstGeom>
          <a:noFill/>
          <a:ln w="38100">
            <a:solidFill>
              <a:srgbClr val="B1BE0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179B6F-FBEC-4141-83EA-D813D63D9072}"/>
              </a:ext>
            </a:extLst>
          </p:cNvPr>
          <p:cNvSpPr/>
          <p:nvPr/>
        </p:nvSpPr>
        <p:spPr>
          <a:xfrm>
            <a:off x="1921679" y="3090779"/>
            <a:ext cx="2644907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 marL="0" lvl="1"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dirty="0">
                <a:solidFill>
                  <a:srgbClr val="282828"/>
                </a:solidFill>
              </a:rPr>
              <a:t>Static Volume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965E8D-12B7-47C6-B493-190E1F4E1EC9}"/>
              </a:ext>
            </a:extLst>
          </p:cNvPr>
          <p:cNvSpPr/>
          <p:nvPr/>
        </p:nvSpPr>
        <p:spPr>
          <a:xfrm>
            <a:off x="1921679" y="3828999"/>
            <a:ext cx="2644907" cy="369332"/>
          </a:xfrm>
          <a:prstGeom prst="rect">
            <a:avLst/>
          </a:prstGeom>
          <a:ln w="28575">
            <a:solidFill>
              <a:srgbClr val="7B840A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500"/>
              </a:spcAft>
            </a:pPr>
            <a:r>
              <a:rPr lang="en-US" dirty="0">
                <a:solidFill>
                  <a:srgbClr val="FF0000"/>
                </a:solidFill>
              </a:rPr>
              <a:t>Dynamic</a:t>
            </a:r>
            <a:r>
              <a:rPr lang="en-US" spc="300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Volume</a:t>
            </a: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1FB3CBCE-F8BA-0A6B-6F27-C6BA44CE6743}"/>
              </a:ext>
            </a:extLst>
          </p:cNvPr>
          <p:cNvSpPr txBox="1">
            <a:spLocks/>
          </p:cNvSpPr>
          <p:nvPr/>
        </p:nvSpPr>
        <p:spPr>
          <a:xfrm>
            <a:off x="1671512" y="383933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ENGINE PACKAGING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9012FC20-D67F-6B95-AB6A-2516C4438A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59379" y="1057199"/>
            <a:ext cx="5558581" cy="667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3.3 RESULTS AND CONCLUSIONS</a:t>
            </a:r>
            <a:endParaRPr lang="en-US" sz="2600" dirty="0">
              <a:latin typeface="Bahnschrift SemiBold" panose="020B0502040204020203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2A37944-0454-43A7-8220-A80C546165A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F055D4B-5E5E-7E7E-0915-DB9C45EC2D6A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696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218008" y="4112089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info@ezmetrology.com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support@ezmetrology.com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portal.ezmetrology.com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academy.ezmetrology.com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Title 3">
            <a:extLst>
              <a:ext uri="{FF2B5EF4-FFF2-40B4-BE49-F238E27FC236}">
                <a16:creationId xmlns:a16="http://schemas.microsoft.com/office/drawing/2014/main" id="{D12E6EA7-98BB-AE61-6231-0F90FD53DAAF}"/>
              </a:ext>
            </a:extLst>
          </p:cNvPr>
          <p:cNvSpPr txBox="1">
            <a:spLocks/>
          </p:cNvSpPr>
          <p:nvPr/>
        </p:nvSpPr>
        <p:spPr>
          <a:xfrm>
            <a:off x="4581140" y="2600846"/>
            <a:ext cx="3209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C9D803"/>
                </a:solidFill>
                <a:latin typeface="Bahnschrift SemiBold" panose="020B0502040204020203" pitchFamily="34" charset="0"/>
              </a:rPr>
              <a:t>THANK YOU.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C53DBA1-F27F-CEE4-D9B2-E23EC27BF1D6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3E02FDA-10ED-41A0-385D-D4841A2D88D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Bahnschrift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12F29E0-0576-4818-A115-2BE75ADDC5D8}">
  <ds:schemaRefs>
    <ds:schemaRef ds:uri="http://schemas.microsoft.com/office/2006/metadata/properties"/>
    <ds:schemaRef ds:uri="http://schemas.microsoft.com/office/infopath/2007/PartnerControls"/>
    <ds:schemaRef ds:uri="19aad6ec-c734-43a9-9135-0e28367fcc05"/>
    <ds:schemaRef ds:uri="b855a5ad-b2f0-47c5-8eb8-17d500768fc6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0FA573C4-55C5-4542-A2CB-E3B327ECA2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96CF03-5256-4676-99F7-F0C110D3D213}"/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582</Words>
  <Application>Microsoft Office PowerPoint</Application>
  <PresentationFormat>Widescreen</PresentationFormat>
  <Paragraphs>124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Bahnschrift</vt:lpstr>
      <vt:lpstr>Bahnschrift SemiBold</vt:lpstr>
      <vt:lpstr>Calibri</vt:lpstr>
      <vt:lpstr>Office Theme</vt:lpstr>
      <vt:lpstr>PowerPoint Presentation</vt:lpstr>
      <vt:lpstr>Index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METROLOGY</dc:title>
  <dc:creator>Design</dc:creator>
  <cp:lastModifiedBy>Don Kahaian</cp:lastModifiedBy>
  <cp:revision>426</cp:revision>
  <cp:lastPrinted>2017-09-18T17:23:24Z</cp:lastPrinted>
  <dcterms:created xsi:type="dcterms:W3CDTF">2017-09-01T18:29:13Z</dcterms:created>
  <dcterms:modified xsi:type="dcterms:W3CDTF">2023-10-02T14:25:03Z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