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7" r:id="rId5"/>
  </p:sldMasterIdLst>
  <p:notesMasterIdLst>
    <p:notesMasterId r:id="rId33"/>
  </p:notesMasterIdLst>
  <p:handoutMasterIdLst>
    <p:handoutMasterId r:id="rId34"/>
  </p:handoutMasterIdLst>
  <p:sldIdLst>
    <p:sldId id="282" r:id="rId6"/>
    <p:sldId id="283" r:id="rId7"/>
    <p:sldId id="368" r:id="rId8"/>
    <p:sldId id="462" r:id="rId9"/>
    <p:sldId id="484" r:id="rId10"/>
    <p:sldId id="485" r:id="rId11"/>
    <p:sldId id="486" r:id="rId12"/>
    <p:sldId id="294" r:id="rId13"/>
    <p:sldId id="295" r:id="rId14"/>
    <p:sldId id="478" r:id="rId15"/>
    <p:sldId id="470" r:id="rId16"/>
    <p:sldId id="474" r:id="rId17"/>
    <p:sldId id="476" r:id="rId18"/>
    <p:sldId id="471" r:id="rId19"/>
    <p:sldId id="475" r:id="rId20"/>
    <p:sldId id="477" r:id="rId21"/>
    <p:sldId id="479" r:id="rId22"/>
    <p:sldId id="483" r:id="rId23"/>
    <p:sldId id="481" r:id="rId24"/>
    <p:sldId id="482" r:id="rId25"/>
    <p:sldId id="297" r:id="rId26"/>
    <p:sldId id="296" r:id="rId27"/>
    <p:sldId id="404" r:id="rId28"/>
    <p:sldId id="410" r:id="rId29"/>
    <p:sldId id="407" r:id="rId30"/>
    <p:sldId id="408" r:id="rId31"/>
    <p:sldId id="458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B78F62-72A2-4474-B845-8DD1D699DE2B}">
          <p14:sldIdLst>
            <p14:sldId id="282"/>
            <p14:sldId id="283"/>
            <p14:sldId id="368"/>
            <p14:sldId id="462"/>
            <p14:sldId id="484"/>
            <p14:sldId id="485"/>
            <p14:sldId id="486"/>
            <p14:sldId id="294"/>
            <p14:sldId id="295"/>
            <p14:sldId id="478"/>
            <p14:sldId id="470"/>
            <p14:sldId id="474"/>
            <p14:sldId id="476"/>
            <p14:sldId id="471"/>
            <p14:sldId id="475"/>
            <p14:sldId id="477"/>
            <p14:sldId id="479"/>
            <p14:sldId id="483"/>
            <p14:sldId id="481"/>
            <p14:sldId id="482"/>
            <p14:sldId id="297"/>
            <p14:sldId id="296"/>
            <p14:sldId id="404"/>
          </p14:sldIdLst>
        </p14:section>
        <p14:section name="Company Pages" id="{F6B24956-B447-45B8-8988-92822142DBC7}">
          <p14:sldIdLst>
            <p14:sldId id="410"/>
            <p14:sldId id="407"/>
            <p14:sldId id="408"/>
            <p14:sldId id="45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Erol Gunes" initials="EG" lastIdx="16" clrIdx="1">
    <p:extLst>
      <p:ext uri="{19B8F6BF-5375-455C-9EA6-DF929625EA0E}">
        <p15:presenceInfo xmlns:p15="http://schemas.microsoft.com/office/powerpoint/2012/main" userId="Erol Gunes" providerId="None"/>
      </p:ext>
    </p:extLst>
  </p:cmAuthor>
  <p:cmAuthor id="3" name="Tom Van Esch" initials="TVE" lastIdx="1" clrIdx="2">
    <p:extLst>
      <p:ext uri="{19B8F6BF-5375-455C-9EA6-DF929625EA0E}">
        <p15:presenceInfo xmlns:p15="http://schemas.microsoft.com/office/powerpoint/2012/main" userId="Tom Van Esch" providerId="None"/>
      </p:ext>
    </p:extLst>
  </p:cmAuthor>
  <p:cmAuthor id="4" name="Max Rose" initials="MR" lastIdx="14" clrIdx="3">
    <p:extLst>
      <p:ext uri="{19B8F6BF-5375-455C-9EA6-DF929625EA0E}">
        <p15:presenceInfo xmlns:p15="http://schemas.microsoft.com/office/powerpoint/2012/main" userId="S::MRose@ezmetrology.com::1c45b4df-f047-4dd9-bd62-c8d2a2b5fa49" providerId="AD"/>
      </p:ext>
    </p:extLst>
  </p:cmAuthor>
  <p:cmAuthor id="5" name="Carine Woldanski" initials="CW" lastIdx="12" clrIdx="4">
    <p:extLst>
      <p:ext uri="{19B8F6BF-5375-455C-9EA6-DF929625EA0E}">
        <p15:presenceInfo xmlns:p15="http://schemas.microsoft.com/office/powerpoint/2012/main" userId="S::cwoldanski@ezmetrology.com::bf7584f9-3c43-4d21-861e-68ed152757ea" providerId="AD"/>
      </p:ext>
    </p:extLst>
  </p:cmAuthor>
  <p:cmAuthor id="6" name="Erol Gunes" initials="EG [2]" lastIdx="1" clrIdx="5">
    <p:extLst>
      <p:ext uri="{19B8F6BF-5375-455C-9EA6-DF929625EA0E}">
        <p15:presenceInfo xmlns:p15="http://schemas.microsoft.com/office/powerpoint/2012/main" userId="S::guneser@udmercy.edu::3f9f9739-6312-4ded-b0f9-2ca2bafcc8b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E00"/>
    <a:srgbClr val="FF4612"/>
    <a:srgbClr val="69D8FF"/>
    <a:srgbClr val="EB4BB9"/>
    <a:srgbClr val="C9D803"/>
    <a:srgbClr val="282828"/>
    <a:srgbClr val="FF9999"/>
    <a:srgbClr val="DDDDDD"/>
    <a:srgbClr val="F3FD77"/>
    <a:srgbClr val="B4C10F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7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commentAuthors" Target="commentAuthor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1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99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492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333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487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9577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69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79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5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93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7" r:id="rId4"/>
    <p:sldLayoutId id="2147483694" r:id="rId5"/>
    <p:sldLayoutId id="2147483695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02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0.png"/><Relationship Id="rId4" Type="http://schemas.openxmlformats.org/officeDocument/2006/relationships/slide" Target="slide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ezmetrology.com" TargetMode="External"/><Relationship Id="rId2" Type="http://schemas.openxmlformats.org/officeDocument/2006/relationships/hyperlink" Target="mailto:info@ezmetrology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Academy.ezmetrology.com" TargetMode="External"/><Relationship Id="rId5" Type="http://schemas.openxmlformats.org/officeDocument/2006/relationships/hyperlink" Target="https://portal.ezmetrology.com/" TargetMode="External"/><Relationship Id="rId4" Type="http://schemas.openxmlformats.org/officeDocument/2006/relationships/hyperlink" Target="http://www.ezmetrology.com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241699" y="2468595"/>
            <a:ext cx="57086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282828"/>
                </a:solidFill>
                <a:latin typeface="Bahnschrift" panose="020B0502040204020203" pitchFamily="34" charset="0"/>
              </a:rPr>
              <a:t>EZMotion</a:t>
            </a:r>
          </a:p>
          <a:p>
            <a:pPr algn="ctr"/>
            <a:r>
              <a:rPr lang="en-US" sz="4000" dirty="0">
                <a:solidFill>
                  <a:srgbClr val="282828"/>
                </a:solidFill>
                <a:latin typeface="Bahnschrift" panose="020B0502040204020203" pitchFamily="34" charset="0"/>
              </a:rPr>
              <a:t>Towing Tank Application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552700" y="4224990"/>
            <a:ext cx="7239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Towing tank application and measurement of naval structures using EZMotion.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EE92786-7F51-2193-7A7F-2D1809F91745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C0478BC-E24C-CFDC-1170-E0A32092D8CE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27BED6-47FA-4121-869E-EF0699BEE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60DB1-AF83-4AFA-9E7C-22F7967A99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BF5936-E45A-4F90-8914-5776E36F6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196240"/>
            <a:ext cx="4587893" cy="332208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Technology Platform</a:t>
            </a:r>
          </a:p>
          <a:p>
            <a:r>
              <a:rPr lang="en-US" dirty="0"/>
              <a:t>Tank Layouts</a:t>
            </a:r>
          </a:p>
          <a:p>
            <a:r>
              <a:rPr lang="en-US" dirty="0"/>
              <a:t>Offshore Layouts</a:t>
            </a:r>
          </a:p>
          <a:p>
            <a:r>
              <a:rPr lang="en-US" dirty="0"/>
              <a:t>Submersible</a:t>
            </a:r>
          </a:p>
          <a:p>
            <a:r>
              <a:rPr lang="en-US" dirty="0" err="1"/>
              <a:t>CTrack</a:t>
            </a:r>
            <a:r>
              <a:rPr lang="en-US" dirty="0"/>
              <a:t> Interface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B7F16836-8C76-4171-B0D4-E2429697B2A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615317"/>
                  </p:ext>
                </p:extLst>
              </p:nvPr>
            </p:nvGraphicFramePr>
            <p:xfrm>
              <a:off x="2070727" y="4640412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16602BF1-8A37-485B-87E1-86F8B4B06A59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9525">
                          <a:solidFill>
                            <a:srgbClr val="C9D803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B7F16836-8C76-4171-B0D4-E2429697B2A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70727" y="4640412"/>
                <a:ext cx="3048000" cy="1714500"/>
              </a:xfrm>
              <a:prstGeom prst="rect">
                <a:avLst/>
              </a:prstGeom>
              <a:ln w="9525">
                <a:solidFill>
                  <a:srgbClr val="C9D803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3C24658-E65F-A4C6-0C0C-AF6184FCBAE8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B4F3A3-28A5-F0E3-DD67-7AF07229DC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9129" y="457032"/>
            <a:ext cx="4876800" cy="589788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02ED6DA-23A0-5E20-26C7-CA0D47F3B1B9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2023 EZMetrology </a:t>
            </a:r>
          </a:p>
        </p:txBody>
      </p:sp>
    </p:spTree>
    <p:extLst>
      <p:ext uri="{BB962C8B-B14F-4D97-AF65-F5344CB8AC3E}">
        <p14:creationId xmlns:p14="http://schemas.microsoft.com/office/powerpoint/2010/main" val="149901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6255" y="2823699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Technology Platform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E3A4558-2797-F23D-FDC2-C12F75194897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FF1B13-B67E-C063-664C-8A7C824FFE02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39F2FB8-1518-D7B9-E29B-02C7E33D954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50EBED-7A78-4B4C-97DF-11F46F7B0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71704"/>
            <a:ext cx="6084278" cy="48498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rgbClr val="282828"/>
                </a:solidFill>
              </a:rPr>
              <a:t>Different aspects come into consideration when configuring EZMotion:</a:t>
            </a:r>
            <a:endParaRPr lang="en-US" sz="18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600" dirty="0"/>
              <a:t>Accuracy / Resolution</a:t>
            </a:r>
            <a:r>
              <a:rPr lang="en-GB" sz="1200" dirty="0">
                <a:solidFill>
                  <a:schemeClr val="tx1"/>
                </a:solidFill>
              </a:rPr>
              <a:t>          </a:t>
            </a:r>
            <a:endParaRPr lang="en-GB" sz="1600" dirty="0"/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</a:pPr>
            <a:r>
              <a:rPr lang="en-GB" sz="1200" dirty="0"/>
              <a:t>Requirements for Position Accuracy</a:t>
            </a:r>
            <a:r>
              <a:rPr lang="en-GB" sz="1200" dirty="0">
                <a:solidFill>
                  <a:srgbClr val="282828"/>
                </a:solidFill>
              </a:rPr>
              <a:t> </a:t>
            </a: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</a:pPr>
            <a:r>
              <a:rPr lang="en-GB" sz="1200" dirty="0"/>
              <a:t>Requirements for Angular Accuracy</a:t>
            </a:r>
            <a:r>
              <a:rPr lang="en-GB" sz="1200" dirty="0">
                <a:solidFill>
                  <a:srgbClr val="282828"/>
                </a:solidFill>
              </a:rPr>
              <a:t> 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>
                <a:solidFill>
                  <a:schemeClr val="tx1"/>
                </a:solidFill>
              </a:rPr>
              <a:t>These can largely be controlled by camera geometry and target definition.</a:t>
            </a:r>
          </a:p>
          <a:p>
            <a:pPr marL="800100" indent="-3429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Tx/>
              <a:buChar char="-"/>
            </a:pPr>
            <a:endParaRPr lang="en-GB" sz="1200" dirty="0">
              <a:solidFill>
                <a:srgbClr val="282828"/>
              </a:solidFill>
            </a:endParaRPr>
          </a:p>
          <a:p>
            <a:pPr marL="800100" indent="-3429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Tx/>
              <a:buChar char="-"/>
            </a:pPr>
            <a:endParaRPr lang="en-GB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600" dirty="0"/>
              <a:t>Acquisition Speed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Frequencies are available from 1 Hz to 1 kHz.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/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600" dirty="0"/>
              <a:t>Measurement Volume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See chapter on different configurations.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600" dirty="0"/>
              <a:t>Environment</a:t>
            </a:r>
            <a:endParaRPr lang="en-GB" sz="1600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Standard system is splash proof. 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Underwater version release is expected end of 2024.</a:t>
            </a:r>
            <a:endParaRPr lang="en-GB" sz="12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C4B798-DF61-4DE0-B09F-307075DE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1CF70C-6EA6-475D-8D78-CD2CA4B77A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Camera Technology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A6BB204-66DA-082E-0BA5-05B0358A9E8F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1F17E6-264F-320D-AA67-8C0AC7B8E5F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03EAE701-FC8D-EAC2-C65D-E72C3DFD35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2860A6-865A-8B50-377D-0AA3B2157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0029" y="1581912"/>
            <a:ext cx="3192780" cy="385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23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3330765-5A5F-090E-5D00-8A0811710B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659" y="0"/>
            <a:ext cx="6027377" cy="6492874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50EBED-7A78-4B4C-97DF-11F46F7B0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371704"/>
            <a:ext cx="5292061" cy="48498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rgbClr val="282828"/>
                </a:solidFill>
              </a:rPr>
              <a:t>The camera size is defined by the distance between the two camera units, and for this example it is taken  to be constant.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lang="en-GB" sz="1600" dirty="0">
                <a:latin typeface="Bahnschrift"/>
              </a:rPr>
              <a:t>Geometry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2" indent="0" defTabSz="4572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US" sz="1200" dirty="0"/>
              <a:t>	Example build with a width of 1 m. </a:t>
            </a:r>
          </a:p>
          <a:p>
            <a:pPr marL="0" lvl="2" indent="0" defTabSz="4572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US" sz="1200" dirty="0"/>
              <a:t>	Available range goes from 0.5 m up to 2m.</a:t>
            </a:r>
          </a:p>
          <a:p>
            <a:pPr marL="0" lvl="2" indent="0" defTabSz="4572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	Ratio between width and standoff, ideally, 3 to 5. </a:t>
            </a:r>
          </a:p>
          <a:p>
            <a:pPr marL="0" lvl="2" indent="0" defTabSz="4572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	In the example,  the reasonable distance between camera and 	object is about 3 to 5m.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600" dirty="0"/>
              <a:t>Resolution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The camera sensor has a resolution of 2600 x 2050 </a:t>
            </a:r>
            <a:r>
              <a:rPr lang="en-GB" sz="1200" dirty="0" err="1"/>
              <a:t>px</a:t>
            </a:r>
            <a:r>
              <a:rPr lang="en-GB" sz="1200" dirty="0"/>
              <a:t>.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A 1/100 Pixel Interpolation is achievable with correct tracker size designed to be about 10 </a:t>
            </a:r>
            <a:r>
              <a:rPr lang="en-GB" sz="1200" dirty="0" err="1"/>
              <a:t>px</a:t>
            </a:r>
            <a:r>
              <a:rPr lang="en-GB" sz="1200" dirty="0"/>
              <a:t>.</a:t>
            </a:r>
            <a:endParaRPr lang="en-GB" sz="1200" dirty="0">
              <a:solidFill>
                <a:srgbClr val="282828"/>
              </a:solidFill>
            </a:endParaRP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</a:pPr>
            <a:endParaRPr lang="en-GB" sz="1200" dirty="0">
              <a:solidFill>
                <a:srgbClr val="282828"/>
              </a:solidFill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C4B798-DF61-4DE0-B09F-307075DE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1CF70C-6EA6-475D-8D78-CD2CA4B77A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1.1.1 LENS Selection - Example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A6BB204-66DA-082E-0BA5-05B0358A9E8F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1F17E6-264F-320D-AA67-8C0AC7B8E5F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03EAE701-FC8D-EAC2-C65D-E72C3DFD35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9FFC86F-ADD6-A64F-AD77-C375E65D0A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606064"/>
              </p:ext>
            </p:extLst>
          </p:nvPr>
        </p:nvGraphicFramePr>
        <p:xfrm>
          <a:off x="1709729" y="4456955"/>
          <a:ext cx="3978893" cy="12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6981">
                  <a:extLst>
                    <a:ext uri="{9D8B030D-6E8A-4147-A177-3AD203B41FA5}">
                      <a16:colId xmlns:a16="http://schemas.microsoft.com/office/drawing/2014/main" val="1030494420"/>
                    </a:ext>
                  </a:extLst>
                </a:gridCol>
                <a:gridCol w="1173263">
                  <a:extLst>
                    <a:ext uri="{9D8B030D-6E8A-4147-A177-3AD203B41FA5}">
                      <a16:colId xmlns:a16="http://schemas.microsoft.com/office/drawing/2014/main" val="1898876286"/>
                    </a:ext>
                  </a:extLst>
                </a:gridCol>
                <a:gridCol w="1106548">
                  <a:extLst>
                    <a:ext uri="{9D8B030D-6E8A-4147-A177-3AD203B41FA5}">
                      <a16:colId xmlns:a16="http://schemas.microsoft.com/office/drawing/2014/main" val="1939315808"/>
                    </a:ext>
                  </a:extLst>
                </a:gridCol>
                <a:gridCol w="302101">
                  <a:extLst>
                    <a:ext uri="{9D8B030D-6E8A-4147-A177-3AD203B41FA5}">
                      <a16:colId xmlns:a16="http://schemas.microsoft.com/office/drawing/2014/main" val="3037538392"/>
                    </a:ext>
                  </a:extLst>
                </a:gridCol>
              </a:tblGrid>
              <a:tr h="3167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Diagonal @ 3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181245"/>
                  </a:ext>
                </a:extLst>
              </a:tr>
              <a:tr h="3167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8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3000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0.011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08698"/>
                  </a:ext>
                </a:extLst>
              </a:tr>
              <a:tr h="3167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2500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0.009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>
                    <a:solidFill>
                      <a:srgbClr val="EB4B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889"/>
                  </a:ext>
                </a:extLst>
              </a:tr>
              <a:tr h="3167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24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1100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0.004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>
                    <a:solidFill>
                      <a:srgbClr val="69D8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6802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19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049EA2A-C2CF-5CFC-B6F4-0A2D7A9E3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7033" y="0"/>
            <a:ext cx="5389569" cy="6858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50EBED-7A78-4B4C-97DF-11F46F7B0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71704"/>
            <a:ext cx="5604012" cy="48498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rgbClr val="282828"/>
                </a:solidFill>
              </a:rPr>
              <a:t>The geometry can have an impact on performance.  Any size can be selected.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rgbClr val="282828"/>
                </a:solidFill>
              </a:rPr>
              <a:t>Practical dimension range anywhere from 0.5 to 2 m.  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The ratio for width of camera to depth is ideally  3 to 5. 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Lens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	Example set for standard 12 mm lens.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	Ratio for width of camera to depth is ideal</a:t>
            </a:r>
            <a:r>
              <a:rPr lang="en-GB" sz="1200" dirty="0" err="1">
                <a:latin typeface="Bahnschrift"/>
              </a:rPr>
              <a:t>ly</a:t>
            </a:r>
            <a:r>
              <a:rPr lang="en-GB" sz="1200" dirty="0">
                <a:latin typeface="Bahnschrift"/>
              </a:rPr>
              <a:t> 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3 or 4.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Resolution</a:t>
            </a:r>
          </a:p>
          <a:p>
            <a:pPr marL="4572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Sensor 2600 x 2050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px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4572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1/100 Interpolation : Tracker size designed to be 10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px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C4B798-DF61-4DE0-B09F-307075DE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1CF70C-6EA6-475D-8D78-CD2CA4B77A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1.1.2 GEOMETRY - Example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A6BB204-66DA-082E-0BA5-05B0358A9E8F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1F17E6-264F-320D-AA67-8C0AC7B8E5F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03EAE701-FC8D-EAC2-C65D-E72C3DFD35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0170D1B-3104-EC29-D99D-B3F12BD3FC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5643964"/>
              </p:ext>
            </p:extLst>
          </p:nvPr>
        </p:nvGraphicFramePr>
        <p:xfrm>
          <a:off x="1652139" y="4314713"/>
          <a:ext cx="4114800" cy="1153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7292">
                  <a:extLst>
                    <a:ext uri="{9D8B030D-6E8A-4147-A177-3AD203B41FA5}">
                      <a16:colId xmlns:a16="http://schemas.microsoft.com/office/drawing/2014/main" val="1030494420"/>
                    </a:ext>
                  </a:extLst>
                </a:gridCol>
                <a:gridCol w="984738">
                  <a:extLst>
                    <a:ext uri="{9D8B030D-6E8A-4147-A177-3AD203B41FA5}">
                      <a16:colId xmlns:a16="http://schemas.microsoft.com/office/drawing/2014/main" val="1898876286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4135228487"/>
                    </a:ext>
                  </a:extLst>
                </a:gridCol>
                <a:gridCol w="1186962">
                  <a:extLst>
                    <a:ext uri="{9D8B030D-6E8A-4147-A177-3AD203B41FA5}">
                      <a16:colId xmlns:a16="http://schemas.microsoft.com/office/drawing/2014/main" val="1939315808"/>
                    </a:ext>
                  </a:extLst>
                </a:gridCol>
                <a:gridCol w="289331">
                  <a:extLst>
                    <a:ext uri="{9D8B030D-6E8A-4147-A177-3AD203B41FA5}">
                      <a16:colId xmlns:a16="http://schemas.microsoft.com/office/drawing/2014/main" val="1732172877"/>
                    </a:ext>
                  </a:extLst>
                </a:gridCol>
              </a:tblGrid>
              <a:tr h="282687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Width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Diagonal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Standoff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181245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0.5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2200 mm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3000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0.008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rgbClr val="FF461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08698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1.0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3700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5000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0.014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>
                    <a:solidFill>
                      <a:srgbClr val="EB4B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801889"/>
                  </a:ext>
                </a:extLst>
              </a:tr>
              <a:tr h="26112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2.0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5500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7000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0.021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6802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699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50EBED-7A78-4B4C-97DF-11F46F7B0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71704"/>
            <a:ext cx="6084278" cy="48498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200" dirty="0">
                <a:solidFill>
                  <a:srgbClr val="282828"/>
                </a:solidFill>
              </a:rPr>
              <a:t>While many parameters impact the conversion from resolution to accuracy, the following guidelines should be observed</a:t>
            </a: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>
                <a:solidFill>
                  <a:srgbClr val="282828"/>
                </a:solidFill>
                <a:latin typeface="Bahnschrift"/>
              </a:rPr>
              <a:t>Systems Design</a:t>
            </a:r>
          </a:p>
          <a:p>
            <a:pPr marL="91440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Ratio Width – Standoff:  3 to 5</a:t>
            </a:r>
          </a:p>
          <a:p>
            <a:pPr marL="914400" indent="-28575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Targets: 10 </a:t>
            </a:r>
            <a:r>
              <a:rPr kumimoji="0" lang="en-GB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px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200" dirty="0">
                <a:solidFill>
                  <a:srgbClr val="282828"/>
                </a:solidFill>
                <a:latin typeface="Bahnschrift"/>
              </a:rPr>
              <a:t>Accuracy is defined by the capability to measure approximately a 1000 mm length.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Frontal: X - Y </a:t>
            </a:r>
          </a:p>
          <a:p>
            <a:pPr marL="0" marR="0" lvl="2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	Accuracy(X) = Accuracy(Y) =  4 x Resolution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Depth Perception:  Z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Accuracy =  4 x Accuracy(X) = 8 x Resolution</a:t>
            </a:r>
          </a:p>
          <a:p>
            <a:pPr marL="4572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C4B798-DF61-4DE0-B09F-307075DE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1CF70C-6EA6-475D-8D78-CD2CA4B77A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1.1.3 RESOLUTION - ACCURACY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A6BB204-66DA-082E-0BA5-05B0358A9E8F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71F17E6-264F-320D-AA67-8C0AC7B8E5F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03EAE701-FC8D-EAC2-C65D-E72C3DFD35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8D6701E-5884-74B0-4B83-185DD78BD2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0347" y="820981"/>
            <a:ext cx="2019300" cy="4371975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28123D0-E138-3058-BD4E-0165DFE09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111549"/>
              </p:ext>
            </p:extLst>
          </p:nvPr>
        </p:nvGraphicFramePr>
        <p:xfrm>
          <a:off x="1824314" y="4580816"/>
          <a:ext cx="6081882" cy="122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47">
                  <a:extLst>
                    <a:ext uri="{9D8B030D-6E8A-4147-A177-3AD203B41FA5}">
                      <a16:colId xmlns:a16="http://schemas.microsoft.com/office/drawing/2014/main" val="1030494420"/>
                    </a:ext>
                  </a:extLst>
                </a:gridCol>
                <a:gridCol w="1013647">
                  <a:extLst>
                    <a:ext uri="{9D8B030D-6E8A-4147-A177-3AD203B41FA5}">
                      <a16:colId xmlns:a16="http://schemas.microsoft.com/office/drawing/2014/main" val="1015697556"/>
                    </a:ext>
                  </a:extLst>
                </a:gridCol>
                <a:gridCol w="1013647">
                  <a:extLst>
                    <a:ext uri="{9D8B030D-6E8A-4147-A177-3AD203B41FA5}">
                      <a16:colId xmlns:a16="http://schemas.microsoft.com/office/drawing/2014/main" val="1898876286"/>
                    </a:ext>
                  </a:extLst>
                </a:gridCol>
                <a:gridCol w="1013647">
                  <a:extLst>
                    <a:ext uri="{9D8B030D-6E8A-4147-A177-3AD203B41FA5}">
                      <a16:colId xmlns:a16="http://schemas.microsoft.com/office/drawing/2014/main" val="4135228487"/>
                    </a:ext>
                  </a:extLst>
                </a:gridCol>
                <a:gridCol w="1013647">
                  <a:extLst>
                    <a:ext uri="{9D8B030D-6E8A-4147-A177-3AD203B41FA5}">
                      <a16:colId xmlns:a16="http://schemas.microsoft.com/office/drawing/2014/main" val="1939315808"/>
                    </a:ext>
                  </a:extLst>
                </a:gridCol>
                <a:gridCol w="1013647">
                  <a:extLst>
                    <a:ext uri="{9D8B030D-6E8A-4147-A177-3AD203B41FA5}">
                      <a16:colId xmlns:a16="http://schemas.microsoft.com/office/drawing/2014/main" val="38535841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Width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Standoff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Frontal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Accuracy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</a:rPr>
                        <a:t>Depth Accuracy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181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1000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3000 mm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0.009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0.036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0.144 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8086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2000 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12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4700 mm</a:t>
                      </a:r>
                    </a:p>
                    <a:p>
                      <a:pPr algn="ctr"/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0.018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0.072 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0.288 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6801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306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F6194D-78BE-4350-984F-4BBA3E85B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97981"/>
            <a:ext cx="6665680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systems can be used individually or as network for different objectives: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Single Pair</a:t>
            </a:r>
          </a:p>
          <a:p>
            <a:pPr marL="457200" lvl="2" indent="0">
              <a:buNone/>
            </a:pPr>
            <a:r>
              <a:rPr lang="en-US" sz="1400" dirty="0"/>
              <a:t>EZMotion is composed of 2 cameras to calculate and track one or more object(s) in the measurement volume.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800" dirty="0"/>
              <a:t>Camera Network : Line of Sight Requirements</a:t>
            </a:r>
          </a:p>
          <a:p>
            <a:pPr marL="457200" lvl="2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Optical tracking </a:t>
            </a:r>
            <a:r>
              <a:rPr lang="en-US" sz="1400" dirty="0"/>
              <a:t>systems</a:t>
            </a:r>
            <a:r>
              <a:rPr lang="en-US" sz="1400" dirty="0">
                <a:solidFill>
                  <a:srgbClr val="282828"/>
                </a:solidFill>
              </a:rPr>
              <a:t> need line of sight between</a:t>
            </a:r>
            <a:r>
              <a:rPr lang="en-US" sz="1400" dirty="0"/>
              <a:t> the </a:t>
            </a:r>
            <a:r>
              <a:rPr lang="en-US" sz="1400" dirty="0">
                <a:solidFill>
                  <a:srgbClr val="282828"/>
                </a:solidFill>
              </a:rPr>
              <a:t>camera and object. Multiple cameras can cover or track an object from different angles, allowing full rotations and the ability to see opposing faces</a:t>
            </a:r>
            <a:r>
              <a:rPr lang="en-US" sz="1400" dirty="0"/>
              <a:t>.</a:t>
            </a:r>
            <a:endParaRPr lang="en-US" sz="1400" dirty="0">
              <a:solidFill>
                <a:srgbClr val="282828"/>
              </a:solidFill>
            </a:endParaRPr>
          </a:p>
          <a:p>
            <a:pPr marL="457200" lvl="2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Camera Network : Accuracy Improvements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Multiple pairs will improve the ratio between volume and accuracy. A network of multiple cameras will result in high resolution in a large volume and, therefore, high performance.</a:t>
            </a:r>
            <a:endParaRPr lang="en-US" dirty="0"/>
          </a:p>
          <a:p>
            <a:pPr marL="457200" lvl="2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741D3D3-D1CC-4C6B-B361-AB0D57DDE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BEEBD5-E209-4704-B495-ADA904488AF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1.2 Triangulation – Camera Network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3B1948-78F7-73BD-E3A6-36A4CE9E2C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4535" y="1735443"/>
            <a:ext cx="3680460" cy="1264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9F55C3-9CFF-2BC6-7874-75270ED024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8767" y="3364207"/>
            <a:ext cx="3924300" cy="234696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E0078ED-A59F-D744-6C0D-C428148F6B30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5CE1D3F-973B-8958-5C7B-136DB2B84051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A0989602-DBBE-9F7F-CA37-390276E2DA3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515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0AFCC72-6CB0-721D-3AEC-4720F72EE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0579" y="3459480"/>
            <a:ext cx="2971800" cy="248412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765E200-BE0D-4253-8B14-2E6D92995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6382451" cy="544615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GB" sz="12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282828"/>
                </a:solidFill>
              </a:rPr>
              <a:t>High-contrast optical trackers can be used to track objects on different levels.</a:t>
            </a:r>
          </a:p>
          <a:p>
            <a:pPr marL="0" indent="0">
              <a:buNone/>
            </a:pPr>
            <a:r>
              <a:rPr lang="en-GB" sz="1200" dirty="0">
                <a:solidFill>
                  <a:srgbClr val="282828"/>
                </a:solidFill>
              </a:rPr>
              <a:t>Size and shape will be driven by the measurement volume, specified position accuracy, and specified angular accuracy (6D trackers).</a:t>
            </a:r>
          </a:p>
          <a:p>
            <a:pPr marL="0" indent="0"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600" dirty="0"/>
              <a:t>Single Dot Tracker (3D)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Track the XYZ Position of a point in space</a:t>
            </a:r>
            <a:r>
              <a:rPr lang="en-US" sz="1200" dirty="0"/>
              <a:t>.</a:t>
            </a:r>
          </a:p>
          <a:p>
            <a:pPr marL="685800" lvl="2"/>
            <a:endParaRPr lang="en-US" sz="12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600" dirty="0"/>
              <a:t>Tracker (6D)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Track the XYZIJK position and orientation of </a:t>
            </a:r>
            <a:r>
              <a:rPr lang="en-US" sz="1200" dirty="0"/>
              <a:t>a</a:t>
            </a:r>
            <a:r>
              <a:rPr lang="en-US" sz="1200" dirty="0">
                <a:solidFill>
                  <a:srgbClr val="282828"/>
                </a:solidFill>
              </a:rPr>
              <a:t> part in space</a:t>
            </a:r>
            <a:r>
              <a:rPr lang="en-US" sz="1200" dirty="0"/>
              <a:t>.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600" dirty="0"/>
              <a:t>Tracker Group (6D)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Combine multiple trackers to establish a new 6D object.</a:t>
            </a:r>
          </a:p>
          <a:p>
            <a:pPr marL="685800" lvl="2"/>
            <a:r>
              <a:rPr lang="en-US" sz="1200" dirty="0">
                <a:solidFill>
                  <a:srgbClr val="282828"/>
                </a:solidFill>
              </a:rPr>
              <a:t>Track multiple objects and determine relative movements</a:t>
            </a:r>
            <a:r>
              <a:rPr lang="en-US" sz="1200" dirty="0"/>
              <a:t>.</a:t>
            </a:r>
            <a:endParaRPr lang="en-US" sz="12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843F707-C0E0-49A0-9A39-F43FCB0F2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Technology platform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7435A-2152-437D-9495-5A18112CA5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1.3 Optical Trackers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D7DDA23-F6C7-4C55-8C92-A3A63DFF61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5211" y="3299493"/>
            <a:ext cx="2138058" cy="16912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BD7973-849B-B211-5420-CF351C6D25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8441" y="1303020"/>
            <a:ext cx="2727960" cy="21259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8F3B040-00BD-9973-E378-A0B842FF6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5211" y="1288485"/>
            <a:ext cx="1981200" cy="160020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6EB96D5-466D-67ED-7085-BBCFD9C632FD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9CE00BA-89F6-E312-A304-C5B0D04D04B9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3DF8061A-B0E0-D35C-7839-AE87E9AB42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816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5A118-0912-4D57-9CED-D09BF7469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2780" y="2437064"/>
            <a:ext cx="5338566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2. Tank Layouts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058E103-5FB9-1D3D-3335-553C44D860E4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13ADE-9C35-AA9F-1527-C52B5544055D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D8078426-75DE-5819-2FDF-E4E5FD5CA5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623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26" name="Content Placeholder 6">
            <a:extLst>
              <a:ext uri="{FF2B5EF4-FFF2-40B4-BE49-F238E27FC236}">
                <a16:creationId xmlns:a16="http://schemas.microsoft.com/office/drawing/2014/main" id="{41B8B9D3-FA1E-27D8-1E44-C2C173CD3127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2.1 overhead: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C7F7E1-39CE-CBB1-E06A-B8CFA476B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963" y="1512569"/>
            <a:ext cx="5257800" cy="482346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C06B81-DAD0-6262-476A-EC8FC0277D53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73231B0-71A3-31FB-C7D1-B8F0002747B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C1F635F5-B256-8145-EB52-17D89C615D5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68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26" name="Content Placeholder 6">
            <a:extLst>
              <a:ext uri="{FF2B5EF4-FFF2-40B4-BE49-F238E27FC236}">
                <a16:creationId xmlns:a16="http://schemas.microsoft.com/office/drawing/2014/main" id="{41B8B9D3-FA1E-27D8-1E44-C2C173CD3127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2.2 overhead: Standard volume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F86C5F-64BB-0124-F695-EFCFC5BEC7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7790" y="1783080"/>
            <a:ext cx="6400800" cy="41605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815D18C-D1A5-8648-DC70-B130298D094B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A0A88C3-F615-C3D5-E0DE-A23633953957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BCA65D34-DEAF-F448-9490-270129C3815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04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2.3 overhead: Motion Range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0AB378-7606-6D39-0F50-0B78D25BA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1593" y="1581912"/>
            <a:ext cx="7048500" cy="46482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175D200-B359-69BF-2F82-80747AF83805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CA0D3DC-B90D-86DF-8454-1756809F6441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B701D43A-CC33-076F-E79E-555E54D7977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873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2.4 Angled: Overview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DDB1DA1-F5CE-CF0A-28AC-FB7CC711F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5988" y="1387474"/>
            <a:ext cx="7284720" cy="51054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2DA704E-9B38-EF55-FF42-202C6B2A52D8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A5ED8C2-9AF7-E3E5-BF92-EA66B51569BA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FB6C2391-C9D6-A8E9-4A52-B643448A04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233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2.5 Angled: Standard Volume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E5E693D-2029-D718-5C7A-1CA52232F2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2240" y="1459357"/>
            <a:ext cx="7071360" cy="46786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A7CF60-7F9E-E013-E765-CEF115810DCA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B9E2CEC-AB20-1F22-0C84-EF99845B7667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D7181983-EF17-8B2A-DFE6-5A32A7BBDD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556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Tank </a:t>
            </a:r>
            <a:r>
              <a:rPr lang="en-US" dirty="0" err="1"/>
              <a:t>LayoutS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2.6 Angled: Motion Range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22357F-2E21-DD75-84BE-5EF75CD11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2190" y="1356359"/>
            <a:ext cx="7871460" cy="51206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8CC5D3E-844A-F403-BE18-E3266E475450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A6DF0A-BF54-2205-CEF9-1AA3F397EB11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153697E9-227A-CBC1-3B81-BDF8E218AC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044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5A118-0912-4D57-9CED-D09BF7469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5560" y="2309647"/>
            <a:ext cx="4114800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3. Offshore Layouts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A05072A-576C-E0CC-DC1B-62F10C63DC36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3AB98-2C34-C623-3CC7-CC565644A30C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C08FA644-E964-342F-2254-F50CE8778CF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54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Offshore Layouts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3.1 Multi-Camera Setup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05784-C3F7-5B3C-A7EC-FE234D1A25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910" y="1371600"/>
            <a:ext cx="7536180" cy="50215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B268282-A520-EAB5-D076-CC4271B22E09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434AC83-9405-B870-A434-D9DCC97A1D4A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9B1EEC6D-4C6B-AB1A-CA8C-1F2D5A4FC7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1111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5A118-0912-4D57-9CED-D09BF7469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5245" y="2377103"/>
            <a:ext cx="3159659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4. Submersible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E7AA67-EF43-DFB1-AEA7-79565BDB582F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BEA931-C61C-E587-6668-FC3CF1D01FE6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6C1AB48-A296-0EBF-5672-9C44CAC90FC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0333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6069E03-7D0A-90DB-CD12-C5DFCAAA9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submersible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68F0B07C-0519-1303-B896-3BBD0632B89B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4.1 Submersible Concept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64C647B-F372-3236-0FAF-0CEACD19EB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760" y="1325879"/>
            <a:ext cx="4846320" cy="51511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29C86D2-AB8E-7EFD-1C3D-052AF6F3DF19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A1A9C45-EA58-B150-2495-7A77F10B223F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E4DC3C50-C686-7C4F-CC90-1C7DF0C4A0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1425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5A118-0912-4D57-9CED-D09BF7469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8144" y="2212211"/>
            <a:ext cx="3931652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5. </a:t>
            </a:r>
            <a:r>
              <a:rPr lang="en-US" sz="3200" cap="none" dirty="0" err="1"/>
              <a:t>CTrack</a:t>
            </a:r>
            <a:r>
              <a:rPr lang="en-US" sz="3200" cap="none" dirty="0"/>
              <a:t> Interface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00B755-A81A-A558-510B-CB6C908F7580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A731F6-312F-DF3A-11D5-C15B17C5E1F7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1F47814-D2DB-9E37-2C2A-1D60DD0A7F4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8615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A3FC6A7-533D-4E9E-A9A9-BE24885B9C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97981"/>
            <a:ext cx="611665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400" dirty="0">
                <a:solidFill>
                  <a:srgbClr val="282828"/>
                </a:solidFill>
              </a:rPr>
              <a:t>Upgrade from </a:t>
            </a:r>
            <a:r>
              <a:rPr lang="en-GB" sz="1400" dirty="0" err="1">
                <a:solidFill>
                  <a:srgbClr val="282828"/>
                </a:solidFill>
              </a:rPr>
              <a:t>CTrack</a:t>
            </a:r>
            <a:r>
              <a:rPr lang="en-GB" sz="1400" dirty="0">
                <a:solidFill>
                  <a:srgbClr val="282828"/>
                </a:solidFill>
              </a:rPr>
              <a:t> 1.9 to 4.0</a:t>
            </a:r>
            <a:endParaRPr lang="en-GB" dirty="0"/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914400"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Alignment</a:t>
            </a:r>
          </a:p>
          <a:p>
            <a:pPr marL="914400"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Tracking Feedback</a:t>
            </a:r>
          </a:p>
          <a:p>
            <a:pPr marL="914400"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Interface</a:t>
            </a:r>
          </a:p>
          <a:p>
            <a:pPr marL="914400"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Data Recording</a:t>
            </a:r>
          </a:p>
          <a:p>
            <a:endParaRPr lang="en-US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BF06D35-1462-4F4C-B867-04294D88D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dirty="0" err="1"/>
              <a:t>cTrack</a:t>
            </a:r>
            <a:r>
              <a:rPr lang="en-US" dirty="0"/>
              <a:t> Interface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B71BA3-044D-455C-9B2F-6E7D27CEA8C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Procedures and processing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292792-7697-CBB1-1AAB-50F7CECB5F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905" y="1032638"/>
            <a:ext cx="3672840" cy="438150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4E89ED0-35F3-E577-9654-05872CBB1750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12AFABA-C205-9C39-4F37-5A2CD3AAF1C1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4EC1CDE2-A8B9-9209-6C42-5EE1BB403A6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9193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218008" y="4112089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info@ezmetrology.com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support@ezmetrology.com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portal.ezmetrology.com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academy.ezmetrology.com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Title 3">
            <a:extLst>
              <a:ext uri="{FF2B5EF4-FFF2-40B4-BE49-F238E27FC236}">
                <a16:creationId xmlns:a16="http://schemas.microsoft.com/office/drawing/2014/main" id="{D12E6EA7-98BB-AE61-6231-0F90FD53DAAF}"/>
              </a:ext>
            </a:extLst>
          </p:cNvPr>
          <p:cNvSpPr txBox="1">
            <a:spLocks/>
          </p:cNvSpPr>
          <p:nvPr/>
        </p:nvSpPr>
        <p:spPr>
          <a:xfrm>
            <a:off x="4581140" y="2600846"/>
            <a:ext cx="3209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C9D803"/>
                </a:solidFill>
                <a:latin typeface="Bahnschrift SemiBold" panose="020B0502040204020203" pitchFamily="34" charset="0"/>
              </a:rPr>
              <a:t>THANK YOU.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0FECE9C-7F93-A095-3A76-FBAE6DF1470D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2390367-5BB9-9726-C313-04326784B715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8381489E-369A-5A3B-D437-4C5095032ABE}"/>
              </a:ext>
            </a:extLst>
          </p:cNvPr>
          <p:cNvSpPr txBox="1">
            <a:spLocks/>
          </p:cNvSpPr>
          <p:nvPr/>
        </p:nvSpPr>
        <p:spPr>
          <a:xfrm>
            <a:off x="180975" y="6536959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SEPA009,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5D25C2B-574D-48B3-8240-853CC656752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5877"/>
            <a:ext cx="12220224" cy="68738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3FB31FC-C4E9-1186-1EAB-4AA3D191463E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C968918-3660-E542-3215-21559BC07FBC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2023 EZMetrology 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1AF8F1C-B855-9639-C89D-F27F2D0F34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0876" y="1368100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Esch.</a:t>
            </a:r>
            <a:endParaRPr lang="en-US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  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Europe     Office in Luxemburg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USA          Office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Asia          Partnerships 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creative, and practical products.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5127F1D-1865-5286-99CD-9C7AE6084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6398" y="1516380"/>
            <a:ext cx="5250180" cy="38252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E06657-151D-6156-47BC-84612DFA9AE4}"/>
              </a:ext>
            </a:extLst>
          </p:cNvPr>
          <p:cNvSpPr txBox="1">
            <a:spLocks/>
          </p:cNvSpPr>
          <p:nvPr/>
        </p:nvSpPr>
        <p:spPr>
          <a:xfrm>
            <a:off x="5766939" y="6528317"/>
            <a:ext cx="97219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D6370B-21AC-84CE-062D-7DB64B1967AD}"/>
              </a:ext>
            </a:extLst>
          </p:cNvPr>
          <p:cNvSpPr txBox="1">
            <a:spLocks/>
          </p:cNvSpPr>
          <p:nvPr/>
        </p:nvSpPr>
        <p:spPr>
          <a:xfrm>
            <a:off x="8665732" y="653784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F56AC7FF-034A-62BF-2590-3D727EB63D6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pic>
        <p:nvPicPr>
          <p:cNvPr id="7" name="Picture Placeholder 6" descr="Map&#10;&#10;Description automatically generated">
            <a:extLst>
              <a:ext uri="{FF2B5EF4-FFF2-40B4-BE49-F238E27FC236}">
                <a16:creationId xmlns:a16="http://schemas.microsoft.com/office/drawing/2014/main" id="{B7691090-53C5-4EB0-811A-FCD83F8C0C9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343" t="-303" r="-13834" b="40"/>
          <a:stretch/>
        </p:blipFill>
        <p:spPr>
          <a:xfrm>
            <a:off x="1486296" y="1218981"/>
            <a:ext cx="10183132" cy="5258018"/>
          </a:xfrm>
          <a:effectLst>
            <a:outerShdw dist="38100" dir="5400000" algn="t" rotWithShape="0">
              <a:srgbClr val="282828">
                <a:alpha val="20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62A41A0-DE10-056C-233D-7341F9429878}"/>
              </a:ext>
            </a:extLst>
          </p:cNvPr>
          <p:cNvSpPr txBox="1">
            <a:spLocks/>
          </p:cNvSpPr>
          <p:nvPr/>
        </p:nvSpPr>
        <p:spPr>
          <a:xfrm>
            <a:off x="10066756" y="6536454"/>
            <a:ext cx="151996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© 2024 EZMetrology 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69DD3C23-9B20-B378-E913-A94AA77B9E3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36959"/>
            <a:ext cx="4114800" cy="365125"/>
          </a:xfrm>
        </p:spPr>
        <p:txBody>
          <a:bodyPr/>
          <a:lstStyle/>
          <a:p>
            <a:r>
              <a:rPr lang="en-US" dirty="0"/>
              <a:t>SEPA009, Slide </a:t>
            </a:r>
            <a:fld id="{55AE94E2-01AD-4F44-B701-725E8CE3ADF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5" name="Picture 4" descr="A picture containing text, receipt&#10;&#10;Description automatically generated">
            <a:extLst>
              <a:ext uri="{FF2B5EF4-FFF2-40B4-BE49-F238E27FC236}">
                <a16:creationId xmlns:a16="http://schemas.microsoft.com/office/drawing/2014/main" id="{CFCDA9C0-A9AE-4AB1-B4EC-BA9004010F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5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EZTheme w/ ac">
      <a:dk1>
        <a:srgbClr val="282828"/>
      </a:dk1>
      <a:lt1>
        <a:sysClr val="window" lastClr="FFFFFF"/>
      </a:lt1>
      <a:dk2>
        <a:srgbClr val="DDDDDD"/>
      </a:dk2>
      <a:lt2>
        <a:srgbClr val="C9D803"/>
      </a:lt2>
      <a:accent1>
        <a:srgbClr val="B4C10F"/>
      </a:accent1>
      <a:accent2>
        <a:srgbClr val="98A30D"/>
      </a:accent2>
      <a:accent3>
        <a:srgbClr val="00B0F0"/>
      </a:accent3>
      <a:accent4>
        <a:srgbClr val="FFC000"/>
      </a:accent4>
      <a:accent5>
        <a:srgbClr val="C00000"/>
      </a:accent5>
      <a:accent6>
        <a:srgbClr val="002060"/>
      </a:accent6>
      <a:hlink>
        <a:srgbClr val="00B050"/>
      </a:hlink>
      <a:folHlink>
        <a:srgbClr val="7030A0"/>
      </a:folHlink>
    </a:clrScheme>
    <a:fontScheme name="EZTheme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ac98e98-ece4-44f5-aca7-f23ceeb65f6f" xsi:nil="true"/>
    <lcf76f155ced4ddcb4097134ff3c332f xmlns="d313afc7-3eb4-405f-897d-f4e2c5d17a1f">
      <Terms xmlns="http://schemas.microsoft.com/office/infopath/2007/PartnerControls"/>
    </lcf76f155ced4ddcb4097134ff3c332f>
    <SharedWithUsers xmlns="eac98e98-ece4-44f5-aca7-f23ceeb65f6f">
      <UserInfo>
        <DisplayName>Don Kahaian</DisplayName>
        <AccountId>11</AccountId>
        <AccountType/>
      </UserInfo>
      <UserInfo>
        <DisplayName>Tom Van Esch</DisplayName>
        <AccountId>25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EB31BDBA-A48F-442C-86FD-D33D91FDA67D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f568297e-e333-49f2-9826-a81ae260f288"/>
    <ds:schemaRef ds:uri="ed2dde82-317f-4533-900a-a7fd1185fdf6"/>
    <ds:schemaRef ds:uri="a8c7a9ae-c630-44e9-93fe-27b8fa377db4"/>
    <ds:schemaRef ds:uri="ca2ec694-8038-4733-8ea4-dd2997da7f5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</Template>
  <TotalTime>1295</TotalTime>
  <Words>1246</Words>
  <Application>Microsoft Office PowerPoint</Application>
  <PresentationFormat>Widescreen</PresentationFormat>
  <Paragraphs>367</Paragraphs>
  <Slides>27</Slides>
  <Notes>8</Notes>
  <HiddenSlides>4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PowerPoint Presentation</vt:lpstr>
      <vt:lpstr>Index</vt:lpstr>
      <vt:lpstr>1. Technology Platform</vt:lpstr>
      <vt:lpstr>1. Technology platform</vt:lpstr>
      <vt:lpstr>1. Technology platform</vt:lpstr>
      <vt:lpstr>1. Technology platform</vt:lpstr>
      <vt:lpstr>1. Technology platform</vt:lpstr>
      <vt:lpstr>1. Technology platform</vt:lpstr>
      <vt:lpstr>1. Technology platform</vt:lpstr>
      <vt:lpstr>2. Tank Layouts</vt:lpstr>
      <vt:lpstr>2. Tank LayoutS</vt:lpstr>
      <vt:lpstr>2. Tank LayoutS</vt:lpstr>
      <vt:lpstr>2. Tank LayoutS</vt:lpstr>
      <vt:lpstr>2. Tank LayoutS</vt:lpstr>
      <vt:lpstr>2. Tank LayoutS</vt:lpstr>
      <vt:lpstr>2. Tank LayoutS</vt:lpstr>
      <vt:lpstr>3. Offshore Layouts</vt:lpstr>
      <vt:lpstr>3. Offshore Layouts</vt:lpstr>
      <vt:lpstr>4. Submersible</vt:lpstr>
      <vt:lpstr>4. submersible</vt:lpstr>
      <vt:lpstr>5. CTrack Interface</vt:lpstr>
      <vt:lpstr>3. cTrack Interface</vt:lpstr>
      <vt:lpstr>PowerPoint Presentation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36</cp:revision>
  <cp:lastPrinted>2021-12-23T21:59:52Z</cp:lastPrinted>
  <dcterms:created xsi:type="dcterms:W3CDTF">2021-08-04T15:56:08Z</dcterms:created>
  <dcterms:modified xsi:type="dcterms:W3CDTF">2024-02-02T14:08:23Z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