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696" r:id="rId5"/>
  </p:sldMasterIdLst>
  <p:notesMasterIdLst>
    <p:notesMasterId r:id="rId31"/>
  </p:notesMasterIdLst>
  <p:handoutMasterIdLst>
    <p:handoutMasterId r:id="rId32"/>
  </p:handoutMasterIdLst>
  <p:sldIdLst>
    <p:sldId id="282" r:id="rId6"/>
    <p:sldId id="283" r:id="rId7"/>
    <p:sldId id="368" r:id="rId8"/>
    <p:sldId id="351" r:id="rId9"/>
    <p:sldId id="352" r:id="rId10"/>
    <p:sldId id="353" r:id="rId11"/>
    <p:sldId id="369" r:id="rId12"/>
    <p:sldId id="355" r:id="rId13"/>
    <p:sldId id="370" r:id="rId14"/>
    <p:sldId id="357" r:id="rId15"/>
    <p:sldId id="371" r:id="rId16"/>
    <p:sldId id="359" r:id="rId17"/>
    <p:sldId id="373" r:id="rId18"/>
    <p:sldId id="363" r:id="rId19"/>
    <p:sldId id="372" r:id="rId20"/>
    <p:sldId id="361" r:id="rId21"/>
    <p:sldId id="376" r:id="rId22"/>
    <p:sldId id="367" r:id="rId23"/>
    <p:sldId id="374" r:id="rId24"/>
    <p:sldId id="365" r:id="rId25"/>
    <p:sldId id="280" r:id="rId26"/>
    <p:sldId id="412" r:id="rId27"/>
    <p:sldId id="407" r:id="rId28"/>
    <p:sldId id="408" r:id="rId29"/>
    <p:sldId id="411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C221F47-12D0-45F5-BCCC-2B43F19BBE49}">
          <p14:sldIdLst>
            <p14:sldId id="282"/>
            <p14:sldId id="283"/>
            <p14:sldId id="368"/>
            <p14:sldId id="351"/>
            <p14:sldId id="352"/>
            <p14:sldId id="353"/>
            <p14:sldId id="369"/>
            <p14:sldId id="355"/>
            <p14:sldId id="370"/>
            <p14:sldId id="357"/>
            <p14:sldId id="371"/>
            <p14:sldId id="359"/>
            <p14:sldId id="373"/>
            <p14:sldId id="363"/>
            <p14:sldId id="372"/>
            <p14:sldId id="361"/>
            <p14:sldId id="376"/>
            <p14:sldId id="367"/>
            <p14:sldId id="374"/>
            <p14:sldId id="365"/>
            <p14:sldId id="280"/>
          </p14:sldIdLst>
        </p14:section>
        <p14:section name="Company Pages" id="{F6B24956-B447-45B8-8988-92822142DBC7}">
          <p14:sldIdLst>
            <p14:sldId id="412"/>
            <p14:sldId id="407"/>
            <p14:sldId id="408"/>
            <p14:sldId id="41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D82D"/>
    <a:srgbClr val="C7D82A"/>
    <a:srgbClr val="C7D82B"/>
    <a:srgbClr val="B4C10F"/>
    <a:srgbClr val="98A30D"/>
    <a:srgbClr val="DDDDDD"/>
    <a:srgbClr val="C9D803"/>
    <a:srgbClr val="282828"/>
    <a:srgbClr val="F3FD77"/>
    <a:srgbClr val="EEFC3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A3CA97-307E-67CF-5FE1-41FE91C8EE23}" v="6" dt="2023-03-20T13:06:49.8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commentAuthors" Target="commentAuthor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6966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9206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079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463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9364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8850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714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352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572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6568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EA6F5A7-2F98-C85D-F2E8-AE82C6DFBA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SEPG001,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SEPG001,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in Layout Page - For Customiz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36837-C102-4E3B-A4A0-BA397A2CD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6"/>
            <a:ext cx="9692148" cy="61307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SEPG001,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881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1FF88B-2D8E-49E1-8A1F-A7093C5E21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SEPG001,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290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420A10E5-6A0D-4FA8-50A0-3175AA749B69}"/>
              </a:ext>
            </a:extLst>
          </p:cNvPr>
          <p:cNvSpPr txBox="1">
            <a:spLocks/>
          </p:cNvSpPr>
          <p:nvPr userDrawn="1"/>
        </p:nvSpPr>
        <p:spPr>
          <a:xfrm>
            <a:off x="180975" y="6521927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‹#›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92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3F6322-BB8E-FAA9-C513-86085A0C34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SEPG001,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574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FBAC9-4513-5EFE-6818-1CE380F87D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SEPG001,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49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SEPG001,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94" r:id="rId3"/>
    <p:sldLayoutId id="2147483711" r:id="rId4"/>
    <p:sldLayoutId id="2147483713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92336AD-C3F7-90AA-DE05-2EE8CF57F4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SEPG001,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47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9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Academy.ezmetrology.com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s://portal.ezmetrology.com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ezmetrology.com/" TargetMode="External"/><Relationship Id="rId5" Type="http://schemas.openxmlformats.org/officeDocument/2006/relationships/hyperlink" Target="mailto:support@ezmetrology.com" TargetMode="External"/><Relationship Id="rId4" Type="http://schemas.openxmlformats.org/officeDocument/2006/relationships/hyperlink" Target="mailto:info@ezmetrology.com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.jp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2811285" y="2468595"/>
            <a:ext cx="6569427" cy="138499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4400" b="1" spc="300">
                <a:cs typeface="Arial"/>
              </a:rPr>
              <a:t>EZMetrology</a:t>
            </a:r>
          </a:p>
          <a:p>
            <a:r>
              <a:rPr lang="en-US" sz="4000" cap="all">
                <a:solidFill>
                  <a:srgbClr val="282828"/>
                </a:solidFill>
                <a:latin typeface="Bahnschrift"/>
              </a:rPr>
              <a:t>Technologies Portfolio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3208420" y="4224990"/>
            <a:ext cx="5775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This presentation provides information about EZMetrology and its solutions for door and optical measurement systems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AC1D901-D136-448E-D8A6-53A1883F54D1}"/>
              </a:ext>
            </a:extLst>
          </p:cNvPr>
          <p:cNvSpPr txBox="1">
            <a:spLocks/>
          </p:cNvSpPr>
          <p:nvPr/>
        </p:nvSpPr>
        <p:spPr>
          <a:xfrm>
            <a:off x="8754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604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5CCAE4E-DAC3-45BE-B3CD-4066408CED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GB" sz="1800"/>
              <a:t>Door System Analysis</a:t>
            </a:r>
            <a:endParaRPr lang="en-US" sz="1800"/>
          </a:p>
          <a:p>
            <a:pPr>
              <a:lnSpc>
                <a:spcPct val="170000"/>
              </a:lnSpc>
            </a:pPr>
            <a:r>
              <a:rPr lang="en-US" sz="1800"/>
              <a:t>Door System Inspection</a:t>
            </a:r>
          </a:p>
          <a:p>
            <a:pPr>
              <a:lnSpc>
                <a:spcPct val="170000"/>
              </a:lnSpc>
            </a:pPr>
            <a:r>
              <a:rPr lang="en-GB" sz="1800"/>
              <a:t>Seal Gap Measurement</a:t>
            </a:r>
            <a:endParaRPr lang="en-US" sz="1800"/>
          </a:p>
          <a:p>
            <a:pPr>
              <a:lnSpc>
                <a:spcPct val="170000"/>
              </a:lnSpc>
            </a:pPr>
            <a:r>
              <a:rPr lang="en-GB" sz="1800"/>
              <a:t>Static Deformation Measurement</a:t>
            </a:r>
            <a:endParaRPr lang="en-US" sz="1800"/>
          </a:p>
          <a:p>
            <a:pPr>
              <a:lnSpc>
                <a:spcPct val="170000"/>
              </a:lnSpc>
            </a:pPr>
            <a:r>
              <a:rPr lang="en-GB" sz="1800"/>
              <a:t>Dynamic Deformation Measurement</a:t>
            </a:r>
          </a:p>
          <a:p>
            <a:pPr>
              <a:lnSpc>
                <a:spcPct val="170000"/>
              </a:lnSpc>
            </a:pPr>
            <a:r>
              <a:rPr lang="en-GB" sz="1800"/>
              <a:t>On-Track Vehicle Dynamics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08A2FC-3684-8ED1-29FE-46A44739AA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9403" y="-15876"/>
            <a:ext cx="5669280" cy="6858000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39B6B123-3916-8F81-9CAB-715691466D9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94490691"/>
                  </p:ext>
                </p:extLst>
              </p:nvPr>
            </p:nvGraphicFramePr>
            <p:xfrm>
              <a:off x="2359589" y="4560337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D1F2AC39-8694-4F83-ACB6-095E17D9FEDE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39B6B123-3916-8F81-9CAB-715691466D9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359589" y="4560337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98CEFDB-4A57-E7BB-02D0-DC9A310B5298}"/>
              </a:ext>
            </a:extLst>
          </p:cNvPr>
          <p:cNvSpPr txBox="1">
            <a:spLocks/>
          </p:cNvSpPr>
          <p:nvPr/>
        </p:nvSpPr>
        <p:spPr>
          <a:xfrm>
            <a:off x="10659934" y="6483731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bg1">
                    <a:lumMod val="50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bg1">
                    <a:lumMod val="50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bg1">
                    <a:lumMod val="50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9696" y="3103897"/>
            <a:ext cx="6433984" cy="650206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Door System Analysis:  </a:t>
            </a:r>
            <a:r>
              <a:rPr lang="en-US" sz="3200" dirty="0">
                <a:solidFill>
                  <a:srgbClr val="C8D82D"/>
                </a:solidFill>
              </a:rPr>
              <a:t>EZSlam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604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281E0A2D-9F56-9B78-E7EC-AE522E4B9014}"/>
              </a:ext>
            </a:extLst>
          </p:cNvPr>
          <p:cNvSpPr txBox="1">
            <a:spLocks/>
          </p:cNvSpPr>
          <p:nvPr/>
        </p:nvSpPr>
        <p:spPr>
          <a:xfrm>
            <a:off x="92121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Door System Analysis: </a:t>
            </a:r>
            <a:r>
              <a:rPr lang="en-US" dirty="0">
                <a:solidFill>
                  <a:srgbClr val="C8D82D"/>
                </a:solidFill>
              </a:rPr>
              <a:t>EZSlam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604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4DB9168-C804-4E8D-8678-2B15ADB60E3F}"/>
              </a:ext>
            </a:extLst>
          </p:cNvPr>
          <p:cNvSpPr txBox="1">
            <a:spLocks/>
          </p:cNvSpPr>
          <p:nvPr/>
        </p:nvSpPr>
        <p:spPr>
          <a:xfrm>
            <a:off x="1134836" y="1198412"/>
            <a:ext cx="11057164" cy="5600394"/>
          </a:xfrm>
          <a:prstGeom prst="rect">
            <a:avLst/>
          </a:prstGeom>
        </p:spPr>
        <p:txBody>
          <a:bodyPr lIns="91440" tIns="45720" rIns="91440" bIns="45720" numCol="3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dirty="0"/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b="1" dirty="0" err="1"/>
              <a:t>EZSlam</a:t>
            </a:r>
            <a:r>
              <a:rPr lang="en-GB" sz="1200" dirty="0"/>
              <a:t> is a unique dedicated closure 	  measurement system providing precise full       closing data during the complete closing event.</a:t>
            </a: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dirty="0"/>
          </a:p>
          <a:p>
            <a:pPr marL="0" indent="0">
              <a:buClr>
                <a:srgbClr val="C9D803"/>
              </a:buClr>
              <a:buNone/>
            </a:pPr>
            <a:r>
              <a:rPr lang="en-GB" sz="1100" b="1" u="sng" dirty="0"/>
              <a:t>Benefits</a:t>
            </a:r>
            <a:r>
              <a:rPr lang="en-GB" sz="1100" b="1" dirty="0"/>
              <a:t>:</a:t>
            </a:r>
            <a:endParaRPr lang="en-GB" sz="1100" b="1" dirty="0">
              <a:solidFill>
                <a:schemeClr val="accent6"/>
              </a:solidFill>
            </a:endParaRPr>
          </a:p>
          <a:p>
            <a:pPr>
              <a:lnSpc>
                <a:spcPct val="110000"/>
              </a:lnSpc>
            </a:pPr>
            <a:r>
              <a:rPr lang="en-GB" sz="1100" dirty="0">
                <a:solidFill>
                  <a:schemeClr val="accent6"/>
                </a:solidFill>
              </a:rPr>
              <a:t>Up-to-date and state-of-the art technology and software to define “DNA of a door”</a:t>
            </a:r>
          </a:p>
          <a:p>
            <a:pPr>
              <a:lnSpc>
                <a:spcPct val="100000"/>
              </a:lnSpc>
            </a:pPr>
            <a:r>
              <a:rPr lang="en-GB" sz="1100" dirty="0">
                <a:solidFill>
                  <a:schemeClr val="accent6"/>
                </a:solidFill>
              </a:rPr>
              <a:t>No competition; ideal partner for development departments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100" b="1" dirty="0">
              <a:solidFill>
                <a:schemeClr val="accent6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100" b="1" u="sng" dirty="0">
                <a:solidFill>
                  <a:schemeClr val="accent6"/>
                </a:solidFill>
              </a:rPr>
              <a:t>Applications: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100" dirty="0">
                <a:solidFill>
                  <a:schemeClr val="accent6"/>
                </a:solidFill>
              </a:rPr>
              <a:t>Advance quality control in factories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100" dirty="0">
                <a:solidFill>
                  <a:schemeClr val="accent6"/>
                </a:solidFill>
              </a:rPr>
              <a:t>Troubleshoot existing designs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100" dirty="0">
                <a:solidFill>
                  <a:schemeClr val="accent6"/>
                </a:solidFill>
              </a:rPr>
              <a:t>Benchmarking competitors' cars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100" dirty="0">
                <a:solidFill>
                  <a:schemeClr val="accent6"/>
                </a:solidFill>
              </a:rPr>
              <a:t>Assist with design and define influence of    components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100" dirty="0">
                <a:solidFill>
                  <a:schemeClr val="accent6"/>
                </a:solidFill>
              </a:rPr>
              <a:t>Defines characteristics per segment: </a:t>
            </a:r>
          </a:p>
          <a:p>
            <a:pPr marL="45720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None/>
            </a:pPr>
            <a:r>
              <a:rPr lang="en-GB" sz="1100" dirty="0">
                <a:solidFill>
                  <a:schemeClr val="accent6"/>
                </a:solidFill>
              </a:rPr>
              <a:t>Sedan, SUV, Luxury, Standard, Heavy Duty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100" dirty="0">
                <a:solidFill>
                  <a:schemeClr val="accent6"/>
                </a:solidFill>
              </a:rPr>
              <a:t>Assist with new design and prototyping</a:t>
            </a:r>
            <a:endParaRPr lang="en-US" sz="1100" b="1" u="sng" dirty="0">
              <a:solidFill>
                <a:schemeClr val="accent6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200" b="1" u="sng" dirty="0">
              <a:solidFill>
                <a:schemeClr val="accent6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1200" b="1" u="sng" dirty="0"/>
          </a:p>
          <a:p>
            <a:pPr marL="0" indent="0">
              <a:buFont typeface="Arial" panose="020B0604020202020204" pitchFamily="34" charset="0"/>
              <a:buNone/>
            </a:pPr>
            <a:endParaRPr lang="en-US" sz="1200" b="1" u="sng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b="1" u="sng" dirty="0"/>
              <a:t>Many Different Metrics Can Be                              Identified using EZSlam </a:t>
            </a:r>
            <a:r>
              <a:rPr lang="en-US" sz="1200" dirty="0"/>
              <a:t>:</a:t>
            </a:r>
          </a:p>
          <a:p>
            <a:pPr marL="182880" indent="-182880">
              <a:buFont typeface="Arial" panose="020B0604020202020204" pitchFamily="34" charset="0"/>
              <a:buNone/>
            </a:pPr>
            <a:endParaRPr lang="en-US" sz="1200" dirty="0"/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Striker Alignment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Latch Point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Minimum Closing Speed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Initial Speed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Speed Curve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Closing Force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Minimum Input Pulse Energy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Gravity Input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Kinetic Closing Energy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Door Check Force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Static Latch Energy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Swing Radius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Door Rise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Door Check Linearity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Door Check Slope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Inertia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Hinge Tip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Cabin Pressure Peak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Pressure Rise Time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Pressure Drop Time</a:t>
            </a:r>
          </a:p>
          <a:p>
            <a:pPr marL="365760" indent="-182880">
              <a:lnSpc>
                <a:spcPct val="100000"/>
              </a:lnSpc>
              <a:spcBef>
                <a:spcPts val="0"/>
              </a:spcBef>
            </a:pPr>
            <a:r>
              <a:rPr lang="en-US" sz="1200" dirty="0"/>
              <a:t>Temperature</a:t>
            </a:r>
          </a:p>
          <a:p>
            <a:endParaRPr lang="en-US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US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US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200" b="1" u="sng" dirty="0" err="1"/>
              <a:t>EZSlam</a:t>
            </a:r>
            <a:r>
              <a:rPr lang="en-GB" sz="1200" b="1" u="sng" dirty="0"/>
              <a:t> Potential Customers:</a:t>
            </a:r>
          </a:p>
          <a:p>
            <a:pPr>
              <a:lnSpc>
                <a:spcPct val="100000"/>
              </a:lnSpc>
            </a:pPr>
            <a:r>
              <a:rPr lang="en-GB" sz="1200" dirty="0"/>
              <a:t>R&amp;D </a:t>
            </a:r>
            <a:r>
              <a:rPr lang="en-GB" sz="1200" dirty="0" err="1"/>
              <a:t>Center</a:t>
            </a:r>
            <a:endParaRPr lang="en-GB" sz="1200" dirty="0"/>
          </a:p>
          <a:p>
            <a:pPr>
              <a:lnSpc>
                <a:spcPct val="100000"/>
              </a:lnSpc>
            </a:pPr>
            <a:r>
              <a:rPr lang="en-GB" sz="1200" dirty="0"/>
              <a:t>Advanced Quality Control in Production</a:t>
            </a:r>
          </a:p>
          <a:p>
            <a:pPr>
              <a:lnSpc>
                <a:spcPct val="100000"/>
              </a:lnSpc>
            </a:pPr>
            <a:r>
              <a:rPr lang="en-GB" sz="1200" dirty="0"/>
              <a:t>Launch Troubleshooting</a:t>
            </a:r>
          </a:p>
          <a:p>
            <a:pPr lvl="1">
              <a:lnSpc>
                <a:spcPct val="100000"/>
              </a:lnSpc>
              <a:buClr>
                <a:srgbClr val="C9D803"/>
              </a:buClr>
            </a:pPr>
            <a:endParaRPr lang="en-GB" sz="1200" u="sng" dirty="0"/>
          </a:p>
          <a:p>
            <a:pPr marL="914400" lvl="2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dirty="0"/>
          </a:p>
          <a:p>
            <a:pPr marL="914400" lvl="2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DA9EB5-B884-BA73-BE28-EB36A5A62D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6082" y="3012077"/>
            <a:ext cx="4030980" cy="22707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0E2CE1-C0CD-F521-0003-369E6D7453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7208" y="4603893"/>
            <a:ext cx="2324100" cy="179832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58ED19C-E5B1-8AB2-83D7-3088D8A9A7B2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5284" y="3141120"/>
            <a:ext cx="9853932" cy="575760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2. </a:t>
            </a:r>
            <a:r>
              <a:rPr lang="en-GB" sz="3200" b="1" dirty="0">
                <a:cs typeface="Arial"/>
              </a:rPr>
              <a:t>Door System Inspection:  </a:t>
            </a:r>
            <a:r>
              <a:rPr lang="en-GB" sz="3200" b="1" dirty="0">
                <a:solidFill>
                  <a:srgbClr val="C8D82D"/>
                </a:solidFill>
                <a:cs typeface="Arial"/>
              </a:rPr>
              <a:t>Audit Station Solution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5574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166B4A6-9B80-496F-143F-A1504F9DE8E3}"/>
              </a:ext>
            </a:extLst>
          </p:cNvPr>
          <p:cNvSpPr txBox="1">
            <a:spLocks/>
          </p:cNvSpPr>
          <p:nvPr/>
        </p:nvSpPr>
        <p:spPr>
          <a:xfrm>
            <a:off x="92121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4226877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6"/>
            <a:ext cx="10297266" cy="613070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2. </a:t>
            </a:r>
            <a:r>
              <a:rPr lang="en-GB" sz="4000" dirty="0"/>
              <a:t>Door System Inspection: </a:t>
            </a:r>
            <a:r>
              <a:rPr lang="en-GB" sz="4000" dirty="0">
                <a:solidFill>
                  <a:srgbClr val="C8D82D"/>
                </a:solidFill>
              </a:rPr>
              <a:t>Audit Station</a:t>
            </a:r>
            <a:endParaRPr lang="en-US" sz="4000" dirty="0">
              <a:solidFill>
                <a:srgbClr val="C8D82D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421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F39B056E-A257-40F7-ACFA-2AD3D81EF545}"/>
              </a:ext>
            </a:extLst>
          </p:cNvPr>
          <p:cNvSpPr txBox="1">
            <a:spLocks/>
          </p:cNvSpPr>
          <p:nvPr/>
        </p:nvSpPr>
        <p:spPr>
          <a:xfrm>
            <a:off x="837412" y="1240660"/>
            <a:ext cx="11289274" cy="5353586"/>
          </a:xfrm>
          <a:prstGeom prst="rect">
            <a:avLst/>
          </a:prstGeom>
        </p:spPr>
        <p:txBody>
          <a:bodyPr lIns="91440" tIns="45720" rIns="91440" bIns="45720" numCol="2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00000"/>
              </a:lnSpc>
              <a:spcBef>
                <a:spcPts val="10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b="1" dirty="0"/>
              <a:t>Audit Software </a:t>
            </a:r>
            <a:r>
              <a:rPr lang="en-GB" sz="1050" dirty="0"/>
              <a:t>records, analyses, and reports data to measure door characteristics from SpeedPod, EZPressure, or EZEnergy separately or simultaneously.</a:t>
            </a:r>
          </a:p>
          <a:p>
            <a:pPr marL="457200" lvl="1" indent="0">
              <a:lnSpc>
                <a:spcPct val="15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100" b="1" u="sng" dirty="0"/>
          </a:p>
          <a:p>
            <a:pPr marL="457200" lvl="1" indent="0">
              <a:lnSpc>
                <a:spcPct val="15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100" b="1" u="sng" dirty="0"/>
              <a:t>Compatible devices:</a:t>
            </a:r>
          </a:p>
          <a:p>
            <a:pPr lvl="1">
              <a:lnSpc>
                <a:spcPct val="100000"/>
              </a:lnSpc>
            </a:pPr>
            <a:r>
              <a:rPr lang="en-GB" sz="1050" b="1" dirty="0"/>
              <a:t>EZEnergy - </a:t>
            </a:r>
            <a:r>
              <a:rPr lang="en-GB" sz="1050" dirty="0"/>
              <a:t>Measures the actual user input energy on a door system in order to latch, the closing force and peak speed during a full closing</a:t>
            </a:r>
          </a:p>
          <a:p>
            <a:pPr lvl="1">
              <a:lnSpc>
                <a:spcPct val="100000"/>
              </a:lnSpc>
            </a:pPr>
            <a:r>
              <a:rPr lang="en-GB" sz="1050" b="1" dirty="0"/>
              <a:t>SpeedPod - </a:t>
            </a:r>
            <a:r>
              <a:rPr lang="en-GB" sz="1050" dirty="0"/>
              <a:t>Measures the speed of the door at closing point and calculates the minimal closing speed</a:t>
            </a:r>
          </a:p>
          <a:p>
            <a:pPr lvl="1">
              <a:lnSpc>
                <a:spcPct val="100000"/>
              </a:lnSpc>
            </a:pPr>
            <a:r>
              <a:rPr lang="en-GB" sz="1050" b="1" dirty="0" err="1"/>
              <a:t>EZPressure</a:t>
            </a:r>
            <a:r>
              <a:rPr lang="en-GB" sz="1050" dirty="0"/>
              <a:t> </a:t>
            </a:r>
            <a:r>
              <a:rPr lang="en-GB" sz="1050" b="1" dirty="0"/>
              <a:t>- </a:t>
            </a:r>
            <a:r>
              <a:rPr lang="en-GB" sz="1050" dirty="0"/>
              <a:t>captures the cabin pressure peak and profile during closing event</a:t>
            </a:r>
          </a:p>
          <a:p>
            <a:pPr lvl="1">
              <a:lnSpc>
                <a:spcPct val="100000"/>
              </a:lnSpc>
              <a:buClr>
                <a:srgbClr val="C9D803"/>
              </a:buClr>
            </a:pPr>
            <a:endParaRPr lang="en-GB" sz="1050" dirty="0"/>
          </a:p>
          <a:p>
            <a:pPr marL="457200" lvl="1" indent="0">
              <a:buClr>
                <a:srgbClr val="C9D803"/>
              </a:buClr>
              <a:buNone/>
            </a:pPr>
            <a:r>
              <a:rPr lang="en-GB" sz="1100" b="1" u="sng" dirty="0"/>
              <a:t>Audit Station Solution Benefits:</a:t>
            </a:r>
          </a:p>
          <a:p>
            <a:pPr lvl="1"/>
            <a:r>
              <a:rPr lang="en-GB" sz="1050" dirty="0"/>
              <a:t>Quick and easy to set up</a:t>
            </a:r>
          </a:p>
          <a:p>
            <a:pPr lvl="1">
              <a:lnSpc>
                <a:spcPct val="100000"/>
              </a:lnSpc>
            </a:pPr>
            <a:r>
              <a:rPr lang="en-GB" sz="1050" dirty="0"/>
              <a:t>Capability to test all doors, hoods, trunks, windows</a:t>
            </a:r>
          </a:p>
          <a:p>
            <a:pPr lvl="1">
              <a:lnSpc>
                <a:spcPct val="100000"/>
              </a:lnSpc>
            </a:pPr>
            <a:r>
              <a:rPr lang="en-GB" sz="1050" dirty="0"/>
              <a:t>Real-time Feedback</a:t>
            </a:r>
          </a:p>
          <a:p>
            <a:pPr lvl="1">
              <a:lnSpc>
                <a:spcPct val="100000"/>
              </a:lnSpc>
            </a:pPr>
            <a:r>
              <a:rPr lang="en-US" sz="1050" dirty="0"/>
              <a:t>VIN traceability • Data management • Simultaneous recording of multiple units • Graphical representation • Download force/speed/pressure curve (with associated devices) • Export data • Optional bar code input </a:t>
            </a:r>
          </a:p>
          <a:p>
            <a:pPr lvl="1">
              <a:lnSpc>
                <a:spcPct val="100000"/>
              </a:lnSpc>
              <a:buClr>
                <a:srgbClr val="C9D803"/>
              </a:buClr>
            </a:pPr>
            <a:endParaRPr lang="en-US" sz="1050" b="1" u="sng" dirty="0"/>
          </a:p>
          <a:p>
            <a:pPr marL="457200" lvl="1" indent="0">
              <a:buClr>
                <a:srgbClr val="C9D803"/>
              </a:buClr>
              <a:buNone/>
            </a:pPr>
            <a:r>
              <a:rPr lang="en-GB" sz="1100" b="1" u="sng" dirty="0"/>
              <a:t>Audit Solution Applications:</a:t>
            </a:r>
          </a:p>
          <a:p>
            <a:pPr lvl="1">
              <a:lnSpc>
                <a:spcPct val="100000"/>
              </a:lnSpc>
            </a:pPr>
            <a:r>
              <a:rPr lang="en-GB" sz="1050" b="1" dirty="0"/>
              <a:t>Testing Door </a:t>
            </a:r>
            <a:r>
              <a:rPr lang="en-GB" sz="1050" b="1" dirty="0" err="1"/>
              <a:t>Behavior</a:t>
            </a:r>
            <a:r>
              <a:rPr lang="en-GB" sz="1050" dirty="0"/>
              <a:t>: Speed vs cabin pressure or force vs cabin pressure, e.g.  seal study</a:t>
            </a:r>
          </a:p>
          <a:p>
            <a:pPr lvl="1">
              <a:lnSpc>
                <a:spcPct val="100000"/>
              </a:lnSpc>
            </a:pPr>
            <a:r>
              <a:rPr lang="en-GB" sz="1050" b="1" dirty="0"/>
              <a:t>Auditing, Aging Testing </a:t>
            </a:r>
            <a:r>
              <a:rPr lang="en-GB" sz="1050" dirty="0"/>
              <a:t>at the end of production line</a:t>
            </a:r>
          </a:p>
          <a:p>
            <a:pPr lvl="1">
              <a:lnSpc>
                <a:spcPct val="100000"/>
              </a:lnSpc>
            </a:pPr>
            <a:r>
              <a:rPr lang="en-GB" sz="1050" b="1" dirty="0"/>
              <a:t>Durability Testing </a:t>
            </a:r>
            <a:r>
              <a:rPr lang="en-GB" sz="1050" dirty="0"/>
              <a:t>for components like seals in Audit environment for cars, SUVs, trucks</a:t>
            </a:r>
          </a:p>
          <a:p>
            <a:pPr marL="914400" lvl="2" indent="0">
              <a:buClr>
                <a:srgbClr val="C9D803"/>
              </a:buClr>
              <a:buNone/>
            </a:pPr>
            <a:r>
              <a:rPr lang="en-GB" sz="1100" b="1" u="sng" dirty="0"/>
              <a:t>Audit Solution Potential Customers:</a:t>
            </a:r>
          </a:p>
          <a:p>
            <a:pPr lvl="2">
              <a:lnSpc>
                <a:spcPct val="100000"/>
              </a:lnSpc>
            </a:pPr>
            <a:r>
              <a:rPr lang="en-GB" sz="1050" dirty="0"/>
              <a:t>Automotive factories for cars, trucks and industrial vehicles</a:t>
            </a:r>
          </a:p>
          <a:p>
            <a:pPr lvl="2">
              <a:lnSpc>
                <a:spcPct val="100000"/>
              </a:lnSpc>
            </a:pPr>
            <a:r>
              <a:rPr lang="en-GB" sz="1050" dirty="0"/>
              <a:t>End of line station control</a:t>
            </a:r>
          </a:p>
          <a:p>
            <a:pPr lvl="2">
              <a:lnSpc>
                <a:spcPct val="100000"/>
              </a:lnSpc>
            </a:pPr>
            <a:r>
              <a:rPr lang="en-GB" sz="1050" dirty="0"/>
              <a:t>Testing integrators</a:t>
            </a:r>
          </a:p>
          <a:p>
            <a:pPr lvl="2">
              <a:lnSpc>
                <a:spcPct val="100000"/>
              </a:lnSpc>
            </a:pPr>
            <a:r>
              <a:rPr lang="en-GB" sz="1050" dirty="0"/>
              <a:t>Door system design</a:t>
            </a:r>
          </a:p>
          <a:p>
            <a:pPr lvl="2">
              <a:lnSpc>
                <a:spcPct val="100000"/>
              </a:lnSpc>
            </a:pPr>
            <a:r>
              <a:rPr lang="en-GB" sz="1050" dirty="0"/>
              <a:t>Latch manufacturers</a:t>
            </a:r>
          </a:p>
          <a:p>
            <a:pPr lvl="2">
              <a:lnSpc>
                <a:spcPct val="100000"/>
              </a:lnSpc>
            </a:pPr>
            <a:r>
              <a:rPr lang="en-GB" sz="1050" dirty="0"/>
              <a:t>Hinge manufacturers</a:t>
            </a:r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dirty="0"/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050" u="sng" dirty="0"/>
          </a:p>
          <a:p>
            <a:pPr lvl="1">
              <a:lnSpc>
                <a:spcPct val="150000"/>
              </a:lnSpc>
              <a:buClr>
                <a:srgbClr val="C9D803"/>
              </a:buClr>
            </a:pPr>
            <a:endParaRPr lang="en-GB" sz="100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1D91C1C-FE89-4050-AD41-10705D7F814D}"/>
              </a:ext>
            </a:extLst>
          </p:cNvPr>
          <p:cNvGrpSpPr/>
          <p:nvPr/>
        </p:nvGrpSpPr>
        <p:grpSpPr>
          <a:xfrm>
            <a:off x="6701217" y="3338010"/>
            <a:ext cx="1307471" cy="2337350"/>
            <a:chOff x="10801078" y="122450"/>
            <a:chExt cx="1108722" cy="2153130"/>
          </a:xfrm>
        </p:grpSpPr>
        <p:pic>
          <p:nvPicPr>
            <p:cNvPr id="16" name="Picture 13" descr="A picture containing green, large&#10;&#10;Description generated with very high confidence">
              <a:extLst>
                <a:ext uri="{FF2B5EF4-FFF2-40B4-BE49-F238E27FC236}">
                  <a16:creationId xmlns:a16="http://schemas.microsoft.com/office/drawing/2014/main" id="{1910491C-61BF-48AC-BF92-0A848B64B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801078" y="122450"/>
              <a:ext cx="1108722" cy="655969"/>
            </a:xfrm>
            <a:prstGeom prst="rect">
              <a:avLst/>
            </a:prstGeom>
          </p:spPr>
        </p:pic>
        <p:pic>
          <p:nvPicPr>
            <p:cNvPr id="17" name="Picture 5">
              <a:extLst>
                <a:ext uri="{FF2B5EF4-FFF2-40B4-BE49-F238E27FC236}">
                  <a16:creationId xmlns:a16="http://schemas.microsoft.com/office/drawing/2014/main" id="{09D33793-3630-46EC-B62C-ED5F249F09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963898" y="916527"/>
              <a:ext cx="822865" cy="532411"/>
            </a:xfrm>
            <a:prstGeom prst="rect">
              <a:avLst/>
            </a:prstGeom>
          </p:spPr>
        </p:pic>
        <p:pic>
          <p:nvPicPr>
            <p:cNvPr id="18" name="Picture 11" descr="A close up of a green screen&#10;&#10;Description generated with high confidence">
              <a:extLst>
                <a:ext uri="{FF2B5EF4-FFF2-40B4-BE49-F238E27FC236}">
                  <a16:creationId xmlns:a16="http://schemas.microsoft.com/office/drawing/2014/main" id="{DA068B70-2CD1-461C-A61F-512BCC80308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801078" y="1558250"/>
              <a:ext cx="1104115" cy="717330"/>
            </a:xfrm>
            <a:prstGeom prst="rect">
              <a:avLst/>
            </a:prstGeom>
          </p:spPr>
        </p:pic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86013CA3-8D95-9F5F-BB12-1E75A882B6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70635" y="3087500"/>
            <a:ext cx="4076700" cy="25298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B840313-5596-4178-6954-16885734890D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1029340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4430" y="3101288"/>
            <a:ext cx="9216622" cy="655424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2. </a:t>
            </a:r>
            <a:r>
              <a:rPr lang="en-GB" sz="3200" b="1" dirty="0">
                <a:cs typeface="Arial"/>
              </a:rPr>
              <a:t>Door System Inspection:  </a:t>
            </a:r>
            <a:r>
              <a:rPr lang="en-GB" sz="3200" b="1" dirty="0">
                <a:solidFill>
                  <a:srgbClr val="C7D82A"/>
                </a:solidFill>
                <a:cs typeface="Arial"/>
              </a:rPr>
              <a:t>PLS</a:t>
            </a:r>
            <a:r>
              <a:rPr lang="en-GB" sz="3200" b="1" dirty="0">
                <a:solidFill>
                  <a:srgbClr val="B0BD03"/>
                </a:solidFill>
                <a:cs typeface="Arial"/>
              </a:rPr>
              <a:t> </a:t>
            </a:r>
            <a:r>
              <a:rPr lang="en-GB" sz="3200" b="1" dirty="0">
                <a:solidFill>
                  <a:srgbClr val="C7D82A"/>
                </a:solidFill>
                <a:cs typeface="Arial"/>
              </a:rPr>
              <a:t>Solution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519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60B4942D-CDE1-7E21-4583-FF730B7FA4BE}"/>
              </a:ext>
            </a:extLst>
          </p:cNvPr>
          <p:cNvSpPr txBox="1">
            <a:spLocks/>
          </p:cNvSpPr>
          <p:nvPr/>
        </p:nvSpPr>
        <p:spPr>
          <a:xfrm>
            <a:off x="92121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30130250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2. </a:t>
            </a:r>
            <a:r>
              <a:rPr lang="en-GB" sz="4000" dirty="0"/>
              <a:t>Door System Inspection: </a:t>
            </a:r>
            <a:r>
              <a:rPr lang="en-GB" sz="4000" dirty="0">
                <a:solidFill>
                  <a:srgbClr val="C8D82D"/>
                </a:solidFill>
              </a:rPr>
              <a:t>PLS Solution</a:t>
            </a:r>
            <a:endParaRPr lang="en-US" sz="4000" dirty="0">
              <a:solidFill>
                <a:srgbClr val="C8D82D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50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EA4A7EA-BE3E-4D48-B29D-F7E33569CE8C}"/>
              </a:ext>
            </a:extLst>
          </p:cNvPr>
          <p:cNvSpPr txBox="1">
            <a:spLocks/>
          </p:cNvSpPr>
          <p:nvPr/>
        </p:nvSpPr>
        <p:spPr>
          <a:xfrm>
            <a:off x="1386328" y="1473722"/>
            <a:ext cx="11244943" cy="5645729"/>
          </a:xfrm>
          <a:prstGeom prst="rect">
            <a:avLst/>
          </a:prstGeom>
        </p:spPr>
        <p:txBody>
          <a:bodyPr lIns="91440" tIns="45720" rIns="91440" bIns="45720" numCol="2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7432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None/>
            </a:pPr>
            <a:r>
              <a:rPr lang="en-US" sz="1200" b="1" dirty="0"/>
              <a:t>The Production Line Software (PLS</a:t>
            </a:r>
            <a:r>
              <a:rPr lang="en-US" sz="1200" dirty="0"/>
              <a:t>)</a:t>
            </a:r>
            <a:r>
              <a:rPr lang="en-US" sz="1100" dirty="0"/>
              <a:t> is used to log data from SpeedPod and EZEnergy via Bluetooth and is designed specifically to operate on a production line. </a:t>
            </a:r>
            <a:r>
              <a:rPr lang="en-GB" sz="1100" dirty="0"/>
              <a:t>PLS verifies tolerances for all car doors, samples specific car doors for launches, and  enhances quality control of production lines.</a:t>
            </a:r>
          </a:p>
          <a:p>
            <a:pPr marL="0" indent="-27432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None/>
            </a:pPr>
            <a:endParaRPr lang="en-GB" sz="1200" b="1" u="sng" dirty="0"/>
          </a:p>
          <a:p>
            <a:pPr marL="0" indent="-27432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None/>
            </a:pPr>
            <a:r>
              <a:rPr lang="en-GB" sz="1200" b="1" u="sng" dirty="0"/>
              <a:t>Compatible Devices:</a:t>
            </a:r>
          </a:p>
          <a:p>
            <a:pPr>
              <a:lnSpc>
                <a:spcPct val="100000"/>
              </a:lnSpc>
            </a:pPr>
            <a:r>
              <a:rPr lang="en-GB" sz="1200" b="1" dirty="0"/>
              <a:t>SpeedPod - </a:t>
            </a:r>
            <a:r>
              <a:rPr lang="en-GB" sz="1100" dirty="0"/>
              <a:t>Measures the speed of the door at closing point </a:t>
            </a:r>
          </a:p>
          <a:p>
            <a:pPr>
              <a:lnSpc>
                <a:spcPct val="100000"/>
              </a:lnSpc>
            </a:pPr>
            <a:r>
              <a:rPr lang="en-GB" sz="1200" b="1" dirty="0"/>
              <a:t>EZEnergy - </a:t>
            </a:r>
            <a:r>
              <a:rPr lang="en-GB" sz="1100" dirty="0"/>
              <a:t>Measures the actual user input energy on a door system in order to latch, the closing force and peak speed during a full closing</a:t>
            </a:r>
          </a:p>
          <a:p>
            <a:pPr lvl="1">
              <a:lnSpc>
                <a:spcPct val="100000"/>
              </a:lnSpc>
              <a:buClr>
                <a:srgbClr val="C9D803"/>
              </a:buClr>
            </a:pPr>
            <a:endParaRPr lang="en-GB" sz="1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b="1" u="sng" dirty="0"/>
              <a:t>PLS Specifications: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Records data with graph and tolerance status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VIN number scanning through barcode reader 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Automatic adjustment of doors and tolerances from VIN number (VIN decoding)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Data export in different formats – contains full information of Vehicle VIN, date, time 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Log-in system with different user profiles at different privilege levels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Automatic connection and uploading of data to quality control system database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Configurable graph charts for separate export – to plug as pictures into presentations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100" dirty="0"/>
              <a:t>Lockable interface with removal of start bar to prevent unintended use</a:t>
            </a:r>
          </a:p>
          <a:p>
            <a:pPr marL="457200" lvl="1" indent="0">
              <a:buClr>
                <a:srgbClr val="C9D803"/>
              </a:buClr>
              <a:buNone/>
            </a:pPr>
            <a:endParaRPr lang="en-US" sz="1600" dirty="0"/>
          </a:p>
          <a:p>
            <a:pPr marL="0" lvl="1" indent="0">
              <a:buClr>
                <a:srgbClr val="C9D803"/>
              </a:buClr>
              <a:buNone/>
            </a:pPr>
            <a:r>
              <a:rPr lang="en-GB" sz="1200" b="1" u="sng" dirty="0"/>
              <a:t>PLS Potential Application:</a:t>
            </a:r>
          </a:p>
          <a:p>
            <a:pPr marL="228600" lvl="2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End of line testing for door closing efforts </a:t>
            </a:r>
          </a:p>
          <a:p>
            <a:pPr lvl="8">
              <a:spcBef>
                <a:spcPts val="0"/>
              </a:spcBef>
              <a:buClr>
                <a:srgbClr val="C9D803"/>
              </a:buClr>
            </a:pPr>
            <a:endParaRPr lang="en-US" sz="600" dirty="0"/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Clr>
                <a:srgbClr val="C9D803"/>
              </a:buClr>
              <a:buNone/>
            </a:pPr>
            <a:r>
              <a:rPr lang="en-GB" sz="1200" b="1" dirty="0">
                <a:solidFill>
                  <a:schemeClr val="accent6">
                    <a:lumMod val="75000"/>
                  </a:schemeClr>
                </a:solidFill>
              </a:rPr>
              <a:t>      </a:t>
            </a:r>
            <a:r>
              <a:rPr lang="en-GB" sz="1200" b="1" dirty="0">
                <a:solidFill>
                  <a:srgbClr val="C8D82D"/>
                </a:solidFill>
              </a:rPr>
              <a:t>  </a:t>
            </a:r>
          </a:p>
          <a:p>
            <a:pPr marL="0" indent="0">
              <a:buClr>
                <a:srgbClr val="C9D803"/>
              </a:buClr>
              <a:buNone/>
            </a:pPr>
            <a:r>
              <a:rPr lang="en-GB" sz="1200" b="1" u="sng" dirty="0">
                <a:solidFill>
                  <a:srgbClr val="C8D82D"/>
                </a:solidFill>
              </a:rPr>
              <a:t> </a:t>
            </a:r>
            <a:endParaRPr lang="en-GB" sz="12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B824360F-1781-4D99-9D93-3807E72A21DC}"/>
              </a:ext>
            </a:extLst>
          </p:cNvPr>
          <p:cNvGrpSpPr/>
          <p:nvPr/>
        </p:nvGrpSpPr>
        <p:grpSpPr>
          <a:xfrm>
            <a:off x="7247511" y="3581375"/>
            <a:ext cx="1158014" cy="1430423"/>
            <a:chOff x="10775323" y="22042"/>
            <a:chExt cx="1158014" cy="1430423"/>
          </a:xfrm>
        </p:grpSpPr>
        <p:pic>
          <p:nvPicPr>
            <p:cNvPr id="11" name="Picture 13" descr="A picture containing green, large&#10;&#10;Description generated with very high confidence">
              <a:extLst>
                <a:ext uri="{FF2B5EF4-FFF2-40B4-BE49-F238E27FC236}">
                  <a16:creationId xmlns:a16="http://schemas.microsoft.com/office/drawing/2014/main" id="{5A6C51BA-933D-42FA-AF0F-75A0BDB9B4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775323" y="22042"/>
              <a:ext cx="1158014" cy="685132"/>
            </a:xfrm>
            <a:prstGeom prst="rect">
              <a:avLst/>
            </a:prstGeom>
          </p:spPr>
        </p:pic>
        <p:pic>
          <p:nvPicPr>
            <p:cNvPr id="12" name="Picture 5">
              <a:extLst>
                <a:ext uri="{FF2B5EF4-FFF2-40B4-BE49-F238E27FC236}">
                  <a16:creationId xmlns:a16="http://schemas.microsoft.com/office/drawing/2014/main" id="{760E1D8F-F08D-47A7-BD52-EAAFB500E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944841" y="927317"/>
              <a:ext cx="881697" cy="525148"/>
            </a:xfrm>
            <a:prstGeom prst="rect">
              <a:avLst/>
            </a:prstGeom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5B4CCB1-6EE4-FB2F-F49A-BB8D1724A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3460" y="2215787"/>
            <a:ext cx="3558540" cy="19202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C01E26-EDD1-3FD4-1641-4D94183F36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3460" y="4296586"/>
            <a:ext cx="3558540" cy="192024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026FAE-F452-0926-8A28-FF63BB9BEAF1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2244237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7730" y="3110813"/>
            <a:ext cx="9253568" cy="636374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</a:t>
            </a:r>
            <a:r>
              <a:rPr lang="en-US" sz="3100" dirty="0"/>
              <a:t>. </a:t>
            </a:r>
            <a:r>
              <a:rPr lang="en-GB" sz="3200" b="1" dirty="0">
                <a:cs typeface="Arial"/>
              </a:rPr>
              <a:t>Door System Inspection:   </a:t>
            </a:r>
            <a:r>
              <a:rPr lang="en-GB" sz="3200" b="1" dirty="0">
                <a:solidFill>
                  <a:srgbClr val="C7D82A"/>
                </a:solidFill>
                <a:cs typeface="Arial"/>
              </a:rPr>
              <a:t>EZSpeedBox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9263" y="65150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F50BA36-0387-423A-F5E8-EEAB5D823E95}"/>
              </a:ext>
            </a:extLst>
          </p:cNvPr>
          <p:cNvSpPr txBox="1">
            <a:spLocks/>
          </p:cNvSpPr>
          <p:nvPr/>
        </p:nvSpPr>
        <p:spPr>
          <a:xfrm>
            <a:off x="92121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2609072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2. </a:t>
            </a:r>
            <a:r>
              <a:rPr lang="en-GB" sz="4000" dirty="0"/>
              <a:t>Door System Inspection: </a:t>
            </a:r>
            <a:r>
              <a:rPr lang="en-GB" sz="4000" dirty="0">
                <a:solidFill>
                  <a:srgbClr val="C8D82D"/>
                </a:solidFill>
              </a:rPr>
              <a:t>EZSpeedBox</a:t>
            </a:r>
            <a:endParaRPr lang="en-US" sz="4000" dirty="0">
              <a:solidFill>
                <a:srgbClr val="C8D82D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19837" y="651116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0065CF7-8A22-4E49-AC6C-2EEC52B1961F}"/>
              </a:ext>
            </a:extLst>
          </p:cNvPr>
          <p:cNvSpPr/>
          <p:nvPr/>
        </p:nvSpPr>
        <p:spPr>
          <a:xfrm>
            <a:off x="1218818" y="1378886"/>
            <a:ext cx="9754363" cy="4885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/>
              <a:t>EZSpeedBox</a:t>
            </a:r>
            <a:r>
              <a:rPr lang="en-US" sz="1200" dirty="0"/>
              <a:t> is dedicated to automated speed testing typically used for long term monitoring of durability fixtures or for closed loop system control.  The data received</a:t>
            </a:r>
            <a:r>
              <a:rPr lang="en-GB" sz="1200" dirty="0">
                <a:solidFill>
                  <a:srgbClr val="B0BD03"/>
                </a:solidFill>
                <a:cs typeface="Arial" panose="020B0604020202020204" pitchFamily="34" charset="0"/>
              </a:rPr>
              <a:t> </a:t>
            </a:r>
            <a:r>
              <a:rPr lang="en-US" sz="1200" dirty="0"/>
              <a:t>from the EZSpeedBox is given a timestamp, logged, and available as a feedback mechanism to the robot.</a:t>
            </a:r>
          </a:p>
          <a:p>
            <a:endParaRPr lang="en-US" sz="1200" dirty="0"/>
          </a:p>
          <a:p>
            <a:endParaRPr lang="en-US" sz="700" b="1" dirty="0">
              <a:solidFill>
                <a:srgbClr val="B0BD03"/>
              </a:solidFill>
              <a:latin typeface="+mj-lt"/>
            </a:endParaRPr>
          </a:p>
          <a:p>
            <a:pPr>
              <a:buClr>
                <a:srgbClr val="C9D803"/>
              </a:buClr>
            </a:pPr>
            <a:r>
              <a:rPr lang="en-GB" sz="1400" b="1" u="sng" dirty="0"/>
              <a:t>EZSpeedBox Benefits: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 system is quick and easy to set up using a </a:t>
            </a:r>
            <a:r>
              <a:rPr lang="en-GB" sz="1200" dirty="0" err="1"/>
              <a:t>snap-on</a:t>
            </a:r>
            <a:r>
              <a:rPr lang="en-GB" sz="1200" dirty="0"/>
              <a:t> base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Accurate readings of door velocity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Real-time feedback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Allows testing of all doors, hoods, trunks, windows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Uninterrupted power and communication over USB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Lots of positive feedback in USA and Europe</a:t>
            </a:r>
          </a:p>
          <a:p>
            <a:pPr marL="742950" lvl="1" indent="-285750">
              <a:buClr>
                <a:srgbClr val="C9D803"/>
              </a:buClr>
              <a:buFont typeface="Arial" panose="020B0604020202020204" pitchFamily="34" charset="0"/>
              <a:buChar char="•"/>
            </a:pPr>
            <a:endParaRPr lang="en-GB" sz="1050" dirty="0"/>
          </a:p>
          <a:p>
            <a:pPr>
              <a:buClr>
                <a:srgbClr val="C9D803"/>
              </a:buClr>
            </a:pPr>
            <a:r>
              <a:rPr lang="en-GB" sz="1400" b="1" u="sng" dirty="0"/>
              <a:t>Applications: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Durability testing cycles over 100,000 closings per door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Automated stand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Long-term monitoring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Dedicated software with analytical capacity for repetitive testing on all doors</a:t>
            </a:r>
          </a:p>
          <a:p>
            <a:pPr lvl="1">
              <a:buClr>
                <a:srgbClr val="C9D803"/>
              </a:buClr>
            </a:pPr>
            <a:endParaRPr lang="en-GB" sz="1100" dirty="0"/>
          </a:p>
          <a:p>
            <a:pPr>
              <a:buClr>
                <a:srgbClr val="C9D803"/>
              </a:buClr>
            </a:pPr>
            <a:r>
              <a:rPr lang="en-GB" sz="1400" b="1" u="sng" dirty="0"/>
              <a:t>EZSpeedBox potential customers: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Testing integrators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Door system design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Latch manufacturers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Hinge manufacturers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Automated testing facilities for OEM</a:t>
            </a:r>
            <a:endParaRPr lang="en-GB" sz="1200" i="1" dirty="0"/>
          </a:p>
          <a:p>
            <a:pPr lvl="1">
              <a:lnSpc>
                <a:spcPct val="100000"/>
              </a:lnSpc>
              <a:buClr>
                <a:srgbClr val="C9D803"/>
              </a:buClr>
            </a:pPr>
            <a:endParaRPr lang="en-US" sz="11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CD3D60A-E221-F7EB-E4C0-3F82FDE375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2420" y="1951264"/>
            <a:ext cx="4259580" cy="2400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79C96E3-57B1-9889-0658-290973B175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2420" y="4411979"/>
            <a:ext cx="4259580" cy="206502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FECCD92-9D27-B83E-1031-8F363C56A9B5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41083043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480" y="3085950"/>
            <a:ext cx="7169629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</a:t>
            </a:r>
            <a:r>
              <a:rPr lang="en-US" sz="3100" dirty="0"/>
              <a:t>. </a:t>
            </a:r>
            <a:r>
              <a:rPr lang="en-GB" sz="3200" b="1" dirty="0">
                <a:cs typeface="Arial"/>
              </a:rPr>
              <a:t>Door System Inspection:  </a:t>
            </a:r>
            <a:r>
              <a:rPr lang="en-GB" sz="3200" b="1" dirty="0">
                <a:solidFill>
                  <a:srgbClr val="C7D82A"/>
                </a:solidFill>
                <a:cs typeface="Arial"/>
              </a:rPr>
              <a:t>PinchPod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50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B966182-EE8B-06E7-E982-C949858CED33}"/>
              </a:ext>
            </a:extLst>
          </p:cNvPr>
          <p:cNvSpPr txBox="1">
            <a:spLocks/>
          </p:cNvSpPr>
          <p:nvPr/>
        </p:nvSpPr>
        <p:spPr>
          <a:xfrm>
            <a:off x="92121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1241507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2. </a:t>
            </a:r>
            <a:r>
              <a:rPr lang="en-GB" sz="4000" dirty="0"/>
              <a:t>Door System Inspection: </a:t>
            </a:r>
            <a:r>
              <a:rPr lang="en-GB" sz="4000" dirty="0">
                <a:solidFill>
                  <a:srgbClr val="C8D82D"/>
                </a:solidFill>
              </a:rPr>
              <a:t>PinchPod</a:t>
            </a:r>
            <a:endParaRPr lang="en-US" sz="4000" dirty="0">
              <a:solidFill>
                <a:srgbClr val="C8D82D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5574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Content Placeholder 8">
            <a:extLst>
              <a:ext uri="{FF2B5EF4-FFF2-40B4-BE49-F238E27FC236}">
                <a16:creationId xmlns:a16="http://schemas.microsoft.com/office/drawing/2014/main" id="{08781C8B-63C7-4602-BC5E-A7D1836B65E4}"/>
              </a:ext>
            </a:extLst>
          </p:cNvPr>
          <p:cNvSpPr txBox="1">
            <a:spLocks/>
          </p:cNvSpPr>
          <p:nvPr/>
        </p:nvSpPr>
        <p:spPr>
          <a:xfrm>
            <a:off x="1233588" y="1314727"/>
            <a:ext cx="8061967" cy="4770314"/>
          </a:xfrm>
          <a:prstGeom prst="rect">
            <a:avLst/>
          </a:prstGeom>
        </p:spPr>
        <p:txBody>
          <a:bodyPr numCol="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With the rising popularity of </a:t>
            </a:r>
            <a:r>
              <a:rPr lang="en-GB" sz="1200" i="1" dirty="0"/>
              <a:t>automated doors </a:t>
            </a:r>
            <a:r>
              <a:rPr lang="en-GB" sz="1200" dirty="0"/>
              <a:t>that close with a push of a button, there is an increased demand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 for </a:t>
            </a:r>
            <a:r>
              <a:rPr lang="en-GB" sz="1200" i="1" dirty="0"/>
              <a:t>safety</a:t>
            </a:r>
            <a:r>
              <a:rPr lang="en-GB" sz="1200" dirty="0"/>
              <a:t> concerns regarding </a:t>
            </a:r>
            <a:r>
              <a:rPr lang="en-GB" sz="1200" i="1" dirty="0"/>
              <a:t>pinching</a:t>
            </a:r>
            <a:r>
              <a:rPr lang="en-GB" sz="1200" dirty="0"/>
              <a:t>. Two main challenges: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b="1" dirty="0"/>
              <a:t>	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b="1" dirty="0"/>
              <a:t>	Force: </a:t>
            </a:r>
            <a:r>
              <a:rPr lang="en-GB" sz="1200" dirty="0"/>
              <a:t>During the final trajectory of an automated closure, the higher seal loads will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	require higher driving forces. A small obstruction becomes harder to detect.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b="1" dirty="0"/>
              <a:t>	Response time: </a:t>
            </a:r>
            <a:r>
              <a:rPr lang="en-GB" sz="1200" dirty="0"/>
              <a:t>Seen that pinching happens in the final motion; the difference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 	between interrupting the drive at 10mm and  4mm will result in a significant outcome.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400" b="1" dirty="0">
                <a:solidFill>
                  <a:srgbClr val="B0BD03"/>
                </a:solidFill>
              </a:rPr>
              <a:t>Two Solutions Available as Stand-Alone and Wireless Options: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b="1" u="sng" dirty="0">
                <a:solidFill>
                  <a:srgbClr val="B0BD03"/>
                </a:solidFill>
              </a:rPr>
              <a:t>1-Obstruction Detection</a:t>
            </a:r>
            <a:r>
              <a:rPr lang="en-GB" sz="1200" b="1" u="sng" dirty="0">
                <a:solidFill>
                  <a:srgbClr val="B4C10F"/>
                </a:solidFill>
              </a:rPr>
              <a:t>:</a:t>
            </a:r>
            <a:r>
              <a:rPr lang="en-GB" sz="1200" b="1" dirty="0"/>
              <a:t> </a:t>
            </a:r>
            <a:r>
              <a:rPr lang="en-GB" sz="1200" dirty="0"/>
              <a:t>(at 100mm from flush)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In this situation, the sensor is placed using the standoff to generate an obstruction for the closure  	           at a significant distance away from the closing position.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b="1" dirty="0"/>
              <a:t>Obstruction Measurement: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PinchPod can be placed at a distance from flush to simulate an obstruction.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The sensor itself is spring loaded so a displacement is allowed while the system is activated and measuring.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dirty="0"/>
              <a:t>A force (vector) is recorded in the form of a maximum value or a full curve of the recorded event if desired.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b="1" u="sng" dirty="0">
                <a:solidFill>
                  <a:srgbClr val="B0BD03"/>
                </a:solidFill>
              </a:rPr>
              <a:t>2-Pinch Detectio</a:t>
            </a:r>
            <a:r>
              <a:rPr lang="en-GB" sz="1200" b="1" u="sng" dirty="0">
                <a:solidFill>
                  <a:srgbClr val="B4C10F"/>
                </a:solidFill>
              </a:rPr>
              <a:t>n:</a:t>
            </a:r>
            <a:r>
              <a:rPr lang="en-GB" sz="1200" b="1" dirty="0"/>
              <a:t> </a:t>
            </a:r>
            <a:r>
              <a:rPr lang="en-GB" sz="1200" dirty="0"/>
              <a:t>(at 20mm from flush or less)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The sensor is positioned between the body and door to replicate an exact pinch situation.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The 3D loadcell captures the force independent of the mounting orientation.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b="1" dirty="0"/>
              <a:t>Pinch Measurement:</a:t>
            </a:r>
            <a:endParaRPr lang="en-GB" sz="1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The sensor can be placed between body and closure during the final moments.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The overload protection will prevent the system from crunching the sensor in case the safety fails.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200" dirty="0"/>
              <a:t>A force (vector) is recorded in the form of a maximum value or a full curve of the event.</a:t>
            </a:r>
            <a:endParaRPr lang="en-US" sz="1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B42052-5F1C-ED95-5F16-7AB09DE62A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7320" y="1082541"/>
            <a:ext cx="3154680" cy="2286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FE531B-EB0F-D3B8-E7BA-EED5082D46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7320" y="3429000"/>
            <a:ext cx="3124200" cy="272796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CD01E93-A8CB-48DC-9D57-C0BB5D2C0D9A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34012993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0062" y="3085950"/>
            <a:ext cx="8357640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3. </a:t>
            </a:r>
            <a:r>
              <a:rPr lang="en-GB" sz="3200" dirty="0"/>
              <a:t>Seal Gap Measurement:  </a:t>
            </a:r>
            <a:r>
              <a:rPr lang="en-GB" sz="3200" b="1" dirty="0">
                <a:solidFill>
                  <a:srgbClr val="C7D82A"/>
                </a:solidFill>
                <a:cs typeface="Arial"/>
              </a:rPr>
              <a:t>SealScan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5574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AE00E2D-3F51-2054-7EF7-105F1AEB0975}"/>
              </a:ext>
            </a:extLst>
          </p:cNvPr>
          <p:cNvSpPr txBox="1">
            <a:spLocks/>
          </p:cNvSpPr>
          <p:nvPr/>
        </p:nvSpPr>
        <p:spPr>
          <a:xfrm>
            <a:off x="92121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1394415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3. </a:t>
            </a:r>
            <a:r>
              <a:rPr lang="en-GB" sz="4000" b="1" dirty="0">
                <a:cs typeface="Arial" panose="020B0604020202020204" pitchFamily="34" charset="0"/>
              </a:rPr>
              <a:t>Seal Gap Measurement: </a:t>
            </a:r>
            <a:r>
              <a:rPr lang="en-GB" sz="4000" dirty="0">
                <a:solidFill>
                  <a:srgbClr val="C8D82D"/>
                </a:solidFill>
              </a:rPr>
              <a:t>SealScan</a:t>
            </a:r>
            <a:endParaRPr lang="en-US" sz="4000" dirty="0">
              <a:solidFill>
                <a:srgbClr val="C8D82D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5574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E9F7287-F8C5-484A-A49F-645FFCAB7E20}"/>
              </a:ext>
            </a:extLst>
          </p:cNvPr>
          <p:cNvSpPr txBox="1">
            <a:spLocks/>
          </p:cNvSpPr>
          <p:nvPr/>
        </p:nvSpPr>
        <p:spPr>
          <a:xfrm>
            <a:off x="1518555" y="1181124"/>
            <a:ext cx="7045570" cy="56609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b="1" dirty="0"/>
              <a:t>SealScan  </a:t>
            </a:r>
            <a:r>
              <a:rPr lang="en-GB" sz="1200" dirty="0"/>
              <a:t>(NEW RELEASE) a </a:t>
            </a:r>
            <a:r>
              <a:rPr lang="en-US" sz="1200" dirty="0"/>
              <a:t>quick 2D-scanning system </a:t>
            </a:r>
            <a:r>
              <a:rPr lang="en-GB" sz="1200" dirty="0"/>
              <a:t>dedicated  to seal measurements.  SealScan obtains crucial information about seal compression and mating surface geometry—everywhere  2 seals mate to each other during a closing process.  </a:t>
            </a:r>
            <a:r>
              <a:rPr lang="en-US" sz="1200" dirty="0"/>
              <a:t>Very popular for users of EZSlam and in Audit environment to study seal  and door  behavior.</a:t>
            </a:r>
          </a:p>
          <a:p>
            <a:pPr marL="0" indent="0">
              <a:buClr>
                <a:srgbClr val="C9D803"/>
              </a:buClr>
              <a:buNone/>
            </a:pPr>
            <a:r>
              <a:rPr lang="en-GB" sz="1200" b="1" u="sng" dirty="0"/>
              <a:t>SealScan Benefits: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Quick and easy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No need to remove or damage seals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Simple to use and reduces time spent on collecting data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Lots of positive feedback in USA and Europe</a:t>
            </a:r>
          </a:p>
          <a:p>
            <a:pPr marL="457200" lvl="1" indent="0">
              <a:buClr>
                <a:srgbClr val="C9D803"/>
              </a:buClr>
              <a:buNone/>
            </a:pPr>
            <a:endParaRPr lang="en-GB" sz="1200" dirty="0"/>
          </a:p>
          <a:p>
            <a:pPr marL="0" indent="0">
              <a:buClr>
                <a:srgbClr val="C9D803"/>
              </a:buClr>
              <a:buNone/>
            </a:pPr>
            <a:r>
              <a:rPr lang="en-GB" sz="1200" b="1" u="sng" dirty="0"/>
              <a:t>SealScan Applications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Seal Gap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Seal Compression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Panel alignment</a:t>
            </a:r>
          </a:p>
          <a:p>
            <a:pPr lvl="1">
              <a:buClr>
                <a:srgbClr val="C9D803"/>
              </a:buClr>
            </a:pPr>
            <a:endParaRPr lang="en-GB" sz="1200" dirty="0"/>
          </a:p>
          <a:p>
            <a:pPr marL="0" indent="0">
              <a:buClr>
                <a:srgbClr val="C9D803"/>
              </a:buClr>
              <a:buNone/>
            </a:pPr>
            <a:r>
              <a:rPr lang="en-GB" sz="1200" b="1" u="sng" dirty="0"/>
              <a:t>SealScan Potential Customers: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Every OEM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Seal companies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Heavy Duty vehicles and Trucks for cabin pressure and seal studies</a:t>
            </a:r>
          </a:p>
          <a:p>
            <a:pPr marL="285750" indent="-285750"/>
            <a:r>
              <a:rPr lang="en-GB" sz="1200" dirty="0">
                <a:solidFill>
                  <a:schemeClr val="tx1"/>
                </a:solidFill>
              </a:rPr>
              <a:t>Construction trucks for cabin pressure and seal studies</a:t>
            </a:r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200" b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457200" lvl="1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45A02E-94DF-852F-8D5E-379F3A78A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4920" y="1586049"/>
            <a:ext cx="3307080" cy="20040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5E90DF6-1EC9-E798-FB72-CEFE5DB4C5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4920" y="3685358"/>
            <a:ext cx="3307080" cy="237744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D743554-F087-52EC-510D-98B80352A127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1474658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1555" y="3085950"/>
            <a:ext cx="8520720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4. </a:t>
            </a:r>
            <a:r>
              <a:rPr lang="en-GB" sz="3200" dirty="0"/>
              <a:t>Static Deformation Measurement:  </a:t>
            </a:r>
            <a:r>
              <a:rPr lang="en-GB" sz="3200" b="1" dirty="0">
                <a:solidFill>
                  <a:srgbClr val="C7D82A"/>
                </a:solidFill>
                <a:cs typeface="Arial"/>
              </a:rPr>
              <a:t>EZ3D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5574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DE54EF3-ECF9-AE42-8D07-21651B766755}"/>
              </a:ext>
            </a:extLst>
          </p:cNvPr>
          <p:cNvSpPr txBox="1">
            <a:spLocks/>
          </p:cNvSpPr>
          <p:nvPr/>
        </p:nvSpPr>
        <p:spPr>
          <a:xfrm>
            <a:off x="92121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10484184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4. </a:t>
            </a:r>
            <a:r>
              <a:rPr lang="en-GB" sz="4000" b="1">
                <a:cs typeface="Arial" panose="020B0604020202020204" pitchFamily="34" charset="0"/>
              </a:rPr>
              <a:t>Static Deformation Measurement: </a:t>
            </a:r>
            <a:r>
              <a:rPr lang="en-GB" sz="4000">
                <a:solidFill>
                  <a:srgbClr val="C8D82D"/>
                </a:solidFill>
              </a:rPr>
              <a:t>EZ3D</a:t>
            </a:r>
            <a:endParaRPr lang="en-US" sz="4000">
              <a:solidFill>
                <a:srgbClr val="C8D82D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604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91B7BF5-447C-430F-8FFF-6A760F84C609}"/>
              </a:ext>
            </a:extLst>
          </p:cNvPr>
          <p:cNvSpPr txBox="1">
            <a:spLocks/>
          </p:cNvSpPr>
          <p:nvPr/>
        </p:nvSpPr>
        <p:spPr>
          <a:xfrm>
            <a:off x="1485763" y="1229554"/>
            <a:ext cx="6784659" cy="52633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br>
              <a:rPr lang="en-GB" sz="2000" dirty="0"/>
            </a:br>
            <a:r>
              <a:rPr lang="en-GB" sz="1400" b="1" dirty="0"/>
              <a:t>EZ3D</a:t>
            </a:r>
            <a:r>
              <a:rPr lang="en-GB" sz="1400" dirty="0"/>
              <a:t> </a:t>
            </a:r>
            <a:r>
              <a:rPr lang="en-GB" sz="1200" dirty="0"/>
              <a:t>is a handy, portable stereo vision system utilizing a single snapshot to collect accurate flush and gap data from a collection of points on assemblies.  The data will show the drift or change of the fit and finish throughout all cycles.</a:t>
            </a:r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C9D803"/>
              </a:buClr>
            </a:pPr>
            <a:endParaRPr lang="en-GB" sz="1600" b="1" u="sng" dirty="0"/>
          </a:p>
          <a:p>
            <a:pPr>
              <a:lnSpc>
                <a:spcPct val="110000"/>
              </a:lnSpc>
              <a:spcBef>
                <a:spcPts val="0"/>
              </a:spcBef>
              <a:buClr>
                <a:srgbClr val="C9D803"/>
              </a:buClr>
            </a:pPr>
            <a:endParaRPr lang="en-GB" sz="1600" b="1" u="sng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b="1" u="sng" dirty="0"/>
              <a:t>Applications: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1200" dirty="0"/>
              <a:t>Measures 3D Deformation before and after an object has been put under </a:t>
            </a:r>
            <a:br>
              <a:rPr lang="en-GB" sz="1200" dirty="0"/>
            </a:br>
            <a:r>
              <a:rPr lang="en-GB" sz="1200" dirty="0"/>
              <a:t>any possible constraint (force, temperature, torque)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sz="1200" dirty="0"/>
              <a:t>Report:  3D or Flush &amp; Gap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sz="1200" dirty="0"/>
              <a:t>The EZ3D can be utilized in a variety of climate testing chambers including: </a:t>
            </a:r>
          </a:p>
          <a:p>
            <a:pPr lvl="2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sz="1100" dirty="0"/>
              <a:t>Low Temperature Chambers  </a:t>
            </a:r>
          </a:p>
          <a:p>
            <a:pPr lvl="2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sz="1100" dirty="0"/>
              <a:t>High Temperature Chambers  </a:t>
            </a:r>
          </a:p>
          <a:p>
            <a:pPr lvl="2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r>
              <a:rPr lang="en-US" sz="1100" dirty="0"/>
              <a:t>Solar/Photovoltaic Chambers</a:t>
            </a:r>
            <a:br>
              <a:rPr lang="en-GB" sz="800" dirty="0"/>
            </a:br>
            <a:endParaRPr lang="en-GB" sz="800" dirty="0"/>
          </a:p>
          <a:p>
            <a:pPr lvl="1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q"/>
            </a:pPr>
            <a:endParaRPr lang="en-GB" sz="1200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200" b="1" u="sng" dirty="0"/>
              <a:t>EZ3D Potential Customers: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1200" dirty="0"/>
              <a:t>Industries using climate chambers (all automotive): </a:t>
            </a:r>
            <a:r>
              <a:rPr lang="en-GB" sz="1200" i="1" dirty="0"/>
              <a:t>Cars, trucks, industrial vehicles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1200" dirty="0"/>
              <a:t>Interior and exterior assemblies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1200" dirty="0"/>
              <a:t>Engineering companies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1200" dirty="0"/>
              <a:t>Machine builders: </a:t>
            </a:r>
            <a:r>
              <a:rPr lang="en-GB" sz="1200" i="1" dirty="0"/>
              <a:t>Cranes, CNC machines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58551D-7469-F688-4AE0-20843D3792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2980" y="1620934"/>
            <a:ext cx="3573780" cy="22402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586095-5E29-555D-BF41-1FB413D9CF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3460" y="4051663"/>
            <a:ext cx="3558540" cy="188976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A51371E-3B8C-4950-375B-B138800B2D4D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2226213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0851" y="3085950"/>
            <a:ext cx="9959160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6</a:t>
            </a:r>
            <a:r>
              <a:rPr lang="en-US" sz="3100" dirty="0"/>
              <a:t>. </a:t>
            </a:r>
            <a:r>
              <a:rPr lang="en-GB" sz="3200" b="1" dirty="0">
                <a:cs typeface="Arial" panose="020B0604020202020204" pitchFamily="34" charset="0"/>
              </a:rPr>
              <a:t>Dynamic Deformation Measurement:  </a:t>
            </a:r>
            <a:r>
              <a:rPr lang="en-GB" sz="3200" b="1" dirty="0" err="1">
                <a:solidFill>
                  <a:srgbClr val="C7D82A"/>
                </a:solidFill>
                <a:cs typeface="Arial"/>
              </a:rPr>
              <a:t>EZMotion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50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135C87A-A4DB-37D8-06A4-7CE792C5726B}"/>
              </a:ext>
            </a:extLst>
          </p:cNvPr>
          <p:cNvSpPr txBox="1">
            <a:spLocks/>
          </p:cNvSpPr>
          <p:nvPr/>
        </p:nvSpPr>
        <p:spPr>
          <a:xfrm>
            <a:off x="92121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42814309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6"/>
            <a:ext cx="10306230" cy="613070"/>
          </a:xfrm>
        </p:spPr>
        <p:txBody>
          <a:bodyPr>
            <a:normAutofit fontScale="90000"/>
          </a:bodyPr>
          <a:lstStyle/>
          <a:p>
            <a:r>
              <a:rPr lang="en-US" sz="4000"/>
              <a:t>6. </a:t>
            </a:r>
            <a:r>
              <a:rPr lang="en-GB" sz="4000" b="1">
                <a:cs typeface="Arial" panose="020B0604020202020204" pitchFamily="34" charset="0"/>
              </a:rPr>
              <a:t>Dynamic Deformation measurement: </a:t>
            </a:r>
            <a:r>
              <a:rPr lang="en-GB" sz="4000">
                <a:solidFill>
                  <a:srgbClr val="C8D82D"/>
                </a:solidFill>
              </a:rPr>
              <a:t>EZMotion</a:t>
            </a:r>
            <a:endParaRPr lang="en-US" sz="4000">
              <a:solidFill>
                <a:srgbClr val="C8D82D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1509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34BED5B-6870-4A4E-A1CC-6B8F6A98A5D4}"/>
              </a:ext>
            </a:extLst>
          </p:cNvPr>
          <p:cNvSpPr txBox="1">
            <a:spLocks/>
          </p:cNvSpPr>
          <p:nvPr/>
        </p:nvSpPr>
        <p:spPr>
          <a:xfrm>
            <a:off x="1742650" y="1215013"/>
            <a:ext cx="6339994" cy="5464107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US" sz="1400" b="1" dirty="0"/>
              <a:t>EZMotion</a:t>
            </a:r>
            <a:r>
              <a:rPr lang="en-US" sz="1400" dirty="0"/>
              <a:t> </a:t>
            </a:r>
            <a:r>
              <a:rPr lang="en-US" sz="1200" dirty="0"/>
              <a:t>is a modular high-speed stereo vision motion and deformation measurement solution.  It is adaptable to any application, interactable with other systems,  and reconfigurable to evolve and meet new challenges.</a:t>
            </a:r>
          </a:p>
          <a:p>
            <a:pPr marL="0" indent="0">
              <a:buClr>
                <a:srgbClr val="C9D803"/>
              </a:buClr>
              <a:buNone/>
            </a:pPr>
            <a:endParaRPr lang="en-GB" sz="1200" b="1" dirty="0"/>
          </a:p>
          <a:p>
            <a:pPr marL="0" indent="0">
              <a:buClr>
                <a:srgbClr val="C9D803"/>
              </a:buClr>
              <a:buNone/>
            </a:pPr>
            <a:r>
              <a:rPr lang="en-GB" sz="1400" b="1" u="sng" dirty="0"/>
              <a:t>Applications:</a:t>
            </a:r>
          </a:p>
          <a:p>
            <a:r>
              <a:rPr lang="en-US" sz="1200" dirty="0"/>
              <a:t>3D kinematic inspection in Industrial environments</a:t>
            </a:r>
          </a:p>
          <a:p>
            <a:r>
              <a:rPr lang="en-US" sz="1200" dirty="0"/>
              <a:t>Inspect travel, speed, stability, structural stiffness, and dynamic response of assemblies </a:t>
            </a:r>
          </a:p>
          <a:p>
            <a:r>
              <a:rPr lang="en-US" sz="1200" dirty="0"/>
              <a:t>Multiple systems can be combined to cover large areas with unprecedented accuracy</a:t>
            </a:r>
          </a:p>
          <a:p>
            <a:r>
              <a:rPr lang="en-US" sz="1200" dirty="0"/>
              <a:t>Available for different speed and volume configuration</a:t>
            </a:r>
          </a:p>
          <a:p>
            <a:pPr marL="457200" lvl="1" indent="0">
              <a:buNone/>
            </a:pPr>
            <a:endParaRPr lang="en-GB" sz="1200" dirty="0"/>
          </a:p>
          <a:p>
            <a:pPr marL="0" indent="0">
              <a:buClr>
                <a:srgbClr val="C9D803"/>
              </a:buClr>
              <a:buNone/>
            </a:pPr>
            <a:r>
              <a:rPr lang="en-GB" sz="1400" b="1" u="sng" dirty="0" err="1"/>
              <a:t>EZMotion</a:t>
            </a:r>
            <a:r>
              <a:rPr lang="en-GB" sz="1400" b="1" u="sng" dirty="0"/>
              <a:t> Benefits:</a:t>
            </a:r>
          </a:p>
          <a:p>
            <a:r>
              <a:rPr lang="en-GB" sz="1200" dirty="0"/>
              <a:t>Up-to-date and state-of-the art components and software</a:t>
            </a:r>
          </a:p>
          <a:p>
            <a:r>
              <a:rPr lang="en-GB" sz="1200" dirty="0"/>
              <a:t>Compact and easy to setup</a:t>
            </a:r>
          </a:p>
          <a:p>
            <a:r>
              <a:rPr lang="en-GB" sz="1200" dirty="0"/>
              <a:t>Volume expandable</a:t>
            </a:r>
          </a:p>
          <a:p>
            <a:r>
              <a:rPr lang="en-GB" sz="1200" dirty="0"/>
              <a:t>Speed: up to 2000Hz</a:t>
            </a:r>
          </a:p>
          <a:p>
            <a:r>
              <a:rPr lang="en-GB" sz="1200" dirty="0"/>
              <a:t>Multi-unit configurations</a:t>
            </a:r>
          </a:p>
          <a:p>
            <a:r>
              <a:rPr lang="en-GB" sz="1200" dirty="0"/>
              <a:t>IP68 Industrial environment compatible</a:t>
            </a:r>
          </a:p>
          <a:p>
            <a:pPr lvl="1">
              <a:buClr>
                <a:srgbClr val="C9D803"/>
              </a:buClr>
            </a:pPr>
            <a:endParaRPr lang="en-GB" sz="100" dirty="0"/>
          </a:p>
          <a:p>
            <a:pPr marL="0" indent="0">
              <a:buClr>
                <a:srgbClr val="C9D803"/>
              </a:buClr>
              <a:buNone/>
            </a:pPr>
            <a:r>
              <a:rPr lang="en-GB" sz="1400" b="1" u="sng" dirty="0"/>
              <a:t>Target customers:</a:t>
            </a:r>
          </a:p>
          <a:p>
            <a:r>
              <a:rPr lang="en-GB" sz="1200" dirty="0"/>
              <a:t>Hydraulic manufacturers</a:t>
            </a:r>
          </a:p>
          <a:p>
            <a:r>
              <a:rPr lang="en-GB" sz="1200" dirty="0"/>
              <a:t>Hydraulic systems</a:t>
            </a:r>
          </a:p>
          <a:p>
            <a:r>
              <a:rPr lang="en-GB" sz="1200" dirty="0"/>
              <a:t>Industrial machinery</a:t>
            </a:r>
          </a:p>
          <a:p>
            <a:pPr lvl="1">
              <a:buClr>
                <a:srgbClr val="C9D803"/>
              </a:buClr>
            </a:pPr>
            <a:endParaRPr lang="en-GB" sz="1200" u="sng" dirty="0"/>
          </a:p>
          <a:p>
            <a:pPr marL="914400" lvl="2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106487-3AC3-8E98-0E17-50430B7C38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3880" y="1494346"/>
            <a:ext cx="4008120" cy="21945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17A2BD-03F6-EBF7-B13F-27455728D8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3880" y="3835582"/>
            <a:ext cx="4008120" cy="224028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EFD55C88-719C-5E03-653B-B37C6BC5FF75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11587316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2955" y="2606709"/>
            <a:ext cx="9604550" cy="1644581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5</a:t>
            </a:r>
            <a:r>
              <a:rPr lang="en-US" sz="3100" dirty="0"/>
              <a:t>. </a:t>
            </a:r>
            <a:r>
              <a:rPr lang="en-GB" sz="3200" dirty="0"/>
              <a:t>On-Track Vehicle Dynamics:   </a:t>
            </a:r>
            <a:r>
              <a:rPr lang="en-GB" sz="3200" b="1" dirty="0" err="1">
                <a:solidFill>
                  <a:srgbClr val="C8D82D"/>
                </a:solidFill>
                <a:cs typeface="Arial"/>
              </a:rPr>
              <a:t>EZMotion</a:t>
            </a:r>
            <a:r>
              <a:rPr lang="en-GB" sz="3200" b="1" dirty="0">
                <a:solidFill>
                  <a:srgbClr val="C8D82D"/>
                </a:solidFill>
                <a:cs typeface="Arial"/>
              </a:rPr>
              <a:t> (Tire)</a:t>
            </a:r>
            <a:endParaRPr lang="en-US" sz="31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5574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6BFC7D1-8765-45D6-7337-699410EEC0FE}"/>
              </a:ext>
            </a:extLst>
          </p:cNvPr>
          <p:cNvSpPr txBox="1">
            <a:spLocks/>
          </p:cNvSpPr>
          <p:nvPr/>
        </p:nvSpPr>
        <p:spPr>
          <a:xfrm>
            <a:off x="92121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6817516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/>
              <a:t>5. </a:t>
            </a:r>
            <a:r>
              <a:rPr lang="en-GB" sz="4000" b="1" dirty="0">
                <a:cs typeface="Arial" panose="020B0604020202020204" pitchFamily="34" charset="0"/>
              </a:rPr>
              <a:t>On-track Vehicle Dynamics: </a:t>
            </a:r>
            <a:r>
              <a:rPr lang="en-GB" sz="4000" dirty="0" err="1">
                <a:solidFill>
                  <a:srgbClr val="C8D82D"/>
                </a:solidFill>
              </a:rPr>
              <a:t>EZMotion</a:t>
            </a:r>
            <a:r>
              <a:rPr lang="en-GB" sz="4000" dirty="0">
                <a:solidFill>
                  <a:srgbClr val="C8D82D"/>
                </a:solidFill>
              </a:rPr>
              <a:t> (Tire)</a:t>
            </a:r>
            <a:endParaRPr lang="en-US" sz="4000" dirty="0">
              <a:solidFill>
                <a:srgbClr val="C8D82D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6049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40F1B48-0675-43CF-BE18-891D5F6D0B82}"/>
              </a:ext>
            </a:extLst>
          </p:cNvPr>
          <p:cNvSpPr txBox="1">
            <a:spLocks/>
          </p:cNvSpPr>
          <p:nvPr/>
        </p:nvSpPr>
        <p:spPr>
          <a:xfrm>
            <a:off x="1555908" y="1400628"/>
            <a:ext cx="6977066" cy="5172075"/>
          </a:xfrm>
          <a:prstGeom prst="rect">
            <a:avLst/>
          </a:prstGeom>
        </p:spPr>
        <p:txBody>
          <a:bodyPr lIns="91440" tIns="45720" rIns="91440" bIns="4572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C9D803"/>
              </a:buClr>
              <a:buNone/>
            </a:pPr>
            <a:r>
              <a:rPr lang="en-GB" sz="1600" b="1" dirty="0" err="1"/>
              <a:t>EZMotion</a:t>
            </a:r>
            <a:r>
              <a:rPr lang="en-GB" sz="1600" b="1" dirty="0"/>
              <a:t> (Tire)  </a:t>
            </a:r>
            <a:r>
              <a:rPr lang="en-GB" sz="1200" dirty="0"/>
              <a:t>is an advanced 3D/6D in-motion measurement system</a:t>
            </a:r>
            <a:br>
              <a:rPr lang="en-GB" sz="2000" dirty="0"/>
            </a:br>
            <a:r>
              <a:rPr lang="en-GB" sz="2000" dirty="0"/>
              <a:t> </a:t>
            </a:r>
          </a:p>
          <a:p>
            <a:pPr marL="0" indent="0">
              <a:buClr>
                <a:srgbClr val="C9D803"/>
              </a:buClr>
              <a:buNone/>
            </a:pPr>
            <a:r>
              <a:rPr lang="en-GB" sz="1600" b="1" u="sng" dirty="0"/>
              <a:t>Applications</a:t>
            </a:r>
            <a:r>
              <a:rPr lang="en-GB" sz="1600" b="1" dirty="0"/>
              <a:t>:</a:t>
            </a:r>
          </a:p>
          <a:p>
            <a:r>
              <a:rPr lang="en-GB" sz="1200" dirty="0"/>
              <a:t>Measures movements of steering parts / wheels / engines under stress</a:t>
            </a:r>
          </a:p>
          <a:p>
            <a:r>
              <a:rPr lang="en-GB" sz="1200" dirty="0"/>
              <a:t>Avoids interference and damage; validate CAD simulations</a:t>
            </a:r>
          </a:p>
          <a:p>
            <a:r>
              <a:rPr lang="en-GB" sz="1200" dirty="0"/>
              <a:t>Configure and run shaker units.</a:t>
            </a:r>
          </a:p>
          <a:p>
            <a:pPr marL="457200" lvl="1" indent="0">
              <a:buClr>
                <a:srgbClr val="C9D803"/>
              </a:buClr>
              <a:buNone/>
            </a:pPr>
            <a:endParaRPr lang="en-GB" sz="1400" dirty="0"/>
          </a:p>
          <a:p>
            <a:pPr marL="0" indent="0">
              <a:buClr>
                <a:srgbClr val="C9D803"/>
              </a:buClr>
              <a:buNone/>
            </a:pPr>
            <a:r>
              <a:rPr lang="en-GB" sz="1600" b="1" u="sng" dirty="0"/>
              <a:t>EZM Benefits</a:t>
            </a:r>
            <a:r>
              <a:rPr lang="en-GB" sz="1600" b="1" dirty="0"/>
              <a:t>:</a:t>
            </a:r>
          </a:p>
          <a:p>
            <a:r>
              <a:rPr lang="en-GB" sz="1300" dirty="0"/>
              <a:t>Up-to-date and state-of-the art components and software</a:t>
            </a:r>
          </a:p>
          <a:p>
            <a:r>
              <a:rPr lang="en-GB" sz="1300" dirty="0"/>
              <a:t>Compact and easy to setup</a:t>
            </a:r>
          </a:p>
          <a:p>
            <a:pPr lvl="1">
              <a:buClr>
                <a:srgbClr val="C9D803"/>
              </a:buClr>
            </a:pPr>
            <a:endParaRPr lang="en-GB" sz="1800" dirty="0"/>
          </a:p>
          <a:p>
            <a:pPr marL="0" indent="0">
              <a:buClr>
                <a:srgbClr val="C9D803"/>
              </a:buClr>
              <a:buNone/>
            </a:pPr>
            <a:r>
              <a:rPr lang="en-GB" sz="1600" b="1" u="sng" dirty="0" err="1"/>
              <a:t>EZMotion</a:t>
            </a:r>
            <a:r>
              <a:rPr lang="en-GB" sz="1600" b="1" u="sng" dirty="0"/>
              <a:t> Potential Customers</a:t>
            </a:r>
            <a:r>
              <a:rPr lang="en-GB" sz="1600" u="sng" dirty="0"/>
              <a:t>:</a:t>
            </a:r>
          </a:p>
          <a:p>
            <a:r>
              <a:rPr lang="en-GB" sz="1300" dirty="0"/>
              <a:t>Every OEM making vehicles, light or heavy</a:t>
            </a:r>
          </a:p>
          <a:p>
            <a:r>
              <a:rPr lang="en-GB" sz="1300" dirty="0"/>
              <a:t>Automotive</a:t>
            </a:r>
          </a:p>
          <a:p>
            <a:r>
              <a:rPr lang="en-GB" sz="1300" dirty="0"/>
              <a:t>Suspension  suppliers</a:t>
            </a:r>
          </a:p>
          <a:p>
            <a:r>
              <a:rPr lang="en-GB" sz="1300" dirty="0"/>
              <a:t>Suspension  kinematics</a:t>
            </a:r>
          </a:p>
          <a:p>
            <a:r>
              <a:rPr lang="en-GB" sz="1300" dirty="0"/>
              <a:t>Tires companies</a:t>
            </a:r>
          </a:p>
          <a:p>
            <a:pPr lvl="1">
              <a:buClr>
                <a:srgbClr val="C9D803"/>
              </a:buClr>
            </a:pPr>
            <a:endParaRPr lang="en-GB" sz="1800" u="sng" dirty="0"/>
          </a:p>
          <a:p>
            <a:pPr marL="457200" lvl="1" indent="0">
              <a:buClr>
                <a:srgbClr val="C9D803"/>
              </a:buClr>
              <a:buNone/>
            </a:pPr>
            <a:endParaRPr lang="en-GB" sz="1200" b="1" u="sng" dirty="0">
              <a:solidFill>
                <a:srgbClr val="98A30D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CBF65B-B009-D387-F3A2-7B4AB0431F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4820" y="1400628"/>
            <a:ext cx="4107180" cy="2186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804E30-B8AB-972F-FECC-F620002D35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0060" y="3722370"/>
            <a:ext cx="4091940" cy="227076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F5E797-E455-E19A-7B7D-5C417402600F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23874312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73000" y="6499225"/>
            <a:ext cx="248447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491037" y="2654588"/>
            <a:ext cx="320992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solidFill>
                  <a:srgbClr val="C9D803"/>
                </a:solidFill>
              </a:rPr>
              <a:t>THANK YOU.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6877AEA-6362-F624-221D-6D2C7E810DB3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FC7DDE4-0B7D-08DE-BFED-C6B72BB2BCC7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5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024AB5D-4C75-45AA-29FE-F841B648C3AC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6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8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66841-7FD1-35EE-AC36-D58E738AC979}"/>
              </a:ext>
            </a:extLst>
          </p:cNvPr>
          <p:cNvSpPr txBox="1">
            <a:spLocks/>
          </p:cNvSpPr>
          <p:nvPr/>
        </p:nvSpPr>
        <p:spPr>
          <a:xfrm>
            <a:off x="8754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11768362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B6978F-C8F6-9EB1-0384-BC02AAE4C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0"/>
            <a:ext cx="12192000" cy="6856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4847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2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Support office in Luxemburg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competence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products.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83D1F99-D7AA-7DDB-A958-2CE36DE2A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8980" y="1639389"/>
            <a:ext cx="5113020" cy="372618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0DD5D4-546B-357A-CDCE-F6567FC9CD99}"/>
              </a:ext>
            </a:extLst>
          </p:cNvPr>
          <p:cNvSpPr txBox="1">
            <a:spLocks/>
          </p:cNvSpPr>
          <p:nvPr/>
        </p:nvSpPr>
        <p:spPr>
          <a:xfrm>
            <a:off x="180975" y="6578346"/>
            <a:ext cx="4114800" cy="266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SEPG001,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3234201-0E44-CC8B-5A15-81D1DC243D85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A812348-D5C5-BEC2-D089-0C446C7F2D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3751" y="1180341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 dirty="0">
              <a:solidFill>
                <a:srgbClr val="282828"/>
              </a:solidFill>
            </a:endParaRPr>
          </a:p>
          <a:p>
            <a:endParaRPr lang="pt-BR" sz="1200" spc="100" dirty="0">
              <a:solidFill>
                <a:srgbClr val="282828"/>
              </a:solidFill>
            </a:endParaRPr>
          </a:p>
          <a:p>
            <a:endParaRPr lang="pt-BR" sz="1200" spc="100" dirty="0">
              <a:solidFill>
                <a:srgbClr val="282828"/>
              </a:solidFill>
            </a:endParaRPr>
          </a:p>
          <a:p>
            <a:endParaRPr lang="pt-BR" sz="1200" spc="100" dirty="0">
              <a:solidFill>
                <a:srgbClr val="282828"/>
              </a:solidFill>
            </a:endParaRPr>
          </a:p>
          <a:p>
            <a:r>
              <a:rPr lang="pt-BR" sz="1200" spc="100" dirty="0">
                <a:solidFill>
                  <a:srgbClr val="282828"/>
                </a:solidFill>
              </a:rPr>
              <a:t>ALPINE</a:t>
            </a:r>
            <a:endParaRPr lang="pt-BR" dirty="0"/>
          </a:p>
          <a:p>
            <a:r>
              <a:rPr lang="pt-BR" sz="1200" spc="100" dirty="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 dirty="0">
                <a:solidFill>
                  <a:srgbClr val="282828"/>
                </a:solidFill>
              </a:rPr>
              <a:t>KIEKERT</a:t>
            </a:r>
          </a:p>
          <a:p>
            <a:endParaRPr lang="pt-BR" sz="1400" spc="100" dirty="0">
              <a:solidFill>
                <a:srgbClr val="282828"/>
              </a:solidFill>
            </a:endParaRPr>
          </a:p>
          <a:p>
            <a:endParaRPr lang="pt-BR" sz="1400" spc="100" dirty="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959C6-BFF5-BB12-C027-463C57611B67}"/>
              </a:ext>
            </a:extLst>
          </p:cNvPr>
          <p:cNvSpPr txBox="1">
            <a:spLocks/>
          </p:cNvSpPr>
          <p:nvPr/>
        </p:nvSpPr>
        <p:spPr>
          <a:xfrm>
            <a:off x="10659934" y="6492875"/>
            <a:ext cx="156556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 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78C483A-43AD-981E-6F47-17B7A9C986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661490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b855a5ad-b2f0-47c5-8eb8-17d500768fc6"/>
    <ds:schemaRef ds:uri="ca2ec694-8038-4733-8ea4-dd2997da7f59"/>
    <ds:schemaRef ds:uri="a8c7a9ae-c630-44e9-93fe-27b8fa377db4"/>
  </ds:schemaRefs>
</ds:datastoreItem>
</file>

<file path=customXml/itemProps2.xml><?xml version="1.0" encoding="utf-8"?>
<ds:datastoreItem xmlns:ds="http://schemas.openxmlformats.org/officeDocument/2006/customXml" ds:itemID="{2F7128B7-2EE3-4D74-8974-4F4245CDD41A}"/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542</TotalTime>
  <Words>2001</Words>
  <Application>Microsoft Office PowerPoint</Application>
  <PresentationFormat>Widescreen</PresentationFormat>
  <Paragraphs>418</Paragraphs>
  <Slides>25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Arial</vt:lpstr>
      <vt:lpstr>Bahnschrift</vt:lpstr>
      <vt:lpstr>Bahnschrift SemiBold</vt:lpstr>
      <vt:lpstr>Calibri</vt:lpstr>
      <vt:lpstr>Wingdings</vt:lpstr>
      <vt:lpstr>EZM_trainings</vt:lpstr>
      <vt:lpstr>1_EZM_trainings</vt:lpstr>
      <vt:lpstr>PowerPoint Presentation</vt:lpstr>
      <vt:lpstr>Index</vt:lpstr>
      <vt:lpstr>1. Door System Analysis:  EZSlam</vt:lpstr>
      <vt:lpstr>1. Door System Analysis: EZSlam</vt:lpstr>
      <vt:lpstr>2. Door System Inspection:  Audit Station Solution</vt:lpstr>
      <vt:lpstr>2. Door System Inspection: Audit Station</vt:lpstr>
      <vt:lpstr>2. Door System Inspection:  PLS Solution</vt:lpstr>
      <vt:lpstr>2. Door System Inspection: PLS Solution</vt:lpstr>
      <vt:lpstr>2. Door System Inspection:   EZSpeedBox</vt:lpstr>
      <vt:lpstr>2. Door System Inspection: EZSpeedBox</vt:lpstr>
      <vt:lpstr>2. Door System Inspection:  PinchPod</vt:lpstr>
      <vt:lpstr>2. Door System Inspection: PinchPod</vt:lpstr>
      <vt:lpstr>3. Seal Gap Measurement:  SealScan</vt:lpstr>
      <vt:lpstr>3. Seal Gap Measurement: SealScan</vt:lpstr>
      <vt:lpstr>4. Static Deformation Measurement:  EZ3D</vt:lpstr>
      <vt:lpstr>4. Static Deformation Measurement: EZ3D</vt:lpstr>
      <vt:lpstr>6. Dynamic Deformation Measurement:  EZMotion</vt:lpstr>
      <vt:lpstr>6. Dynamic Deformation measurement: EZMotion</vt:lpstr>
      <vt:lpstr>5. On-Track Vehicle Dynamics:   EZMotion (Tire)</vt:lpstr>
      <vt:lpstr>5. On-track Vehicle Dynamics: EZMotion (Tire)</vt:lpstr>
      <vt:lpstr>THANK YOU.</vt:lpstr>
      <vt:lpstr>PowerPoint Presentation</vt:lpstr>
      <vt:lpstr>COMPANY OVERVIEW</vt:lpstr>
      <vt:lpstr>SHARING OUR PASSION WORLDWIDE  WITH CUSTOMERS 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Don Kahaian</cp:lastModifiedBy>
  <cp:revision>65</cp:revision>
  <dcterms:created xsi:type="dcterms:W3CDTF">2021-03-19T13:49:46Z</dcterms:created>
  <dcterms:modified xsi:type="dcterms:W3CDTF">2023-07-12T19:57:07Z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