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slides/slide5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2" r:id="rId4"/>
    <p:sldMasterId id="2147483694" r:id="rId5"/>
    <p:sldMasterId id="2147483726" r:id="rId6"/>
  </p:sldMasterIdLst>
  <p:notesMasterIdLst>
    <p:notesMasterId r:id="rId53"/>
  </p:notesMasterIdLst>
  <p:handoutMasterIdLst>
    <p:handoutMasterId r:id="rId54"/>
  </p:handoutMasterIdLst>
  <p:sldIdLst>
    <p:sldId id="282" r:id="rId7"/>
    <p:sldId id="283" r:id="rId8"/>
    <p:sldId id="408" r:id="rId9"/>
    <p:sldId id="285" r:id="rId10"/>
    <p:sldId id="287" r:id="rId11"/>
    <p:sldId id="363" r:id="rId12"/>
    <p:sldId id="368" r:id="rId13"/>
    <p:sldId id="296" r:id="rId14"/>
    <p:sldId id="409" r:id="rId15"/>
    <p:sldId id="297" r:id="rId16"/>
    <p:sldId id="286" r:id="rId17"/>
    <p:sldId id="288" r:id="rId18"/>
    <p:sldId id="289" r:id="rId19"/>
    <p:sldId id="290" r:id="rId20"/>
    <p:sldId id="292" r:id="rId21"/>
    <p:sldId id="293" r:id="rId22"/>
    <p:sldId id="410" r:id="rId23"/>
    <p:sldId id="355" r:id="rId24"/>
    <p:sldId id="415" r:id="rId25"/>
    <p:sldId id="417" r:id="rId26"/>
    <p:sldId id="280" r:id="rId27"/>
    <p:sldId id="359" r:id="rId28"/>
    <p:sldId id="374" r:id="rId29"/>
    <p:sldId id="291" r:id="rId30"/>
    <p:sldId id="394" r:id="rId31"/>
    <p:sldId id="356" r:id="rId32"/>
    <p:sldId id="369" r:id="rId33"/>
    <p:sldId id="361" r:id="rId34"/>
    <p:sldId id="357" r:id="rId35"/>
    <p:sldId id="389" r:id="rId36"/>
    <p:sldId id="358" r:id="rId37"/>
    <p:sldId id="390" r:id="rId38"/>
    <p:sldId id="364" r:id="rId39"/>
    <p:sldId id="391" r:id="rId40"/>
    <p:sldId id="370" r:id="rId41"/>
    <p:sldId id="392" r:id="rId42"/>
    <p:sldId id="372" r:id="rId43"/>
    <p:sldId id="393" r:id="rId44"/>
    <p:sldId id="367" r:id="rId45"/>
    <p:sldId id="420" r:id="rId46"/>
    <p:sldId id="419" r:id="rId47"/>
    <p:sldId id="379" r:id="rId48"/>
    <p:sldId id="380" r:id="rId49"/>
    <p:sldId id="381" r:id="rId50"/>
    <p:sldId id="388" r:id="rId51"/>
    <p:sldId id="413" r:id="rId5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C443067-6FF7-43A3-B9FF-CA74AA1DBF09}">
          <p14:sldIdLst>
            <p14:sldId id="282"/>
            <p14:sldId id="283"/>
            <p14:sldId id="408"/>
            <p14:sldId id="285"/>
            <p14:sldId id="287"/>
            <p14:sldId id="363"/>
            <p14:sldId id="368"/>
            <p14:sldId id="296"/>
            <p14:sldId id="409"/>
            <p14:sldId id="297"/>
            <p14:sldId id="286"/>
            <p14:sldId id="288"/>
            <p14:sldId id="289"/>
            <p14:sldId id="290"/>
            <p14:sldId id="292"/>
            <p14:sldId id="293"/>
            <p14:sldId id="410"/>
            <p14:sldId id="355"/>
            <p14:sldId id="415"/>
            <p14:sldId id="417"/>
            <p14:sldId id="280"/>
          </p14:sldIdLst>
        </p14:section>
        <p14:section name="Option - Gap &amp; Flush" id="{0BF6085A-9408-4380-AF40-4E700B41D8CD}">
          <p14:sldIdLst>
            <p14:sldId id="359"/>
            <p14:sldId id="374"/>
            <p14:sldId id="291"/>
          </p14:sldIdLst>
        </p14:section>
        <p14:section name="App - Time study" id="{9F6AA32D-1511-4517-9260-F74715C0A5FF}">
          <p14:sldIdLst>
            <p14:sldId id="394"/>
            <p14:sldId id="356"/>
            <p14:sldId id="369"/>
          </p14:sldIdLst>
        </p14:section>
        <p14:section name="App -  Fixture adjustment" id="{720AD2DB-98E0-4EE8-BAF6-1A37A70EFA4D}">
          <p14:sldIdLst>
            <p14:sldId id="361"/>
            <p14:sldId id="357"/>
          </p14:sldIdLst>
        </p14:section>
        <p14:section name="App - Load Cases" id="{198A221C-F0F4-48E0-9385-9AE6E28860C9}">
          <p14:sldIdLst>
            <p14:sldId id="389"/>
            <p14:sldId id="358"/>
          </p14:sldIdLst>
        </p14:section>
        <p14:section name="App - Progressive Adj" id="{B7BD8E75-9FA0-4128-B7AA-52A35F6C76FB}">
          <p14:sldIdLst>
            <p14:sldId id="390"/>
            <p14:sldId id="364"/>
          </p14:sldIdLst>
        </p14:section>
        <p14:section name="App - Interior F&amp;G" id="{ADACC4C4-9D55-4728-908B-01D64FAA8570}">
          <p14:sldIdLst>
            <p14:sldId id="391"/>
            <p14:sldId id="370"/>
          </p14:sldIdLst>
        </p14:section>
        <p14:section name="App - Exterior F&amp;G" id="{624B58CA-8066-48A3-A45E-5CFF2432D6A9}">
          <p14:sldIdLst>
            <p14:sldId id="392"/>
            <p14:sldId id="372"/>
          </p14:sldIdLst>
        </p14:section>
        <p14:section name="App - Pressurization" id="{7EE544E3-E3ED-408B-960F-EA0A66389C76}">
          <p14:sldIdLst>
            <p14:sldId id="393"/>
            <p14:sldId id="367"/>
          </p14:sldIdLst>
        </p14:section>
        <p14:section name="App - Mini Mechanics" id="{8E7B6819-CAD4-4BED-A9BF-AEA4E2957BA2}">
          <p14:sldIdLst>
            <p14:sldId id="420"/>
            <p14:sldId id="419"/>
          </p14:sldIdLst>
        </p14:section>
        <p14:section name="Excel SS" id="{978C2C4F-2842-494C-9AEE-400332DC9F97}">
          <p14:sldIdLst>
            <p14:sldId id="379"/>
            <p14:sldId id="380"/>
            <p14:sldId id="381"/>
            <p14:sldId id="388"/>
          </p14:sldIdLst>
        </p14:section>
        <p14:section name="Option : Company" id="{0728DA8C-E75A-427D-8C15-775ECC4D2C36}">
          <p14:sldIdLst>
            <p14:sldId id="413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1778962C-87F6-4CD9-57A9-92C38A7543BB}" name="Max Rose" initials="MR" userId="S::MRose@ezmetrology.com::1c45b4df-f047-4dd9-bd62-c8d2a2b5fa49" providerId="AD"/>
  <p188:author id="{46253099-03B8-CAD4-3D6E-634B7B424B0D}" name="Carine Woldanski" initials="CW" userId="S::cwoldanski@ezmetrology.com::bf7584f9-3c43-4d21-861e-68ed152757ea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ffany Warner" initials="TW" lastIdx="6" clrIdx="0">
    <p:extLst>
      <p:ext uri="{19B8F6BF-5375-455C-9EA6-DF929625EA0E}">
        <p15:presenceInfo xmlns:p15="http://schemas.microsoft.com/office/powerpoint/2012/main" userId="S::TWarner@ezmetrology.com::f34d7767-9354-4aab-8aae-15bbfc7d54f5" providerId="AD"/>
      </p:ext>
    </p:extLst>
  </p:cmAuthor>
  <p:cmAuthor id="2" name="Connor  Cook" initials="CC" lastIdx="1" clrIdx="1">
    <p:extLst>
      <p:ext uri="{19B8F6BF-5375-455C-9EA6-DF929625EA0E}">
        <p15:presenceInfo xmlns:p15="http://schemas.microsoft.com/office/powerpoint/2012/main" userId="S::ccook@ezmetrology.com::a1470969-78a9-4692-b085-d26151b5eb1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hiddenSlides="1"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D803"/>
    <a:srgbClr val="98A30D"/>
    <a:srgbClr val="282828"/>
    <a:srgbClr val="DDDDDD"/>
    <a:srgbClr val="FF9999"/>
    <a:srgbClr val="B4C10F"/>
    <a:srgbClr val="FFFFFF"/>
    <a:srgbClr val="F3FD77"/>
    <a:srgbClr val="EEFC3E"/>
    <a:srgbClr val="F9FEBE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commentAuthors" Target="commentAuthor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notesMaster" Target="notesMasters/notesMaster1.xml"/><Relationship Id="rId58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presProps" Target="presProps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tableStyles" Target="tableStyles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viewProps" Target="viewProps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AB4AC4-1C0D-4A05-8EBC-B8DE22E0FD5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382D00-2E6E-4AB3-8FA1-D71B8A63131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D34B7D6-AE30-4D1B-A4FF-A0A878AE8C28}" type="datetimeFigureOut">
              <a:rPr lang="en-US" smtClean="0"/>
              <a:t>7/6/2023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DB21C-2AEB-4F3B-85E8-BB9E1717C39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25F8CE-E197-4ABC-A226-A165705A68C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B58796BC-03D5-462E-A891-5C7BD8F2D9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637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7CCF8CA6-C868-4999-A3F8-EBB8012C9E08}" type="datetimeFigureOut">
              <a:rPr lang="en-US" smtClean="0"/>
              <a:t>7/6/2023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1AB9E0A-0FEB-4884-B0D7-08502F4BE7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85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2820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7100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389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9856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8016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8320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6585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5666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5726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7223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03638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E39F74-F4C4-411B-A3B1-5D6160F708FA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381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rst/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Placeholder 1">
            <a:extLst>
              <a:ext uri="{FF2B5EF4-FFF2-40B4-BE49-F238E27FC236}">
                <a16:creationId xmlns:a16="http://schemas.microsoft.com/office/drawing/2014/main" id="{777A35A3-5B27-4F49-93BA-A6B611C9C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0314" y="2412289"/>
            <a:ext cx="9644432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>
              <a:defRPr sz="66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524165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39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dex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04810A-CB4C-4BE7-BEAD-72A3AA8FE4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SEPP004,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757894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ter Titl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CC51AE-2B3D-40D8-8861-F20A000102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2223" y="2564480"/>
            <a:ext cx="9692148" cy="1325563"/>
          </a:xfrm>
        </p:spPr>
        <p:txBody>
          <a:bodyPr/>
          <a:lstStyle>
            <a:lvl1pPr>
              <a:defRPr sz="5400" cap="all" baseline="0">
                <a:solidFill>
                  <a:srgbClr val="282828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Footer Placeholder 2">
            <a:extLst>
              <a:ext uri="{FF2B5EF4-FFF2-40B4-BE49-F238E27FC236}">
                <a16:creationId xmlns:a16="http://schemas.microsoft.com/office/drawing/2014/main" id="{9B256DBC-9124-4CE1-8DAC-DEBB883E9AD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SEPP004,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158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eft Text - Two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E5E1E-715D-4C00-B031-9A68311EB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5203588" cy="4313186"/>
          </a:xfrm>
        </p:spPr>
        <p:txBody>
          <a:bodyPr numCol="1"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1F560985-2122-4651-AC28-5B7B7D9463B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964754" y="1843932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F93C3FC-BF28-49E8-AA2D-5EE36000AEB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901923" y="4097790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6C9A3089-F95D-4022-BB79-94724C0EF8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SEPP004,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7130E21-A7C2-44A0-9C33-8A111980F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4FF3150-9EE0-487A-97A0-FB89C40178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3170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eft Text - 3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8AA474A5-805E-4A24-AF7C-5C38CCA95F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3966314" cy="4556125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CBF93B8-2588-4454-A571-EDC436CC310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137198" y="1695192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E1E0180A-5C4F-4262-B97A-561851BAFD24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9126371" y="2608106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>
                <a:solidFill>
                  <a:srgbClr val="282828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7DC7AFB5-E20A-4A4F-AF29-4D9075C4C6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354141" y="4088989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56F1C1F5-C9F3-4EC0-AD1F-2F7EA078E58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 SEPP004,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C4D2082-9FD3-4F81-AFB1-95087BE3B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4CB3EAA-C87C-4BBA-8008-7D06C5BB72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48109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eft Text Wide - righ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302DF800-18E1-4CB5-93AE-3601D5E5B98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 SEPP004,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C20545A-82B9-458A-A3E8-61AB3AEB6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525149A-C54D-402B-A1D0-8DF6474819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F4D3519-975A-4D4D-8EBE-3AB5C848C85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66837" y="1581912"/>
            <a:ext cx="5857875" cy="4432300"/>
          </a:xfrm>
        </p:spPr>
        <p:txBody>
          <a:bodyPr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57350" indent="-285750"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06F57D-63AB-4430-9D07-B9C4DEC57103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450138" y="1581150"/>
            <a:ext cx="3903662" cy="4432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5371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ne Text Pag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22E9F3B7-D8EE-4E04-A3EA-0C1AF4F165D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 SEPP004,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2B6E881-0635-4A08-B76C-72CC84BC6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65E770D-0938-4C5F-BAE9-117E7E8BAE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15">
            <a:extLst>
              <a:ext uri="{FF2B5EF4-FFF2-40B4-BE49-F238E27FC236}">
                <a16:creationId xmlns:a16="http://schemas.microsoft.com/office/drawing/2014/main" id="{2C98A2F7-F47C-4C0F-B31C-31C244C6B14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66837" y="1581912"/>
            <a:ext cx="9986963" cy="4432300"/>
          </a:xfrm>
        </p:spPr>
        <p:txBody>
          <a:bodyPr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57350" indent="-285750"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341087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94B5A-310C-42F7-B3D0-091754704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649483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2920D8-C9EB-4890-99E2-46BE80A7394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SEPP004,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412C0E-BA42-4933-A795-84FAC0C620C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662113" y="1703388"/>
            <a:ext cx="9691687" cy="408305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741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dex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04810A-CB4C-4BE7-BEAD-72A3AA8FE4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SEPP004,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269967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ter Titl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CC51AE-2B3D-40D8-8861-F20A000102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2223" y="2564480"/>
            <a:ext cx="9692148" cy="1325563"/>
          </a:xfrm>
        </p:spPr>
        <p:txBody>
          <a:bodyPr/>
          <a:lstStyle>
            <a:lvl1pPr>
              <a:defRPr sz="5400" cap="all" baseline="0">
                <a:solidFill>
                  <a:srgbClr val="282828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Footer Placeholder 2">
            <a:extLst>
              <a:ext uri="{FF2B5EF4-FFF2-40B4-BE49-F238E27FC236}">
                <a16:creationId xmlns:a16="http://schemas.microsoft.com/office/drawing/2014/main" id="{9B256DBC-9124-4CE1-8DAC-DEBB883E9AD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SEPP004,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4608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eft Text - Two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E5E1E-715D-4C00-B031-9A68311EB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5203588" cy="4313186"/>
          </a:xfrm>
        </p:spPr>
        <p:txBody>
          <a:bodyPr numCol="1"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1F560985-2122-4651-AC28-5B7B7D9463B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964754" y="1843932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F93C3FC-BF28-49E8-AA2D-5EE36000AEB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901923" y="4097790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6C9A3089-F95D-4022-BB79-94724C0EF8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SEPP004,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7130E21-A7C2-44A0-9C33-8A111980F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4FF3150-9EE0-487A-97A0-FB89C40178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38268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ne Text Pag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22E9F3B7-D8EE-4E04-A3EA-0C1AF4F165D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SEPP004,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2B6E881-0635-4A08-B76C-72CC84BC6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65E770D-0938-4C5F-BAE9-117E7E8BAE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15">
            <a:extLst>
              <a:ext uri="{FF2B5EF4-FFF2-40B4-BE49-F238E27FC236}">
                <a16:creationId xmlns:a16="http://schemas.microsoft.com/office/drawing/2014/main" id="{2C98A2F7-F47C-4C0F-B31C-31C244C6B14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66837" y="1581912"/>
            <a:ext cx="9986963" cy="4432300"/>
          </a:xfrm>
        </p:spPr>
        <p:txBody>
          <a:bodyPr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57350" indent="-285750"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527384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.jpe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0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SEPP004,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36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8" r:id="rId2"/>
    <p:sldLayoutId id="2147483685" r:id="rId3"/>
    <p:sldLayoutId id="2147483677" r:id="rId4"/>
    <p:sldLayoutId id="2147483686" r:id="rId5"/>
    <p:sldLayoutId id="2147483687" r:id="rId6"/>
    <p:sldLayoutId id="2147483689" r:id="rId7"/>
    <p:sldLayoutId id="2147483724" r:id="rId8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SEPP004,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4437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9" r:id="rId3"/>
    <p:sldLayoutId id="2147483702" r:id="rId4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 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3528048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5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50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jpe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0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10.png"/><Relationship Id="rId4" Type="http://schemas.openxmlformats.org/officeDocument/2006/relationships/slide" Target="slide4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25.xml"/><Relationship Id="rId13" Type="http://schemas.openxmlformats.org/officeDocument/2006/relationships/image" Target="../media/image35.png"/><Relationship Id="rId18" Type="http://schemas.openxmlformats.org/officeDocument/2006/relationships/image" Target="../media/image360.png"/><Relationship Id="rId26" Type="http://schemas.openxmlformats.org/officeDocument/2006/relationships/slide" Target="slide30.xml"/><Relationship Id="rId3" Type="http://schemas.openxmlformats.org/officeDocument/2006/relationships/image" Target="../media/image3.jpg"/><Relationship Id="rId21" Type="http://schemas.openxmlformats.org/officeDocument/2006/relationships/image" Target="../media/image370.png"/><Relationship Id="rId7" Type="http://schemas.openxmlformats.org/officeDocument/2006/relationships/image" Target="../media/image33.png"/><Relationship Id="rId12" Type="http://schemas.openxmlformats.org/officeDocument/2006/relationships/image" Target="../media/image340.png"/><Relationship Id="rId17" Type="http://schemas.openxmlformats.org/officeDocument/2006/relationships/slide" Target="slide34.xml"/><Relationship Id="rId25" Type="http://schemas.openxmlformats.org/officeDocument/2006/relationships/image" Target="../media/image39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36.png"/><Relationship Id="rId20" Type="http://schemas.openxmlformats.org/officeDocument/2006/relationships/slide" Target="slide3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0.png"/><Relationship Id="rId11" Type="http://schemas.openxmlformats.org/officeDocument/2006/relationships/slide" Target="slide36.xml"/><Relationship Id="rId24" Type="http://schemas.openxmlformats.org/officeDocument/2006/relationships/image" Target="../media/image380.png"/><Relationship Id="rId5" Type="http://schemas.openxmlformats.org/officeDocument/2006/relationships/slide" Target="slide28.xml"/><Relationship Id="rId15" Type="http://schemas.openxmlformats.org/officeDocument/2006/relationships/image" Target="../media/image350.png"/><Relationship Id="rId23" Type="http://schemas.openxmlformats.org/officeDocument/2006/relationships/slide" Target="slide40.xml"/><Relationship Id="rId10" Type="http://schemas.openxmlformats.org/officeDocument/2006/relationships/image" Target="../media/image34.png"/><Relationship Id="rId19" Type="http://schemas.openxmlformats.org/officeDocument/2006/relationships/image" Target="../media/image37.png"/><Relationship Id="rId4" Type="http://schemas.openxmlformats.org/officeDocument/2006/relationships/image" Target="../media/image32.png"/><Relationship Id="rId9" Type="http://schemas.openxmlformats.org/officeDocument/2006/relationships/image" Target="../media/image330.png"/><Relationship Id="rId14" Type="http://schemas.openxmlformats.org/officeDocument/2006/relationships/slide" Target="slide32.xml"/><Relationship Id="rId22" Type="http://schemas.openxmlformats.org/officeDocument/2006/relationships/image" Target="../media/image38.png"/><Relationship Id="rId27" Type="http://schemas.openxmlformats.org/officeDocument/2006/relationships/image" Target="../media/image39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ezmetrology.com" TargetMode="External"/><Relationship Id="rId7" Type="http://schemas.openxmlformats.org/officeDocument/2006/relationships/hyperlink" Target="Academy.ezmetrology.com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portal.ezmetrology.com/" TargetMode="External"/><Relationship Id="rId5" Type="http://schemas.openxmlformats.org/officeDocument/2006/relationships/hyperlink" Target="http://www.ezmetrology.com/" TargetMode="External"/><Relationship Id="rId4" Type="http://schemas.openxmlformats.org/officeDocument/2006/relationships/hyperlink" Target="mailto:support@ezmetrology.com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12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5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5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1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6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image" Target="../media/image3.jpg"/><Relationship Id="rId7" Type="http://schemas.openxmlformats.org/officeDocument/2006/relationships/image" Target="../media/image8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2.png"/><Relationship Id="rId5" Type="http://schemas.openxmlformats.org/officeDocument/2006/relationships/image" Target="../media/image81.png"/><Relationship Id="rId4" Type="http://schemas.openxmlformats.org/officeDocument/2006/relationships/image" Target="../media/image80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25C18D3-183D-4F77-8FF9-90BB1DBCD8A8}"/>
              </a:ext>
            </a:extLst>
          </p:cNvPr>
          <p:cNvSpPr txBox="1"/>
          <p:nvPr/>
        </p:nvSpPr>
        <p:spPr>
          <a:xfrm>
            <a:off x="4601038" y="2591018"/>
            <a:ext cx="2989921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>
                <a:solidFill>
                  <a:srgbClr val="282828"/>
                </a:solidFill>
                <a:latin typeface="Bahnschrift" panose="020B0502040204020203" pitchFamily="34" charset="0"/>
              </a:rPr>
              <a:t>EZ3D</a:t>
            </a:r>
          </a:p>
          <a:p>
            <a:pPr algn="ctr"/>
            <a:r>
              <a:rPr lang="en-US" sz="2800">
                <a:solidFill>
                  <a:srgbClr val="282828"/>
                </a:solidFill>
                <a:latin typeface="Bahnschrift" panose="020B0502040204020203" pitchFamily="34" charset="0"/>
              </a:rPr>
              <a:t>3D Point Analysis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0A5D9E-1FE2-40D5-8DCF-7E771E93BC07}"/>
              </a:ext>
            </a:extLst>
          </p:cNvPr>
          <p:cNvSpPr txBox="1"/>
          <p:nvPr/>
        </p:nvSpPr>
        <p:spPr>
          <a:xfrm>
            <a:off x="2913529" y="4224990"/>
            <a:ext cx="63380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282828"/>
                </a:solidFill>
              </a:rPr>
              <a:t>A comprehensive description of EZ3D technology, a compact and portable 3D technology for fast and accurate part deformation measurements.</a:t>
            </a:r>
            <a:endParaRPr lang="en-US" sz="1400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481E674-C00D-41E3-B4FB-868CBFEA9BD8}"/>
              </a:ext>
            </a:extLst>
          </p:cNvPr>
          <p:cNvCxnSpPr>
            <a:cxnSpLocks/>
          </p:cNvCxnSpPr>
          <p:nvPr/>
        </p:nvCxnSpPr>
        <p:spPr>
          <a:xfrm>
            <a:off x="3141267" y="3977390"/>
            <a:ext cx="5909465" cy="0"/>
          </a:xfrm>
          <a:prstGeom prst="line">
            <a:avLst/>
          </a:prstGeom>
          <a:ln>
            <a:solidFill>
              <a:srgbClr val="C9D8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A93C64E8-8D90-810A-CB4D-F25ADD45748D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8A41EED-BDA5-D619-B1EC-E6FA518C451F}"/>
              </a:ext>
            </a:extLst>
          </p:cNvPr>
          <p:cNvSpPr txBox="1">
            <a:spLocks/>
          </p:cNvSpPr>
          <p:nvPr/>
        </p:nvSpPr>
        <p:spPr>
          <a:xfrm>
            <a:off x="8823212" y="6492875"/>
            <a:ext cx="214825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701470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D98679DC-2EBD-4383-8274-172FAA1738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Index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5B9572E-5AD6-4D32-8F18-8155621D8DC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55217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Subtitle 9">
            <a:extLst>
              <a:ext uri="{FF2B5EF4-FFF2-40B4-BE49-F238E27FC236}">
                <a16:creationId xmlns:a16="http://schemas.microsoft.com/office/drawing/2014/main" id="{AAB20FF8-A4AC-4C05-8520-E47CF388736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1800"/>
              <a:t>Introduction</a:t>
            </a:r>
          </a:p>
          <a:p>
            <a:r>
              <a:rPr lang="en-US" sz="1800"/>
              <a:t>Technology</a:t>
            </a:r>
          </a:p>
          <a:p>
            <a:r>
              <a:rPr lang="en-US" sz="1800"/>
              <a:t>Process</a:t>
            </a:r>
          </a:p>
          <a:p>
            <a:r>
              <a:rPr lang="en-US" sz="1800"/>
              <a:t>Applications</a:t>
            </a:r>
          </a:p>
          <a:p>
            <a:r>
              <a:rPr lang="en-US" sz="1800"/>
              <a:t>Conclusion</a:t>
            </a:r>
          </a:p>
          <a:p>
            <a:endParaRPr lang="en-US" sz="1800"/>
          </a:p>
          <a:p>
            <a:endParaRPr lang="en-US" sz="1800"/>
          </a:p>
          <a:p>
            <a:endParaRPr lang="en-US" sz="18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A6D419-E5A3-6DEB-79CF-8B47F25EC9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2628" y="-15876"/>
            <a:ext cx="6099372" cy="6858000"/>
          </a:xfrm>
          <a:prstGeom prst="rect">
            <a:avLst/>
          </a:prstGeom>
        </p:spPr>
      </p:pic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6" name="Section Zoom 5">
                <a:extLst>
                  <a:ext uri="{FF2B5EF4-FFF2-40B4-BE49-F238E27FC236}">
                    <a16:creationId xmlns:a16="http://schemas.microsoft.com/office/drawing/2014/main" id="{30B34046-D259-FE97-2F48-03F427BF19F8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323648462"/>
                  </p:ext>
                </p:extLst>
              </p:nvPr>
            </p:nvGraphicFramePr>
            <p:xfrm>
              <a:off x="1600200" y="4455414"/>
              <a:ext cx="3048000" cy="1714500"/>
            </p:xfrm>
            <a:graphic>
              <a:graphicData uri="http://schemas.microsoft.com/office/powerpoint/2016/sectionzoom">
                <psez:sectionZm>
                  <psez:sectionZmObj sectionId="{0728DA8C-E75A-427D-8C15-775ECC4D2C36}">
                    <psez:zmPr id="{86AD9FC7-84EA-4692-8588-F977CA355D59}" transitionDur="1000">
                      <p166:blipFill xmlns:p166="http://schemas.microsoft.com/office/powerpoint/2016/6/main">
                        <a:blip r:embed="rId5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6" name="Section Zoom 5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30B34046-D259-FE97-2F48-03F427BF19F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600200" y="4455414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496CC6E7-B338-8B44-0EF3-5E922853B7C7}"/>
              </a:ext>
            </a:extLst>
          </p:cNvPr>
          <p:cNvSpPr txBox="1">
            <a:spLocks/>
          </p:cNvSpPr>
          <p:nvPr/>
        </p:nvSpPr>
        <p:spPr>
          <a:xfrm>
            <a:off x="5121447" y="6492875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F4D40BB-DA77-B36B-2BDF-D9F4B5FC79B0}"/>
              </a:ext>
            </a:extLst>
          </p:cNvPr>
          <p:cNvSpPr txBox="1">
            <a:spLocks/>
          </p:cNvSpPr>
          <p:nvPr/>
        </p:nvSpPr>
        <p:spPr>
          <a:xfrm>
            <a:off x="10774546" y="6476998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461659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DB2F40-1AC9-4EC5-9B48-F03F73525A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8005" y="2619898"/>
            <a:ext cx="2822759" cy="1325563"/>
          </a:xfrm>
        </p:spPr>
        <p:txBody>
          <a:bodyPr>
            <a:normAutofit/>
          </a:bodyPr>
          <a:lstStyle/>
          <a:p>
            <a:r>
              <a:rPr lang="en-US" sz="3200" dirty="0"/>
              <a:t>1. </a:t>
            </a:r>
            <a:r>
              <a:rPr lang="en-US" sz="3200" cap="none" dirty="0"/>
              <a:t>Introduction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99BDAA-C6BA-40D9-8101-C9658A858A1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82649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91CA85-4E8B-763A-5240-D755CFD0D2B2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7DF45C9-C029-08DC-D1CA-350D50C4BC68}"/>
              </a:ext>
            </a:extLst>
          </p:cNvPr>
          <p:cNvSpPr txBox="1">
            <a:spLocks/>
          </p:cNvSpPr>
          <p:nvPr/>
        </p:nvSpPr>
        <p:spPr>
          <a:xfrm>
            <a:off x="9322022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9616119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72DE4E7-0FA3-473C-A89A-1614DD39E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introduction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AFE7398-932A-4C92-9C4A-3144D3DA709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1.1 Concept and applications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85E9E0B-D6F7-494C-ACD8-7891E987299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27760" y="1369187"/>
            <a:ext cx="6612125" cy="4432300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0">
              <a:buNone/>
            </a:pPr>
            <a:r>
              <a:rPr lang="en-US" sz="1800" dirty="0"/>
              <a:t>Concept </a:t>
            </a:r>
          </a:p>
          <a:p>
            <a:pPr marL="0" indent="0">
              <a:buNone/>
            </a:pPr>
            <a:r>
              <a:rPr lang="en-US" sz="1200" dirty="0">
                <a:solidFill>
                  <a:srgbClr val="282828"/>
                </a:solidFill>
              </a:rPr>
              <a:t>A 3D measurement system.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Reliable </a:t>
            </a:r>
            <a:r>
              <a:rPr lang="en-US" sz="1200" b="1" dirty="0"/>
              <a:t>stereo</a:t>
            </a:r>
            <a:r>
              <a:rPr lang="en-US" sz="1200" dirty="0"/>
              <a:t> v</a:t>
            </a:r>
            <a:r>
              <a:rPr lang="en-US" sz="1200" b="1" dirty="0"/>
              <a:t>ision technology </a:t>
            </a:r>
            <a:r>
              <a:rPr lang="en-US" sz="1200" dirty="0"/>
              <a:t>to establish 3D location of optical targets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b="1" dirty="0"/>
              <a:t>Real-time </a:t>
            </a:r>
            <a:r>
              <a:rPr lang="en-US" sz="1200" dirty="0"/>
              <a:t>feedback and graphical representation of results  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b="1" dirty="0"/>
              <a:t>Tablet-based </a:t>
            </a:r>
            <a:r>
              <a:rPr lang="en-US" sz="1200" dirty="0"/>
              <a:t>system for portability and accessibility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Designed for </a:t>
            </a:r>
            <a:r>
              <a:rPr lang="en-US" sz="1200" b="1" dirty="0"/>
              <a:t>extreme</a:t>
            </a:r>
            <a:r>
              <a:rPr lang="en-US" sz="1200" dirty="0"/>
              <a:t> environments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0" indent="0">
              <a:buNone/>
            </a:pPr>
            <a:r>
              <a:rPr lang="en-US" sz="1800" dirty="0"/>
              <a:t>Applications</a:t>
            </a:r>
            <a:endParaRPr lang="en-US" sz="1800" dirty="0">
              <a:solidFill>
                <a:srgbClr val="282828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82828"/>
                </a:solidFill>
              </a:rPr>
              <a:t>Flush &amp; gap </a:t>
            </a:r>
            <a:r>
              <a:rPr lang="en-US" sz="1200" dirty="0"/>
              <a:t>inspections</a:t>
            </a:r>
            <a:endParaRPr lang="en-US" sz="1200" dirty="0">
              <a:solidFill>
                <a:srgbClr val="282828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82828"/>
                </a:solidFill>
              </a:rPr>
              <a:t>Part alignment and progressive adjustment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82828"/>
                </a:solidFill>
              </a:rPr>
              <a:t>Lateral shifting of character lines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82828"/>
                </a:solidFill>
              </a:rPr>
              <a:t>Deformation due to </a:t>
            </a:r>
          </a:p>
          <a:p>
            <a:pPr marL="1428750" lvl="2" indent="-285750">
              <a:buSzPct val="70000"/>
              <a:buFont typeface="Wingdings" panose="05000000000000000000" pitchFamily="2" charset="2"/>
              <a:buChar char="Ø"/>
            </a:pPr>
            <a:r>
              <a:rPr lang="en-US" sz="1200" dirty="0"/>
              <a:t>Temperature (climate chamber) </a:t>
            </a:r>
            <a:endParaRPr lang="en-US" sz="1200" dirty="0">
              <a:solidFill>
                <a:srgbClr val="282828"/>
              </a:solidFill>
            </a:endParaRPr>
          </a:p>
          <a:p>
            <a:pPr marL="1428750" lvl="2" indent="-285750">
              <a:buSzPct val="70000"/>
              <a:buFont typeface="Wingdings" panose="05000000000000000000" pitchFamily="2" charset="2"/>
              <a:buChar char="Ø"/>
            </a:pPr>
            <a:r>
              <a:rPr lang="en-US" sz="1200" dirty="0">
                <a:solidFill>
                  <a:srgbClr val="282828"/>
                </a:solidFill>
              </a:rPr>
              <a:t>Forces or load</a:t>
            </a:r>
            <a:r>
              <a:rPr lang="en-US" sz="1200" dirty="0"/>
              <a:t> application</a:t>
            </a:r>
            <a:endParaRPr lang="en-US" sz="1200" dirty="0">
              <a:solidFill>
                <a:srgbClr val="282828"/>
              </a:solidFill>
            </a:endParaRPr>
          </a:p>
          <a:p>
            <a:pPr marL="1428750" lvl="2" indent="-285750">
              <a:buSzPct val="70000"/>
              <a:buFont typeface="Wingdings" panose="05000000000000000000" pitchFamily="2" charset="2"/>
              <a:buChar char="Ø"/>
            </a:pPr>
            <a:r>
              <a:rPr lang="en-US" sz="1200" dirty="0">
                <a:solidFill>
                  <a:srgbClr val="282828"/>
                </a:solidFill>
              </a:rPr>
              <a:t>Pressurization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82828"/>
                </a:solidFill>
              </a:rPr>
              <a:t>Elongation, shrinking and torsion effects in assemblies</a:t>
            </a:r>
          </a:p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C750A8-DDF7-4B48-BC41-227B7D09D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58901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7CAC3DE-B2E6-839D-94EA-D0A736CADE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3513" y="998220"/>
            <a:ext cx="4480560" cy="4945380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E7966504-A95D-6B4D-B461-7D3CDD3EABAD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C8A6A738-E38A-A029-1D3A-37E76C702830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484312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DB2F40-1AC9-4EC5-9B48-F03F73525A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2660" y="2666080"/>
            <a:ext cx="2924359" cy="1325563"/>
          </a:xfrm>
        </p:spPr>
        <p:txBody>
          <a:bodyPr>
            <a:normAutofit/>
          </a:bodyPr>
          <a:lstStyle/>
          <a:p>
            <a:r>
              <a:rPr lang="en-US" sz="3200" dirty="0"/>
              <a:t>2. </a:t>
            </a:r>
            <a:r>
              <a:rPr lang="en-US" sz="3200" cap="none" dirty="0"/>
              <a:t>Technology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99BDAA-C6BA-40D9-8101-C9658A858A1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3505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FAADD7-3AD2-1B17-5DA1-8BF489CB3748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2C57A45-3AF0-B103-ADD7-304AA7755F31}"/>
              </a:ext>
            </a:extLst>
          </p:cNvPr>
          <p:cNvSpPr txBox="1">
            <a:spLocks/>
          </p:cNvSpPr>
          <p:nvPr/>
        </p:nvSpPr>
        <p:spPr>
          <a:xfrm>
            <a:off x="9322022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41606653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D32E5B-2CA2-4C06-9B10-D32EE30809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599" y="1581911"/>
            <a:ext cx="6570617" cy="4895087"/>
          </a:xfrm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/>
              <a:t>Stereo Vision</a:t>
            </a:r>
          </a:p>
          <a:p>
            <a:pPr marL="460375" indent="0">
              <a:lnSpc>
                <a:spcPct val="80000"/>
              </a:lnSpc>
              <a:buNone/>
            </a:pPr>
            <a:r>
              <a:rPr lang="en-US" sz="1200" dirty="0">
                <a:solidFill>
                  <a:srgbClr val="282828"/>
                </a:solidFill>
              </a:rPr>
              <a:t>Two high resolution cameras utilize image processing and triangulation to determine the 3D position of optical targets in the measurement volume </a:t>
            </a:r>
          </a:p>
          <a:p>
            <a:pPr marL="460375" indent="0">
              <a:lnSpc>
                <a:spcPct val="80000"/>
              </a:lnSpc>
              <a:buNone/>
            </a:pPr>
            <a:endParaRPr lang="en-US" sz="1200" dirty="0">
              <a:solidFill>
                <a:srgbClr val="282828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sz="1800" dirty="0"/>
              <a:t>Technicalities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High resolution images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Superior accuracy of &lt; 0.1 mm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Lightweight system &lt;2 kg (4.4 </a:t>
            </a:r>
            <a:r>
              <a:rPr lang="en-US" sz="1200" dirty="0" err="1"/>
              <a:t>lbs</a:t>
            </a:r>
            <a:r>
              <a:rPr lang="en-US" sz="1200" dirty="0"/>
              <a:t>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Wide temperature range </a:t>
            </a:r>
          </a:p>
          <a:p>
            <a:pPr marL="1428750" lvl="2" indent="-285750">
              <a:buSzPct val="70000"/>
              <a:buFont typeface="Wingdings" panose="05000000000000000000" pitchFamily="2" charset="2"/>
              <a:buChar char="Ø"/>
            </a:pPr>
            <a:r>
              <a:rPr lang="en-US" sz="1200" dirty="0"/>
              <a:t>-40 to 60 °C  device temperature</a:t>
            </a:r>
          </a:p>
          <a:p>
            <a:pPr marL="1428750" lvl="2" indent="-285750">
              <a:buSzPct val="70000"/>
              <a:buFont typeface="Wingdings" panose="05000000000000000000" pitchFamily="2" charset="2"/>
              <a:buChar char="Ø"/>
            </a:pPr>
            <a:r>
              <a:rPr lang="en-US" sz="1200" dirty="0"/>
              <a:t>-40 to 80 °C  part temperature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MIL-STD-810G, IP65 grade tablet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0" indent="0">
              <a:lnSpc>
                <a:spcPct val="80000"/>
              </a:lnSpc>
              <a:buNone/>
            </a:pPr>
            <a:r>
              <a:rPr lang="en-US" sz="1800" dirty="0"/>
              <a:t>User Advantages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Intuitive touch screen  operation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Integrated lighting for dark environments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Laser-guided positioning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Live on-screen feedback</a:t>
            </a:r>
          </a:p>
          <a:p>
            <a:pPr marL="0" indent="0">
              <a:lnSpc>
                <a:spcPct val="80000"/>
              </a:lnSpc>
              <a:buNone/>
            </a:pPr>
            <a:endParaRPr lang="en-US" sz="1400" dirty="0">
              <a:solidFill>
                <a:srgbClr val="282828"/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E07425-3FCE-46E9-A3F5-22ED3123823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58901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63F1BBE-EEEF-43D5-BEAE-350E64DE1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Technology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8FFE655-B9FB-4CA2-9A3A-C272D5DA593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2.1 Hardware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73B0148-ACB0-3D24-CC5E-35C0C7735C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7200" y="3528351"/>
            <a:ext cx="4145280" cy="252984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84E99F6-3181-EAF3-FABA-73106AFD8F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46720" y="455568"/>
            <a:ext cx="4145280" cy="2811780"/>
          </a:xfrm>
          <a:prstGeom prst="rect">
            <a:avLst/>
          </a:prstGeom>
        </p:spPr>
      </p:pic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C880F746-4A73-F88A-00DD-21FE2CC17ECD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6DDA5D4-4A68-2280-8CB0-D40CF103616A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316394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B49558-3850-8119-D73F-41ED9A649D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4960" y="4870650"/>
            <a:ext cx="9022080" cy="1219200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5ECCE51-4AE8-4E4E-80A2-C3702FAC22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599" y="1581912"/>
            <a:ext cx="6715119" cy="455612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800" u="sng" dirty="0"/>
          </a:p>
          <a:p>
            <a:pPr marL="0" indent="0">
              <a:buNone/>
            </a:pPr>
            <a:r>
              <a:rPr lang="en-US" sz="1800" dirty="0"/>
              <a:t>Part A. Reference Label</a:t>
            </a:r>
          </a:p>
          <a:p>
            <a:pPr marL="685800" lvl="2"/>
            <a:r>
              <a:rPr lang="en-US" sz="1200" dirty="0">
                <a:solidFill>
                  <a:srgbClr val="282828"/>
                </a:solidFill>
                <a:cs typeface="Times" panose="02020603050405020304" pitchFamily="18" charset="0"/>
              </a:rPr>
              <a:t>Square-coded optical pattern</a:t>
            </a:r>
          </a:p>
          <a:p>
            <a:pPr marL="685800" lvl="2"/>
            <a:r>
              <a:rPr lang="en-US" sz="1200" dirty="0">
                <a:solidFill>
                  <a:srgbClr val="282828"/>
                </a:solidFill>
                <a:cs typeface="Times" panose="02020603050405020304" pitchFamily="18" charset="0"/>
              </a:rPr>
              <a:t>Establishes a local XYZ reference for all surrounding points</a:t>
            </a:r>
          </a:p>
          <a:p>
            <a:pPr marL="685800" lvl="2"/>
            <a:r>
              <a:rPr lang="en-US" sz="1200" dirty="0">
                <a:cs typeface="Times" panose="02020603050405020304" pitchFamily="18" charset="0"/>
              </a:rPr>
              <a:t>Sizes ranging from 20 to 70 mm </a:t>
            </a:r>
          </a:p>
          <a:p>
            <a:pPr marL="685800" lvl="2"/>
            <a:endParaRPr lang="en-US" sz="1200" dirty="0">
              <a:solidFill>
                <a:srgbClr val="282828"/>
              </a:solidFill>
              <a:cs typeface="Times" panose="02020603050405020304" pitchFamily="18" charset="0"/>
            </a:endParaRPr>
          </a:p>
          <a:p>
            <a:pPr marL="0" indent="0">
              <a:buNone/>
            </a:pPr>
            <a:r>
              <a:rPr lang="en-US" sz="1800" dirty="0"/>
              <a:t>Part B. Target Label</a:t>
            </a:r>
          </a:p>
          <a:p>
            <a:pPr marL="742950" lvl="2" indent="-285750"/>
            <a:r>
              <a:rPr lang="en-US" sz="1200" dirty="0">
                <a:solidFill>
                  <a:srgbClr val="282828"/>
                </a:solidFill>
                <a:cs typeface="Times" panose="02020603050405020304" pitchFamily="18" charset="0"/>
              </a:rPr>
              <a:t>Round single dot target</a:t>
            </a:r>
          </a:p>
          <a:p>
            <a:pPr marL="742950" lvl="2" indent="-285750"/>
            <a:r>
              <a:rPr lang="en-US" sz="1200" dirty="0">
                <a:solidFill>
                  <a:srgbClr val="282828"/>
                </a:solidFill>
                <a:cs typeface="Times" panose="02020603050405020304" pitchFamily="18" charset="0"/>
              </a:rPr>
              <a:t>Actual 3D point that will be observed with respect to the nearby reference</a:t>
            </a:r>
          </a:p>
          <a:p>
            <a:pPr marL="742950" lvl="2" indent="-285750"/>
            <a:r>
              <a:rPr lang="en-US" sz="1200" dirty="0">
                <a:cs typeface="Times" panose="02020603050405020304" pitchFamily="18" charset="0"/>
              </a:rPr>
              <a:t>Sizes ranging from 6 to 25 mm</a:t>
            </a:r>
            <a:endParaRPr lang="en-US" sz="1200" dirty="0">
              <a:solidFill>
                <a:srgbClr val="282828"/>
              </a:solidFill>
              <a:cs typeface="Times" panose="02020603050405020304" pitchFamily="18" charset="0"/>
            </a:endParaRPr>
          </a:p>
          <a:p>
            <a:pPr marL="285750" lvl="1" indent="-285750">
              <a:buFont typeface="Arial" panose="020B0604020202020204" pitchFamily="34" charset="0"/>
              <a:buChar char="•"/>
            </a:pPr>
            <a:endParaRPr lang="en-US" sz="1400" dirty="0">
              <a:solidFill>
                <a:srgbClr val="282828"/>
              </a:solidFill>
              <a:cs typeface="Times" panose="02020603050405020304" pitchFamily="18" charset="0"/>
            </a:endParaRPr>
          </a:p>
          <a:p>
            <a:pPr marL="0" indent="0">
              <a:buNone/>
            </a:pPr>
            <a:endParaRPr lang="en-US" sz="1600" b="1" spc="300" dirty="0">
              <a:solidFill>
                <a:srgbClr val="7B840A"/>
              </a:solidFill>
              <a:cs typeface="Times" panose="02020603050405020304" pitchFamily="18" charset="0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78137E-2186-4704-A97F-BB6AC3C103C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pPr/>
              <a:t>7</a:t>
            </a:fld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5087AD3E-481F-4EF8-9958-9464EA99F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Technology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77D9906-FAD6-4D5A-867D-0B19CDB0526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2.2 Targets and references</a:t>
            </a:r>
          </a:p>
        </p:txBody>
      </p:sp>
      <p:pic>
        <p:nvPicPr>
          <p:cNvPr id="5" name="Graphic 4" descr="Stopwatch 75% with solid fill">
            <a:extLst>
              <a:ext uri="{FF2B5EF4-FFF2-40B4-BE49-F238E27FC236}">
                <a16:creationId xmlns:a16="http://schemas.microsoft.com/office/drawing/2014/main" id="{4CCE68E1-2524-4C46-9893-C0ECE8F72B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92254" y="5110212"/>
            <a:ext cx="740077" cy="7400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E3A5BEA-C29F-21BD-9937-C22AF68ACB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12380" y="1242950"/>
            <a:ext cx="4579620" cy="228600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936013E-C6B9-672E-9216-8FF210AA0482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4B7AAE6-E566-8DC4-1222-3A5017F3016A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2476040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1E2BB9C-D0AC-4FC3-A640-5C222D317B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1"/>
            <a:ext cx="3625154" cy="3800793"/>
          </a:xfrm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200" dirty="0">
                <a:solidFill>
                  <a:srgbClr val="282828"/>
                </a:solidFill>
              </a:rPr>
              <a:t>EZ3D software can manage multiple test sessions at once to optimize the utilization time and maximize flexibility.</a:t>
            </a:r>
          </a:p>
          <a:p>
            <a:pPr marL="0" indent="0">
              <a:buNone/>
            </a:pPr>
            <a:r>
              <a:rPr lang="en-US" sz="1800" dirty="0"/>
              <a:t>Operation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82828"/>
                </a:solidFill>
              </a:rPr>
              <a:t>Session Database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82828"/>
                </a:solidFill>
              </a:rPr>
              <a:t>Touch Control Software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82828"/>
                </a:solidFill>
              </a:rPr>
              <a:t>Location Templates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Cycle Templates</a:t>
            </a:r>
            <a:endParaRPr lang="en-US" sz="1200" dirty="0">
              <a:solidFill>
                <a:srgbClr val="282828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82828"/>
                </a:solidFill>
              </a:rPr>
              <a:t>Session Picture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82828"/>
                </a:solidFill>
              </a:rPr>
              <a:t>Tolerance Monitor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Verification Procedure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Import / Export Data</a:t>
            </a:r>
          </a:p>
          <a:p>
            <a:pPr lvl="1"/>
            <a:endParaRPr lang="en-US" sz="12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6D6230-3929-4FAE-BF41-10868060254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FA33FA8-0014-4AA4-829F-36870821A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Technology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1E513B7-EC89-4083-8B09-83DA453FFD2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2.3 Software OPERATION</a:t>
            </a:r>
          </a:p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F9FD8C9-6068-96DB-7CC1-089A2D5AD1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8280" y="1475296"/>
            <a:ext cx="6903720" cy="432054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0EF0B64-55D2-509C-1A08-976666853E9A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9CCC3FB-02C8-3102-C919-C1FC361763E7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4986486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1E2BB9C-D0AC-4FC3-A640-5C222D317B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395760"/>
            <a:ext cx="3577959" cy="3395442"/>
          </a:xfrm>
          <a:ln>
            <a:solidFill>
              <a:schemeClr val="bg1"/>
            </a:solidFill>
          </a:ln>
        </p:spPr>
        <p:txBody>
          <a:bodyPr numCol="1">
            <a:noAutofit/>
          </a:bodyPr>
          <a:lstStyle/>
          <a:p>
            <a:pPr marL="0" indent="0">
              <a:buNone/>
            </a:pPr>
            <a:r>
              <a:rPr lang="en-US" sz="1800" dirty="0"/>
              <a:t>Database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Location Finder with Preview</a:t>
            </a:r>
            <a:endParaRPr lang="en-US" sz="1200" dirty="0">
              <a:solidFill>
                <a:srgbClr val="282828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82828"/>
                </a:solidFill>
              </a:rPr>
              <a:t>Flexible Naming </a:t>
            </a:r>
          </a:p>
          <a:p>
            <a:pPr marL="1428750" lvl="2" indent="-285750">
              <a:buSzPct val="70000"/>
              <a:buFont typeface="Wingdings" panose="05000000000000000000" pitchFamily="2" charset="2"/>
              <a:buChar char="Ø"/>
            </a:pPr>
            <a:r>
              <a:rPr lang="en-US" sz="1200" dirty="0"/>
              <a:t>Locations</a:t>
            </a:r>
          </a:p>
          <a:p>
            <a:pPr marL="1428750" lvl="2" indent="-285750">
              <a:buSzPct val="70000"/>
              <a:buFont typeface="Wingdings" panose="05000000000000000000" pitchFamily="2" charset="2"/>
              <a:buChar char="Ø"/>
            </a:pPr>
            <a:r>
              <a:rPr lang="en-US" sz="1200" dirty="0">
                <a:solidFill>
                  <a:srgbClr val="282828"/>
                </a:solidFill>
              </a:rPr>
              <a:t>Cycles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82828"/>
                </a:solidFill>
              </a:rPr>
              <a:t>Automatic or Manual Control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Built-In V</a:t>
            </a:r>
            <a:r>
              <a:rPr lang="en-US" sz="1200" dirty="0">
                <a:solidFill>
                  <a:srgbClr val="282828"/>
                </a:solidFill>
              </a:rPr>
              <a:t>erification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Trend Line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Numerical Table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XYZ or Flush and Gap View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Picture per Measurement</a:t>
            </a:r>
          </a:p>
          <a:p>
            <a:pPr lvl="1"/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800" dirty="0"/>
              <a:t>Reporting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82828"/>
                </a:solidFill>
              </a:rPr>
              <a:t>Automated Report Generation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82828"/>
                </a:solidFill>
              </a:rPr>
              <a:t>Reporting to Excel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Including Pictures and Numerical Data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82828"/>
                </a:solidFill>
              </a:rPr>
              <a:t>Including Verification Procedure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/>
              <a:t>Including Color-Coded Tolerances </a:t>
            </a:r>
            <a:endParaRPr lang="en-US" sz="1200" dirty="0">
              <a:solidFill>
                <a:srgbClr val="282828"/>
              </a:solidFill>
            </a:endParaRPr>
          </a:p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6D6230-3929-4FAE-BF41-10868060254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FA33FA8-0014-4AA4-829F-36870821A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Technology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1E513B7-EC89-4083-8B09-83DA453FFD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ln>
            <a:solidFill>
              <a:schemeClr val="bg1"/>
            </a:solidFill>
          </a:ln>
        </p:spPr>
        <p:txBody>
          <a:bodyPr/>
          <a:lstStyle/>
          <a:p>
            <a:r>
              <a:rPr lang="en-US" dirty="0"/>
              <a:t>2.4 Software DATABASE AND REPORTING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5DBE8E3-C1A4-85E3-81B5-991E629116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2100" y="1475015"/>
            <a:ext cx="6819900" cy="426720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EC66696D-EE67-3618-433B-A5CF2EDDAD4C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F839B8C-5801-55E0-37B2-0C315D529CA7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9411486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1E2BB9C-D0AC-4FC3-A640-5C222D317B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598" y="1581912"/>
            <a:ext cx="8049987" cy="1227276"/>
          </a:xfrm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1800" i="0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Integrated System Verification</a:t>
            </a:r>
            <a:endParaRPr lang="en-US" sz="1800" dirty="0"/>
          </a:p>
          <a:p>
            <a:pPr marL="171450" lvl="1" indent="-1714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200" dirty="0"/>
              <a:t>EZ3D comes with an accessory and built-in procedure to verify the performance over the lifetime of the device</a:t>
            </a:r>
          </a:p>
          <a:p>
            <a:pPr marL="171450" lvl="1" indent="-1714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200" dirty="0"/>
              <a:t>Guarantee the performance and accuracy of results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6D6230-3929-4FAE-BF41-10868060254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58901" cy="365125"/>
          </a:xfrm>
          <a:ln>
            <a:solidFill>
              <a:schemeClr val="bg1"/>
            </a:solidFill>
          </a:ln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FA33FA8-0014-4AA4-829F-36870821A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Technology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1E513B7-EC89-4083-8B09-83DA453FFD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ln>
            <a:solidFill>
              <a:schemeClr val="bg1"/>
            </a:solidFill>
          </a:ln>
        </p:spPr>
        <p:txBody>
          <a:bodyPr/>
          <a:lstStyle/>
          <a:p>
            <a:r>
              <a:rPr lang="en-US" dirty="0"/>
              <a:t>2.5 CALIBRATION AND Verification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66B9BE-9971-7E07-3F53-94FDC2F5BB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5281" y="2837631"/>
            <a:ext cx="4991100" cy="333756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2404ADB-0518-27B8-12AD-AB89649D1F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8375" y="2843814"/>
            <a:ext cx="2095500" cy="160782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768B588-3614-F579-CE08-36D250EBAB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25015" y="4506411"/>
            <a:ext cx="2522220" cy="168402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5D7AF05-2A4C-08FE-B0C2-7BD5D72A5471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8E456AE-B3A2-EB5D-A34C-F275C815DA1B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4156923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070176C-9067-416B-8D1E-335E2399B2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0514" y="2766218"/>
            <a:ext cx="2453304" cy="1325563"/>
          </a:xfrm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n-US" sz="3200" cap="none" dirty="0"/>
              <a:t>3. Process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2DDD61-EBBB-476C-B9AF-AEA6BC4EAF8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58901" cy="365125"/>
          </a:xfrm>
          <a:ln>
            <a:solidFill>
              <a:schemeClr val="bg1"/>
            </a:solidFill>
          </a:ln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63BC0B5-D694-65A6-D65B-A3EEC07D6492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2070E0-9A9E-DBA6-5C74-C0F31B1FB0FD}"/>
              </a:ext>
            </a:extLst>
          </p:cNvPr>
          <p:cNvSpPr txBox="1">
            <a:spLocks/>
          </p:cNvSpPr>
          <p:nvPr/>
        </p:nvSpPr>
        <p:spPr>
          <a:xfrm>
            <a:off x="9322022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5187391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5ECCE51-4AE8-4E4E-80A2-C3702FAC22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599" y="1581912"/>
            <a:ext cx="10775951" cy="4556125"/>
          </a:xfrm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>
                <a:cs typeface="Times" panose="02020603050405020304" pitchFamily="18" charset="0"/>
              </a:rPr>
              <a:t>Step 1. Install References and Targets on the Part</a:t>
            </a:r>
          </a:p>
          <a:p>
            <a:pPr marL="0" lvl="1"/>
            <a:r>
              <a:rPr lang="en-US" sz="1200" dirty="0">
                <a:solidFill>
                  <a:srgbClr val="282828"/>
                </a:solidFill>
                <a:cs typeface="Times" panose="02020603050405020304" pitchFamily="18" charset="0"/>
              </a:rPr>
              <a:t>Place the adhesive targets and references on the parts or assemblies</a:t>
            </a:r>
          </a:p>
          <a:p>
            <a:pPr marL="685800" lvl="2"/>
            <a:r>
              <a:rPr lang="en-US" sz="1200" dirty="0">
                <a:solidFill>
                  <a:srgbClr val="282828"/>
                </a:solidFill>
                <a:cs typeface="Times" panose="02020603050405020304" pitchFamily="18" charset="0"/>
              </a:rPr>
              <a:t>Coded reference labels are placed on the parts to establish a local reference </a:t>
            </a:r>
          </a:p>
          <a:p>
            <a:pPr marL="685800" lvl="2"/>
            <a:r>
              <a:rPr lang="en-US" sz="1200" dirty="0">
                <a:solidFill>
                  <a:srgbClr val="282828"/>
                </a:solidFill>
                <a:cs typeface="Times" panose="02020603050405020304" pitchFamily="18" charset="0"/>
              </a:rPr>
              <a:t>Compact single point target labels are placed on the adjacent parts</a:t>
            </a:r>
          </a:p>
          <a:p>
            <a:pPr marL="0" lvl="1" indent="-228600"/>
            <a:endParaRPr lang="en-US" sz="1200" dirty="0">
              <a:cs typeface="Times" panose="02020603050405020304" pitchFamily="18" charset="0"/>
            </a:endParaRPr>
          </a:p>
          <a:p>
            <a:pPr marL="0" indent="0">
              <a:buNone/>
            </a:pPr>
            <a:endParaRPr lang="en-US" sz="1600" b="1" spc="300" dirty="0">
              <a:solidFill>
                <a:srgbClr val="7B840A"/>
              </a:solidFill>
              <a:cs typeface="Times" panose="02020603050405020304" pitchFamily="18" charset="0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78137E-2186-4704-A97F-BB6AC3C103C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86671" cy="365125"/>
          </a:xfrm>
          <a:ln>
            <a:solidFill>
              <a:schemeClr val="bg1"/>
            </a:solidFill>
          </a:ln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5087AD3E-481F-4EF8-9958-9464EA99F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Process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77D9906-FAD6-4D5A-867D-0B19CDB052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20989" y="865011"/>
            <a:ext cx="9692640" cy="457200"/>
          </a:xfrm>
          <a:ln>
            <a:solidFill>
              <a:schemeClr val="bg1"/>
            </a:solidFill>
          </a:ln>
        </p:spPr>
        <p:txBody>
          <a:bodyPr/>
          <a:lstStyle/>
          <a:p>
            <a:r>
              <a:rPr lang="en-US"/>
              <a:t>3.1 Place Targets and references</a:t>
            </a:r>
          </a:p>
        </p:txBody>
      </p:sp>
      <p:pic>
        <p:nvPicPr>
          <p:cNvPr id="9" name="Graphic 8" descr="Stopwatch 75% with solid fill">
            <a:extLst>
              <a:ext uri="{FF2B5EF4-FFF2-40B4-BE49-F238E27FC236}">
                <a16:creationId xmlns:a16="http://schemas.microsoft.com/office/drawing/2014/main" id="{C28955EC-F54E-4FCF-9DF8-270D3537DE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24046" y="2931792"/>
            <a:ext cx="564971" cy="56497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1F7C35B-0652-45CE-BE5B-049422BBEDBF}"/>
              </a:ext>
            </a:extLst>
          </p:cNvPr>
          <p:cNvSpPr txBox="1"/>
          <p:nvPr/>
        </p:nvSpPr>
        <p:spPr>
          <a:xfrm>
            <a:off x="1242314" y="2755637"/>
            <a:ext cx="10421523" cy="830997"/>
          </a:xfrm>
          <a:prstGeom prst="rect">
            <a:avLst/>
          </a:prstGeom>
          <a:noFill/>
          <a:ln w="12700">
            <a:solidFill>
              <a:srgbClr val="282828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274320" tIns="91440" bIns="91440" rtlCol="0">
            <a:spAutoFit/>
          </a:bodyPr>
          <a:lstStyle/>
          <a:p>
            <a:pPr marL="0" lvl="1">
              <a:spcBef>
                <a:spcPts val="1000"/>
              </a:spcBef>
              <a:tabLst>
                <a:tab pos="8742363" algn="l"/>
                <a:tab pos="9085263" algn="l"/>
                <a:tab pos="9486900" algn="l"/>
                <a:tab pos="10058400" algn="l"/>
              </a:tabLst>
            </a:pPr>
            <a:r>
              <a:rPr lang="en-US">
                <a:solidFill>
                  <a:srgbClr val="C9D803"/>
                </a:solidFill>
              </a:rPr>
              <a:t>Time Savings</a:t>
            </a:r>
          </a:p>
          <a:p>
            <a:pPr marL="457200" lvl="2" indent="0">
              <a:buNone/>
              <a:tabLst>
                <a:tab pos="8742363" algn="l"/>
                <a:tab pos="9085263" algn="l"/>
                <a:tab pos="9486900" algn="l"/>
                <a:tab pos="10058400" algn="l"/>
              </a:tabLst>
            </a:pPr>
            <a:r>
              <a:rPr lang="en-US" sz="1200">
                <a:cs typeface="Times" panose="02020603050405020304" pitchFamily="18" charset="0"/>
              </a:rPr>
              <a:t>Can be placed </a:t>
            </a:r>
            <a:r>
              <a:rPr lang="en-US" sz="1200" b="1">
                <a:cs typeface="Times" panose="02020603050405020304" pitchFamily="18" charset="0"/>
              </a:rPr>
              <a:t>in seconds but real</a:t>
            </a:r>
            <a:r>
              <a:rPr lang="en-US" sz="1200">
                <a:cs typeface="Times" panose="02020603050405020304" pitchFamily="18" charset="0"/>
              </a:rPr>
              <a:t> time saving happens as the measurement is reduced to taking a picture </a:t>
            </a:r>
          </a:p>
          <a:p>
            <a:pPr marL="457200" lvl="2" indent="0">
              <a:buNone/>
              <a:tabLst>
                <a:tab pos="8742363" algn="l"/>
                <a:tab pos="9085263" algn="l"/>
                <a:tab pos="9486900" algn="l"/>
                <a:tab pos="10058400" algn="l"/>
              </a:tabLst>
            </a:pPr>
            <a:r>
              <a:rPr lang="en-US" sz="1200">
                <a:cs typeface="Times" panose="02020603050405020304" pitchFamily="18" charset="0"/>
              </a:rPr>
              <a:t>while testing in different conditions or extreme climates</a:t>
            </a:r>
            <a:endParaRPr lang="en-US" sz="1200">
              <a:solidFill>
                <a:srgbClr val="282828"/>
              </a:solidFill>
              <a:cs typeface="Times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17EDDF-06B5-EC18-FE11-8C4C794516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0962" y="3682997"/>
            <a:ext cx="3230880" cy="204978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1635E03-9D05-F36E-B721-D5648910A9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31127" y="3720410"/>
            <a:ext cx="4145280" cy="204216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6C2C80B-691F-E2D7-4852-B03B1223991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92653" y="3745795"/>
            <a:ext cx="4236720" cy="204216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CCDD08A-36C4-1CA5-A01E-33947EAD1EB0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0CAB6C-0171-3E08-0E37-34ECEE93EE54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6338721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1E2BB9C-D0AC-4FC3-A640-5C222D317B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1"/>
            <a:ext cx="4934810" cy="3791367"/>
          </a:xfrm>
          <a:ln>
            <a:solidFill>
              <a:schemeClr val="bg1"/>
            </a:solidFill>
          </a:ln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0">
              <a:buNone/>
            </a:pPr>
            <a:r>
              <a:rPr lang="en-US" sz="1800" dirty="0"/>
              <a:t>Step 2. Take a Reference Picture</a:t>
            </a:r>
            <a:endParaRPr lang="en-US" sz="18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200" dirty="0">
                <a:solidFill>
                  <a:srgbClr val="282828"/>
                </a:solidFill>
              </a:rPr>
              <a:t>Point the camera at the target and capture an image </a:t>
            </a:r>
          </a:p>
          <a:p>
            <a:pPr marL="0" indent="0">
              <a:buNone/>
            </a:pPr>
            <a:r>
              <a:rPr lang="en-US" sz="1200" dirty="0">
                <a:solidFill>
                  <a:srgbClr val="282828"/>
                </a:solidFill>
              </a:rPr>
              <a:t>For all the future cycles, this measurement cycle will be considered as the starting point or the (0,0,0) coordinate for all points</a:t>
            </a:r>
          </a:p>
          <a:p>
            <a:pPr marL="0" indent="0">
              <a:buNone/>
            </a:pPr>
            <a:r>
              <a:rPr lang="en-US" sz="1200" dirty="0">
                <a:solidFill>
                  <a:srgbClr val="282828"/>
                </a:solidFill>
              </a:rPr>
              <a:t>The exact 3D location of the target(s) will be calculated with respect to the nearest reference(s)</a:t>
            </a:r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6D6230-3929-4FAE-BF41-10868060254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58901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FA33FA8-0014-4AA4-829F-36870821AD5C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bg1"/>
            </a:solidFill>
          </a:ln>
        </p:spPr>
        <p:txBody>
          <a:bodyPr/>
          <a:lstStyle/>
          <a:p>
            <a:r>
              <a:rPr lang="en-US"/>
              <a:t>3. Process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1E513B7-EC89-4083-8B09-83DA453FFD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ln>
            <a:solidFill>
              <a:schemeClr val="bg1"/>
            </a:solidFill>
          </a:ln>
        </p:spPr>
        <p:txBody>
          <a:bodyPr/>
          <a:lstStyle/>
          <a:p>
            <a:r>
              <a:rPr lang="en-US"/>
              <a:t>3.2 Record Initial Cycle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0F05E7-A758-BA1B-BDC5-BB2564D40D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8394" y="1207897"/>
            <a:ext cx="5775960" cy="49301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3B5FAB3-D402-CA4E-55C9-0B22C9A365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6578" y="3768217"/>
            <a:ext cx="4861560" cy="236982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DBC40EF-2EA4-7AFE-B18E-786E979E97CB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1C327D3-5762-3941-266B-A3EAAF6DDE9C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8831890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74CAA560-D849-4842-9B3A-592E5C846E1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86671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A2E2EDA-56AF-49E7-814C-37A884C505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77221"/>
            <a:ext cx="9801447" cy="667512"/>
          </a:xfrm>
        </p:spPr>
        <p:txBody>
          <a:bodyPr/>
          <a:lstStyle/>
          <a:p>
            <a:r>
              <a:rPr lang="en-US" dirty="0"/>
              <a:t>3. Process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9A1015-F07A-4D04-9C9A-990F4212C91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3.3 View results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23D78D-3C39-40C4-940C-A844340C18F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72884" y="1587592"/>
            <a:ext cx="6510266" cy="4432300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0">
              <a:buNone/>
            </a:pPr>
            <a:r>
              <a:rPr lang="en-US" sz="1800" dirty="0"/>
              <a:t>Step 3. Review and Confirm Collection </a:t>
            </a:r>
          </a:p>
          <a:p>
            <a:pPr marL="0" indent="0">
              <a:buNone/>
            </a:pPr>
            <a:r>
              <a:rPr lang="en-US" sz="1200" dirty="0">
                <a:solidFill>
                  <a:srgbClr val="282828"/>
                </a:solidFill>
              </a:rPr>
              <a:t>References and targets are identified, numbered and associated to each other</a:t>
            </a:r>
          </a:p>
          <a:p>
            <a:pPr marL="0" indent="0">
              <a:buNone/>
            </a:pPr>
            <a:r>
              <a:rPr lang="en-US" sz="1200" dirty="0">
                <a:solidFill>
                  <a:srgbClr val="282828"/>
                </a:solidFill>
              </a:rPr>
              <a:t>Points can be selected or deselected from the list</a:t>
            </a:r>
          </a:p>
          <a:p>
            <a:pPr marL="0" indent="0">
              <a:buNone/>
            </a:pPr>
            <a:r>
              <a:rPr lang="en-US" sz="1200" dirty="0">
                <a:solidFill>
                  <a:srgbClr val="282828"/>
                </a:solidFill>
              </a:rPr>
              <a:t>The relative 3D location from the target is measured and documented</a:t>
            </a:r>
          </a:p>
          <a:p>
            <a:pPr marL="0" indent="0">
              <a:buNone/>
            </a:pPr>
            <a:r>
              <a:rPr lang="en-US" sz="1200" dirty="0">
                <a:solidFill>
                  <a:srgbClr val="282828"/>
                </a:solidFill>
              </a:rPr>
              <a:t>User has the option to retake or reprocess the current measurement</a:t>
            </a:r>
          </a:p>
          <a:p>
            <a:pPr marL="0" indent="0">
              <a:buNone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1800" b="0" i="0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Optional Step : Flush and Gap Definition</a:t>
            </a:r>
            <a:endParaRPr kumimoji="0" lang="en-US" sz="1400" b="0" i="0" strike="noStrike" kern="1200" cap="none" spc="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0" indent="0">
              <a:buNone/>
            </a:pPr>
            <a:r>
              <a:rPr lang="en-US" sz="1200" dirty="0">
                <a:solidFill>
                  <a:srgbClr val="282828"/>
                </a:solidFill>
              </a:rPr>
              <a:t>The 3D measurement can be reduced to a flush and gap reading to be in line with an  inspection plan – use link below to find out how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0EEA155-40FB-7747-E459-33BF831722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3803" y="4397918"/>
            <a:ext cx="3078480" cy="174498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7C1D802-D5FC-C78F-9CC3-AACB05C27A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39100" y="516512"/>
            <a:ext cx="4152900" cy="27432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10F196A-B782-93CE-328D-8F31A0B4FA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9100" y="3429000"/>
            <a:ext cx="4160520" cy="2606040"/>
          </a:xfrm>
          <a:prstGeom prst="rect">
            <a:avLst/>
          </a:prstGeom>
        </p:spPr>
      </p:pic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28459B91-FB97-E7BA-7910-94580F59611F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4C9A5C1-9FF4-6DD0-8271-A83B7D362C30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4870170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1E2BB9C-D0AC-4FC3-A640-5C222D317B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4978017" cy="43131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/>
              <a:t>Step 4. Consecutive Cycles</a:t>
            </a:r>
          </a:p>
          <a:p>
            <a:pPr marL="0" lvl="1"/>
            <a:r>
              <a:rPr lang="en-US" sz="1200" dirty="0">
                <a:solidFill>
                  <a:srgbClr val="282828"/>
                </a:solidFill>
              </a:rPr>
              <a:t>When a measurement cycle is repeated, the new XYZ values or the delta values of the point will be calculated and immediately displayed.</a:t>
            </a:r>
          </a:p>
          <a:p>
            <a:pPr lvl="1"/>
            <a:endParaRPr lang="en-US" sz="1500" dirty="0">
              <a:solidFill>
                <a:srgbClr val="282828"/>
              </a:solidFill>
            </a:endParaRPr>
          </a:p>
          <a:p>
            <a:pPr marL="0" lvl="1">
              <a:spcBef>
                <a:spcPts val="1000"/>
              </a:spcBef>
            </a:pPr>
            <a:r>
              <a:rPr lang="en-US" dirty="0">
                <a:solidFill>
                  <a:srgbClr val="C9D803"/>
                </a:solidFill>
              </a:rPr>
              <a:t>Optional Location Finder</a:t>
            </a:r>
          </a:p>
          <a:p>
            <a:pPr marL="0" lvl="1"/>
            <a:r>
              <a:rPr lang="en-US" sz="1200" dirty="0">
                <a:solidFill>
                  <a:srgbClr val="282828"/>
                </a:solidFill>
              </a:rPr>
              <a:t>A ghost or transparent overlay image guides the operator through all measurement points and ensures that the current picture </a:t>
            </a:r>
            <a:r>
              <a:rPr lang="en-US" sz="1200" dirty="0"/>
              <a:t>i</a:t>
            </a:r>
            <a:r>
              <a:rPr lang="en-US" sz="1200" dirty="0">
                <a:solidFill>
                  <a:srgbClr val="282828"/>
                </a:solidFill>
              </a:rPr>
              <a:t>s paired with the </a:t>
            </a:r>
            <a:r>
              <a:rPr lang="en-US" sz="1200" dirty="0"/>
              <a:t>right location</a:t>
            </a:r>
            <a:r>
              <a:rPr lang="en-US" sz="1200" dirty="0">
                <a:solidFill>
                  <a:srgbClr val="282828"/>
                </a:solidFill>
              </a:rPr>
              <a:t>.</a:t>
            </a:r>
          </a:p>
          <a:p>
            <a:pPr marL="0" lvl="1"/>
            <a:endParaRPr lang="en-US" sz="1400" dirty="0"/>
          </a:p>
          <a:p>
            <a:pPr marL="0" lvl="1"/>
            <a:r>
              <a:rPr lang="en-US" sz="1800" dirty="0">
                <a:solidFill>
                  <a:srgbClr val="C9D803"/>
                </a:solidFill>
              </a:rPr>
              <a:t>Efficient</a:t>
            </a:r>
          </a:p>
          <a:p>
            <a:pPr marL="0" lvl="1"/>
            <a:r>
              <a:rPr lang="en-US" sz="1200" dirty="0"/>
              <a:t>Running consecutive cycles is made routine with fast execution and accurate results to limit time in, for example, a climate chamber. </a:t>
            </a:r>
            <a:endParaRPr lang="en-US" sz="16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6D6230-3929-4FAE-BF41-10868060254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FA33FA8-0014-4AA4-829F-36870821A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 Process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1E513B7-EC89-4083-8B09-83DA453FFD2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3.4 </a:t>
            </a:r>
            <a:r>
              <a:rPr lang="en-US" sz="2400"/>
              <a:t>Record Consecutive Cycles</a:t>
            </a:r>
            <a:endParaRPr lang="en-US"/>
          </a:p>
        </p:txBody>
      </p:sp>
      <p:pic>
        <p:nvPicPr>
          <p:cNvPr id="11" name="Graphic 10" descr="Stopwatch 75% with solid fill">
            <a:extLst>
              <a:ext uri="{FF2B5EF4-FFF2-40B4-BE49-F238E27FC236}">
                <a16:creationId xmlns:a16="http://schemas.microsoft.com/office/drawing/2014/main" id="{6002F3ED-75D9-48A2-BEA9-DBBFE02196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349617" y="3984555"/>
            <a:ext cx="466078" cy="46607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AC60947-D917-22D9-536A-172AA1C32F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0239" y="505251"/>
            <a:ext cx="4099560" cy="256794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03B55ED-132D-A37C-B568-31839B5EFB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69580" y="3082815"/>
            <a:ext cx="4122420" cy="311658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338B357-33D4-8C5A-F3CF-05BB5D77AE1B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1822A5B-0CA4-352C-A050-15DC2D1990ED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3895861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1E2BB9C-D0AC-4FC3-A640-5C222D317B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5118288" cy="4313186"/>
          </a:xfrm>
        </p:spPr>
        <p:txBody>
          <a:bodyPr>
            <a:normAutofit/>
          </a:bodyPr>
          <a:lstStyle/>
          <a:p>
            <a:pPr marL="0" lvl="1">
              <a:spcBef>
                <a:spcPts val="1000"/>
              </a:spcBef>
            </a:pPr>
            <a:r>
              <a:rPr lang="en-US" dirty="0">
                <a:solidFill>
                  <a:srgbClr val="C9D803"/>
                </a:solidFill>
              </a:rPr>
              <a:t>Step 5. Automatic Excel Report</a:t>
            </a:r>
          </a:p>
          <a:p>
            <a:pPr marL="460375" lvl="1">
              <a:spcBef>
                <a:spcPts val="1000"/>
              </a:spcBef>
            </a:pPr>
            <a:r>
              <a:rPr lang="en-US" sz="1200" dirty="0"/>
              <a:t>Upon completion of the inspection, the report can be generated with a click of one button </a:t>
            </a:r>
          </a:p>
          <a:p>
            <a:pPr marL="460375" lvl="1">
              <a:spcBef>
                <a:spcPts val="1000"/>
              </a:spcBef>
            </a:pPr>
            <a:endParaRPr lang="en-US" sz="1200" dirty="0"/>
          </a:p>
          <a:p>
            <a:pPr marL="685800" lvl="2"/>
            <a:r>
              <a:rPr lang="en-US" sz="1200" dirty="0">
                <a:solidFill>
                  <a:srgbClr val="282828"/>
                </a:solidFill>
              </a:rPr>
              <a:t> Session Information header</a:t>
            </a:r>
          </a:p>
          <a:p>
            <a:pPr marL="685800" lvl="2"/>
            <a:r>
              <a:rPr lang="en-US" sz="1200" dirty="0">
                <a:solidFill>
                  <a:srgbClr val="282828"/>
                </a:solidFill>
              </a:rPr>
              <a:t> Data Points</a:t>
            </a:r>
          </a:p>
          <a:p>
            <a:pPr marL="685800" lvl="2"/>
            <a:r>
              <a:rPr lang="en-US" sz="1200" dirty="0">
                <a:solidFill>
                  <a:srgbClr val="282828"/>
                </a:solidFill>
              </a:rPr>
              <a:t> Deltas</a:t>
            </a:r>
          </a:p>
          <a:p>
            <a:pPr marL="685800" lvl="2"/>
            <a:r>
              <a:rPr lang="en-US" sz="1200" dirty="0">
                <a:solidFill>
                  <a:srgbClr val="282828"/>
                </a:solidFill>
              </a:rPr>
              <a:t> Flush and Gap Values</a:t>
            </a:r>
          </a:p>
          <a:p>
            <a:pPr marL="685800" lvl="2"/>
            <a:r>
              <a:rPr lang="en-US" sz="1200" dirty="0">
                <a:solidFill>
                  <a:srgbClr val="282828"/>
                </a:solidFill>
              </a:rPr>
              <a:t> Flush and Gap Delta Values</a:t>
            </a:r>
          </a:p>
          <a:p>
            <a:pPr marL="685800" lvl="2"/>
            <a:r>
              <a:rPr lang="en-US" sz="1200" dirty="0">
                <a:solidFill>
                  <a:srgbClr val="282828"/>
                </a:solidFill>
              </a:rPr>
              <a:t> Session Location and Cycle Comments</a:t>
            </a:r>
          </a:p>
          <a:p>
            <a:pPr marL="685800" lvl="2"/>
            <a:r>
              <a:rPr lang="en-US" sz="1200" dirty="0">
                <a:solidFill>
                  <a:srgbClr val="282828"/>
                </a:solidFill>
              </a:rPr>
              <a:t> Session Snapshots</a:t>
            </a:r>
          </a:p>
          <a:p>
            <a:pPr marL="685800" lvl="2"/>
            <a:r>
              <a:rPr lang="en-US" sz="1200" dirty="0">
                <a:solidFill>
                  <a:srgbClr val="282828"/>
                </a:solidFill>
              </a:rPr>
              <a:t> Verification Results</a:t>
            </a:r>
          </a:p>
          <a:p>
            <a:pPr marL="685800" lvl="2"/>
            <a:r>
              <a:rPr lang="en-US" sz="1200" dirty="0">
                <a:solidFill>
                  <a:srgbClr val="282828"/>
                </a:solidFill>
              </a:rPr>
              <a:t> Images with </a:t>
            </a:r>
            <a:r>
              <a:rPr lang="en-US" sz="1200" dirty="0"/>
              <a:t>M</a:t>
            </a:r>
            <a:r>
              <a:rPr lang="en-US" sz="1200" dirty="0">
                <a:solidFill>
                  <a:srgbClr val="282828"/>
                </a:solidFill>
              </a:rPr>
              <a:t>arkings</a:t>
            </a:r>
          </a:p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6D6230-3929-4FAE-BF41-10868060254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58901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FA33FA8-0014-4AA4-829F-36870821A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 Process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1E513B7-EC89-4083-8B09-83DA453FFD2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3.5 </a:t>
            </a:r>
            <a:r>
              <a:rPr lang="en-US" sz="2400"/>
              <a:t>Automatic Reporting</a:t>
            </a:r>
            <a:endParaRPr lang="en-US"/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1" name="Section Zoom 10">
                <a:extLst>
                  <a:ext uri="{FF2B5EF4-FFF2-40B4-BE49-F238E27FC236}">
                    <a16:creationId xmlns:a16="http://schemas.microsoft.com/office/drawing/2014/main" id="{251D028A-1740-7E37-1384-CB91B72A6EB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232935482"/>
                  </p:ext>
                </p:extLst>
              </p:nvPr>
            </p:nvGraphicFramePr>
            <p:xfrm>
              <a:off x="6631347" y="2061971"/>
              <a:ext cx="5115863" cy="2877673"/>
            </p:xfrm>
            <a:graphic>
              <a:graphicData uri="http://schemas.microsoft.com/office/powerpoint/2016/sectionzoom">
                <psez:sectionZm>
                  <psez:sectionZmObj sectionId="{978C2C4F-2842-494C-9AEE-400332DC9F97}">
                    <psez:zmPr id="{8940CC63-E6D3-4BEC-BB81-695B01A0B11D}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5115863" cy="2877673"/>
                        </a:xfrm>
                        <a:prstGeom prst="rect">
                          <a:avLst/>
                        </a:prstGeom>
                        <a:ln w="19050">
                          <a:solidFill>
                            <a:srgbClr val="C9D803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1" name="Section Zoom 10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251D028A-1740-7E37-1384-CB91B72A6EB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631347" y="2061971"/>
                <a:ext cx="5115863" cy="2877673"/>
              </a:xfrm>
              <a:prstGeom prst="rect">
                <a:avLst/>
              </a:prstGeom>
              <a:ln w="19050">
                <a:solidFill>
                  <a:srgbClr val="C9D803"/>
                </a:solidFill>
              </a:ln>
            </p:spPr>
          </p:pic>
        </mc:Fallback>
      </mc:AlternateContent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7922CA54-CF42-5FF0-812D-10C8ABF46890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21" name="Footer Placeholder 4">
            <a:extLst>
              <a:ext uri="{FF2B5EF4-FFF2-40B4-BE49-F238E27FC236}">
                <a16:creationId xmlns:a16="http://schemas.microsoft.com/office/drawing/2014/main" id="{3E90CB40-15F9-781E-C194-3ECC4B9D1B27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8908952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070176C-9067-416B-8D1E-335E2399B2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3251" y="2445608"/>
            <a:ext cx="3025497" cy="1325563"/>
          </a:xfrm>
        </p:spPr>
        <p:txBody>
          <a:bodyPr>
            <a:normAutofit/>
          </a:bodyPr>
          <a:lstStyle/>
          <a:p>
            <a:r>
              <a:rPr lang="en-US" sz="3200" cap="none" dirty="0"/>
              <a:t>4. Applications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2DDD61-EBBB-476C-B9AF-AEA6BC4EAF8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58901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SEPP004, Slide </a:t>
            </a:r>
            <a:fld id="{55AE94E2-01AD-4F44-B701-725E8CE3ADFF}" type="slidenum"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3D66CDC0-5313-CEC7-4600-E2DA750136E3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E87846-010B-9A76-06F5-E77646C3F7F3}"/>
              </a:ext>
            </a:extLst>
          </p:cNvPr>
          <p:cNvSpPr txBox="1">
            <a:spLocks/>
          </p:cNvSpPr>
          <p:nvPr/>
        </p:nvSpPr>
        <p:spPr>
          <a:xfrm>
            <a:off x="9322022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918682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8B21DEA-E70C-4701-9548-36971831D95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675257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8D846E4-53C1-455D-BE5F-CAF5E741D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4. Applications</a:t>
            </a:r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1" name="Section Zoom 10">
                <a:extLst>
                  <a:ext uri="{FF2B5EF4-FFF2-40B4-BE49-F238E27FC236}">
                    <a16:creationId xmlns:a16="http://schemas.microsoft.com/office/drawing/2014/main" id="{0CACF66D-CA13-7F0F-04F2-18065C3F3BED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137314897"/>
                  </p:ext>
                </p:extLst>
              </p:nvPr>
            </p:nvGraphicFramePr>
            <p:xfrm>
              <a:off x="2571298" y="1032638"/>
              <a:ext cx="2826709" cy="1590024"/>
            </p:xfrm>
            <a:graphic>
              <a:graphicData uri="http://schemas.microsoft.com/office/powerpoint/2016/sectionzoom">
                <psez:sectionZm>
                  <psez:sectionZmObj sectionId="{720AD2DB-98E0-4EE8-BAF6-1A37A70EFA4D}">
                    <psez:zmPr id="{2AF87C36-205D-4052-BCF5-133C1A3EE10C}" transitionDur="1000">
                      <p166:blipFill xmlns:p166="http://schemas.microsoft.com/office/powerpoint/2016/6/main">
                        <a:blip r:embed="rId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826709" cy="1590024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1" name="Section Zoom 10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0CACF66D-CA13-7F0F-04F2-18065C3F3BE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571298" y="1032638"/>
                <a:ext cx="2826709" cy="1590024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5" name="Section Zoom 14">
                <a:extLst>
                  <a:ext uri="{FF2B5EF4-FFF2-40B4-BE49-F238E27FC236}">
                    <a16:creationId xmlns:a16="http://schemas.microsoft.com/office/drawing/2014/main" id="{61E7F424-17F4-2747-C023-5102490C017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543651144"/>
                  </p:ext>
                </p:extLst>
              </p:nvPr>
            </p:nvGraphicFramePr>
            <p:xfrm>
              <a:off x="5574069" y="1032638"/>
              <a:ext cx="2826709" cy="1590024"/>
            </p:xfrm>
            <a:graphic>
              <a:graphicData uri="http://schemas.microsoft.com/office/powerpoint/2016/sectionzoom">
                <psez:sectionZm>
                  <psez:sectionZmObj sectionId="{9F6AA32D-1511-4517-9260-F74715C0A5FF}">
                    <psez:zmPr id="{FC6480BD-EB92-4D13-943E-4A84CC52F038}" transitionDur="1000">
                      <p166:blipFill xmlns:p166="http://schemas.microsoft.com/office/powerpoint/2016/6/main">
                        <a:blip r:embed="rId7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826709" cy="1590024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5" name="Section Zoom 14">
                <a:hlinkClick r:id="rId8" action="ppaction://hlinksldjump"/>
                <a:extLst>
                  <a:ext uri="{FF2B5EF4-FFF2-40B4-BE49-F238E27FC236}">
                    <a16:creationId xmlns:a16="http://schemas.microsoft.com/office/drawing/2014/main" id="{61E7F424-17F4-2747-C023-5102490C017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574069" y="1032638"/>
                <a:ext cx="2826709" cy="1590024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7" name="Section Zoom 16">
                <a:extLst>
                  <a:ext uri="{FF2B5EF4-FFF2-40B4-BE49-F238E27FC236}">
                    <a16:creationId xmlns:a16="http://schemas.microsoft.com/office/drawing/2014/main" id="{D246683E-8990-321F-AEB7-09605462355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093761496"/>
                  </p:ext>
                </p:extLst>
              </p:nvPr>
            </p:nvGraphicFramePr>
            <p:xfrm>
              <a:off x="1552353" y="2728170"/>
              <a:ext cx="3048000" cy="1714500"/>
            </p:xfrm>
            <a:graphic>
              <a:graphicData uri="http://schemas.microsoft.com/office/powerpoint/2016/sectionzoom">
                <psez:sectionZm>
                  <psez:sectionZmObj sectionId="{624B58CA-8066-48A3-A45E-5CFF2432D6A9}">
                    <psez:zmPr id="{8D5ABDE3-F426-48C7-B12C-355DBE4391B4}" transitionDur="1000">
                      <p166:blipFill xmlns:p166="http://schemas.microsoft.com/office/powerpoint/2016/6/main">
                        <a:blip r:embed="rId10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7" name="Section Zoom 16">
                <a:hlinkClick r:id="rId11" action="ppaction://hlinksldjump"/>
                <a:extLst>
                  <a:ext uri="{FF2B5EF4-FFF2-40B4-BE49-F238E27FC236}">
                    <a16:creationId xmlns:a16="http://schemas.microsoft.com/office/drawing/2014/main" id="{D246683E-8990-321F-AEB7-09605462355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552353" y="2728170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9" name="Section Zoom 18">
                <a:extLst>
                  <a:ext uri="{FF2B5EF4-FFF2-40B4-BE49-F238E27FC236}">
                    <a16:creationId xmlns:a16="http://schemas.microsoft.com/office/drawing/2014/main" id="{3451645C-6635-656A-BC4A-DCE9FB43D1AE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372887407"/>
                  </p:ext>
                </p:extLst>
              </p:nvPr>
            </p:nvGraphicFramePr>
            <p:xfrm>
              <a:off x="1552353" y="4548178"/>
              <a:ext cx="3048000" cy="1714500"/>
            </p:xfrm>
            <a:graphic>
              <a:graphicData uri="http://schemas.microsoft.com/office/powerpoint/2016/sectionzoom">
                <psez:sectionZm>
                  <psez:sectionZmObj sectionId="{B7BD8E75-9FA0-4128-B7AA-52A35F6C76FB}">
                    <psez:zmPr id="{A91D6697-8C35-42F4-9DD7-786CF3350E36}" transitionDur="1000">
                      <p166:blipFill xmlns:p166="http://schemas.microsoft.com/office/powerpoint/2016/6/main">
                        <a:blip r:embed="rId1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9" name="Section Zoom 18">
                <a:hlinkClick r:id="rId14" action="ppaction://hlinksldjump"/>
                <a:extLst>
                  <a:ext uri="{FF2B5EF4-FFF2-40B4-BE49-F238E27FC236}">
                    <a16:creationId xmlns:a16="http://schemas.microsoft.com/office/drawing/2014/main" id="{3451645C-6635-656A-BC4A-DCE9FB43D1A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552353" y="4548178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21" name="Section Zoom 20">
                <a:extLst>
                  <a:ext uri="{FF2B5EF4-FFF2-40B4-BE49-F238E27FC236}">
                    <a16:creationId xmlns:a16="http://schemas.microsoft.com/office/drawing/2014/main" id="{09AEC431-D842-580C-322F-8A37D24703F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905587935"/>
                  </p:ext>
                </p:extLst>
              </p:nvPr>
            </p:nvGraphicFramePr>
            <p:xfrm>
              <a:off x="4707133" y="4548178"/>
              <a:ext cx="3048000" cy="1714500"/>
            </p:xfrm>
            <a:graphic>
              <a:graphicData uri="http://schemas.microsoft.com/office/powerpoint/2016/sectionzoom">
                <psez:sectionZm>
                  <psez:sectionZmObj sectionId="{ADACC4C4-9D55-4728-908B-01D64FAA8570}">
                    <psez:zmPr id="{7B3F8549-99B6-4D91-A28A-5398E7B591E7}" transitionDur="1000">
                      <p166:blipFill xmlns:p166="http://schemas.microsoft.com/office/powerpoint/2016/6/main">
                        <a:blip r:embed="rId16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21" name="Section Zoom 20">
                <a:hlinkClick r:id="rId17" action="ppaction://hlinksldjump"/>
                <a:extLst>
                  <a:ext uri="{FF2B5EF4-FFF2-40B4-BE49-F238E27FC236}">
                    <a16:creationId xmlns:a16="http://schemas.microsoft.com/office/drawing/2014/main" id="{09AEC431-D842-580C-322F-8A37D24703F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4707133" y="4548178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23" name="Section Zoom 22">
                <a:extLst>
                  <a:ext uri="{FF2B5EF4-FFF2-40B4-BE49-F238E27FC236}">
                    <a16:creationId xmlns:a16="http://schemas.microsoft.com/office/drawing/2014/main" id="{29FEEA47-67D9-DA99-FEC5-BF624BE9486B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431122385"/>
                  </p:ext>
                </p:extLst>
              </p:nvPr>
            </p:nvGraphicFramePr>
            <p:xfrm>
              <a:off x="4707133" y="2708621"/>
              <a:ext cx="3048000" cy="1714500"/>
            </p:xfrm>
            <a:graphic>
              <a:graphicData uri="http://schemas.microsoft.com/office/powerpoint/2016/sectionzoom">
                <psez:sectionZm>
                  <psez:sectionZmObj sectionId="{7EE544E3-E3ED-408B-960F-EA0A66389C76}">
                    <psez:zmPr id="{9F15D4AA-F95A-4D72-B766-182ADF29E789}" transitionDur="1000">
                      <p166:blipFill xmlns:p166="http://schemas.microsoft.com/office/powerpoint/2016/6/main">
                        <a:blip r:embed="rId19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23" name="Section Zoom 22">
                <a:hlinkClick r:id="rId20" action="ppaction://hlinksldjump"/>
                <a:extLst>
                  <a:ext uri="{FF2B5EF4-FFF2-40B4-BE49-F238E27FC236}">
                    <a16:creationId xmlns:a16="http://schemas.microsoft.com/office/drawing/2014/main" id="{29FEEA47-67D9-DA99-FEC5-BF624BE9486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4707133" y="2708621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25" name="Section Zoom 24">
                <a:extLst>
                  <a:ext uri="{FF2B5EF4-FFF2-40B4-BE49-F238E27FC236}">
                    <a16:creationId xmlns:a16="http://schemas.microsoft.com/office/drawing/2014/main" id="{709A72B7-E9B5-B2D5-6FC7-8801D68FD72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765062365"/>
                  </p:ext>
                </p:extLst>
              </p:nvPr>
            </p:nvGraphicFramePr>
            <p:xfrm>
              <a:off x="7861913" y="2708621"/>
              <a:ext cx="3048000" cy="1714500"/>
            </p:xfrm>
            <a:graphic>
              <a:graphicData uri="http://schemas.microsoft.com/office/powerpoint/2016/sectionzoom">
                <psez:sectionZm>
                  <psez:sectionZmObj sectionId="{8E7B6819-CAD4-4BED-A9BF-AEA4E2957BA2}">
                    <psez:zmPr id="{DBABEAD6-F898-404B-812D-6474686601BA}" transitionDur="1000">
                      <p166:blipFill xmlns:p166="http://schemas.microsoft.com/office/powerpoint/2016/6/main">
                        <a:blip r:embed="rId22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25" name="Section Zoom 24">
                <a:hlinkClick r:id="rId23" action="ppaction://hlinksldjump"/>
                <a:extLst>
                  <a:ext uri="{FF2B5EF4-FFF2-40B4-BE49-F238E27FC236}">
                    <a16:creationId xmlns:a16="http://schemas.microsoft.com/office/drawing/2014/main" id="{709A72B7-E9B5-B2D5-6FC7-8801D68FD72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7861913" y="2708621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27" name="Section Zoom 26">
                <a:extLst>
                  <a:ext uri="{FF2B5EF4-FFF2-40B4-BE49-F238E27FC236}">
                    <a16:creationId xmlns:a16="http://schemas.microsoft.com/office/drawing/2014/main" id="{BCFDB8FC-6042-355C-475A-BFAC5D68566D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553806947"/>
                  </p:ext>
                </p:extLst>
              </p:nvPr>
            </p:nvGraphicFramePr>
            <p:xfrm>
              <a:off x="7861913" y="4548178"/>
              <a:ext cx="2854855" cy="1714500"/>
            </p:xfrm>
            <a:graphic>
              <a:graphicData uri="http://schemas.microsoft.com/office/powerpoint/2016/sectionzoom">
                <psez:sectionZm>
                  <psez:sectionZmObj sectionId="{198A221C-F0F4-48E0-9385-9AE6E28860C9}">
                    <psez:zmPr id="{1F648E60-503A-44E4-B714-D03FA1EE6253}" transitionDur="1000">
                      <p166:blipFill xmlns:p166="http://schemas.microsoft.com/office/powerpoint/2016/6/main">
                        <a:blip r:embed="rId25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854855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27" name="Section Zoom 26">
                <a:hlinkClick r:id="rId26" action="ppaction://hlinksldjump"/>
                <a:extLst>
                  <a:ext uri="{FF2B5EF4-FFF2-40B4-BE49-F238E27FC236}">
                    <a16:creationId xmlns:a16="http://schemas.microsoft.com/office/drawing/2014/main" id="{BCFDB8FC-6042-355C-475A-BFAC5D68566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7861913" y="4548178"/>
                <a:ext cx="2854855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D2C39319-79EE-F04F-AD57-EF771A992756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29" name="Footer Placeholder 4">
            <a:extLst>
              <a:ext uri="{FF2B5EF4-FFF2-40B4-BE49-F238E27FC236}">
                <a16:creationId xmlns:a16="http://schemas.microsoft.com/office/drawing/2014/main" id="{1C9B4B36-5E7C-15BA-1E23-7BBF26940B46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2222170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2DDD61-EBBB-476C-B9AF-AEA6BC4EAF8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620393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Title 5">
            <a:extLst>
              <a:ext uri="{FF2B5EF4-FFF2-40B4-BE49-F238E27FC236}">
                <a16:creationId xmlns:a16="http://schemas.microsoft.com/office/drawing/2014/main" id="{49D8E773-572A-4F9F-A429-741B5D2CC7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8768" y="2647608"/>
            <a:ext cx="3127559" cy="1325563"/>
          </a:xfrm>
          <a:ln>
            <a:noFill/>
          </a:ln>
        </p:spPr>
        <p:txBody>
          <a:bodyPr>
            <a:normAutofit/>
          </a:bodyPr>
          <a:lstStyle/>
          <a:p>
            <a:r>
              <a:rPr lang="en-US" sz="3200" cap="none" dirty="0"/>
              <a:t>5. Conclusion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D9C2904-DAEA-91AD-0923-1C8CACE25A53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599D7-0561-11E1-D14B-09A586560E71}"/>
              </a:ext>
            </a:extLst>
          </p:cNvPr>
          <p:cNvSpPr txBox="1">
            <a:spLocks/>
          </p:cNvSpPr>
          <p:nvPr/>
        </p:nvSpPr>
        <p:spPr>
          <a:xfrm>
            <a:off x="9322022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5504646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1E2BB9C-D0AC-4FC3-A640-5C222D317BE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br>
              <a:rPr kumimoji="0" lang="en-US" sz="2800" b="0" i="0" u="none" strike="noStrike" kern="1200" cap="all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 SemiBold"/>
                <a:ea typeface="+mj-ea"/>
                <a:cs typeface="+mj-cs"/>
              </a:rPr>
            </a:br>
            <a:r>
              <a:rPr kumimoji="0" lang="en-US" sz="1400" b="0" i="0" u="none" strike="noStrike" kern="1200" cap="all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 SemiBold"/>
                <a:ea typeface="+mj-ea"/>
                <a:cs typeface="+mj-cs"/>
              </a:rPr>
              <a:t>EZ3D IS A compact and easy to use 3D measurement system THAT will </a:t>
            </a:r>
            <a:r>
              <a:rPr kumimoji="0" lang="en-US" sz="1400" b="1" i="0" u="none" strike="noStrike" kern="1200" cap="all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 SemiBold"/>
                <a:ea typeface="+mj-ea"/>
                <a:cs typeface="+mj-cs"/>
              </a:rPr>
              <a:t>facilitate and speed up</a:t>
            </a:r>
            <a:r>
              <a:rPr kumimoji="0" lang="en-US" sz="1400" b="0" i="0" u="none" strike="noStrike" kern="1200" cap="all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 SemiBold"/>
                <a:ea typeface="+mj-ea"/>
                <a:cs typeface="+mj-cs"/>
              </a:rPr>
              <a:t> the inspection process</a:t>
            </a:r>
            <a:r>
              <a:rPr lang="en-US" sz="1400" cap="all">
                <a:solidFill>
                  <a:srgbClr val="282828"/>
                </a:solidFill>
                <a:latin typeface="Bahnschrift SemiBold"/>
                <a:ea typeface="+mj-ea"/>
                <a:cs typeface="+mj-cs"/>
              </a:rPr>
              <a:t>. </a:t>
            </a:r>
          </a:p>
          <a:p>
            <a:pPr marL="0" indent="0">
              <a:buNone/>
            </a:pPr>
            <a:endParaRPr lang="en-US" sz="1400" cap="all">
              <a:solidFill>
                <a:srgbClr val="282828"/>
              </a:solidFill>
              <a:latin typeface="Bahnschrift SemiBold"/>
              <a:ea typeface="+mj-ea"/>
              <a:cs typeface="+mj-cs"/>
            </a:endParaRPr>
          </a:p>
          <a:p>
            <a:pPr marL="0" indent="0">
              <a:buNone/>
            </a:pPr>
            <a:r>
              <a:rPr lang="en-US" sz="1400" cap="all">
                <a:solidFill>
                  <a:srgbClr val="282828"/>
                </a:solidFill>
                <a:latin typeface="Bahnschrift SemiBold"/>
                <a:ea typeface="+mj-ea"/>
                <a:cs typeface="+mj-cs"/>
              </a:rPr>
              <a:t>DURING THE OPERATION PROVIDES</a:t>
            </a:r>
            <a:r>
              <a:rPr kumimoji="0" lang="en-US" sz="1400" b="0" i="0" u="none" strike="noStrike" kern="1200" cap="all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 SemiBold"/>
                <a:ea typeface="+mj-ea"/>
                <a:cs typeface="+mj-cs"/>
              </a:rPr>
              <a:t> real time feedback, Digital and visual registration.</a:t>
            </a:r>
          </a:p>
          <a:p>
            <a:pPr marL="0" indent="0">
              <a:buNone/>
            </a:pPr>
            <a:endParaRPr kumimoji="0" lang="en-US" sz="1400" b="0" i="0" u="none" strike="noStrike" kern="1200" cap="all" spc="0" normalizeH="0" baseline="0" noProof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 SemiBold"/>
              <a:ea typeface="+mj-ea"/>
              <a:cs typeface="+mj-cs"/>
            </a:endParaRPr>
          </a:p>
          <a:p>
            <a:pPr marL="0" indent="0">
              <a:buNone/>
            </a:pPr>
            <a:r>
              <a:rPr kumimoji="0" lang="en-US" sz="1400" b="0" i="0" u="none" strike="noStrike" kern="1200" cap="all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 SemiBold"/>
                <a:ea typeface="+mj-ea"/>
                <a:cs typeface="+mj-cs"/>
              </a:rPr>
              <a:t>Upon completion of the inspection a report can be generated with a click on a button.</a:t>
            </a:r>
            <a:br>
              <a:rPr kumimoji="0" lang="en-US" sz="1400" b="0" i="0" u="none" strike="noStrike" kern="1200" cap="all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 SemiBold"/>
                <a:ea typeface="+mj-ea"/>
                <a:cs typeface="+mj-cs"/>
              </a:rPr>
            </a:b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6D6230-3929-4FAE-BF41-10868060254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995297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1E513B7-EC89-4083-8B09-83DA453FFD2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5. Conclusion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282134B-E7AB-5B67-B195-E6BA022547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1251" y="1885950"/>
            <a:ext cx="4091940" cy="308610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D06B3251-BCD8-6752-0424-D808A337DD0B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7A71780-9B2A-8A60-B9DB-72C4056FE6D2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569761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FE30008-CF23-4B78-A6FB-A6836E0EB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2500" y="2673098"/>
            <a:ext cx="3209925" cy="1325563"/>
          </a:xfrm>
        </p:spPr>
        <p:txBody>
          <a:bodyPr>
            <a:normAutofit fontScale="90000"/>
          </a:bodyPr>
          <a:lstStyle/>
          <a:p>
            <a:r>
              <a:rPr lang="en-US" sz="4800">
                <a:solidFill>
                  <a:srgbClr val="C9D803"/>
                </a:solidFill>
              </a:rPr>
              <a:t>Thank you.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A0058C7-9230-4BD8-810D-C197569A5160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18872" y="6492873"/>
            <a:ext cx="138988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D87956C-125F-AC60-1EED-0043546EC88A}"/>
              </a:ext>
            </a:extLst>
          </p:cNvPr>
          <p:cNvGrpSpPr/>
          <p:nvPr/>
        </p:nvGrpSpPr>
        <p:grpSpPr>
          <a:xfrm>
            <a:off x="3509627" y="4222924"/>
            <a:ext cx="5755984" cy="1169551"/>
            <a:chOff x="3509627" y="4222924"/>
            <a:chExt cx="5755984" cy="1169551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5F25A20-B6FB-0A26-1E34-07405602FED4}"/>
                </a:ext>
              </a:extLst>
            </p:cNvPr>
            <p:cNvSpPr txBox="1"/>
            <p:nvPr/>
          </p:nvSpPr>
          <p:spPr>
            <a:xfrm>
              <a:off x="3509627" y="4222924"/>
              <a:ext cx="258637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3"/>
                </a:rPr>
                <a:t>info@ezmetrology.com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4"/>
                </a:rPr>
                <a:t>support@ezmetrology.com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1D1AB62A-5952-2807-0319-6776621C5559}"/>
                </a:ext>
              </a:extLst>
            </p:cNvPr>
            <p:cNvSpPr txBox="1"/>
            <p:nvPr/>
          </p:nvSpPr>
          <p:spPr>
            <a:xfrm>
              <a:off x="6679238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hlinkClick r:id="rId5"/>
                </a:rPr>
                <a:t>www.ezmetrology.com</a:t>
              </a:r>
              <a:endParaRPr lang="en-US" sz="1400" b="1" dirty="0"/>
            </a:p>
            <a:p>
              <a:endParaRPr lang="en-US" sz="1400" b="1" dirty="0"/>
            </a:p>
            <a:p>
              <a:r>
                <a:rPr lang="en-US" sz="1400" b="1" dirty="0">
                  <a:solidFill>
                    <a:srgbClr val="282828"/>
                  </a:solidFill>
                  <a:hlinkClick r:id="rId6"/>
                </a:rPr>
                <a:t>portal.ezmetrology.com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endParaRPr lang="en-US" sz="1400" b="1" dirty="0">
                <a:solidFill>
                  <a:srgbClr val="282828"/>
                </a:solidFill>
              </a:endParaRPr>
            </a:p>
            <a:p>
              <a:r>
                <a:rPr lang="en-US" sz="1400" b="1" dirty="0">
                  <a:solidFill>
                    <a:srgbClr val="282828"/>
                  </a:solidFill>
                  <a:hlinkClick r:id="rId7"/>
                </a:rPr>
                <a:t>academy.ezmetrology.com</a:t>
              </a:r>
              <a:endParaRPr lang="en-US" sz="1400" b="1" dirty="0">
                <a:solidFill>
                  <a:srgbClr val="282828"/>
                </a:solidFill>
              </a:endParaRPr>
            </a:p>
          </p:txBody>
        </p:sp>
      </p:grp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E07A7FFD-C9E5-747F-10E1-8F65E60795E4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AAEE2E-6D38-3E8B-6DC1-D63F0B0EB838}"/>
              </a:ext>
            </a:extLst>
          </p:cNvPr>
          <p:cNvSpPr txBox="1">
            <a:spLocks/>
          </p:cNvSpPr>
          <p:nvPr/>
        </p:nvSpPr>
        <p:spPr>
          <a:xfrm>
            <a:off x="8819102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8598110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6F1006F-5299-E96C-82F6-2668D91C2F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66"/>
            <a:ext cx="12192000" cy="685326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67434A7-FC9F-4DF3-91A8-88D12FFF77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975" y="140876"/>
            <a:ext cx="9692148" cy="1325563"/>
          </a:xfrm>
        </p:spPr>
        <p:txBody>
          <a:bodyPr>
            <a:noAutofit/>
          </a:bodyPr>
          <a:lstStyle/>
          <a:p>
            <a:r>
              <a:rPr lang="en-US">
                <a:solidFill>
                  <a:schemeClr val="bg1"/>
                </a:solidFill>
              </a:rPr>
              <a:t>Optional :</a:t>
            </a:r>
            <a:br>
              <a:rPr lang="en-US">
                <a:solidFill>
                  <a:schemeClr val="bg1"/>
                </a:solidFill>
              </a:rPr>
            </a:br>
            <a:r>
              <a:rPr lang="en-US">
                <a:solidFill>
                  <a:schemeClr val="bg1"/>
                </a:solidFill>
              </a:rPr>
              <a:t>flush &amp; GAP tracking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B3D95E-E5B8-4E8D-A00A-09411AAA7B2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79DEEB-1E2D-EBDD-2427-4A4DBCB0792B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2EE1CA2-5B7F-E23B-9B95-7DD468C7BF0A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2783166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5ECCE51-4AE8-4E4E-80A2-C3702FAC22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599" y="1581912"/>
            <a:ext cx="6776358" cy="4556125"/>
          </a:xfrm>
        </p:spPr>
        <p:txBody>
          <a:bodyPr>
            <a:noAutofit/>
          </a:bodyPr>
          <a:lstStyle/>
          <a:p>
            <a:pPr marL="0" lvl="1"/>
            <a:r>
              <a:rPr lang="en-US" sz="1200" dirty="0">
                <a:solidFill>
                  <a:srgbClr val="282828"/>
                </a:solidFill>
                <a:cs typeface="Times" panose="02020603050405020304" pitchFamily="18" charset="0"/>
              </a:rPr>
              <a:t>The initial flush and gap values can be established with 3 cases </a:t>
            </a:r>
          </a:p>
          <a:p>
            <a:pPr marL="0" lvl="1"/>
            <a:endParaRPr lang="en-US" sz="1500" dirty="0">
              <a:solidFill>
                <a:srgbClr val="282828"/>
              </a:solidFill>
              <a:cs typeface="Times" panose="02020603050405020304" pitchFamily="18" charset="0"/>
            </a:endParaRPr>
          </a:p>
          <a:p>
            <a:pPr marL="0" lvl="1">
              <a:spcBef>
                <a:spcPts val="1000"/>
              </a:spcBef>
            </a:pPr>
            <a:r>
              <a:rPr lang="en-US" dirty="0">
                <a:solidFill>
                  <a:srgbClr val="C9D803"/>
                </a:solidFill>
                <a:cs typeface="Times" panose="02020603050405020304" pitchFamily="18" charset="0"/>
              </a:rPr>
              <a:t>Method 1. Label Based – Delta </a:t>
            </a:r>
          </a:p>
          <a:p>
            <a:pPr marL="685800" lvl="2"/>
            <a:r>
              <a:rPr lang="en-US" sz="1200" dirty="0">
                <a:solidFill>
                  <a:srgbClr val="282828"/>
                </a:solidFill>
                <a:cs typeface="Times" panose="02020603050405020304" pitchFamily="18" charset="0"/>
              </a:rPr>
              <a:t>The location of the labels is not critical for the results</a:t>
            </a:r>
          </a:p>
          <a:p>
            <a:pPr marL="685800" lvl="2"/>
            <a:r>
              <a:rPr lang="en-US" sz="1200" dirty="0">
                <a:cs typeface="Times" panose="02020603050405020304" pitchFamily="18" charset="0"/>
              </a:rPr>
              <a:t>The evolution of flush and gap is accurately determined</a:t>
            </a:r>
          </a:p>
          <a:p>
            <a:pPr marL="685800" lvl="2"/>
            <a:endParaRPr lang="en-US" sz="1200" dirty="0">
              <a:solidFill>
                <a:srgbClr val="282828"/>
              </a:solidFill>
              <a:cs typeface="Times" panose="02020603050405020304" pitchFamily="18" charset="0"/>
            </a:endParaRPr>
          </a:p>
          <a:p>
            <a:pPr marL="0" lvl="1">
              <a:spcBef>
                <a:spcPts val="1000"/>
              </a:spcBef>
            </a:pPr>
            <a:r>
              <a:rPr lang="en-US" dirty="0">
                <a:solidFill>
                  <a:srgbClr val="C9D803"/>
                </a:solidFill>
                <a:cs typeface="Times" panose="02020603050405020304" pitchFamily="18" charset="0"/>
              </a:rPr>
              <a:t>Method 2. Label Based – Absolute </a:t>
            </a:r>
          </a:p>
          <a:p>
            <a:pPr marL="685800" lvl="2"/>
            <a:r>
              <a:rPr lang="en-US" sz="1200" dirty="0">
                <a:solidFill>
                  <a:srgbClr val="282828"/>
                </a:solidFill>
                <a:cs typeface="Times" panose="02020603050405020304" pitchFamily="18" charset="0"/>
              </a:rPr>
              <a:t>The value corresponds to the actual distance between the edge of the reference and target label</a:t>
            </a:r>
          </a:p>
          <a:p>
            <a:pPr marL="685800" lvl="2"/>
            <a:r>
              <a:rPr lang="en-US" sz="1200" dirty="0">
                <a:cs typeface="Times" panose="02020603050405020304" pitchFamily="18" charset="0"/>
              </a:rPr>
              <a:t>The labels must be placed to represent the visual gap</a:t>
            </a:r>
          </a:p>
          <a:p>
            <a:pPr marL="457200" lvl="2" indent="0">
              <a:buNone/>
            </a:pPr>
            <a:endParaRPr lang="en-US" sz="1200" dirty="0">
              <a:cs typeface="Times" panose="02020603050405020304" pitchFamily="18" charset="0"/>
            </a:endParaRPr>
          </a:p>
          <a:p>
            <a:pPr marL="0" lvl="1" indent="-228600"/>
            <a:r>
              <a:rPr lang="en-US" sz="1600" dirty="0">
                <a:solidFill>
                  <a:srgbClr val="C9D803"/>
                </a:solidFill>
                <a:cs typeface="Times" panose="02020603050405020304" pitchFamily="18" charset="0"/>
              </a:rPr>
              <a:t>Method 3. Independent Gauge</a:t>
            </a:r>
            <a:endParaRPr lang="en-US" sz="1200" dirty="0">
              <a:cs typeface="Times" panose="02020603050405020304" pitchFamily="18" charset="0"/>
            </a:endParaRPr>
          </a:p>
          <a:p>
            <a:pPr marL="685800" lvl="2"/>
            <a:r>
              <a:rPr lang="en-US" sz="1200" dirty="0">
                <a:cs typeface="Times" panose="02020603050405020304" pitchFamily="18" charset="0"/>
              </a:rPr>
              <a:t>T</a:t>
            </a:r>
            <a:r>
              <a:rPr lang="en-US" sz="1200" dirty="0">
                <a:solidFill>
                  <a:srgbClr val="282828"/>
                </a:solidFill>
                <a:cs typeface="Times" panose="02020603050405020304" pitchFamily="18" charset="0"/>
              </a:rPr>
              <a:t>hird-party gauge measurement can establish values in line with current methods: </a:t>
            </a:r>
          </a:p>
          <a:p>
            <a:pPr marL="1143000" lvl="3">
              <a:buSzPct val="70000"/>
              <a:buFont typeface="Wingdings" panose="05000000000000000000" pitchFamily="2" charset="2"/>
              <a:buChar char="Ø"/>
            </a:pPr>
            <a:r>
              <a:rPr lang="en-US" sz="1200" dirty="0">
                <a:solidFill>
                  <a:srgbClr val="282828"/>
                </a:solidFill>
                <a:cs typeface="Times" panose="02020603050405020304" pitchFamily="18" charset="0"/>
              </a:rPr>
              <a:t>Feeler gauges </a:t>
            </a:r>
          </a:p>
          <a:p>
            <a:pPr marL="1143000" lvl="3">
              <a:buSzPct val="70000"/>
              <a:buFont typeface="Wingdings" panose="05000000000000000000" pitchFamily="2" charset="2"/>
              <a:buChar char="Ø"/>
            </a:pPr>
            <a:r>
              <a:rPr lang="en-US" sz="1200" dirty="0">
                <a:cs typeface="Times" panose="02020603050405020304" pitchFamily="18" charset="0"/>
              </a:rPr>
              <a:t>Laser systems</a:t>
            </a:r>
            <a:endParaRPr lang="en-US" sz="1200" dirty="0">
              <a:solidFill>
                <a:srgbClr val="282828"/>
              </a:solidFill>
              <a:cs typeface="Times" panose="02020603050405020304" pitchFamily="18" charset="0"/>
            </a:endParaRPr>
          </a:p>
          <a:p>
            <a:pPr marL="1143000" lvl="3">
              <a:buSzPct val="70000"/>
              <a:buFont typeface="Wingdings" panose="05000000000000000000" pitchFamily="2" charset="2"/>
              <a:buChar char="Ø"/>
            </a:pPr>
            <a:r>
              <a:rPr lang="en-US" sz="1200" dirty="0">
                <a:solidFill>
                  <a:srgbClr val="282828"/>
                </a:solidFill>
                <a:cs typeface="Times" panose="02020603050405020304" pitchFamily="18" charset="0"/>
              </a:rPr>
              <a:t>Calipers</a:t>
            </a:r>
          </a:p>
          <a:p>
            <a:pPr marL="631825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cs typeface="Times" panose="02020603050405020304" pitchFamily="18" charset="0"/>
              </a:rPr>
              <a:t>This action would only be required once for a measurement campaign</a:t>
            </a:r>
          </a:p>
          <a:p>
            <a:pPr marL="631825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cs typeface="Times" panose="02020603050405020304" pitchFamily="18" charset="0"/>
              </a:rPr>
              <a:t>Significant time savings can be expected for the overall process.</a:t>
            </a:r>
            <a:endParaRPr lang="en-US" sz="1200" dirty="0">
              <a:solidFill>
                <a:srgbClr val="282828"/>
              </a:solidFill>
              <a:cs typeface="Times" panose="02020603050405020304" pitchFamily="18" charset="0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78137E-2186-4704-A97F-BB6AC3C103C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58901" cy="365125"/>
          </a:xfrm>
        </p:spPr>
        <p:txBody>
          <a:bodyPr/>
          <a:lstStyle/>
          <a:p>
            <a:r>
              <a:rPr lang="en-US" dirty="0"/>
              <a:t> 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5087AD3E-481F-4EF8-9958-9464EA99F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3. Process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77D9906-FAD6-4D5A-867D-0B19CDB0526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Optional Step: Gap – Flush Tracking</a:t>
            </a:r>
          </a:p>
        </p:txBody>
      </p:sp>
      <p:pic>
        <p:nvPicPr>
          <p:cNvPr id="9" name="Graphic 8" descr="Stopwatch 75% with solid fill">
            <a:extLst>
              <a:ext uri="{FF2B5EF4-FFF2-40B4-BE49-F238E27FC236}">
                <a16:creationId xmlns:a16="http://schemas.microsoft.com/office/drawing/2014/main" id="{B2E07507-311B-44D7-97BF-B4FA0DE827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062574" y="5608272"/>
            <a:ext cx="740077" cy="74007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3726015-2C83-8559-0DD0-22A3AD57E8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61120" y="914400"/>
            <a:ext cx="3230880" cy="20955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A06225B-799E-59EA-0EFB-597609165A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61120" y="3276600"/>
            <a:ext cx="3230880" cy="266700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1D3B439-FAB8-A1B2-D049-8E994A06F636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1C235BA1-EC7F-618F-D113-0469D18B32E5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9930101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5ECCE51-4AE8-4E4E-80A2-C3702FAC22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599" y="1581912"/>
            <a:ext cx="6157207" cy="4556125"/>
          </a:xfrm>
        </p:spPr>
        <p:txBody>
          <a:bodyPr>
            <a:normAutofit/>
          </a:bodyPr>
          <a:lstStyle/>
          <a:p>
            <a:pPr marL="0" lvl="1"/>
            <a:endParaRPr lang="en-US" sz="1500" dirty="0">
              <a:solidFill>
                <a:srgbClr val="282828"/>
              </a:solidFill>
              <a:cs typeface="Times" panose="02020603050405020304" pitchFamily="18" charset="0"/>
            </a:endParaRPr>
          </a:p>
          <a:p>
            <a:pPr marL="0" lvl="1">
              <a:spcBef>
                <a:spcPts val="1000"/>
              </a:spcBef>
            </a:pPr>
            <a:r>
              <a:rPr lang="en-US" u="sng" dirty="0">
                <a:solidFill>
                  <a:srgbClr val="C9D803"/>
                </a:solidFill>
                <a:cs typeface="Times" panose="02020603050405020304" pitchFamily="18" charset="0"/>
              </a:rPr>
              <a:t>Step 1. Initial Cycle - Select Option</a:t>
            </a:r>
          </a:p>
          <a:p>
            <a:pPr marL="631825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82828"/>
                </a:solidFill>
                <a:cs typeface="Times" panose="02020603050405020304" pitchFamily="18" charset="0"/>
              </a:rPr>
              <a:t>A check box on the touch screen allows the conversion during the initial cycle</a:t>
            </a:r>
          </a:p>
          <a:p>
            <a:pPr marL="460375" indent="0">
              <a:buNone/>
            </a:pPr>
            <a:r>
              <a:rPr lang="en-US" sz="1600" dirty="0">
                <a:cs typeface="Times" panose="02020603050405020304" pitchFamily="18" charset="0"/>
              </a:rPr>
              <a:t>3D to Flush and Gap </a:t>
            </a:r>
          </a:p>
          <a:p>
            <a:pPr marL="631825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cs typeface="Times" panose="02020603050405020304" pitchFamily="18" charset="0"/>
              </a:rPr>
              <a:t>During the initial cycle, a 3D point XYZ measurement can be converted into a flush and gap dimension</a:t>
            </a:r>
          </a:p>
          <a:p>
            <a:pPr marL="460375" lvl="1"/>
            <a:endParaRPr lang="en-US" sz="1200" dirty="0">
              <a:solidFill>
                <a:srgbClr val="282828"/>
              </a:solidFill>
              <a:cs typeface="Times" panose="02020603050405020304" pitchFamily="18" charset="0"/>
            </a:endParaRPr>
          </a:p>
          <a:p>
            <a:pPr marL="0" lvl="1"/>
            <a:endParaRPr lang="en-US" sz="1500" dirty="0">
              <a:solidFill>
                <a:srgbClr val="282828"/>
              </a:solidFill>
              <a:cs typeface="Times" panose="02020603050405020304" pitchFamily="18" charset="0"/>
            </a:endParaRPr>
          </a:p>
          <a:p>
            <a:pPr marL="0" lvl="1">
              <a:spcBef>
                <a:spcPts val="1000"/>
              </a:spcBef>
            </a:pPr>
            <a:r>
              <a:rPr lang="en-US" u="sng" dirty="0">
                <a:solidFill>
                  <a:srgbClr val="C9D803"/>
                </a:solidFill>
                <a:cs typeface="Times" panose="02020603050405020304" pitchFamily="18" charset="0"/>
              </a:rPr>
              <a:t>Step 2. Consecutive Cycles - Automatic</a:t>
            </a:r>
          </a:p>
          <a:p>
            <a:pPr marL="631825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82828"/>
                </a:solidFill>
                <a:cs typeface="Times" panose="02020603050405020304" pitchFamily="18" charset="0"/>
              </a:rPr>
              <a:t>No further input is required</a:t>
            </a:r>
            <a:endParaRPr lang="en-US" sz="1200" dirty="0">
              <a:cs typeface="Times" panose="02020603050405020304" pitchFamily="18" charset="0"/>
            </a:endParaRPr>
          </a:p>
          <a:p>
            <a:pPr marL="631825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82828"/>
                </a:solidFill>
                <a:cs typeface="Times" panose="02020603050405020304" pitchFamily="18" charset="0"/>
              </a:rPr>
              <a:t>The target point and the measured drift will be measured and will be reported as “Flush and Gap” or “Change of Flush and Gap</a:t>
            </a:r>
            <a:r>
              <a:rPr lang="en-US" sz="1200" dirty="0">
                <a:cs typeface="Times" panose="02020603050405020304" pitchFamily="18" charset="0"/>
              </a:rPr>
              <a:t>”</a:t>
            </a:r>
            <a:r>
              <a:rPr lang="en-US" sz="1200" dirty="0">
                <a:solidFill>
                  <a:srgbClr val="282828"/>
                </a:solidFill>
                <a:cs typeface="Times" panose="02020603050405020304" pitchFamily="18" charset="0"/>
              </a:rPr>
              <a:t> </a:t>
            </a:r>
          </a:p>
          <a:p>
            <a:pPr marL="460375" marR="0" lvl="1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Times" panose="02020603050405020304" pitchFamily="18" charset="0"/>
              </a:rPr>
              <a:t>Efficient System</a:t>
            </a:r>
          </a:p>
          <a:p>
            <a:pPr marL="631825" marR="0" lvl="1" indent="-1714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dirty="0">
                <a:cs typeface="Times" panose="02020603050405020304" pitchFamily="18" charset="0"/>
              </a:rPr>
              <a:t>This system enables much faster cycle times, making it an important time-saving technology</a:t>
            </a:r>
          </a:p>
          <a:p>
            <a:pPr marL="0" indent="0">
              <a:buNone/>
            </a:pPr>
            <a:endParaRPr lang="en-US" sz="1600" spc="300" dirty="0">
              <a:solidFill>
                <a:srgbClr val="7B840A"/>
              </a:solidFill>
              <a:cs typeface="Times" panose="02020603050405020304" pitchFamily="18" charset="0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78137E-2186-4704-A97F-BB6AC3C103C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656969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5087AD3E-481F-4EF8-9958-9464EA99F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 Process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77D9906-FAD6-4D5A-867D-0B19CDB0526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Optional Step: Gap – Flush Tracking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5946AB-8FD5-2C86-EC40-5B02715330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8640" y="1729739"/>
            <a:ext cx="4023360" cy="474726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7A62058-412B-1EEE-C482-2E796C7EED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68640" y="213103"/>
            <a:ext cx="4023360" cy="130302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E2BD344A-89EB-70E8-ECE3-0B39932752F7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81E2AEE-68C4-0193-AF03-B1EF85A99886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4192588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546F12-35D9-480D-8E0C-FC1162DBBEB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 SEPP004, Slide </a:t>
            </a:r>
            <a:fld id="{55AE94E2-01AD-4F44-B701-725E8CE3ADFF}" type="slidenum">
              <a:rPr lang="en-US" smtClean="0">
                <a:solidFill>
                  <a:schemeClr val="bg1"/>
                </a:solidFill>
              </a:rPr>
              <a:pPr/>
              <a:t>25</a:t>
            </a:fld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72989BC-63CD-D3EF-D6DC-8CEA23C98E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" y="15876"/>
            <a:ext cx="12192000" cy="684212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FABA175-782B-497C-9063-478B17F14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975" y="735195"/>
            <a:ext cx="6060769" cy="1325563"/>
          </a:xfrm>
        </p:spPr>
        <p:txBody>
          <a:bodyPr>
            <a:noAutofit/>
          </a:bodyPr>
          <a:lstStyle/>
          <a:p>
            <a:r>
              <a:rPr lang="en-US" sz="5400" dirty="0">
                <a:solidFill>
                  <a:schemeClr val="tx1"/>
                </a:solidFill>
              </a:rPr>
              <a:t>Time Saving</a:t>
            </a:r>
            <a:br>
              <a:rPr lang="en-US" sz="5400" dirty="0">
                <a:solidFill>
                  <a:schemeClr val="tx1"/>
                </a:solidFill>
              </a:rPr>
            </a:br>
            <a:r>
              <a:rPr lang="en-US" sz="5400" dirty="0">
                <a:solidFill>
                  <a:schemeClr val="tx1"/>
                </a:solidFill>
              </a:rPr>
              <a:t>For Climate Validation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40C65E0-1620-2940-AC3F-7DCD7CE3C2ED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baseline="0" dirty="0">
                <a:solidFill>
                  <a:schemeClr val="bg1">
                    <a:lumMod val="50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5A6140-D591-6F07-EE47-43DE2344CB16}"/>
              </a:ext>
            </a:extLst>
          </p:cNvPr>
          <p:cNvSpPr txBox="1">
            <a:spLocks/>
          </p:cNvSpPr>
          <p:nvPr/>
        </p:nvSpPr>
        <p:spPr>
          <a:xfrm>
            <a:off x="10660874" y="6410484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baseline="0" dirty="0"/>
              <a:t>© </a:t>
            </a:r>
            <a:fld id="{7F197F80-9663-424E-925C-EA2E9F468EE3}" type="datetimeyyyy">
              <a:rPr lang="en-US" b="1" baseline="0" smtClean="0"/>
              <a:t>2023</a:t>
            </a:fld>
            <a:r>
              <a:rPr lang="en-US" b="1" baseline="0" dirty="0"/>
              <a:t> EZMetrology</a:t>
            </a:r>
          </a:p>
        </p:txBody>
      </p:sp>
      <p:sp>
        <p:nvSpPr>
          <p:cNvPr id="7" name="Footer Placeholder 2">
            <a:extLst>
              <a:ext uri="{FF2B5EF4-FFF2-40B4-BE49-F238E27FC236}">
                <a16:creationId xmlns:a16="http://schemas.microsoft.com/office/drawing/2014/main" id="{06A03F6F-AFF6-B810-A89F-C025EA99B4E1}"/>
              </a:ext>
            </a:extLst>
          </p:cNvPr>
          <p:cNvSpPr txBox="1">
            <a:spLocks/>
          </p:cNvSpPr>
          <p:nvPr/>
        </p:nvSpPr>
        <p:spPr>
          <a:xfrm>
            <a:off x="72225" y="6416581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bg1">
                    <a:lumMod val="50000"/>
                  </a:schemeClr>
                </a:solidFill>
              </a:rPr>
              <a:pPr/>
              <a:t>25</a:t>
            </a:fld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7493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66BA35-AE3F-4C16-87F7-26E83EFBDED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565529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01EC27FD-25FD-428B-8041-ECD14E6828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9D288F18-E670-4C82-A1E2-BD738CCA865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Time Saving for Climate Testing</a:t>
            </a:r>
          </a:p>
          <a:p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E7556E2-4482-4F55-B5F0-21E0EEAAC370}"/>
              </a:ext>
            </a:extLst>
          </p:cNvPr>
          <p:cNvSpPr txBox="1"/>
          <p:nvPr/>
        </p:nvSpPr>
        <p:spPr>
          <a:xfrm>
            <a:off x="1552352" y="1630017"/>
            <a:ext cx="95118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282828"/>
                </a:solidFill>
              </a:rPr>
              <a:t>To understand the time benefit, a time estimate can be established to complete a typical test cycle.</a:t>
            </a:r>
          </a:p>
          <a:p>
            <a:r>
              <a:rPr lang="en-US" sz="1200" b="1" u="sng" dirty="0">
                <a:solidFill>
                  <a:srgbClr val="C9D803"/>
                </a:solidFill>
              </a:rPr>
              <a:t>Sample Test Definition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82828"/>
                </a:solidFill>
              </a:rPr>
              <a:t>1 Part (surface)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82828"/>
                </a:solidFill>
              </a:rPr>
              <a:t>30 Inspection points (flush and gap)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282828"/>
                </a:solidFill>
              </a:rPr>
              <a:t>10 Cycles (example:  different temperature cases)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5E3DC3-AD1F-1F19-06E1-8CB15DC402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2960497"/>
            <a:ext cx="9692640" cy="3177540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1F9C9953-B381-68FC-7DD0-7ABD99115235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81A7EBE-0571-B827-FDD0-A254897272F9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1531005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6B808B9-3C3D-49BB-B631-FD25CAF031A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58901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D01424C-8776-4CE1-809C-885179D48B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01C1B4-C8B3-4C8D-BAD5-2BE9F485373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Time Saving for Climate Testing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661A7F-9AC2-42A7-9EA6-457D1F1D28A5}"/>
              </a:ext>
            </a:extLst>
          </p:cNvPr>
          <p:cNvSpPr txBox="1"/>
          <p:nvPr/>
        </p:nvSpPr>
        <p:spPr>
          <a:xfrm>
            <a:off x="2125850" y="5022998"/>
            <a:ext cx="9011524" cy="461665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lvl="1"/>
            <a:r>
              <a:rPr lang="en-US" sz="1200" dirty="0">
                <a:cs typeface="Times" panose="02020603050405020304" pitchFamily="18" charset="0"/>
              </a:rPr>
              <a:t>(*) Due to the sensitivity of 3D scanning equipment, this type of measurement requires the part to be removed from the environmental chamber.  Alternatively, data collection is  reduced to a single measurement, ignoring the data in transitions.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66EAD6-3B20-55A4-D183-13C81D0FF9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4734" y="1920874"/>
            <a:ext cx="9692640" cy="2750820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CDC1E72-59E8-93EB-37EE-E8F3230D0E1D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25CF39F-F9B7-3663-82CF-3282E1E73653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6771627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B458AB6-6BD7-1831-0F34-2D8D8C67C1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6"/>
            <a:ext cx="12192000" cy="6858000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1B0425-8FC0-4199-BCF4-873F6541CFC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58901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A40EF9-E500-45B7-94A6-F3859A0E29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9855" y="118107"/>
            <a:ext cx="9692148" cy="1325563"/>
          </a:xfrm>
        </p:spPr>
        <p:txBody>
          <a:bodyPr>
            <a:normAutofit/>
          </a:bodyPr>
          <a:lstStyle/>
          <a:p>
            <a:r>
              <a:rPr lang="en-US"/>
              <a:t>FIXTURE Adjustment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273032-360E-DBAC-F4E1-21DD8AB81987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FB58F09-5EDB-D643-368C-39EE76F9A654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9073058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EDDECC1-667C-4F33-90D7-1CA469BD15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599" y="1581912"/>
            <a:ext cx="5601438" cy="32186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dirty="0"/>
              <a:t>Step 1. Establish Target Values</a:t>
            </a:r>
          </a:p>
          <a:p>
            <a:pPr marL="460375" lvl="1"/>
            <a:r>
              <a:rPr lang="en-US" sz="1200" dirty="0">
                <a:cs typeface="Times" panose="02020603050405020304" pitchFamily="18" charset="0"/>
              </a:rPr>
              <a:t>An independent procedure can establish that a test stand, or system setup must be adjusted for a given amount. As it takes time to get the values, the system can now be reassigned while the mechanical adjustment will be made using EZ3D.</a:t>
            </a:r>
            <a:endParaRPr lang="en-US" sz="1500" dirty="0">
              <a:cs typeface="Times" panose="02020603050405020304" pitchFamily="18" charset="0"/>
            </a:endParaRPr>
          </a:p>
          <a:p>
            <a:pPr marL="0" lvl="1">
              <a:lnSpc>
                <a:spcPct val="100000"/>
              </a:lnSpc>
              <a:spcBef>
                <a:spcPts val="1000"/>
              </a:spcBef>
            </a:pPr>
            <a:r>
              <a:rPr lang="en-US" dirty="0">
                <a:solidFill>
                  <a:srgbClr val="C9D803"/>
                </a:solidFill>
              </a:rPr>
              <a:t>Step 2. Capture Gradual Adjustment</a:t>
            </a:r>
          </a:p>
          <a:p>
            <a:pPr marL="460375" lvl="1"/>
            <a:r>
              <a:rPr lang="en-US" sz="1200" dirty="0">
                <a:cs typeface="Times" panose="02020603050405020304" pitchFamily="18" charset="0"/>
              </a:rPr>
              <a:t>From the initial state, a snapshot can be taken for every movement and the 3D evolution of the adjustment can be observed. The operator can focus on the mechanical adjustment.</a:t>
            </a:r>
          </a:p>
          <a:p>
            <a:pPr marL="0" lvl="1"/>
            <a:endParaRPr lang="en-US" sz="1500" dirty="0">
              <a:cs typeface="Times" panose="02020603050405020304" pitchFamily="18" charset="0"/>
            </a:endParaRPr>
          </a:p>
          <a:p>
            <a:pPr marL="0" lvl="1">
              <a:lnSpc>
                <a:spcPct val="100000"/>
              </a:lnSpc>
              <a:spcBef>
                <a:spcPts val="1000"/>
              </a:spcBef>
            </a:pPr>
            <a:r>
              <a:rPr lang="en-US" dirty="0">
                <a:solidFill>
                  <a:srgbClr val="C9D803"/>
                </a:solidFill>
              </a:rPr>
              <a:t>Step 3. Final Position</a:t>
            </a:r>
          </a:p>
          <a:p>
            <a:pPr marL="460375" lvl="1"/>
            <a:r>
              <a:rPr lang="en-US" sz="1200" dirty="0">
                <a:cs typeface="Times" panose="02020603050405020304" pitchFamily="18" charset="0"/>
              </a:rPr>
              <a:t>Once the system confirms that the current position matches the desired adjustment,  the operation is completed.</a:t>
            </a:r>
          </a:p>
          <a:p>
            <a:pPr marL="0" lvl="1"/>
            <a:endParaRPr lang="en-US" sz="1500" dirty="0">
              <a:cs typeface="Times" panose="02020603050405020304" pitchFamily="18" charset="0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66BA35-AE3F-4C16-87F7-26E83EFBDED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86671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D31F377-6F84-450D-8264-F96BF8595E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F97E075-5A81-443C-BB37-A8CED0FD700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Fixture Adjustment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048973-CEEE-42C5-073F-0BF0FC3B71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49640" y="365126"/>
            <a:ext cx="3642360" cy="2438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8B2596A-270D-38AB-7044-823DE58DE8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0273" y="2990306"/>
            <a:ext cx="3642360" cy="314706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7E1DB83-D86F-D562-C2D7-15100300AD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64055" y="4899115"/>
            <a:ext cx="4663440" cy="146304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1CEE99B-A754-0BA1-6963-FA86F4C8A6AC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7E13C2A4-0698-D4DE-4D2F-7C0FC37BE677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70076469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D2EC868-7A43-B6FB-88C9-65C96D6A01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620"/>
            <a:ext cx="12192000" cy="6842760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546F12-35D9-480D-8E0C-FC1162DBBEB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FABA175-782B-497C-9063-478B17F14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975" y="181279"/>
            <a:ext cx="3859343" cy="1325563"/>
          </a:xfrm>
        </p:spPr>
        <p:txBody>
          <a:bodyPr>
            <a:normAutofit fontScale="90000"/>
          </a:bodyPr>
          <a:lstStyle/>
          <a:p>
            <a:r>
              <a:rPr lang="en-US" sz="5400">
                <a:solidFill>
                  <a:schemeClr val="bg1"/>
                </a:solidFill>
              </a:rPr>
              <a:t>Load Case Study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89167A18-9AE8-3692-8358-491CA8C5CCEA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B7AB8606-AB43-B836-8168-0362F5016E8A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9477094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EDDECC1-667C-4F33-90D7-1CA469BD15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599" y="1581912"/>
            <a:ext cx="6441622" cy="45561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dirty="0"/>
              <a:t>Step 1. Unloaded Condition</a:t>
            </a:r>
          </a:p>
          <a:p>
            <a:pPr marL="631825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cs typeface="Times" panose="02020603050405020304" pitchFamily="18" charset="0"/>
              </a:rPr>
              <a:t>Capture the shape or geometry of the structure under normal unloaded conditions</a:t>
            </a:r>
          </a:p>
          <a:p>
            <a:pPr marL="0" lvl="1"/>
            <a:endParaRPr lang="en-US" sz="1500" dirty="0">
              <a:cs typeface="Times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1800" i="0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Step 2. Deflection Under Load</a:t>
            </a:r>
          </a:p>
          <a:p>
            <a:pPr marL="631825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cs typeface="Times" panose="02020603050405020304" pitchFamily="18" charset="0"/>
              </a:rPr>
              <a:t>Take snapshots under different load conditions and establish the 3D deformation of multiple points on the structure</a:t>
            </a:r>
          </a:p>
          <a:p>
            <a:pPr marL="0" lvl="1"/>
            <a:endParaRPr lang="en-US" sz="1500" dirty="0">
              <a:cs typeface="Times" panose="02020603050405020304" pitchFamily="18" charset="0"/>
            </a:endParaRPr>
          </a:p>
          <a:p>
            <a:pPr marL="0" indent="0">
              <a:buNone/>
              <a:defRPr/>
            </a:pPr>
            <a:r>
              <a:rPr lang="en-US" sz="1800" dirty="0"/>
              <a:t>Step 3. Return To Unloaded</a:t>
            </a:r>
          </a:p>
          <a:p>
            <a:pPr marL="631825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cs typeface="Times" panose="02020603050405020304" pitchFamily="18" charset="0"/>
              </a:rPr>
              <a:t>At the end, a final capture can establish if there was any plastic or permanent  deformation of the structure during the test</a:t>
            </a:r>
          </a:p>
          <a:p>
            <a:pPr marL="0" lvl="1"/>
            <a:endParaRPr lang="en-US" sz="1400" dirty="0">
              <a:cs typeface="Times" panose="02020603050405020304" pitchFamily="18" charset="0"/>
            </a:endParaRPr>
          </a:p>
          <a:p>
            <a:pPr marL="0" lvl="1"/>
            <a:r>
              <a:rPr lang="en-US" sz="1200" dirty="0">
                <a:cs typeface="Times" panose="02020603050405020304" pitchFamily="18" charset="0"/>
              </a:rPr>
              <a:t>Results can be an accurate deflection curve as a function of the force</a:t>
            </a:r>
          </a:p>
          <a:p>
            <a:pPr marL="0" lvl="1"/>
            <a:endParaRPr lang="en-US" sz="1500" dirty="0">
              <a:cs typeface="Times" panose="02020603050405020304" pitchFamily="18" charset="0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66BA35-AE3F-4C16-87F7-26E83EFBDED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58901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D31F377-6F84-450D-8264-F96BF8595E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CF4DFDEE-4063-4284-8586-31F9693080E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Load case study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2D3952A-2553-7685-6B89-15BA6FC019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6720" y="365126"/>
            <a:ext cx="4145280" cy="267462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87C18E9-C676-190E-3086-BF848843D0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6720" y="3171680"/>
            <a:ext cx="4145280" cy="304800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9303DB1-16F9-F3BA-EF40-149E2381CEEF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D306A1F-9EB7-3C8D-BAFF-7741F30032D7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4141194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125197-4294-337C-CA76-2D225F3FB8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096"/>
            <a:ext cx="12192000" cy="6765807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546F12-35D9-480D-8E0C-FC1162DBBEB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0" y="6446778"/>
            <a:ext cx="4114800" cy="365125"/>
          </a:xfrm>
        </p:spPr>
        <p:txBody>
          <a:bodyPr/>
          <a:lstStyle/>
          <a:p>
            <a:r>
              <a:rPr lang="en-US" dirty="0"/>
              <a:t> 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FABA175-782B-497C-9063-478B17F14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07054" y="-5586"/>
            <a:ext cx="7182220" cy="1325563"/>
          </a:xfrm>
        </p:spPr>
        <p:txBody>
          <a:bodyPr>
            <a:noAutofit/>
          </a:bodyPr>
          <a:lstStyle/>
          <a:p>
            <a:r>
              <a:rPr lang="en-US" sz="5400"/>
              <a:t>Assembly Adjustment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01E2F29-1663-D9D1-A87D-6FF1BAC491AA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DB57A0-92C8-8FD5-6556-F507B7A05044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9819112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31BE8AA-27AB-44B5-AC8A-EAF02F8F95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3000" y="1646237"/>
            <a:ext cx="6313560" cy="4556125"/>
          </a:xfrm>
        </p:spPr>
        <p:txBody>
          <a:bodyPr>
            <a:noAutofit/>
          </a:bodyPr>
          <a:lstStyle/>
          <a:p>
            <a:pPr marL="0" lvl="1"/>
            <a:r>
              <a:rPr lang="en-US" sz="1200" dirty="0">
                <a:cs typeface="Times" panose="02020603050405020304" pitchFamily="18" charset="0"/>
              </a:rPr>
              <a:t>Use EZ3D to assist the operator to set a part or assembly  to specific build conditions:</a:t>
            </a:r>
          </a:p>
          <a:p>
            <a:pPr marL="0" lvl="1"/>
            <a:endParaRPr lang="en-US" sz="1200" dirty="0">
              <a:cs typeface="Times" panose="02020603050405020304" pitchFamily="18" charset="0"/>
            </a:endParaRPr>
          </a:p>
          <a:p>
            <a:pPr marL="0" lvl="1">
              <a:lnSpc>
                <a:spcPct val="100000"/>
              </a:lnSpc>
              <a:spcBef>
                <a:spcPts val="1000"/>
              </a:spcBef>
            </a:pPr>
            <a:r>
              <a:rPr lang="en-US" dirty="0">
                <a:solidFill>
                  <a:srgbClr val="C9D803"/>
                </a:solidFill>
              </a:rPr>
              <a:t>Step 1. Set Nominal</a:t>
            </a:r>
            <a:endParaRPr lang="en-US" dirty="0">
              <a:cs typeface="Times" panose="02020603050405020304" pitchFamily="18" charset="0"/>
            </a:endParaRPr>
          </a:p>
          <a:p>
            <a:pPr marL="631825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cs typeface="Times" panose="02020603050405020304" pitchFamily="18" charset="0"/>
              </a:rPr>
              <a:t>Set the build condition to nominal using standard tools</a:t>
            </a:r>
          </a:p>
          <a:p>
            <a:pPr marL="631825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cs typeface="Times" panose="02020603050405020304" pitchFamily="18" charset="0"/>
              </a:rPr>
              <a:t>Determine this state as the reference position of the part and associated measurement points</a:t>
            </a:r>
          </a:p>
          <a:p>
            <a:pPr marL="460375" lvl="1"/>
            <a:endParaRPr lang="en-US" sz="1200" dirty="0">
              <a:cs typeface="Times" panose="02020603050405020304" pitchFamily="18" charset="0"/>
            </a:endParaRPr>
          </a:p>
          <a:p>
            <a:pPr marL="0" lvl="1">
              <a:lnSpc>
                <a:spcPct val="100000"/>
              </a:lnSpc>
              <a:spcBef>
                <a:spcPts val="1000"/>
              </a:spcBef>
            </a:pPr>
            <a:r>
              <a:rPr lang="en-US" dirty="0">
                <a:solidFill>
                  <a:srgbClr val="C9D803"/>
                </a:solidFill>
              </a:rPr>
              <a:t>Step 2. Upper Tolerance Situation</a:t>
            </a:r>
          </a:p>
          <a:p>
            <a:pPr marL="631825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cs typeface="Times" panose="02020603050405020304" pitchFamily="18" charset="0"/>
              </a:rPr>
              <a:t>Adjust the parts to meet the upper tolerance situation</a:t>
            </a:r>
          </a:p>
          <a:p>
            <a:pPr marL="631825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cs typeface="Times" panose="02020603050405020304" pitchFamily="18" charset="0"/>
              </a:rPr>
              <a:t>Perform an evaluation test on the object such as leak test, speed test, force test</a:t>
            </a:r>
          </a:p>
          <a:p>
            <a:pPr marL="460375" lvl="1"/>
            <a:endParaRPr lang="en-US" sz="1200" dirty="0">
              <a:cs typeface="Times" panose="02020603050405020304" pitchFamily="18" charset="0"/>
            </a:endParaRPr>
          </a:p>
          <a:p>
            <a:pPr marL="0" lvl="1">
              <a:lnSpc>
                <a:spcPct val="100000"/>
              </a:lnSpc>
              <a:spcBef>
                <a:spcPts val="1000"/>
              </a:spcBef>
            </a:pPr>
            <a:r>
              <a:rPr lang="en-US" dirty="0">
                <a:solidFill>
                  <a:srgbClr val="C9D803"/>
                </a:solidFill>
              </a:rPr>
              <a:t>Step 3. Lower Tolerance Situation</a:t>
            </a:r>
          </a:p>
          <a:p>
            <a:pPr marL="631825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cs typeface="Times" panose="02020603050405020304" pitchFamily="18" charset="0"/>
              </a:rPr>
              <a:t>Adjust the parts to meet the lower tolerance situation</a:t>
            </a:r>
          </a:p>
          <a:p>
            <a:pPr marL="631825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cs typeface="Times" panose="02020603050405020304" pitchFamily="18" charset="0"/>
              </a:rPr>
              <a:t>Perform the evaluation test on the object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97314-5B3B-4606-B663-9F489FF4E15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58901" cy="365125"/>
          </a:xfrm>
        </p:spPr>
        <p:txBody>
          <a:bodyPr/>
          <a:lstStyle/>
          <a:p>
            <a:r>
              <a:rPr lang="en-US" dirty="0"/>
              <a:t> 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3F3D69B-133B-4EBC-8CDF-A2597DD32E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711BCDB-7611-447D-8E59-98C5EC3A3E4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Assembly Adjustment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DC8190-D6D9-862E-D468-F0F6D89158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00" y="460673"/>
            <a:ext cx="4762500" cy="272796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663C30E-220B-47CC-7261-668CE28C92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2520" y="3284180"/>
            <a:ext cx="3459480" cy="2994660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71B087-FEBF-B0E9-9BD2-97CD19333BE0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9D725C8A-8449-815E-DE79-45F1674CC77F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30356440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E22E7E2-C63D-C365-A7EE-A85E94CFAD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546F12-35D9-480D-8E0C-FC1162DBBEB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FABA175-782B-497C-9063-478B17F14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975" y="198864"/>
            <a:ext cx="4548492" cy="1325563"/>
          </a:xfrm>
        </p:spPr>
        <p:txBody>
          <a:bodyPr>
            <a:no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Interior </a:t>
            </a:r>
            <a:br>
              <a:rPr lang="en-US" sz="5400" dirty="0">
                <a:solidFill>
                  <a:schemeClr val="bg1"/>
                </a:solidFill>
              </a:rPr>
            </a:br>
            <a:r>
              <a:rPr lang="en-US" sz="5400" dirty="0">
                <a:solidFill>
                  <a:schemeClr val="bg1"/>
                </a:solidFill>
              </a:rPr>
              <a:t>Flush &amp; Gap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078FED21-EAA1-6804-AD1A-57473EB1FCE1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0AC924A-B03D-8D66-2A5B-63C5F17DBF60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="1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="1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06195371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31BE8AA-27AB-44B5-AC8A-EAF02F8F95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598" y="1581912"/>
            <a:ext cx="6106887" cy="4556125"/>
          </a:xfrm>
        </p:spPr>
        <p:txBody>
          <a:bodyPr>
            <a:normAutofit/>
          </a:bodyPr>
          <a:lstStyle/>
          <a:p>
            <a:pPr marL="0" lvl="1">
              <a:lnSpc>
                <a:spcPct val="100000"/>
              </a:lnSpc>
              <a:spcBef>
                <a:spcPts val="1000"/>
              </a:spcBef>
            </a:pPr>
            <a:r>
              <a:rPr lang="en-US" dirty="0">
                <a:solidFill>
                  <a:srgbClr val="C9D803"/>
                </a:solidFill>
              </a:rPr>
              <a:t>Trim Assembly </a:t>
            </a:r>
          </a:p>
          <a:p>
            <a:pPr marL="631825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cs typeface="Times" panose="02020603050405020304" pitchFamily="18" charset="0"/>
              </a:rPr>
              <a:t>Establish flush and gap for mating trim elements under different conditions</a:t>
            </a:r>
          </a:p>
          <a:p>
            <a:pPr marL="460375" lvl="1"/>
            <a:r>
              <a:rPr lang="en-US" sz="1200" dirty="0">
                <a:cs typeface="Times" panose="02020603050405020304" pitchFamily="18" charset="0"/>
              </a:rPr>
              <a:t> </a:t>
            </a:r>
            <a:endParaRPr lang="en-US" sz="1200" dirty="0">
              <a:solidFill>
                <a:srgbClr val="C9D803"/>
              </a:solidFill>
            </a:endParaRPr>
          </a:p>
          <a:p>
            <a:pPr marL="0" lvl="1">
              <a:lnSpc>
                <a:spcPct val="100000"/>
              </a:lnSpc>
              <a:spcBef>
                <a:spcPts val="1000"/>
              </a:spcBef>
            </a:pPr>
            <a:r>
              <a:rPr lang="en-US" dirty="0">
                <a:solidFill>
                  <a:srgbClr val="C9D803"/>
                </a:solidFill>
              </a:rPr>
              <a:t>Button Deflection </a:t>
            </a:r>
          </a:p>
          <a:p>
            <a:pPr marL="631825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cs typeface="Times" panose="02020603050405020304" pitchFamily="18" charset="0"/>
              </a:rPr>
              <a:t>Establish button behaviors and fit under different conditions</a:t>
            </a:r>
          </a:p>
          <a:p>
            <a:pPr marL="460375" lvl="1"/>
            <a:endParaRPr lang="en-US" sz="1200" dirty="0">
              <a:cs typeface="Times" panose="02020603050405020304" pitchFamily="18" charset="0"/>
            </a:endParaRPr>
          </a:p>
          <a:p>
            <a:pPr marL="0" lvl="1">
              <a:lnSpc>
                <a:spcPct val="100000"/>
              </a:lnSpc>
              <a:spcBef>
                <a:spcPts val="1000"/>
              </a:spcBef>
            </a:pPr>
            <a:r>
              <a:rPr lang="en-US" dirty="0">
                <a:solidFill>
                  <a:srgbClr val="C9D803"/>
                </a:solidFill>
              </a:rPr>
              <a:t>Moving Elements</a:t>
            </a:r>
          </a:p>
          <a:p>
            <a:pPr marL="631825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cs typeface="Times" panose="02020603050405020304" pitchFamily="18" charset="0"/>
              </a:rPr>
              <a:t>Observe kinematic behavior and fit of moving parts such as glove compartments and  console covers</a:t>
            </a:r>
          </a:p>
          <a:p>
            <a:pPr marL="460375" lvl="1"/>
            <a:endParaRPr lang="en-US" sz="1200" dirty="0">
              <a:cs typeface="Times" panose="02020603050405020304" pitchFamily="18" charset="0"/>
            </a:endParaRPr>
          </a:p>
          <a:p>
            <a:pPr marL="0" lvl="1">
              <a:lnSpc>
                <a:spcPct val="100000"/>
              </a:lnSpc>
              <a:spcBef>
                <a:spcPts val="1000"/>
              </a:spcBef>
            </a:pPr>
            <a:r>
              <a:rPr lang="en-US" dirty="0">
                <a:solidFill>
                  <a:srgbClr val="C9D803"/>
                </a:solidFill>
              </a:rPr>
              <a:t>Configuration Characterization</a:t>
            </a:r>
          </a:p>
          <a:p>
            <a:pPr marL="742950" lvl="2" indent="-285750"/>
            <a:r>
              <a:rPr lang="en-US" sz="1200" dirty="0">
                <a:cs typeface="Times" panose="02020603050405020304" pitchFamily="18" charset="0"/>
              </a:rPr>
              <a:t>Documenting the quality, look, and feel of interiors for different configurations</a:t>
            </a:r>
          </a:p>
          <a:p>
            <a:pPr marL="1200150" lvl="3" indent="-285750">
              <a:buSzPct val="70000"/>
              <a:buFont typeface="Wingdings" panose="05000000000000000000" pitchFamily="2" charset="2"/>
              <a:buChar char="Ø"/>
            </a:pPr>
            <a:r>
              <a:rPr lang="en-US" sz="1200" dirty="0">
                <a:cs typeface="Times" panose="02020603050405020304" pitchFamily="18" charset="0"/>
              </a:rPr>
              <a:t>Durability tests</a:t>
            </a:r>
          </a:p>
          <a:p>
            <a:pPr marL="1200150" lvl="3" indent="-285750">
              <a:buSzPct val="70000"/>
              <a:buFont typeface="Wingdings" panose="05000000000000000000" pitchFamily="2" charset="2"/>
              <a:buChar char="Ø"/>
            </a:pPr>
            <a:r>
              <a:rPr lang="en-US" sz="1200" dirty="0">
                <a:cs typeface="Times" panose="02020603050405020304" pitchFamily="18" charset="0"/>
              </a:rPr>
              <a:t>Temperature </a:t>
            </a:r>
            <a:r>
              <a:rPr lang="en-US" sz="1000" dirty="0">
                <a:cs typeface="Times" panose="02020603050405020304" pitchFamily="18" charset="0"/>
              </a:rPr>
              <a:t>Influence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97314-5B3B-4606-B663-9F489FF4E15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739265" cy="365125"/>
          </a:xfrm>
        </p:spPr>
        <p:txBody>
          <a:bodyPr/>
          <a:lstStyle/>
          <a:p>
            <a:r>
              <a:rPr lang="en-US" dirty="0"/>
              <a:t> 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3F3D69B-133B-4EBC-8CDF-A2597DD32E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711BCDB-7611-447D-8E59-98C5EC3A3E4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Interior Flush and Gap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ACEF9C-64FC-659D-D3EA-72A4170E15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2900" y="20780"/>
            <a:ext cx="4229100" cy="317754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F130E6-04B9-1287-E26E-5D92B5F2CA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8026" y="3235201"/>
            <a:ext cx="4229100" cy="317754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EC2704B4-249B-A791-C266-8231709D25A6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47F9178-AD9C-1BB7-81C2-94396CC24C63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1527478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E1CCA4C-82DE-8CB0-ED44-EBFEE380B9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546F12-35D9-480D-8E0C-FC1162DBBEB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FABA175-782B-497C-9063-478B17F14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47" y="99218"/>
            <a:ext cx="4303055" cy="1325563"/>
          </a:xfrm>
        </p:spPr>
        <p:txBody>
          <a:bodyPr>
            <a:noAutofit/>
          </a:bodyPr>
          <a:lstStyle/>
          <a:p>
            <a:r>
              <a:rPr lang="en-US" sz="5400">
                <a:solidFill>
                  <a:schemeClr val="bg1"/>
                </a:solidFill>
              </a:rPr>
              <a:t>Exterior Flush &amp; Gap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3DA23A6F-4FD6-09E4-8B13-1C66A8A42D8F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092FA6D-9C64-CF61-F0E7-E530DF139AF1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83715357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31BE8AA-27AB-44B5-AC8A-EAF02F8F95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475776"/>
            <a:ext cx="6359980" cy="4556125"/>
          </a:xfrm>
        </p:spPr>
        <p:txBody>
          <a:bodyPr>
            <a:normAutofit fontScale="92500" lnSpcReduction="10000"/>
          </a:bodyPr>
          <a:lstStyle/>
          <a:p>
            <a:pPr marL="0" lvl="1">
              <a:lnSpc>
                <a:spcPct val="100000"/>
              </a:lnSpc>
              <a:spcBef>
                <a:spcPts val="1000"/>
              </a:spcBef>
              <a:defRPr/>
            </a:pPr>
            <a:r>
              <a:rPr lang="en-US" sz="1300" dirty="0">
                <a:cs typeface="Times" panose="02020603050405020304" pitchFamily="18" charset="0"/>
              </a:rPr>
              <a:t>The mix of different materials, the assembly methods, and the fit and finish under all conditions influences the perceived quality of the assembly.</a:t>
            </a:r>
          </a:p>
          <a:p>
            <a:pPr marL="0" lvl="1">
              <a:lnSpc>
                <a:spcPct val="100000"/>
              </a:lnSpc>
              <a:spcBef>
                <a:spcPts val="1000"/>
              </a:spcBef>
              <a:defRPr/>
            </a:pPr>
            <a:endParaRPr lang="en-US" sz="1200" dirty="0">
              <a:cs typeface="Times" panose="02020603050405020304" pitchFamily="18" charset="0"/>
            </a:endParaRPr>
          </a:p>
          <a:p>
            <a:pPr marL="0" lvl="1">
              <a:lnSpc>
                <a:spcPct val="100000"/>
              </a:lnSpc>
              <a:spcBef>
                <a:spcPts val="1000"/>
              </a:spcBef>
              <a:defRPr/>
            </a:pPr>
            <a:r>
              <a:rPr lang="en-US" dirty="0">
                <a:solidFill>
                  <a:srgbClr val="C9D803"/>
                </a:solidFill>
                <a:latin typeface="Bahnschrift"/>
              </a:rPr>
              <a:t>Exterior Trim Panel</a:t>
            </a:r>
          </a:p>
          <a:p>
            <a:pPr marL="631825" lvl="1" indent="-171450">
              <a:buFont typeface="Arial" panose="020B0604020202020204" pitchFamily="34" charset="0"/>
              <a:buChar char="•"/>
            </a:pPr>
            <a:r>
              <a:rPr lang="en-US" sz="1300" dirty="0">
                <a:cs typeface="Times" panose="02020603050405020304" pitchFamily="18" charset="0"/>
              </a:rPr>
              <a:t>Fit and finish of trim panels on body or in assemblies</a:t>
            </a:r>
          </a:p>
          <a:p>
            <a:pPr marL="631825" lvl="1" indent="-171450">
              <a:buFont typeface="Arial" panose="020B0604020202020204" pitchFamily="34" charset="0"/>
              <a:buChar char="•"/>
            </a:pPr>
            <a:r>
              <a:rPr lang="en-US" sz="1300" dirty="0">
                <a:cs typeface="Times" panose="02020603050405020304" pitchFamily="18" charset="0"/>
              </a:rPr>
              <a:t>Front facia, side trim, spoilers</a:t>
            </a:r>
          </a:p>
          <a:p>
            <a:pPr marL="460375" lvl="1"/>
            <a:endParaRPr lang="en-US" sz="1200" dirty="0">
              <a:cs typeface="Times" panose="02020603050405020304" pitchFamily="18" charset="0"/>
            </a:endParaRP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Moving Elements</a:t>
            </a:r>
          </a:p>
          <a:p>
            <a:pPr marL="631825" marR="0" lvl="1" indent="-17145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ea typeface="+mn-ea"/>
                <a:cs typeface="Times" panose="02020603050405020304" pitchFamily="18" charset="0"/>
              </a:rPr>
              <a:t>Observe kinematic behavior and fit of moving parts:</a:t>
            </a:r>
          </a:p>
          <a:p>
            <a:pPr marL="1317625" lvl="2" indent="-171450">
              <a:buSzPct val="70000"/>
              <a:buFont typeface="Wingdings" panose="05000000000000000000" pitchFamily="2" charset="2"/>
              <a:buChar char="Ø"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ea typeface="+mn-ea"/>
                <a:cs typeface="Times" panose="02020603050405020304" pitchFamily="18" charset="0"/>
              </a:rPr>
              <a:t>Glove compartment</a:t>
            </a:r>
          </a:p>
          <a:p>
            <a:pPr marL="1317625" lvl="2" indent="-171450">
              <a:buSzPct val="70000"/>
              <a:buFont typeface="Wingdings" panose="05000000000000000000" pitchFamily="2" charset="2"/>
              <a:buChar char="Ø"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ea typeface="+mn-ea"/>
                <a:cs typeface="Times" panose="02020603050405020304" pitchFamily="18" charset="0"/>
              </a:rPr>
              <a:t>Console cover</a:t>
            </a:r>
          </a:p>
          <a:p>
            <a:pPr marL="1317625" lvl="2" indent="-171450">
              <a:buSzPct val="70000"/>
              <a:buFont typeface="Wingdings" panose="05000000000000000000" pitchFamily="2" charset="2"/>
              <a:buChar char="Ø"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ea typeface="+mn-ea"/>
                <a:cs typeface="Times" panose="02020603050405020304" pitchFamily="18" charset="0"/>
              </a:rPr>
              <a:t>Gas/ charging cover</a:t>
            </a:r>
          </a:p>
          <a:p>
            <a:pPr marL="1317625" lvl="2" indent="-171450">
              <a:buSzPct val="70000"/>
              <a:buFont typeface="Wingdings" panose="05000000000000000000" pitchFamily="2" charset="2"/>
              <a:buChar char="Ø"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ea typeface="+mn-ea"/>
                <a:cs typeface="Times" panose="02020603050405020304" pitchFamily="18" charset="0"/>
              </a:rPr>
              <a:t>Doors or compartments</a:t>
            </a:r>
          </a:p>
          <a:p>
            <a:pPr marL="0" lvl="1"/>
            <a:endParaRPr lang="en-US" sz="1400" dirty="0">
              <a:cs typeface="Times" panose="02020603050405020304" pitchFamily="18" charset="0"/>
            </a:endParaRPr>
          </a:p>
          <a:p>
            <a:pPr marL="0" lvl="1">
              <a:lnSpc>
                <a:spcPct val="100000"/>
              </a:lnSpc>
              <a:spcBef>
                <a:spcPts val="1000"/>
              </a:spcBef>
            </a:pPr>
            <a:r>
              <a:rPr lang="en-US" dirty="0">
                <a:solidFill>
                  <a:srgbClr val="C9D803"/>
                </a:solidFill>
              </a:rPr>
              <a:t>Configuration Characterization</a:t>
            </a:r>
          </a:p>
          <a:p>
            <a:pPr marL="628650" lvl="2" indent="-171450"/>
            <a:r>
              <a:rPr lang="en-US" sz="1300" dirty="0">
                <a:cs typeface="Times" panose="02020603050405020304" pitchFamily="18" charset="0"/>
              </a:rPr>
              <a:t>Documenting the quality, look, and feel of interiors for different configurations</a:t>
            </a:r>
          </a:p>
          <a:p>
            <a:pPr marL="631825" marR="0" lvl="1" indent="-17145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ea typeface="+mn-ea"/>
                <a:cs typeface="Times" panose="02020603050405020304" pitchFamily="18" charset="0"/>
              </a:rPr>
              <a:t>Observe kinematic behavior and fit of moving parts:</a:t>
            </a:r>
          </a:p>
          <a:p>
            <a:pPr marL="1317625" lvl="2" indent="-171450">
              <a:buSzPct val="70000"/>
              <a:buFont typeface="Wingdings" panose="05000000000000000000" pitchFamily="2" charset="2"/>
              <a:buChar char="Ø"/>
              <a:defRPr/>
            </a:pPr>
            <a:r>
              <a:rPr lang="en-US" sz="1300" dirty="0">
                <a:cs typeface="Times" panose="02020603050405020304" pitchFamily="18" charset="0"/>
              </a:rPr>
              <a:t>Durability tests</a:t>
            </a:r>
          </a:p>
          <a:p>
            <a:pPr marL="1317625" lvl="2" indent="-171450">
              <a:buSzPct val="70000"/>
              <a:buFont typeface="Wingdings" panose="05000000000000000000" pitchFamily="2" charset="2"/>
              <a:buChar char="Ø"/>
              <a:defRPr/>
            </a:pPr>
            <a:r>
              <a:rPr lang="en-US" sz="1300" dirty="0">
                <a:cs typeface="Times" panose="02020603050405020304" pitchFamily="18" charset="0"/>
              </a:rPr>
              <a:t>Temperature Influence</a:t>
            </a:r>
          </a:p>
          <a:p>
            <a:pPr marL="0" lvl="1"/>
            <a:endParaRPr lang="en-US" sz="1500" dirty="0">
              <a:cs typeface="Times" panose="02020603050405020304" pitchFamily="18" charset="0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97314-5B3B-4606-B663-9F489FF4E15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3F3D69B-133B-4EBC-8CDF-A2597DD32E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711BCDB-7611-447D-8E59-98C5EC3A3E4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Exterior Gap and flush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FDA3B5-ECAE-F6FF-DF2F-D12228D983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9503" y="-54998"/>
            <a:ext cx="4069080" cy="198882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AC50887-03BA-BF85-DF7E-959F0D84FE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31763" y="1917253"/>
            <a:ext cx="4069080" cy="198882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DCF8812-B750-0AF5-EAC0-943D5152DB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39383" y="3825498"/>
            <a:ext cx="4061460" cy="267462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4A3C132-72AA-9307-8EC4-8DF529B71AF8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6DEA7CC-986A-5731-A459-72087BC0D1EC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55231641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F82E88C-7C40-2B30-40F1-CE01E78146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876"/>
            <a:ext cx="12192000" cy="6858000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546F12-35D9-480D-8E0C-FC1162DBBEB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FABA175-782B-497C-9063-478B17F14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084" y="310673"/>
            <a:ext cx="4763691" cy="1325563"/>
          </a:xfrm>
        </p:spPr>
        <p:txBody>
          <a:bodyPr>
            <a:noAutofit/>
          </a:bodyPr>
          <a:lstStyle/>
          <a:p>
            <a:r>
              <a:rPr lang="en-US" sz="5400">
                <a:solidFill>
                  <a:schemeClr val="bg1"/>
                </a:solidFill>
              </a:rPr>
              <a:t>Pressurization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2CDAD2BD-28D3-A8A8-EDFE-1879B33CEB87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FDE4EF4-741B-EABC-6EF6-8DA3762EFE1A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56376939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31BE8AA-27AB-44B5-AC8A-EAF02F8F95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599" y="1581912"/>
            <a:ext cx="6214971" cy="4556125"/>
          </a:xfrm>
        </p:spPr>
        <p:txBody>
          <a:bodyPr/>
          <a:lstStyle/>
          <a:p>
            <a:pPr marL="0" indent="0">
              <a:buNone/>
            </a:pPr>
            <a:r>
              <a:rPr lang="en-US" sz="1800" dirty="0"/>
              <a:t>Structural Deformation Under Influence Of Pressure</a:t>
            </a:r>
          </a:p>
          <a:p>
            <a:pPr marL="0" lvl="1"/>
            <a:endParaRPr lang="en-US" sz="1400" dirty="0">
              <a:cs typeface="Times" panose="02020603050405020304" pitchFamily="18" charset="0"/>
            </a:endParaRPr>
          </a:p>
          <a:p>
            <a:pPr marL="0" lvl="1"/>
            <a:r>
              <a:rPr lang="en-US" sz="1200" dirty="0">
                <a:cs typeface="Times" panose="02020603050405020304" pitchFamily="18" charset="0"/>
              </a:rPr>
              <a:t>Measure and quantify the deformation under the influence of pressure levels for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>
                <a:cs typeface="Times" panose="02020603050405020304" pitchFamily="18" charset="0"/>
              </a:rPr>
              <a:t>Panel surface (deflection)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>
                <a:cs typeface="Times" panose="02020603050405020304" pitchFamily="18" charset="0"/>
              </a:rPr>
              <a:t>Assemblies and their flush and gaps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>
                <a:cs typeface="Times" panose="02020603050405020304" pitchFamily="18" charset="0"/>
              </a:rPr>
              <a:t>Hose connections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dirty="0">
                <a:cs typeface="Times" panose="02020603050405020304" pitchFamily="18" charset="0"/>
              </a:rPr>
              <a:t>Valve operation</a:t>
            </a:r>
            <a:endParaRPr lang="en-US" sz="120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97314-5B3B-4606-B663-9F489FF4E15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58901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3F3D69B-133B-4EBC-8CDF-A2597DD32E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711BCDB-7611-447D-8E59-98C5EC3A3E4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Pressurization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CA4FF7-DFDF-67A3-92FF-235BFA442E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4091" y="914400"/>
            <a:ext cx="3733800" cy="277368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6B44C27-769E-3538-32BE-D6EA8DD26C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2843" y="3901254"/>
            <a:ext cx="2910840" cy="20726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8617E97-B974-10C0-639E-3D3F700444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54806" y="3862151"/>
            <a:ext cx="2796540" cy="2087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6E57BF0-F878-04A4-6206-6385100B70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40342" y="3859974"/>
            <a:ext cx="3741420" cy="2080260"/>
          </a:xfrm>
          <a:prstGeom prst="rect">
            <a:avLst/>
          </a:prstGeom>
        </p:spPr>
      </p:pic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72D81AD8-0449-9AE8-E9D8-C1FF878A207C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8553BD07-4B06-519E-4D94-EE218A1A214F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25387621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A14D975-3F7D-39AD-A420-CF0584D3D3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272185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FABA175-782B-497C-9063-478B17F14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172" y="629238"/>
            <a:ext cx="6552291" cy="1325563"/>
          </a:xfrm>
        </p:spPr>
        <p:txBody>
          <a:bodyPr>
            <a:noAutofit/>
          </a:bodyPr>
          <a:lstStyle/>
          <a:p>
            <a:r>
              <a:rPr lang="en-US" sz="5400">
                <a:solidFill>
                  <a:schemeClr val="bg1"/>
                </a:solidFill>
              </a:rPr>
              <a:t>Mini and Micro Mechanics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546F12-35D9-480D-8E0C-FC1162DBBEB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528953" cy="365125"/>
          </a:xfrm>
        </p:spPr>
        <p:txBody>
          <a:bodyPr/>
          <a:lstStyle/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 SEPP004, Slide </a:t>
            </a:r>
            <a:fld id="{55AE94E2-01AD-4F44-B701-725E8CE3ADFF}" type="slidenum">
              <a:rPr lang="en-US" smtClean="0">
                <a:solidFill>
                  <a:schemeClr val="bg1">
                    <a:lumMod val="50000"/>
                  </a:schemeClr>
                </a:solidFill>
              </a:rPr>
              <a:pPr/>
              <a:t>40</a:t>
            </a:fld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9B2CD0D5-A53A-D760-4F05-5B627064C831}"/>
              </a:ext>
            </a:extLst>
          </p:cNvPr>
          <p:cNvSpPr txBox="1">
            <a:spLocks/>
          </p:cNvSpPr>
          <p:nvPr/>
        </p:nvSpPr>
        <p:spPr>
          <a:xfrm>
            <a:off x="9813284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="1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="1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9D5D02-88F8-259A-F939-D2623BBC273B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81508167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31BE8AA-27AB-44B5-AC8A-EAF02F8F95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599" y="1581912"/>
            <a:ext cx="7029344" cy="4556125"/>
          </a:xfrm>
        </p:spPr>
        <p:txBody>
          <a:bodyPr/>
          <a:lstStyle/>
          <a:p>
            <a:pPr marL="0" indent="0">
              <a:buNone/>
            </a:pPr>
            <a:r>
              <a:rPr lang="en-US" sz="1800" dirty="0"/>
              <a:t>Mini Mechanical Characteristics and Performance</a:t>
            </a:r>
          </a:p>
          <a:p>
            <a:pPr marL="0" lvl="1"/>
            <a:endParaRPr lang="en-US" sz="1400" dirty="0">
              <a:cs typeface="Times" panose="02020603050405020304" pitchFamily="18" charset="0"/>
            </a:endParaRPr>
          </a:p>
          <a:p>
            <a:pPr marL="0" lvl="1"/>
            <a:r>
              <a:rPr lang="en-US" sz="1200" dirty="0">
                <a:cs typeface="Times" panose="02020603050405020304" pitchFamily="18" charset="0"/>
              </a:rPr>
              <a:t>Measure and quantify the behavior of mechanical systems in the assembly:</a:t>
            </a:r>
          </a:p>
          <a:p>
            <a:pPr marL="285750" lvl="1" indent="-285750">
              <a:buFont typeface="Arial" panose="020B0604020202020204" pitchFamily="34" charset="0"/>
              <a:buChar char="•"/>
            </a:pPr>
            <a:r>
              <a:rPr lang="en-US" sz="1200" dirty="0">
                <a:cs typeface="Times" panose="02020603050405020304" pitchFamily="18" charset="0"/>
              </a:rPr>
              <a:t>Fit and Finish</a:t>
            </a:r>
          </a:p>
          <a:p>
            <a:pPr marL="971550" lvl="2" indent="-285750">
              <a:buSzPct val="70000"/>
              <a:buFont typeface="Wingdings" panose="05000000000000000000" pitchFamily="2" charset="2"/>
              <a:buChar char="Ø"/>
            </a:pPr>
            <a:r>
              <a:rPr lang="en-US" sz="1200" dirty="0">
                <a:cs typeface="Times" panose="02020603050405020304" pitchFamily="18" charset="0"/>
              </a:rPr>
              <a:t>Repeatability</a:t>
            </a:r>
          </a:p>
          <a:p>
            <a:pPr marL="971550" lvl="2" indent="-285750">
              <a:buSzPct val="70000"/>
              <a:buFont typeface="Wingdings" panose="05000000000000000000" pitchFamily="2" charset="2"/>
              <a:buChar char="Ø"/>
            </a:pPr>
            <a:r>
              <a:rPr lang="en-US" sz="1200" dirty="0">
                <a:cs typeface="Times" panose="02020603050405020304" pitchFamily="18" charset="0"/>
              </a:rPr>
              <a:t>Durability</a:t>
            </a:r>
          </a:p>
          <a:p>
            <a:pPr marL="285750" lvl="1" indent="-285750">
              <a:buFont typeface="Arial" panose="020B0604020202020204" pitchFamily="34" charset="0"/>
              <a:buChar char="•"/>
            </a:pPr>
            <a:r>
              <a:rPr lang="en-US" sz="1200" dirty="0">
                <a:cs typeface="Times" panose="02020603050405020304" pitchFamily="18" charset="0"/>
              </a:rPr>
              <a:t>Travel of System </a:t>
            </a:r>
          </a:p>
          <a:p>
            <a:pPr marL="285750" lvl="1" indent="-285750">
              <a:buFont typeface="Arial" panose="020B0604020202020204" pitchFamily="34" charset="0"/>
              <a:buChar char="•"/>
            </a:pPr>
            <a:r>
              <a:rPr lang="en-US" sz="1200" dirty="0">
                <a:cs typeface="Times" panose="02020603050405020304" pitchFamily="18" charset="0"/>
              </a:rPr>
              <a:t>Loose Play or Deflection</a:t>
            </a:r>
          </a:p>
          <a:p>
            <a:pPr marL="285750" lvl="1" indent="-285750">
              <a:buFont typeface="Arial" panose="020B0604020202020204" pitchFamily="34" charset="0"/>
              <a:buChar char="•"/>
            </a:pPr>
            <a:endParaRPr lang="en-US" sz="1200" dirty="0">
              <a:cs typeface="Times" panose="02020603050405020304" pitchFamily="18" charset="0"/>
            </a:endParaRPr>
          </a:p>
          <a:p>
            <a:pPr marL="0" lvl="1"/>
            <a:r>
              <a:rPr lang="en-US" sz="1200" dirty="0">
                <a:cs typeface="Times" panose="02020603050405020304" pitchFamily="18" charset="0"/>
              </a:rPr>
              <a:t>Typical applications are Door Handles, Trays, Cabinets, Cabinet Handles, Cup Holders, Coverings </a:t>
            </a:r>
            <a:endParaRPr lang="en-US" sz="120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97314-5B3B-4606-B663-9F489FF4E15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3F3D69B-133B-4EBC-8CDF-A2597DD32E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711BCDB-7611-447D-8E59-98C5EC3A3E4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Mini and Micro Mechanics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6BEFBA-B7BD-E502-0A9F-C3B0DAF012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0943" y="1851660"/>
            <a:ext cx="2415540" cy="15773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56AF0BC-70FF-33DE-A75E-BFE8CDD187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5262" y="4349595"/>
            <a:ext cx="2727960" cy="16078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707F300-EBCF-B337-558B-F067F223D0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54756" y="4349595"/>
            <a:ext cx="3596640" cy="160782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0B3B4C1-D70D-40A8-22FF-EBA41E0F83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73440" y="4335780"/>
            <a:ext cx="2446020" cy="160782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574636F-510A-A6F1-1BED-036EFEA7A0A5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4F9D2D-FE4F-510E-E616-B2FB5D739B07}"/>
              </a:ext>
            </a:extLst>
          </p:cNvPr>
          <p:cNvSpPr txBox="1">
            <a:spLocks/>
          </p:cNvSpPr>
          <p:nvPr/>
        </p:nvSpPr>
        <p:spPr>
          <a:xfrm>
            <a:off x="5610407" y="6502018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89583139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63E599-6B48-A943-187F-7D495F3B1C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2561"/>
            <a:ext cx="12192000" cy="6477000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D6782F-F2F8-40B9-AF56-1EF64AC40F5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9942913-2326-4B6C-B11E-D994B5E2E401}"/>
              </a:ext>
            </a:extLst>
          </p:cNvPr>
          <p:cNvSpPr txBox="1"/>
          <p:nvPr/>
        </p:nvSpPr>
        <p:spPr>
          <a:xfrm>
            <a:off x="8114191" y="5379868"/>
            <a:ext cx="39966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/>
              <a:t>Session Info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CA5231D-1109-30B8-B3AC-FB3060840359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62B16BB-C69D-9EA0-B412-8E6360BC28DC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82172946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F8BB538-295D-4D43-B1D5-7168693A0B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12192000" cy="6477000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D6782F-F2F8-40B9-AF56-1EF64AC40F5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E3E59B8-0088-4179-A0DD-1DF1688394E5}"/>
              </a:ext>
            </a:extLst>
          </p:cNvPr>
          <p:cNvSpPr txBox="1"/>
          <p:nvPr/>
        </p:nvSpPr>
        <p:spPr>
          <a:xfrm>
            <a:off x="8997445" y="5379868"/>
            <a:ext cx="311335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5400"/>
              <a:t>ABC Data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1190C1A-8245-AB00-B8B1-2365C2BE89CD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A18BA9E-6BE9-0FF5-8025-438A18D47592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52634511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C10A3B8-5B3E-FECC-7FCD-0A4990AFE1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6200"/>
            <a:ext cx="12192000" cy="6477000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D6782F-F2F8-40B9-AF56-1EF64AC40F5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8FCCE52-E6B6-4B8D-8ACF-E14F3044C8F0}"/>
              </a:ext>
            </a:extLst>
          </p:cNvPr>
          <p:cNvSpPr txBox="1"/>
          <p:nvPr/>
        </p:nvSpPr>
        <p:spPr>
          <a:xfrm>
            <a:off x="8434792" y="5379868"/>
            <a:ext cx="36760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5400"/>
              <a:t>ABC Deltas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590AB59-E45D-5FDD-A52B-1F93EA51F382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6780F52-EE7C-C10B-5C3A-6E9BF0FF1C1F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14042243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39B10C1-704E-0C93-BE86-C5F673EED8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876"/>
            <a:ext cx="12192000" cy="6515100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D6782F-F2F8-40B9-AF56-1EF64AC40F5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992CD5F-58B1-4ADB-9257-F84388F86A51}"/>
              </a:ext>
            </a:extLst>
          </p:cNvPr>
          <p:cNvSpPr txBox="1"/>
          <p:nvPr/>
        </p:nvSpPr>
        <p:spPr>
          <a:xfrm>
            <a:off x="7102209" y="5379868"/>
            <a:ext cx="4894289" cy="92333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r"/>
            <a:r>
              <a:rPr lang="en-US" sz="5400"/>
              <a:t>Gap/Flush Data</a:t>
            </a:r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88122E8-6D4E-63C6-537E-FF0CAF5B1680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DCC2851-4921-7BC5-6E87-1201BC35E5C5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401664853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E9B3264-1173-047E-D6EA-3BB47C6FAD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517" y="1252933"/>
            <a:ext cx="10180320" cy="529590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E740742F-9103-4C49-8EBC-3D68C74CC8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8348" y="496183"/>
            <a:ext cx="5868673" cy="64948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400"/>
              <a:t>SHARING OUR PASSION WORLDWIDE  WITH CUSTOMERS AT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80B17-588D-4CEE-82A4-16B7429AA7F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SEPP004,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A20D57-5839-4AB2-93F3-D3D758FA4DF2}"/>
              </a:ext>
            </a:extLst>
          </p:cNvPr>
          <p:cNvSpPr txBox="1"/>
          <p:nvPr/>
        </p:nvSpPr>
        <p:spPr>
          <a:xfrm>
            <a:off x="1365264" y="6954"/>
            <a:ext cx="3224847" cy="66171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r>
              <a:rPr lang="pt-BR" sz="1200" spc="100">
                <a:solidFill>
                  <a:srgbClr val="282828"/>
                </a:solidFill>
              </a:rPr>
              <a:t>ALPINE</a:t>
            </a:r>
            <a:endParaRPr lang="pt-BR"/>
          </a:p>
          <a:p>
            <a:r>
              <a:rPr lang="pt-BR" sz="1200" spc="100">
                <a:solidFill>
                  <a:srgbClr val="282828"/>
                </a:solidFill>
              </a:rPr>
              <a:t>ARRIVAL</a:t>
            </a:r>
          </a:p>
          <a:p>
            <a:r>
              <a:rPr lang="pt-BR" sz="1200" spc="100">
                <a:solidFill>
                  <a:srgbClr val="282828"/>
                </a:solidFill>
              </a:rPr>
              <a:t>AUDI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BMW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BROSE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CANOO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CATERPILLAR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CHRYSLER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DAIHATSU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DAIMLER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DENSO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FAURECIA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FERRARI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FIAT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FORD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GAC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GENERAL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GG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HUMANETICS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HONDA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HYUNDAI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INFINITI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JAGUAR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JEEP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KASEIKOGYO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KIEKERT</a:t>
            </a:r>
          </a:p>
          <a:p>
            <a:endParaRPr lang="pt-BR" sz="1400" spc="100">
              <a:solidFill>
                <a:srgbClr val="282828"/>
              </a:solidFill>
            </a:endParaRPr>
          </a:p>
          <a:p>
            <a:endParaRPr lang="pt-BR" sz="1400" spc="100">
              <a:solidFill>
                <a:srgbClr val="282828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9FFA8F-F0CD-4696-85AD-C3F4F96B41D6}"/>
              </a:ext>
            </a:extLst>
          </p:cNvPr>
          <p:cNvSpPr txBox="1"/>
          <p:nvPr/>
        </p:nvSpPr>
        <p:spPr>
          <a:xfrm>
            <a:off x="8222545" y="-6346"/>
            <a:ext cx="3934200" cy="63709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r>
              <a:rPr lang="en-US" sz="1200">
                <a:ea typeface="+mn-lt"/>
                <a:cs typeface="+mn-lt"/>
              </a:rPr>
              <a:t>LADA</a:t>
            </a:r>
            <a:endParaRPr lang="en-US" sz="1200"/>
          </a:p>
          <a:p>
            <a:pPr algn="r"/>
            <a:r>
              <a:rPr lang="en-US" sz="1200">
                <a:ea typeface="+mn-lt"/>
                <a:cs typeface="+mn-lt"/>
              </a:rPr>
              <a:t>MACK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MAHINDRA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MARUTI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MASERATI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MAZDA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MITSUBISHI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MULTIMATIC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NISSAN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NITTO DENKON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POLARIS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PORSCHE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PROTON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PSA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QOROS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RENAULT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RIVIAN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SAIC MOTOR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SEAT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SIEMENS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STELLANTIS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SUBARU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SUZUKI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TATA MOTORS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TESLA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TOGG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TOYODA GOSEI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TOYOTA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VOLKSWAGEN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 TRUCKS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174E538-FFF0-4157-BFAA-AC9B4D789073}"/>
              </a:ext>
            </a:extLst>
          </p:cNvPr>
          <p:cNvSpPr/>
          <p:nvPr/>
        </p:nvSpPr>
        <p:spPr>
          <a:xfrm flipV="1">
            <a:off x="3527359" y="401921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2AE88B6D-71E9-420D-9116-D7B6121571F2}"/>
              </a:ext>
            </a:extLst>
          </p:cNvPr>
          <p:cNvSpPr/>
          <p:nvPr/>
        </p:nvSpPr>
        <p:spPr>
          <a:xfrm flipV="1">
            <a:off x="3467446" y="391134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1F366DFE-D41A-410D-8FDC-5ADFF3A5E7F8}"/>
              </a:ext>
            </a:extLst>
          </p:cNvPr>
          <p:cNvSpPr/>
          <p:nvPr/>
        </p:nvSpPr>
        <p:spPr>
          <a:xfrm flipV="1">
            <a:off x="3578095" y="41259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7CA2FF42-AD6F-45BB-BF88-59D7D08C5E49}"/>
              </a:ext>
            </a:extLst>
          </p:cNvPr>
          <p:cNvSpPr/>
          <p:nvPr/>
        </p:nvSpPr>
        <p:spPr>
          <a:xfrm flipV="1">
            <a:off x="3785761" y="428335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2777EDD-A7B0-40F9-B02F-ADE46E5C4F3A}"/>
              </a:ext>
            </a:extLst>
          </p:cNvPr>
          <p:cNvSpPr/>
          <p:nvPr/>
        </p:nvSpPr>
        <p:spPr>
          <a:xfrm flipV="1">
            <a:off x="3905090" y="432162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2BB2AADD-91D9-4965-9A40-1673930E5506}"/>
              </a:ext>
            </a:extLst>
          </p:cNvPr>
          <p:cNvSpPr/>
          <p:nvPr/>
        </p:nvSpPr>
        <p:spPr>
          <a:xfrm flipV="1">
            <a:off x="3975669" y="438670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671E4EEB-528D-4F89-B426-13D004FB5449}"/>
              </a:ext>
            </a:extLst>
          </p:cNvPr>
          <p:cNvSpPr/>
          <p:nvPr/>
        </p:nvSpPr>
        <p:spPr>
          <a:xfrm flipV="1">
            <a:off x="4018768" y="42863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AD164805-D672-48C1-BCC2-9CFD18619B23}"/>
              </a:ext>
            </a:extLst>
          </p:cNvPr>
          <p:cNvSpPr/>
          <p:nvPr/>
        </p:nvSpPr>
        <p:spPr>
          <a:xfrm flipV="1">
            <a:off x="3974084" y="432509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FF264CE9-2001-45AB-A42A-79BF898B15F0}"/>
              </a:ext>
            </a:extLst>
          </p:cNvPr>
          <p:cNvSpPr/>
          <p:nvPr/>
        </p:nvSpPr>
        <p:spPr>
          <a:xfrm flipV="1">
            <a:off x="3968808" y="422870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D64045D7-9F5A-41B6-A779-844DDA090716}"/>
              </a:ext>
            </a:extLst>
          </p:cNvPr>
          <p:cNvSpPr/>
          <p:nvPr/>
        </p:nvSpPr>
        <p:spPr>
          <a:xfrm flipV="1">
            <a:off x="4529000" y="487239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880CD035-68F7-4CBF-8A55-ABB2DB285D96}"/>
              </a:ext>
            </a:extLst>
          </p:cNvPr>
          <p:cNvSpPr/>
          <p:nvPr/>
        </p:nvSpPr>
        <p:spPr>
          <a:xfrm flipV="1">
            <a:off x="5216439" y="542563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9AF3128-A959-4B5F-BF29-EAE7A2A61124}"/>
              </a:ext>
            </a:extLst>
          </p:cNvPr>
          <p:cNvSpPr/>
          <p:nvPr/>
        </p:nvSpPr>
        <p:spPr>
          <a:xfrm flipV="1">
            <a:off x="4818503" y="58722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BD369883-CEC4-445E-94A0-83E9539BAA31}"/>
              </a:ext>
            </a:extLst>
          </p:cNvPr>
          <p:cNvSpPr/>
          <p:nvPr/>
        </p:nvSpPr>
        <p:spPr>
          <a:xfrm flipV="1">
            <a:off x="4483553" y="34926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DE2B9311-12A4-45DA-AE75-A3801769AA81}"/>
              </a:ext>
            </a:extLst>
          </p:cNvPr>
          <p:cNvSpPr/>
          <p:nvPr/>
        </p:nvSpPr>
        <p:spPr>
          <a:xfrm flipV="1">
            <a:off x="4418585" y="353094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9FE57615-D887-4D45-9B9F-F82EC2F0D47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4349" y="3327055"/>
            <a:ext cx="214375" cy="38158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2" name="Oval 51">
            <a:extLst>
              <a:ext uri="{FF2B5EF4-FFF2-40B4-BE49-F238E27FC236}">
                <a16:creationId xmlns:a16="http://schemas.microsoft.com/office/drawing/2014/main" id="{4ABB5348-ECDE-4EB0-BAF8-0BB07022D231}"/>
              </a:ext>
            </a:extLst>
          </p:cNvPr>
          <p:cNvSpPr/>
          <p:nvPr/>
        </p:nvSpPr>
        <p:spPr>
          <a:xfrm flipV="1">
            <a:off x="6855751" y="5711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CF66189A-8581-4017-B55F-397FB8BBE17F}"/>
              </a:ext>
            </a:extLst>
          </p:cNvPr>
          <p:cNvSpPr/>
          <p:nvPr/>
        </p:nvSpPr>
        <p:spPr>
          <a:xfrm flipV="1">
            <a:off x="6882067" y="56295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2A920C4-D579-4E93-8F17-3C320284E770}"/>
              </a:ext>
            </a:extLst>
          </p:cNvPr>
          <p:cNvSpPr/>
          <p:nvPr/>
        </p:nvSpPr>
        <p:spPr>
          <a:xfrm flipV="1">
            <a:off x="4256689" y="3663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7CF24C6-6333-49CF-8FA4-C20FB3430BA4}"/>
              </a:ext>
            </a:extLst>
          </p:cNvPr>
          <p:cNvSpPr/>
          <p:nvPr/>
        </p:nvSpPr>
        <p:spPr>
          <a:xfrm flipV="1">
            <a:off x="4219238" y="37480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65F39D5-4610-47CD-AF90-311EF511B0AF}"/>
              </a:ext>
            </a:extLst>
          </p:cNvPr>
          <p:cNvSpPr/>
          <p:nvPr/>
        </p:nvSpPr>
        <p:spPr>
          <a:xfrm flipV="1">
            <a:off x="4250078" y="41358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36F6B87-D98F-4BBE-818F-9A0D9D14F375}"/>
              </a:ext>
            </a:extLst>
          </p:cNvPr>
          <p:cNvSpPr/>
          <p:nvPr/>
        </p:nvSpPr>
        <p:spPr>
          <a:xfrm flipV="1">
            <a:off x="4325651" y="416827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E9B405C5-C6E1-4E3C-A9ED-BECDEBA1492D}"/>
              </a:ext>
            </a:extLst>
          </p:cNvPr>
          <p:cNvSpPr/>
          <p:nvPr/>
        </p:nvSpPr>
        <p:spPr>
          <a:xfrm flipV="1">
            <a:off x="4325650" y="409174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DD34382C-AC9A-4C56-8D83-F7EFCF3B2C09}"/>
              </a:ext>
            </a:extLst>
          </p:cNvPr>
          <p:cNvSpPr/>
          <p:nvPr/>
        </p:nvSpPr>
        <p:spPr>
          <a:xfrm flipV="1">
            <a:off x="4402187" y="414426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A7746D3-9405-4138-9B3D-6342C05C6D9F}"/>
              </a:ext>
            </a:extLst>
          </p:cNvPr>
          <p:cNvSpPr/>
          <p:nvPr/>
        </p:nvSpPr>
        <p:spPr>
          <a:xfrm flipV="1">
            <a:off x="4493892" y="405347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791F4B5-006B-49E4-8DE9-193C7DA5F000}"/>
              </a:ext>
            </a:extLst>
          </p:cNvPr>
          <p:cNvSpPr/>
          <p:nvPr/>
        </p:nvSpPr>
        <p:spPr>
          <a:xfrm flipV="1">
            <a:off x="4524100" y="397556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431815F-92B5-4B4C-9A75-330308984D73}"/>
              </a:ext>
            </a:extLst>
          </p:cNvPr>
          <p:cNvSpPr/>
          <p:nvPr/>
        </p:nvSpPr>
        <p:spPr>
          <a:xfrm flipV="1">
            <a:off x="4343538" y="40092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AB6B4BE-28AC-4318-B99C-FD73E76CB7F9}"/>
              </a:ext>
            </a:extLst>
          </p:cNvPr>
          <p:cNvSpPr/>
          <p:nvPr/>
        </p:nvSpPr>
        <p:spPr>
          <a:xfrm flipV="1">
            <a:off x="4394274" y="408576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EFC775AE-751E-4D7A-B4E8-D54CE459D4DB}"/>
              </a:ext>
            </a:extLst>
          </p:cNvPr>
          <p:cNvSpPr/>
          <p:nvPr/>
        </p:nvSpPr>
        <p:spPr>
          <a:xfrm flipV="1">
            <a:off x="4462211" y="36142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03EB31D-9BCE-4AB0-8DAC-185378DE64E0}"/>
              </a:ext>
            </a:extLst>
          </p:cNvPr>
          <p:cNvSpPr/>
          <p:nvPr/>
        </p:nvSpPr>
        <p:spPr>
          <a:xfrm flipV="1">
            <a:off x="6114411" y="41240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BE2C77AC-F000-4C24-A94E-A30BC7A8A8E6}"/>
              </a:ext>
            </a:extLst>
          </p:cNvPr>
          <p:cNvSpPr/>
          <p:nvPr/>
        </p:nvSpPr>
        <p:spPr>
          <a:xfrm flipV="1">
            <a:off x="6443250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20362379-A9E9-4A10-8837-B4A31D4F2B06}"/>
              </a:ext>
            </a:extLst>
          </p:cNvPr>
          <p:cNvSpPr/>
          <p:nvPr/>
        </p:nvSpPr>
        <p:spPr>
          <a:xfrm flipV="1">
            <a:off x="6173338" y="394705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5A6E0455-B48B-466D-8985-77050399A50E}"/>
              </a:ext>
            </a:extLst>
          </p:cNvPr>
          <p:cNvSpPr/>
          <p:nvPr/>
        </p:nvSpPr>
        <p:spPr>
          <a:xfrm flipV="1">
            <a:off x="616906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35562209-53B1-49D9-AA67-54A8FD81E822}"/>
              </a:ext>
            </a:extLst>
          </p:cNvPr>
          <p:cNvSpPr/>
          <p:nvPr/>
        </p:nvSpPr>
        <p:spPr>
          <a:xfrm flipV="1">
            <a:off x="6183009" y="356921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5EAB2537-0BA3-48D2-8048-762E670E4B4E}"/>
              </a:ext>
            </a:extLst>
          </p:cNvPr>
          <p:cNvSpPr/>
          <p:nvPr/>
        </p:nvSpPr>
        <p:spPr>
          <a:xfrm flipV="1">
            <a:off x="6207328" y="349267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8CC89A09-0B4E-42F7-8B66-EA3502F34494}"/>
              </a:ext>
            </a:extLst>
          </p:cNvPr>
          <p:cNvSpPr/>
          <p:nvPr/>
        </p:nvSpPr>
        <p:spPr>
          <a:xfrm flipV="1">
            <a:off x="6526140" y="313415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8284BEB-CA8F-4F00-B672-9CFADAF3B72D}"/>
              </a:ext>
            </a:extLst>
          </p:cNvPr>
          <p:cNvSpPr/>
          <p:nvPr/>
        </p:nvSpPr>
        <p:spPr>
          <a:xfrm flipV="1">
            <a:off x="6881280" y="32906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F3D628FF-10F8-412A-96EE-F2D5AECF4120}"/>
              </a:ext>
            </a:extLst>
          </p:cNvPr>
          <p:cNvSpPr/>
          <p:nvPr/>
        </p:nvSpPr>
        <p:spPr>
          <a:xfrm flipV="1">
            <a:off x="671345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929517A6-5537-4AB1-A1F5-50E70E04F3CE}"/>
              </a:ext>
            </a:extLst>
          </p:cNvPr>
          <p:cNvSpPr/>
          <p:nvPr/>
        </p:nvSpPr>
        <p:spPr>
          <a:xfrm flipV="1">
            <a:off x="6278243" y="373297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47A9EF39-31FE-42DA-BF5D-71034398A4D4}"/>
              </a:ext>
            </a:extLst>
          </p:cNvPr>
          <p:cNvSpPr/>
          <p:nvPr/>
        </p:nvSpPr>
        <p:spPr>
          <a:xfrm flipV="1">
            <a:off x="6356703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6F7201E1-8748-477C-81B9-309C5A7DAC84}"/>
              </a:ext>
            </a:extLst>
          </p:cNvPr>
          <p:cNvSpPr/>
          <p:nvPr/>
        </p:nvSpPr>
        <p:spPr>
          <a:xfrm flipV="1">
            <a:off x="6289914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EC48BE10-3E22-4124-BAA8-AD50D8F065A9}"/>
              </a:ext>
            </a:extLst>
          </p:cNvPr>
          <p:cNvSpPr/>
          <p:nvPr/>
        </p:nvSpPr>
        <p:spPr>
          <a:xfrm flipV="1">
            <a:off x="6362685" y="35762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1" name="Picture 70" descr="Icon&#10;&#10;Description automatically generated">
            <a:extLst>
              <a:ext uri="{FF2B5EF4-FFF2-40B4-BE49-F238E27FC236}">
                <a16:creationId xmlns:a16="http://schemas.microsoft.com/office/drawing/2014/main" id="{E705A56B-6A82-46F1-8B23-7691C8982DF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0830" y="402033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3" name="Oval 72">
            <a:extLst>
              <a:ext uri="{FF2B5EF4-FFF2-40B4-BE49-F238E27FC236}">
                <a16:creationId xmlns:a16="http://schemas.microsoft.com/office/drawing/2014/main" id="{D8208BBF-A508-4800-8164-5DE75F883F4E}"/>
              </a:ext>
            </a:extLst>
          </p:cNvPr>
          <p:cNvSpPr/>
          <p:nvPr/>
        </p:nvSpPr>
        <p:spPr>
          <a:xfrm flipV="1">
            <a:off x="6903105" y="398531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AFD991C3-E034-4959-B4AF-E36D2BF98489}"/>
              </a:ext>
            </a:extLst>
          </p:cNvPr>
          <p:cNvSpPr/>
          <p:nvPr/>
        </p:nvSpPr>
        <p:spPr>
          <a:xfrm flipV="1">
            <a:off x="6989080" y="398993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7B307554-0164-4502-A0AA-79D28BD117CD}"/>
              </a:ext>
            </a:extLst>
          </p:cNvPr>
          <p:cNvSpPr/>
          <p:nvPr/>
        </p:nvSpPr>
        <p:spPr>
          <a:xfrm flipV="1">
            <a:off x="6477374" y="36294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88AD3345-E2F1-4AF0-89AE-629590156814}"/>
              </a:ext>
            </a:extLst>
          </p:cNvPr>
          <p:cNvSpPr/>
          <p:nvPr/>
        </p:nvSpPr>
        <p:spPr>
          <a:xfrm flipV="1">
            <a:off x="6557721" y="35990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id="{000CE418-5D35-462C-A42B-0147CBF4971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2855" y="3307333"/>
            <a:ext cx="214375" cy="38158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7" name="Oval 76">
            <a:extLst>
              <a:ext uri="{FF2B5EF4-FFF2-40B4-BE49-F238E27FC236}">
                <a16:creationId xmlns:a16="http://schemas.microsoft.com/office/drawing/2014/main" id="{1C45C8E7-E2BE-489B-8EEF-9E0FCB964C50}"/>
              </a:ext>
            </a:extLst>
          </p:cNvPr>
          <p:cNvSpPr/>
          <p:nvPr/>
        </p:nvSpPr>
        <p:spPr>
          <a:xfrm flipV="1">
            <a:off x="6580749" y="349267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8" name="Picture 37" descr="Icon&#10;&#10;Description automatically generated">
            <a:extLst>
              <a:ext uri="{FF2B5EF4-FFF2-40B4-BE49-F238E27FC236}">
                <a16:creationId xmlns:a16="http://schemas.microsoft.com/office/drawing/2014/main" id="{04C0D8D2-9A09-4369-8E20-9FD858473FD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3524" y="3717760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8" name="Oval 77">
            <a:extLst>
              <a:ext uri="{FF2B5EF4-FFF2-40B4-BE49-F238E27FC236}">
                <a16:creationId xmlns:a16="http://schemas.microsoft.com/office/drawing/2014/main" id="{9613F19A-82C4-4843-AA41-38AF62B13647}"/>
              </a:ext>
            </a:extLst>
          </p:cNvPr>
          <p:cNvSpPr/>
          <p:nvPr/>
        </p:nvSpPr>
        <p:spPr>
          <a:xfrm flipV="1">
            <a:off x="7915764" y="45279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4FA4727-8FDB-4A2E-B1B3-1ADAEFD8EA61}"/>
              </a:ext>
            </a:extLst>
          </p:cNvPr>
          <p:cNvSpPr/>
          <p:nvPr/>
        </p:nvSpPr>
        <p:spPr>
          <a:xfrm flipV="1">
            <a:off x="8017590" y="45940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10FE690E-AD25-40DB-BC1D-485DDD019A4F}"/>
              </a:ext>
            </a:extLst>
          </p:cNvPr>
          <p:cNvSpPr/>
          <p:nvPr/>
        </p:nvSpPr>
        <p:spPr>
          <a:xfrm flipV="1">
            <a:off x="8014430" y="437431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1" name="Picture 80" descr="Icon&#10;&#10;Description automatically generated">
            <a:extLst>
              <a:ext uri="{FF2B5EF4-FFF2-40B4-BE49-F238E27FC236}">
                <a16:creationId xmlns:a16="http://schemas.microsoft.com/office/drawing/2014/main" id="{9EBE2FB2-3094-419A-B5A4-0AC4CE625CD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4479" y="6480964"/>
            <a:ext cx="190116" cy="33840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A0DF5D5-F825-4591-828D-B2F63ED6A982}"/>
              </a:ext>
            </a:extLst>
          </p:cNvPr>
          <p:cNvSpPr txBox="1"/>
          <p:nvPr/>
        </p:nvSpPr>
        <p:spPr>
          <a:xfrm>
            <a:off x="4319355" y="6524695"/>
            <a:ext cx="152798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HEADQUARTERS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DAE97B75-097F-4AE7-B746-BCC7907BC048}"/>
              </a:ext>
            </a:extLst>
          </p:cNvPr>
          <p:cNvSpPr txBox="1"/>
          <p:nvPr/>
        </p:nvSpPr>
        <p:spPr>
          <a:xfrm>
            <a:off x="6320540" y="6517490"/>
            <a:ext cx="11977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PARTNERS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F2B41393-9AF1-4ADB-B721-A9DC5E9BCC94}"/>
              </a:ext>
            </a:extLst>
          </p:cNvPr>
          <p:cNvSpPr txBox="1"/>
          <p:nvPr/>
        </p:nvSpPr>
        <p:spPr>
          <a:xfrm>
            <a:off x="7845426" y="6520168"/>
            <a:ext cx="128432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CUSTOMERS</a:t>
            </a:r>
          </a:p>
        </p:txBody>
      </p:sp>
      <p:pic>
        <p:nvPicPr>
          <p:cNvPr id="84" name="Picture 83" descr="Icon&#10;&#10;Description automatically generated">
            <a:extLst>
              <a:ext uri="{FF2B5EF4-FFF2-40B4-BE49-F238E27FC236}">
                <a16:creationId xmlns:a16="http://schemas.microsoft.com/office/drawing/2014/main" id="{D84DBC8A-CE08-4551-A363-F83393D4F26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6753" y="6564727"/>
            <a:ext cx="190116" cy="20627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5" name="Oval 84">
            <a:extLst>
              <a:ext uri="{FF2B5EF4-FFF2-40B4-BE49-F238E27FC236}">
                <a16:creationId xmlns:a16="http://schemas.microsoft.com/office/drawing/2014/main" id="{D0A2F4E3-C582-43F9-AADD-266E5ED4DB93}"/>
              </a:ext>
            </a:extLst>
          </p:cNvPr>
          <p:cNvSpPr/>
          <p:nvPr/>
        </p:nvSpPr>
        <p:spPr>
          <a:xfrm flipV="1">
            <a:off x="7815218" y="66083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542F4C24-AD88-471A-BF3A-58A14EABEDDA}"/>
              </a:ext>
            </a:extLst>
          </p:cNvPr>
          <p:cNvSpPr/>
          <p:nvPr/>
        </p:nvSpPr>
        <p:spPr>
          <a:xfrm flipV="1">
            <a:off x="8963539" y="415482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364615BE-8FFD-4366-8CB6-DAF3B5A1D71A}"/>
              </a:ext>
            </a:extLst>
          </p:cNvPr>
          <p:cNvSpPr/>
          <p:nvPr/>
        </p:nvSpPr>
        <p:spPr>
          <a:xfrm flipV="1">
            <a:off x="8379402" y="443943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FE975C41-1E9F-4066-80A4-9CFB3485503A}"/>
              </a:ext>
            </a:extLst>
          </p:cNvPr>
          <p:cNvSpPr/>
          <p:nvPr/>
        </p:nvSpPr>
        <p:spPr>
          <a:xfrm flipV="1">
            <a:off x="8475805" y="444709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26E2F568-407D-4D21-948F-806F095EC482}"/>
              </a:ext>
            </a:extLst>
          </p:cNvPr>
          <p:cNvSpPr/>
          <p:nvPr/>
        </p:nvSpPr>
        <p:spPr>
          <a:xfrm flipV="1">
            <a:off x="8498423" y="45687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92CE0285-E3EE-4A82-8669-D785914F4D2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3531" y="4457453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0" name="Oval 89">
            <a:extLst>
              <a:ext uri="{FF2B5EF4-FFF2-40B4-BE49-F238E27FC236}">
                <a16:creationId xmlns:a16="http://schemas.microsoft.com/office/drawing/2014/main" id="{B54B527B-015F-4059-802D-361CA67E49E1}"/>
              </a:ext>
            </a:extLst>
          </p:cNvPr>
          <p:cNvSpPr/>
          <p:nvPr/>
        </p:nvSpPr>
        <p:spPr>
          <a:xfrm flipV="1">
            <a:off x="8664481" y="463472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0" name="Picture 69" descr="Icon&#10;&#10;Description automatically generated">
            <a:extLst>
              <a:ext uri="{FF2B5EF4-FFF2-40B4-BE49-F238E27FC236}">
                <a16:creationId xmlns:a16="http://schemas.microsoft.com/office/drawing/2014/main" id="{976FDB22-1E27-44CA-84F0-03F6E159921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2055" y="4744434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1" name="Oval 90">
            <a:extLst>
              <a:ext uri="{FF2B5EF4-FFF2-40B4-BE49-F238E27FC236}">
                <a16:creationId xmlns:a16="http://schemas.microsoft.com/office/drawing/2014/main" id="{088A5966-1C55-4682-9F42-2EAB9CDF45F6}"/>
              </a:ext>
            </a:extLst>
          </p:cNvPr>
          <p:cNvSpPr/>
          <p:nvPr/>
        </p:nvSpPr>
        <p:spPr>
          <a:xfrm flipV="1">
            <a:off x="8567013" y="497221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E977A8F3-F1EE-45A5-A882-5462DBFC1045}"/>
              </a:ext>
            </a:extLst>
          </p:cNvPr>
          <p:cNvSpPr/>
          <p:nvPr/>
        </p:nvSpPr>
        <p:spPr>
          <a:xfrm flipV="1">
            <a:off x="8861375" y="392899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750A8089-ABC8-48AF-8304-04FDACB9B2E7}"/>
              </a:ext>
            </a:extLst>
          </p:cNvPr>
          <p:cNvSpPr/>
          <p:nvPr/>
        </p:nvSpPr>
        <p:spPr>
          <a:xfrm flipV="1">
            <a:off x="9086305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2" name="Picture 71" descr="Icon&#10;&#10;Description automatically generated">
            <a:extLst>
              <a:ext uri="{FF2B5EF4-FFF2-40B4-BE49-F238E27FC236}">
                <a16:creationId xmlns:a16="http://schemas.microsoft.com/office/drawing/2014/main" id="{3B8DC6FC-C414-4A21-9735-7AC9853E022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26407" y="384381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4" name="Oval 93">
            <a:extLst>
              <a:ext uri="{FF2B5EF4-FFF2-40B4-BE49-F238E27FC236}">
                <a16:creationId xmlns:a16="http://schemas.microsoft.com/office/drawing/2014/main" id="{90C4526A-BB5B-4271-BF90-149DA44DFEAD}"/>
              </a:ext>
            </a:extLst>
          </p:cNvPr>
          <p:cNvSpPr/>
          <p:nvPr/>
        </p:nvSpPr>
        <p:spPr>
          <a:xfrm flipV="1">
            <a:off x="9115756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8304C87A-FFE1-4405-BAC8-AA37F3440FDA}"/>
              </a:ext>
            </a:extLst>
          </p:cNvPr>
          <p:cNvSpPr/>
          <p:nvPr/>
        </p:nvSpPr>
        <p:spPr>
          <a:xfrm flipV="1">
            <a:off x="9124573" y="402358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0D6688F4-D0CF-4573-8A81-33A0C58BA65A}"/>
              </a:ext>
            </a:extLst>
          </p:cNvPr>
          <p:cNvSpPr/>
          <p:nvPr/>
        </p:nvSpPr>
        <p:spPr>
          <a:xfrm flipV="1">
            <a:off x="9264668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E7B6C3C5-DE50-48EB-825D-9FFA6633B983}"/>
              </a:ext>
            </a:extLst>
          </p:cNvPr>
          <p:cNvSpPr/>
          <p:nvPr/>
        </p:nvSpPr>
        <p:spPr>
          <a:xfrm flipV="1">
            <a:off x="9205049" y="411894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2CECD811-D268-4B36-B6DC-F37C38FA6AFE}"/>
              </a:ext>
            </a:extLst>
          </p:cNvPr>
          <p:cNvSpPr/>
          <p:nvPr/>
        </p:nvSpPr>
        <p:spPr>
          <a:xfrm flipV="1">
            <a:off x="9322314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6D495C2F-4F15-4515-995F-24D6656A858C}"/>
              </a:ext>
            </a:extLst>
          </p:cNvPr>
          <p:cNvSpPr/>
          <p:nvPr/>
        </p:nvSpPr>
        <p:spPr>
          <a:xfrm flipV="1">
            <a:off x="9360583" y="40314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20D05C56-E76E-4337-9648-C1A4D83AD0F9}"/>
              </a:ext>
            </a:extLst>
          </p:cNvPr>
          <p:cNvSpPr/>
          <p:nvPr/>
        </p:nvSpPr>
        <p:spPr>
          <a:xfrm flipV="1">
            <a:off x="9392110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31534A16-04AB-454F-8D4E-EB9B41FB0375}"/>
              </a:ext>
            </a:extLst>
          </p:cNvPr>
          <p:cNvSpPr/>
          <p:nvPr/>
        </p:nvSpPr>
        <p:spPr>
          <a:xfrm flipV="1">
            <a:off x="9434714" y="382069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9" name="Picture 68" descr="Icon&#10;&#10;Description automatically generated">
            <a:extLst>
              <a:ext uri="{FF2B5EF4-FFF2-40B4-BE49-F238E27FC236}">
                <a16:creationId xmlns:a16="http://schemas.microsoft.com/office/drawing/2014/main" id="{7CB53E15-BE50-4E89-AE67-58D7A5C3EB4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8353" y="3917759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2" name="Oval 101">
            <a:extLst>
              <a:ext uri="{FF2B5EF4-FFF2-40B4-BE49-F238E27FC236}">
                <a16:creationId xmlns:a16="http://schemas.microsoft.com/office/drawing/2014/main" id="{07214B59-4712-4322-92AA-6CC3389EB5BB}"/>
              </a:ext>
            </a:extLst>
          </p:cNvPr>
          <p:cNvSpPr/>
          <p:nvPr/>
        </p:nvSpPr>
        <p:spPr>
          <a:xfrm flipV="1">
            <a:off x="8711047" y="416095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62555940-197C-452F-8702-BA7E67B077F1}"/>
              </a:ext>
            </a:extLst>
          </p:cNvPr>
          <p:cNvSpPr/>
          <p:nvPr/>
        </p:nvSpPr>
        <p:spPr>
          <a:xfrm flipV="1">
            <a:off x="6735483" y="55912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30C41BDB-5F66-456C-B631-9F1B3A3F77C1}"/>
              </a:ext>
            </a:extLst>
          </p:cNvPr>
          <p:cNvSpPr/>
          <p:nvPr/>
        </p:nvSpPr>
        <p:spPr>
          <a:xfrm flipV="1">
            <a:off x="4007076" y="44777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A0A639A7-DF4D-499F-A2B5-26941EDB5676}"/>
              </a:ext>
            </a:extLst>
          </p:cNvPr>
          <p:cNvSpPr/>
          <p:nvPr/>
        </p:nvSpPr>
        <p:spPr>
          <a:xfrm flipV="1">
            <a:off x="6776472" y="37865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8E255F28-558D-4379-A0E5-4733776FE759}"/>
              </a:ext>
            </a:extLst>
          </p:cNvPr>
          <p:cNvSpPr/>
          <p:nvPr/>
        </p:nvSpPr>
        <p:spPr>
          <a:xfrm flipV="1">
            <a:off x="7308317" y="35309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5944AC90-672A-46E5-9AD9-7A2AD462F0B8}"/>
              </a:ext>
            </a:extLst>
          </p:cNvPr>
          <p:cNvSpPr/>
          <p:nvPr/>
        </p:nvSpPr>
        <p:spPr>
          <a:xfrm flipV="1">
            <a:off x="4612946" y="49722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1C08CB14-8BB0-462C-8376-BCC0E6F2B69F}"/>
              </a:ext>
            </a:extLst>
          </p:cNvPr>
          <p:cNvSpPr/>
          <p:nvPr/>
        </p:nvSpPr>
        <p:spPr>
          <a:xfrm flipV="1">
            <a:off x="4587737" y="515406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32EB3E29-3B73-4F20-92E7-5B8DFF6FC86B}"/>
              </a:ext>
            </a:extLst>
          </p:cNvPr>
          <p:cNvSpPr/>
          <p:nvPr/>
        </p:nvSpPr>
        <p:spPr>
          <a:xfrm flipV="1">
            <a:off x="8058771" y="446323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E2F4492A-27F1-474C-9144-601851422E61}"/>
              </a:ext>
            </a:extLst>
          </p:cNvPr>
          <p:cNvSpPr/>
          <p:nvPr/>
        </p:nvSpPr>
        <p:spPr>
          <a:xfrm flipV="1">
            <a:off x="7931121" y="441918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266B5EF2-E086-4073-AC03-C6DF620815B6}"/>
              </a:ext>
            </a:extLst>
          </p:cNvPr>
          <p:cNvSpPr/>
          <p:nvPr/>
        </p:nvSpPr>
        <p:spPr>
          <a:xfrm flipV="1">
            <a:off x="5190858" y="51318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A8409770-E027-49B0-AA65-848BD56C9237}"/>
              </a:ext>
            </a:extLst>
          </p:cNvPr>
          <p:cNvSpPr/>
          <p:nvPr/>
        </p:nvSpPr>
        <p:spPr>
          <a:xfrm flipV="1">
            <a:off x="5104769" y="506635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EDF57102-1655-4F36-ADC6-FCAB8BF704B9}"/>
              </a:ext>
            </a:extLst>
          </p:cNvPr>
          <p:cNvSpPr/>
          <p:nvPr/>
        </p:nvSpPr>
        <p:spPr>
          <a:xfrm flipV="1">
            <a:off x="4834451" y="57718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AB5904DB-7243-4F4F-888F-6F60F606054D}"/>
              </a:ext>
            </a:extLst>
          </p:cNvPr>
          <p:cNvSpPr/>
          <p:nvPr/>
        </p:nvSpPr>
        <p:spPr>
          <a:xfrm flipV="1">
            <a:off x="4717865" y="591047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6" name="Picture 105" descr="Icon&#10;&#10;Description automatically generated">
            <a:extLst>
              <a:ext uri="{FF2B5EF4-FFF2-40B4-BE49-F238E27FC236}">
                <a16:creationId xmlns:a16="http://schemas.microsoft.com/office/drawing/2014/main" id="{6F546F22-F601-41BD-8848-69F08AE0D4E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6648" y="4190405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6" name="Picture 115" descr="Icon&#10;&#10;Description automatically generated">
            <a:extLst>
              <a:ext uri="{FF2B5EF4-FFF2-40B4-BE49-F238E27FC236}">
                <a16:creationId xmlns:a16="http://schemas.microsoft.com/office/drawing/2014/main" id="{93EE421D-4C39-45C0-9E4C-89E9A5ED918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3647" y="3851737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34E18C-D651-2D53-3BBE-801BDDA09A3B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6573600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65D25C2B-574D-48B3-8240-853CC6567522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5877"/>
            <a:ext cx="12220224" cy="6873877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21CEA3-FA33-47E7-A7EF-9A0C3D5470F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 SEPP004, Slide </a:t>
            </a:r>
            <a:fld id="{55AE94E2-01AD-4F44-B701-725E8CE3ADFF}" type="slidenum">
              <a:rPr lang="en-US" smtClean="0">
                <a:solidFill>
                  <a:schemeClr val="bg1"/>
                </a:solidFill>
              </a:rPr>
              <a:pPr/>
              <a:t>50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FF2D4D0-3DA3-4B3C-9812-FA22438D4936}"/>
              </a:ext>
            </a:extLst>
          </p:cNvPr>
          <p:cNvSpPr txBox="1"/>
          <p:nvPr/>
        </p:nvSpPr>
        <p:spPr>
          <a:xfrm>
            <a:off x="3580729" y="3024643"/>
            <a:ext cx="5030542" cy="808713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i="0" u="none" strike="noStrike" kern="1200" cap="none" normalizeH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rPr>
              <a:t>Company Pages</a:t>
            </a:r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09DE6E1-A8E8-4843-990D-EE068149EB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1058" y="2215930"/>
            <a:ext cx="6338108" cy="808713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FFEA64CB-99D0-B1CA-CA7B-665D030DA1BD}"/>
              </a:ext>
            </a:extLst>
          </p:cNvPr>
          <p:cNvSpPr txBox="1">
            <a:spLocks/>
          </p:cNvSpPr>
          <p:nvPr/>
        </p:nvSpPr>
        <p:spPr>
          <a:xfrm>
            <a:off x="5610407" y="6492874"/>
            <a:ext cx="97118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9F7352C-C067-3E88-B115-C25125B09D9A}"/>
              </a:ext>
            </a:extLst>
          </p:cNvPr>
          <p:cNvSpPr txBox="1">
            <a:spLocks/>
          </p:cNvSpPr>
          <p:nvPr/>
        </p:nvSpPr>
        <p:spPr>
          <a:xfrm>
            <a:off x="10624349" y="6492875"/>
            <a:ext cx="14589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="1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="1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586247049"/>
      </p:ext>
    </p:extLst>
  </p:cSld>
  <p:clrMapOvr>
    <a:masterClrMapping/>
  </p:clrMapOvr>
</p:sld>
</file>

<file path=ppt/theme/theme1.xml><?xml version="1.0" encoding="utf-8"?>
<a:theme xmlns:a="http://schemas.openxmlformats.org/drawingml/2006/main" name="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ZM-Template" id="{27F87CBD-A3F5-412C-8AF9-8B14375F0389}" vid="{DC5A2B1F-3115-4F17-B47F-DA9EECA5F40E}"/>
    </a:ext>
  </a:extLst>
</a:theme>
</file>

<file path=ppt/theme/theme2.xml><?xml version="1.0" encoding="utf-8"?>
<a:theme xmlns:a="http://schemas.openxmlformats.org/drawingml/2006/main" name="1_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D1017169-8B86-4833-8AB0-9CF7373C9D7C}" vid="{C77193D5-A2F4-48E3-8AAB-B6542F52AA6D}"/>
    </a:ext>
  </a:extLst>
</a:theme>
</file>

<file path=ppt/theme/theme3.xml><?xml version="1.0" encoding="utf-8"?>
<a:theme xmlns:a="http://schemas.openxmlformats.org/drawingml/2006/main" name="3_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313afc7-3eb4-405f-897d-f4e2c5d17a1f">
      <Terms xmlns="http://schemas.microsoft.com/office/infopath/2007/PartnerControls"/>
    </lcf76f155ced4ddcb4097134ff3c332f>
    <TaxCatchAll xmlns="eac98e98-ece4-44f5-aca7-f23ceeb65f6f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77B110160054ABB4C9D2CCC5F3D8B" ma:contentTypeVersion="14" ma:contentTypeDescription="Create a new document." ma:contentTypeScope="" ma:versionID="b9cdaf7cb8ca84c690c1dabea959b8c3">
  <xsd:schema xmlns:xsd="http://www.w3.org/2001/XMLSchema" xmlns:xs="http://www.w3.org/2001/XMLSchema" xmlns:p="http://schemas.microsoft.com/office/2006/metadata/properties" xmlns:ns2="d313afc7-3eb4-405f-897d-f4e2c5d17a1f" xmlns:ns3="eac98e98-ece4-44f5-aca7-f23ceeb65f6f" targetNamespace="http://schemas.microsoft.com/office/2006/metadata/properties" ma:root="true" ma:fieldsID="a618a32af295228d379138c0e837bae8" ns2:_="" ns3:_="">
    <xsd:import namespace="d313afc7-3eb4-405f-897d-f4e2c5d17a1f"/>
    <xsd:import namespace="eac98e98-ece4-44f5-aca7-f23ceeb65f6f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13afc7-3eb4-405f-897d-f4e2c5d17a1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b3d10022-8ef4-49b5-87be-fba42a0ed1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c98e98-ece4-44f5-aca7-f23ceeb65f6f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d3e94fc7-17e5-40b2-a77a-35b3c6e08b13}" ma:internalName="TaxCatchAll" ma:showField="CatchAllData" ma:web="eac98e98-ece4-44f5-aca7-f23ceeb65f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A076D67-AFEC-46B1-BA45-07662D777D3F}">
  <ds:schemaRefs>
    <ds:schemaRef ds:uri="http://purl.org/dc/terms/"/>
    <ds:schemaRef ds:uri="http://www.w3.org/XML/1998/namespace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dcmitype/"/>
    <ds:schemaRef ds:uri="http://schemas.openxmlformats.org/package/2006/metadata/core-properties"/>
    <ds:schemaRef ds:uri="b855a5ad-b2f0-47c5-8eb8-17d500768fc6"/>
    <ds:schemaRef ds:uri="19aad6ec-c734-43a9-9135-0e28367fcc05"/>
    <ds:schemaRef ds:uri="ca2ec694-8038-4733-8ea4-dd2997da7f59"/>
    <ds:schemaRef ds:uri="a8c7a9ae-c630-44e9-93fe-27b8fa377db4"/>
  </ds:schemaRefs>
</ds:datastoreItem>
</file>

<file path=customXml/itemProps2.xml><?xml version="1.0" encoding="utf-8"?>
<ds:datastoreItem xmlns:ds="http://schemas.openxmlformats.org/officeDocument/2006/customXml" ds:itemID="{877623FA-6A3B-4CCA-9E12-2053FB70A792}"/>
</file>

<file path=customXml/itemProps3.xml><?xml version="1.0" encoding="utf-8"?>
<ds:datastoreItem xmlns:ds="http://schemas.openxmlformats.org/officeDocument/2006/customXml" ds:itemID="{15EC4FD4-1AA5-428D-9A1A-973A0DAEA1A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EZM-Template-2</Template>
  <TotalTime>463</TotalTime>
  <Words>2318</Words>
  <Application>Microsoft Office PowerPoint</Application>
  <PresentationFormat>Widescreen</PresentationFormat>
  <Paragraphs>534</Paragraphs>
  <Slides>46</Slides>
  <Notes>12</Notes>
  <HiddenSlides>25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46</vt:i4>
      </vt:variant>
    </vt:vector>
  </HeadingPairs>
  <TitlesOfParts>
    <vt:vector size="54" baseType="lpstr">
      <vt:lpstr>Arial</vt:lpstr>
      <vt:lpstr>Bahnschrift</vt:lpstr>
      <vt:lpstr>Bahnschrift SemiBold</vt:lpstr>
      <vt:lpstr>Calibri</vt:lpstr>
      <vt:lpstr>Wingdings</vt:lpstr>
      <vt:lpstr>EZM_trainings</vt:lpstr>
      <vt:lpstr>1_EZM_trainings</vt:lpstr>
      <vt:lpstr>3_EZM_trainings</vt:lpstr>
      <vt:lpstr>PowerPoint Presentation</vt:lpstr>
      <vt:lpstr>Index</vt:lpstr>
      <vt:lpstr>1. Introduction</vt:lpstr>
      <vt:lpstr>1. introduction</vt:lpstr>
      <vt:lpstr>2. Technology</vt:lpstr>
      <vt:lpstr>2. Technology</vt:lpstr>
      <vt:lpstr>2. Technology</vt:lpstr>
      <vt:lpstr>2. Technology</vt:lpstr>
      <vt:lpstr>2. Technology</vt:lpstr>
      <vt:lpstr>2. Technology</vt:lpstr>
      <vt:lpstr>3. Process</vt:lpstr>
      <vt:lpstr>3. Process</vt:lpstr>
      <vt:lpstr>3. Process</vt:lpstr>
      <vt:lpstr>3. Process</vt:lpstr>
      <vt:lpstr>3. Process</vt:lpstr>
      <vt:lpstr>3. Process</vt:lpstr>
      <vt:lpstr>4. Applications</vt:lpstr>
      <vt:lpstr>4. Applications</vt:lpstr>
      <vt:lpstr>5. Conclusion</vt:lpstr>
      <vt:lpstr>PowerPoint Presentation</vt:lpstr>
      <vt:lpstr>Thank you.</vt:lpstr>
      <vt:lpstr>Optional : flush &amp; GAP tracking</vt:lpstr>
      <vt:lpstr>3. Process</vt:lpstr>
      <vt:lpstr>3. Process</vt:lpstr>
      <vt:lpstr>Time Saving For Climate Validation</vt:lpstr>
      <vt:lpstr>application</vt:lpstr>
      <vt:lpstr>application</vt:lpstr>
      <vt:lpstr>FIXTURE Adjustment</vt:lpstr>
      <vt:lpstr>Application</vt:lpstr>
      <vt:lpstr>Load Case Study</vt:lpstr>
      <vt:lpstr>Application</vt:lpstr>
      <vt:lpstr>Assembly Adjustment</vt:lpstr>
      <vt:lpstr>Application</vt:lpstr>
      <vt:lpstr>Interior  Flush &amp; Gap</vt:lpstr>
      <vt:lpstr>Application</vt:lpstr>
      <vt:lpstr>Exterior Flush &amp; Gap</vt:lpstr>
      <vt:lpstr>Application</vt:lpstr>
      <vt:lpstr>Pressurization</vt:lpstr>
      <vt:lpstr>Application</vt:lpstr>
      <vt:lpstr>Mini and Micro Mechanics</vt:lpstr>
      <vt:lpstr>Application</vt:lpstr>
      <vt:lpstr>PowerPoint Presentation</vt:lpstr>
      <vt:lpstr>PowerPoint Presentation</vt:lpstr>
      <vt:lpstr>PowerPoint Presentation</vt:lpstr>
      <vt:lpstr>PowerPoint Presentation</vt:lpstr>
      <vt:lpstr>SHARING OUR PASSION WORLDWIDE  WITH CUSTOMERS AT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Tiffany Warner</dc:creator>
  <cp:lastModifiedBy>Don Kahaian</cp:lastModifiedBy>
  <cp:revision>45</cp:revision>
  <cp:lastPrinted>2021-08-03T19:06:24Z</cp:lastPrinted>
  <dcterms:created xsi:type="dcterms:W3CDTF">2021-05-21T19:37:06Z</dcterms:created>
  <dcterms:modified xsi:type="dcterms:W3CDTF">2023-07-06T19:36:59Z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0x0101006557D152F0FF64449C85CA3CC9E31DD5</vt:lpwstr>
  </property>
  <property fmtid="{D5CDD505-2E9C-101B-9397-08002B2CF9AE}" pid="3" name="MediaServiceImageTags">
    <vt:lpwstr/>
  </property>
</Properties>
</file>