
<file path=[Content_Types].xml><?xml version="1.0" encoding="utf-8"?>
<Types xmlns="http://schemas.openxmlformats.org/package/2006/content-types">
  <Default Extension="jpeg" ContentType="image/jpeg"/>
  <Default Extension="mov" ContentType="video/quicktime"/>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4"/>
    <p:sldMasterId id="2147483714" r:id="rId5"/>
  </p:sldMasterIdLst>
  <p:notesMasterIdLst>
    <p:notesMasterId r:id="rId46"/>
  </p:notesMasterIdLst>
  <p:handoutMasterIdLst>
    <p:handoutMasterId r:id="rId47"/>
  </p:handoutMasterIdLst>
  <p:sldIdLst>
    <p:sldId id="282" r:id="rId6"/>
    <p:sldId id="283" r:id="rId7"/>
    <p:sldId id="368" r:id="rId8"/>
    <p:sldId id="351" r:id="rId9"/>
    <p:sldId id="542" r:id="rId10"/>
    <p:sldId id="521" r:id="rId11"/>
    <p:sldId id="487" r:id="rId12"/>
    <p:sldId id="529" r:id="rId13"/>
    <p:sldId id="352" r:id="rId14"/>
    <p:sldId id="482" r:id="rId15"/>
    <p:sldId id="531" r:id="rId16"/>
    <p:sldId id="418" r:id="rId17"/>
    <p:sldId id="533" r:id="rId18"/>
    <p:sldId id="485" r:id="rId19"/>
    <p:sldId id="532" r:id="rId20"/>
    <p:sldId id="534" r:id="rId21"/>
    <p:sldId id="535" r:id="rId22"/>
    <p:sldId id="536" r:id="rId23"/>
    <p:sldId id="537" r:id="rId24"/>
    <p:sldId id="538" r:id="rId25"/>
    <p:sldId id="539" r:id="rId26"/>
    <p:sldId id="540" r:id="rId27"/>
    <p:sldId id="541" r:id="rId28"/>
    <p:sldId id="544" r:id="rId29"/>
    <p:sldId id="543" r:id="rId30"/>
    <p:sldId id="404" r:id="rId31"/>
    <p:sldId id="479" r:id="rId32"/>
    <p:sldId id="407" r:id="rId33"/>
    <p:sldId id="408" r:id="rId34"/>
    <p:sldId id="411" r:id="rId35"/>
    <p:sldId id="484" r:id="rId36"/>
    <p:sldId id="502" r:id="rId37"/>
    <p:sldId id="527" r:id="rId38"/>
    <p:sldId id="511" r:id="rId39"/>
    <p:sldId id="488" r:id="rId40"/>
    <p:sldId id="490" r:id="rId41"/>
    <p:sldId id="489" r:id="rId42"/>
    <p:sldId id="491" r:id="rId43"/>
    <p:sldId id="526" r:id="rId44"/>
    <p:sldId id="403"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D5DD40D-9E5F-464A-A718-D9F3D5BEF662}">
          <p14:sldIdLst>
            <p14:sldId id="282"/>
            <p14:sldId id="283"/>
            <p14:sldId id="368"/>
            <p14:sldId id="351"/>
            <p14:sldId id="542"/>
            <p14:sldId id="521"/>
            <p14:sldId id="487"/>
            <p14:sldId id="529"/>
            <p14:sldId id="352"/>
            <p14:sldId id="482"/>
            <p14:sldId id="531"/>
            <p14:sldId id="418"/>
            <p14:sldId id="533"/>
            <p14:sldId id="485"/>
            <p14:sldId id="532"/>
            <p14:sldId id="534"/>
            <p14:sldId id="535"/>
            <p14:sldId id="536"/>
            <p14:sldId id="537"/>
            <p14:sldId id="538"/>
            <p14:sldId id="539"/>
            <p14:sldId id="540"/>
            <p14:sldId id="541"/>
            <p14:sldId id="544"/>
            <p14:sldId id="543"/>
            <p14:sldId id="404"/>
          </p14:sldIdLst>
        </p14:section>
        <p14:section name="Company Pages" id="{F6B24956-B447-45B8-8988-92822142DBC7}">
          <p14:sldIdLst>
            <p14:sldId id="479"/>
            <p14:sldId id="407"/>
            <p14:sldId id="408"/>
            <p14:sldId id="411"/>
          </p14:sldIdLst>
        </p14:section>
        <p14:section name="Pod Family" id="{B4E9A11F-A2A8-4AE0-B6A1-66EAA7F9C1DC}">
          <p14:sldIdLst>
            <p14:sldId id="484"/>
            <p14:sldId id="502"/>
          </p14:sldIdLst>
        </p14:section>
        <p14:section name="Closing Energy" id="{B556C0DE-E5F3-4069-AB71-34B8E5F7A9D0}">
          <p14:sldIdLst>
            <p14:sldId id="527"/>
          </p14:sldIdLst>
        </p14:section>
        <p14:section name="Closing Speed" id="{239E3ABF-4238-4FDE-A7BC-E9518987811B}">
          <p14:sldIdLst>
            <p14:sldId id="511"/>
          </p14:sldIdLst>
        </p14:section>
        <p14:section name="Friction" id="{14161816-0A5F-4DC6-B4E9-61E448993FDF}">
          <p14:sldIdLst>
            <p14:sldId id="488"/>
          </p14:sldIdLst>
        </p14:section>
        <p14:section name="Door Angle" id="{864CC8F7-307A-457A-BE86-922C565ED5C1}">
          <p14:sldIdLst>
            <p14:sldId id="490"/>
          </p14:sldIdLst>
        </p14:section>
        <p14:section name="Hinge Tip" id="{1C97E63A-F1F2-4C82-8D65-8CEEAE21BAC0}">
          <p14:sldIdLst>
            <p14:sldId id="489"/>
          </p14:sldIdLst>
        </p14:section>
        <p14:section name="Spring Speed" id="{4B7BA395-C5EC-4EEB-835E-FC942B094B22}">
          <p14:sldIdLst>
            <p14:sldId id="491"/>
          </p14:sldIdLst>
        </p14:section>
        <p14:section name="Closing Force" id="{E68F549E-A24F-4368-AB93-A5BE91992F81}">
          <p14:sldIdLst>
            <p14:sldId id="526"/>
          </p14:sldIdLst>
        </p14:section>
        <p14:section name="Data Analysis" id="{43D59496-666B-4140-8993-5C6C40508551}">
          <p14:sldIdLst>
            <p14:sldId id="403"/>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iffany Warner" initials="TW" lastIdx="7" clrIdx="0">
    <p:extLst>
      <p:ext uri="{19B8F6BF-5375-455C-9EA6-DF929625EA0E}">
        <p15:presenceInfo xmlns:p15="http://schemas.microsoft.com/office/powerpoint/2012/main" userId="S::TWarner@ezmetrology.com::f34d7767-9354-4aab-8aae-15bbfc7d54f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D82D"/>
    <a:srgbClr val="4EF846"/>
    <a:srgbClr val="FB8E4B"/>
    <a:srgbClr val="DDDDDD"/>
    <a:srgbClr val="C7D82B"/>
    <a:srgbClr val="C7D82A"/>
    <a:srgbClr val="B4C10F"/>
    <a:srgbClr val="98A30D"/>
    <a:srgbClr val="C9D803"/>
    <a:srgbClr val="282828"/>
  </p:clrMru>
  <p:extLst>
    <p:ext uri="{E76CE94A-603C-4142-B9EB-6D1370010A27}">
      <p14:discardImageEditData xmlns:p14="http://schemas.microsoft.com/office/powerpoint/2010/main" val="1"/>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1679C1-02EC-486C-BA2C-694064C9A2E4}" v="195" dt="2026-03-22T18:57:31.5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48" d="100"/>
          <a:sy n="148" d="100"/>
        </p:scale>
        <p:origin x="2190" y="114"/>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handoutMaster" Target="handoutMasters/handoutMaster1.xml"/><Relationship Id="rId50"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microsoft.com/office/2015/10/relationships/revisionInfo" Target="revisionInfo.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commentAuthors" Target="commentAuthors.xml"/><Relationship Id="rId8" Type="http://schemas.openxmlformats.org/officeDocument/2006/relationships/slide" Target="slides/slide3.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FAB4AC4-1C0D-4A05-8EBC-B8DE22E0FD5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C382D00-2E6E-4AB3-8FA1-D71B8A63131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D34B7D6-AE30-4D1B-A4FF-A0A878AE8C28}" type="datetimeFigureOut">
              <a:rPr lang="en-US" smtClean="0"/>
              <a:t>3/22/2026</a:t>
            </a:fld>
            <a:endParaRPr lang="en-US"/>
          </a:p>
        </p:txBody>
      </p:sp>
      <p:sp>
        <p:nvSpPr>
          <p:cNvPr id="4" name="Footer Placeholder 3">
            <a:extLst>
              <a:ext uri="{FF2B5EF4-FFF2-40B4-BE49-F238E27FC236}">
                <a16:creationId xmlns:a16="http://schemas.microsoft.com/office/drawing/2014/main" id="{502DB21C-2AEB-4F3B-85E8-BB9E1717C39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025F8CE-E197-4ABC-A226-A165705A68C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58796BC-03D5-462E-A891-5C7BD8F2D9C9}" type="slidenum">
              <a:rPr lang="en-US" smtClean="0"/>
              <a:t>‹#›</a:t>
            </a:fld>
            <a:endParaRPr lang="en-US"/>
          </a:p>
        </p:txBody>
      </p:sp>
    </p:spTree>
    <p:extLst>
      <p:ext uri="{BB962C8B-B14F-4D97-AF65-F5344CB8AC3E}">
        <p14:creationId xmlns:p14="http://schemas.microsoft.com/office/powerpoint/2010/main" val="6546371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CF8CA6-C868-4999-A3F8-EBB8012C9E08}" type="datetimeFigureOut">
              <a:rPr lang="en-US" smtClean="0"/>
              <a:t>3/22/2026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AB9E0A-0FEB-4884-B0D7-08502F4BE728}" type="slidenum">
              <a:rPr lang="en-US" smtClean="0"/>
              <a:t>‹#›</a:t>
            </a:fld>
            <a:endParaRPr lang="en-US"/>
          </a:p>
        </p:txBody>
      </p:sp>
    </p:spTree>
    <p:extLst>
      <p:ext uri="{BB962C8B-B14F-4D97-AF65-F5344CB8AC3E}">
        <p14:creationId xmlns:p14="http://schemas.microsoft.com/office/powerpoint/2010/main" val="14590854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4</a:t>
            </a:fld>
            <a:endParaRPr lang="en-US"/>
          </a:p>
        </p:txBody>
      </p:sp>
    </p:spTree>
    <p:extLst>
      <p:ext uri="{BB962C8B-B14F-4D97-AF65-F5344CB8AC3E}">
        <p14:creationId xmlns:p14="http://schemas.microsoft.com/office/powerpoint/2010/main" val="1516906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0F8CA3-20B6-3DE4-7F6E-B7192F5707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6563AF-B5C3-906C-0B2D-ABD18CD457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D60A3D-982B-B3C7-940E-195EECE40AC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3783ABE-36C8-C110-5879-9ADC3B87874A}"/>
              </a:ext>
            </a:extLst>
          </p:cNvPr>
          <p:cNvSpPr>
            <a:spLocks noGrp="1"/>
          </p:cNvSpPr>
          <p:nvPr>
            <p:ph type="sldNum" sz="quarter" idx="5"/>
          </p:nvPr>
        </p:nvSpPr>
        <p:spPr/>
        <p:txBody>
          <a:bodyPr/>
          <a:lstStyle/>
          <a:p>
            <a:fld id="{41AB9E0A-0FEB-4884-B0D7-08502F4BE728}" type="slidenum">
              <a:rPr lang="en-US" smtClean="0"/>
              <a:t>5</a:t>
            </a:fld>
            <a:endParaRPr lang="en-US"/>
          </a:p>
        </p:txBody>
      </p:sp>
    </p:spTree>
    <p:extLst>
      <p:ext uri="{BB962C8B-B14F-4D97-AF65-F5344CB8AC3E}">
        <p14:creationId xmlns:p14="http://schemas.microsoft.com/office/powerpoint/2010/main" val="37136630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D76DC-5F2D-806C-3F8A-579C93623D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802B2C-DC2B-0C4A-0823-429CE7F6B0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11CA60-C00F-7C2C-9800-D3E5A2BD47D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4016263-1987-5613-9383-11D1AC253F26}"/>
              </a:ext>
            </a:extLst>
          </p:cNvPr>
          <p:cNvSpPr>
            <a:spLocks noGrp="1"/>
          </p:cNvSpPr>
          <p:nvPr>
            <p:ph type="sldNum" sz="quarter" idx="5"/>
          </p:nvPr>
        </p:nvSpPr>
        <p:spPr/>
        <p:txBody>
          <a:bodyPr/>
          <a:lstStyle/>
          <a:p>
            <a:fld id="{41AB9E0A-0FEB-4884-B0D7-08502F4BE728}" type="slidenum">
              <a:rPr lang="en-US" smtClean="0"/>
              <a:t>7</a:t>
            </a:fld>
            <a:endParaRPr lang="en-US"/>
          </a:p>
        </p:txBody>
      </p:sp>
    </p:spTree>
    <p:extLst>
      <p:ext uri="{BB962C8B-B14F-4D97-AF65-F5344CB8AC3E}">
        <p14:creationId xmlns:p14="http://schemas.microsoft.com/office/powerpoint/2010/main" val="7551635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C20993-B501-6976-AF64-98955C321F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3848BC-01F6-68B3-BEEB-E6BB2696E2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4A6729-AD07-2275-0854-01D86B1E92D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89BE27F-4253-BC97-7BE9-A58BD4AEE4C3}"/>
              </a:ext>
            </a:extLst>
          </p:cNvPr>
          <p:cNvSpPr>
            <a:spLocks noGrp="1"/>
          </p:cNvSpPr>
          <p:nvPr>
            <p:ph type="sldNum" sz="quarter" idx="5"/>
          </p:nvPr>
        </p:nvSpPr>
        <p:spPr/>
        <p:txBody>
          <a:bodyPr/>
          <a:lstStyle/>
          <a:p>
            <a:fld id="{41AB9E0A-0FEB-4884-B0D7-08502F4BE728}" type="slidenum">
              <a:rPr lang="en-US" smtClean="0"/>
              <a:t>8</a:t>
            </a:fld>
            <a:endParaRPr lang="en-US"/>
          </a:p>
        </p:txBody>
      </p:sp>
    </p:spTree>
    <p:extLst>
      <p:ext uri="{BB962C8B-B14F-4D97-AF65-F5344CB8AC3E}">
        <p14:creationId xmlns:p14="http://schemas.microsoft.com/office/powerpoint/2010/main" val="27189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10</a:t>
            </a:fld>
            <a:endParaRPr lang="en-US"/>
          </a:p>
        </p:txBody>
      </p:sp>
    </p:spTree>
    <p:extLst>
      <p:ext uri="{BB962C8B-B14F-4D97-AF65-F5344CB8AC3E}">
        <p14:creationId xmlns:p14="http://schemas.microsoft.com/office/powerpoint/2010/main" val="18268083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2EDD8D-9E03-AECC-E2A8-1D764783F1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D29146-16E0-31A4-6E53-003D4D6609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0BEFB3-2610-8E4A-DDFC-DE9B3BF898F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8131C6E-1212-D8C2-0F6C-6EA046B15490}"/>
              </a:ext>
            </a:extLst>
          </p:cNvPr>
          <p:cNvSpPr>
            <a:spLocks noGrp="1"/>
          </p:cNvSpPr>
          <p:nvPr>
            <p:ph type="sldNum" sz="quarter" idx="5"/>
          </p:nvPr>
        </p:nvSpPr>
        <p:spPr/>
        <p:txBody>
          <a:bodyPr/>
          <a:lstStyle/>
          <a:p>
            <a:fld id="{41AB9E0A-0FEB-4884-B0D7-08502F4BE728}" type="slidenum">
              <a:rPr lang="en-US" smtClean="0"/>
              <a:t>11</a:t>
            </a:fld>
            <a:endParaRPr lang="en-US"/>
          </a:p>
        </p:txBody>
      </p:sp>
    </p:spTree>
    <p:extLst>
      <p:ext uri="{BB962C8B-B14F-4D97-AF65-F5344CB8AC3E}">
        <p14:creationId xmlns:p14="http://schemas.microsoft.com/office/powerpoint/2010/main" val="38629125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7C0857-CDCB-F4A6-3531-3485F46A7C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6D8FA7-4BAD-C373-F35B-9B7331FA06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EE77D9-CD82-901B-46B3-DBFA4739437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9034A50-E0EC-1F7E-6888-BE491813CA3F}"/>
              </a:ext>
            </a:extLst>
          </p:cNvPr>
          <p:cNvSpPr>
            <a:spLocks noGrp="1"/>
          </p:cNvSpPr>
          <p:nvPr>
            <p:ph type="sldNum" sz="quarter" idx="5"/>
          </p:nvPr>
        </p:nvSpPr>
        <p:spPr/>
        <p:txBody>
          <a:bodyPr/>
          <a:lstStyle/>
          <a:p>
            <a:fld id="{41AB9E0A-0FEB-4884-B0D7-08502F4BE728}" type="slidenum">
              <a:rPr lang="en-US" smtClean="0"/>
              <a:t>13</a:t>
            </a:fld>
            <a:endParaRPr lang="en-US"/>
          </a:p>
        </p:txBody>
      </p:sp>
    </p:spTree>
    <p:extLst>
      <p:ext uri="{BB962C8B-B14F-4D97-AF65-F5344CB8AC3E}">
        <p14:creationId xmlns:p14="http://schemas.microsoft.com/office/powerpoint/2010/main" val="41474541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C1E1DF-3EA6-9160-9EDF-331580B936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154566-0353-D03D-FD67-26D4CB26AE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4D590A-2C7F-AA1C-838B-FE3BDBCA392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35F90ED-259D-5DFF-F327-D9F7155402EC}"/>
              </a:ext>
            </a:extLst>
          </p:cNvPr>
          <p:cNvSpPr>
            <a:spLocks noGrp="1"/>
          </p:cNvSpPr>
          <p:nvPr>
            <p:ph type="sldNum" sz="quarter" idx="5"/>
          </p:nvPr>
        </p:nvSpPr>
        <p:spPr/>
        <p:txBody>
          <a:bodyPr/>
          <a:lstStyle/>
          <a:p>
            <a:fld id="{41AB9E0A-0FEB-4884-B0D7-08502F4BE728}" type="slidenum">
              <a:rPr lang="en-US" smtClean="0"/>
              <a:t>15</a:t>
            </a:fld>
            <a:endParaRPr lang="en-US"/>
          </a:p>
        </p:txBody>
      </p:sp>
    </p:spTree>
    <p:extLst>
      <p:ext uri="{BB962C8B-B14F-4D97-AF65-F5344CB8AC3E}">
        <p14:creationId xmlns:p14="http://schemas.microsoft.com/office/powerpoint/2010/main" val="27035123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996B65-F3EC-057B-5406-51047B4E60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FC556B-D0CF-9B8F-CA24-BEBA67F26B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2D6D5C-ABBE-4150-F173-3D521D1C7DE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D73BFC2-11FF-1C1C-2374-7EBEDA3841FA}"/>
              </a:ext>
            </a:extLst>
          </p:cNvPr>
          <p:cNvSpPr>
            <a:spLocks noGrp="1"/>
          </p:cNvSpPr>
          <p:nvPr>
            <p:ph type="sldNum" sz="quarter" idx="5"/>
          </p:nvPr>
        </p:nvSpPr>
        <p:spPr/>
        <p:txBody>
          <a:bodyPr/>
          <a:lstStyle/>
          <a:p>
            <a:fld id="{41AB9E0A-0FEB-4884-B0D7-08502F4BE728}" type="slidenum">
              <a:rPr lang="en-US" smtClean="0"/>
              <a:t>16</a:t>
            </a:fld>
            <a:endParaRPr lang="en-US"/>
          </a:p>
        </p:txBody>
      </p:sp>
    </p:spTree>
    <p:extLst>
      <p:ext uri="{BB962C8B-B14F-4D97-AF65-F5344CB8AC3E}">
        <p14:creationId xmlns:p14="http://schemas.microsoft.com/office/powerpoint/2010/main" val="8057138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7E26BD-E4A0-B131-9E4A-AAB957B7AD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0CBF2B-2755-B162-DBCB-87B736B368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34C2A3-65D3-2E88-2A83-8A703DA561E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95F9F19-65E5-CC7E-C9B0-69920B82FD55}"/>
              </a:ext>
            </a:extLst>
          </p:cNvPr>
          <p:cNvSpPr>
            <a:spLocks noGrp="1"/>
          </p:cNvSpPr>
          <p:nvPr>
            <p:ph type="sldNum" sz="quarter" idx="5"/>
          </p:nvPr>
        </p:nvSpPr>
        <p:spPr/>
        <p:txBody>
          <a:bodyPr/>
          <a:lstStyle/>
          <a:p>
            <a:fld id="{41AB9E0A-0FEB-4884-B0D7-08502F4BE728}" type="slidenum">
              <a:rPr lang="en-US" smtClean="0"/>
              <a:t>17</a:t>
            </a:fld>
            <a:endParaRPr lang="en-US"/>
          </a:p>
        </p:txBody>
      </p:sp>
    </p:spTree>
    <p:extLst>
      <p:ext uri="{BB962C8B-B14F-4D97-AF65-F5344CB8AC3E}">
        <p14:creationId xmlns:p14="http://schemas.microsoft.com/office/powerpoint/2010/main" val="12730103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DEAA17-65C7-CB6F-B7E6-CAA47CCE1F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509E49-6BA6-5914-09D1-C9F463D493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D75CFD-B21E-C334-5F25-3C3CF6BCA9F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10883EF-929B-514C-D84B-AED5069AC573}"/>
              </a:ext>
            </a:extLst>
          </p:cNvPr>
          <p:cNvSpPr>
            <a:spLocks noGrp="1"/>
          </p:cNvSpPr>
          <p:nvPr>
            <p:ph type="sldNum" sz="quarter" idx="5"/>
          </p:nvPr>
        </p:nvSpPr>
        <p:spPr/>
        <p:txBody>
          <a:bodyPr/>
          <a:lstStyle/>
          <a:p>
            <a:fld id="{41AB9E0A-0FEB-4884-B0D7-08502F4BE728}" type="slidenum">
              <a:rPr lang="en-US" smtClean="0"/>
              <a:t>18</a:t>
            </a:fld>
            <a:endParaRPr lang="en-US"/>
          </a:p>
        </p:txBody>
      </p:sp>
    </p:spTree>
    <p:extLst>
      <p:ext uri="{BB962C8B-B14F-4D97-AF65-F5344CB8AC3E}">
        <p14:creationId xmlns:p14="http://schemas.microsoft.com/office/powerpoint/2010/main" val="6228982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E33B6F-A375-75D4-6ED9-298E61EB27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F8D762-4981-5C6B-A7BA-CB971AF532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103DD0-D9A8-8166-AE6F-B062790D703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3E9C333-00EB-F6EE-88C7-0D5BAF583371}"/>
              </a:ext>
            </a:extLst>
          </p:cNvPr>
          <p:cNvSpPr>
            <a:spLocks noGrp="1"/>
          </p:cNvSpPr>
          <p:nvPr>
            <p:ph type="sldNum" sz="quarter" idx="5"/>
          </p:nvPr>
        </p:nvSpPr>
        <p:spPr/>
        <p:txBody>
          <a:bodyPr/>
          <a:lstStyle/>
          <a:p>
            <a:fld id="{41AB9E0A-0FEB-4884-B0D7-08502F4BE728}" type="slidenum">
              <a:rPr lang="en-US" smtClean="0"/>
              <a:t>19</a:t>
            </a:fld>
            <a:endParaRPr lang="en-US"/>
          </a:p>
        </p:txBody>
      </p:sp>
    </p:spTree>
    <p:extLst>
      <p:ext uri="{BB962C8B-B14F-4D97-AF65-F5344CB8AC3E}">
        <p14:creationId xmlns:p14="http://schemas.microsoft.com/office/powerpoint/2010/main" val="41801204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55E8A8-C469-7C39-A194-AA124ED947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D17379-6868-FD13-4E0B-5DDEE8F497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9036AB-CF82-6043-6828-982164140F5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360DB22-6047-D986-6DF2-9DDA9C53E9E0}"/>
              </a:ext>
            </a:extLst>
          </p:cNvPr>
          <p:cNvSpPr>
            <a:spLocks noGrp="1"/>
          </p:cNvSpPr>
          <p:nvPr>
            <p:ph type="sldNum" sz="quarter" idx="5"/>
          </p:nvPr>
        </p:nvSpPr>
        <p:spPr/>
        <p:txBody>
          <a:bodyPr/>
          <a:lstStyle/>
          <a:p>
            <a:fld id="{41AB9E0A-0FEB-4884-B0D7-08502F4BE728}" type="slidenum">
              <a:rPr lang="en-US" smtClean="0"/>
              <a:t>20</a:t>
            </a:fld>
            <a:endParaRPr lang="en-US"/>
          </a:p>
        </p:txBody>
      </p:sp>
    </p:spTree>
    <p:extLst>
      <p:ext uri="{BB962C8B-B14F-4D97-AF65-F5344CB8AC3E}">
        <p14:creationId xmlns:p14="http://schemas.microsoft.com/office/powerpoint/2010/main" val="4827847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7583F2-7CF2-69CC-73BE-199B69256E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67AB65-6E01-B3BD-C537-CD590C9FA4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7289AB-6A4A-5A47-254D-F006FD55CBC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1A8F580-2B6C-566F-24B0-912B7CC4275D}"/>
              </a:ext>
            </a:extLst>
          </p:cNvPr>
          <p:cNvSpPr>
            <a:spLocks noGrp="1"/>
          </p:cNvSpPr>
          <p:nvPr>
            <p:ph type="sldNum" sz="quarter" idx="5"/>
          </p:nvPr>
        </p:nvSpPr>
        <p:spPr/>
        <p:txBody>
          <a:bodyPr/>
          <a:lstStyle/>
          <a:p>
            <a:fld id="{41AB9E0A-0FEB-4884-B0D7-08502F4BE728}" type="slidenum">
              <a:rPr lang="en-US" smtClean="0"/>
              <a:t>21</a:t>
            </a:fld>
            <a:endParaRPr lang="en-US"/>
          </a:p>
        </p:txBody>
      </p:sp>
    </p:spTree>
    <p:extLst>
      <p:ext uri="{BB962C8B-B14F-4D97-AF65-F5344CB8AC3E}">
        <p14:creationId xmlns:p14="http://schemas.microsoft.com/office/powerpoint/2010/main" val="15462621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69072B-CEBB-2DDA-67D6-30A75F03FE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34CD2F-7C7A-2B41-F708-D778C9196F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2AB549-0405-004B-EE3F-08EA38A8F11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90619D1-9D61-7800-C11E-DF64D50DE72A}"/>
              </a:ext>
            </a:extLst>
          </p:cNvPr>
          <p:cNvSpPr>
            <a:spLocks noGrp="1"/>
          </p:cNvSpPr>
          <p:nvPr>
            <p:ph type="sldNum" sz="quarter" idx="5"/>
          </p:nvPr>
        </p:nvSpPr>
        <p:spPr/>
        <p:txBody>
          <a:bodyPr/>
          <a:lstStyle/>
          <a:p>
            <a:fld id="{41AB9E0A-0FEB-4884-B0D7-08502F4BE728}" type="slidenum">
              <a:rPr lang="en-US" smtClean="0"/>
              <a:t>22</a:t>
            </a:fld>
            <a:endParaRPr lang="en-US"/>
          </a:p>
        </p:txBody>
      </p:sp>
    </p:spTree>
    <p:extLst>
      <p:ext uri="{BB962C8B-B14F-4D97-AF65-F5344CB8AC3E}">
        <p14:creationId xmlns:p14="http://schemas.microsoft.com/office/powerpoint/2010/main" val="2794093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BFA4F6-DABE-D609-DF4B-63A1DB84F4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6D5216-7179-25D2-83B7-933E3853E0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F5982D-C53A-192F-3C23-79996EE968A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9D145C0-DF0B-5CFA-34B1-2D2686489CBE}"/>
              </a:ext>
            </a:extLst>
          </p:cNvPr>
          <p:cNvSpPr>
            <a:spLocks noGrp="1"/>
          </p:cNvSpPr>
          <p:nvPr>
            <p:ph type="sldNum" sz="quarter" idx="5"/>
          </p:nvPr>
        </p:nvSpPr>
        <p:spPr/>
        <p:txBody>
          <a:bodyPr/>
          <a:lstStyle/>
          <a:p>
            <a:fld id="{41AB9E0A-0FEB-4884-B0D7-08502F4BE728}" type="slidenum">
              <a:rPr lang="en-US" smtClean="0"/>
              <a:t>23</a:t>
            </a:fld>
            <a:endParaRPr lang="en-US"/>
          </a:p>
        </p:txBody>
      </p:sp>
    </p:spTree>
    <p:extLst>
      <p:ext uri="{BB962C8B-B14F-4D97-AF65-F5344CB8AC3E}">
        <p14:creationId xmlns:p14="http://schemas.microsoft.com/office/powerpoint/2010/main" val="2927192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428B36-4E18-B9EF-709F-4D9D61AAFB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2474A-B10B-ABF5-DE93-26CAB9E48E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5CCA05-ED54-B956-58B9-B8AECC6BBCD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C54B303-C768-2286-EAE8-F5FC755D27DA}"/>
              </a:ext>
            </a:extLst>
          </p:cNvPr>
          <p:cNvSpPr>
            <a:spLocks noGrp="1"/>
          </p:cNvSpPr>
          <p:nvPr>
            <p:ph type="sldNum" sz="quarter" idx="5"/>
          </p:nvPr>
        </p:nvSpPr>
        <p:spPr/>
        <p:txBody>
          <a:bodyPr/>
          <a:lstStyle/>
          <a:p>
            <a:fld id="{41AB9E0A-0FEB-4884-B0D7-08502F4BE728}" type="slidenum">
              <a:rPr lang="en-US" smtClean="0"/>
              <a:t>25</a:t>
            </a:fld>
            <a:endParaRPr lang="en-US"/>
          </a:p>
        </p:txBody>
      </p:sp>
    </p:spTree>
    <p:extLst>
      <p:ext uri="{BB962C8B-B14F-4D97-AF65-F5344CB8AC3E}">
        <p14:creationId xmlns:p14="http://schemas.microsoft.com/office/powerpoint/2010/main" val="2532747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DE39F74-F4C4-411B-A3B1-5D6160F708FA}" type="slidenum">
              <a:rPr lang="en-US" smtClean="0"/>
              <a:t>29</a:t>
            </a:fld>
            <a:endParaRPr lang="en-US"/>
          </a:p>
        </p:txBody>
      </p:sp>
    </p:spTree>
    <p:extLst>
      <p:ext uri="{BB962C8B-B14F-4D97-AF65-F5344CB8AC3E}">
        <p14:creationId xmlns:p14="http://schemas.microsoft.com/office/powerpoint/2010/main" val="35943811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0620C-F5F4-C4E0-67C3-2CDE6B301A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DFD5F1-657E-8284-B7E2-7AD5FA69C2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7324EC-B474-BF0F-869F-BE2FD8EAC4A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0C3EE75-EB5F-AF93-A9D8-233EFDAE8D78}"/>
              </a:ext>
            </a:extLst>
          </p:cNvPr>
          <p:cNvSpPr>
            <a:spLocks noGrp="1"/>
          </p:cNvSpPr>
          <p:nvPr>
            <p:ph type="sldNum" sz="quarter" idx="5"/>
          </p:nvPr>
        </p:nvSpPr>
        <p:spPr/>
        <p:txBody>
          <a:bodyPr/>
          <a:lstStyle/>
          <a:p>
            <a:fld id="{41AB9E0A-0FEB-4884-B0D7-08502F4BE728}" type="slidenum">
              <a:rPr lang="en-US" smtClean="0"/>
              <a:t>31</a:t>
            </a:fld>
            <a:endParaRPr lang="en-US"/>
          </a:p>
        </p:txBody>
      </p:sp>
    </p:spTree>
    <p:extLst>
      <p:ext uri="{BB962C8B-B14F-4D97-AF65-F5344CB8AC3E}">
        <p14:creationId xmlns:p14="http://schemas.microsoft.com/office/powerpoint/2010/main" val="24156949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D5ADCD-1112-CEBC-5618-BEB1C0154B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1B7ABD-7363-5A7A-8406-A3C7FCA223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CA6EC2-B550-CDC3-428B-AD092340626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C2F1375-451D-438F-B812-0EED111399AD}"/>
              </a:ext>
            </a:extLst>
          </p:cNvPr>
          <p:cNvSpPr>
            <a:spLocks noGrp="1"/>
          </p:cNvSpPr>
          <p:nvPr>
            <p:ph type="sldNum" sz="quarter" idx="5"/>
          </p:nvPr>
        </p:nvSpPr>
        <p:spPr/>
        <p:txBody>
          <a:bodyPr/>
          <a:lstStyle/>
          <a:p>
            <a:fld id="{41AB9E0A-0FEB-4884-B0D7-08502F4BE728}" type="slidenum">
              <a:rPr lang="en-US" smtClean="0"/>
              <a:t>32</a:t>
            </a:fld>
            <a:endParaRPr lang="en-US"/>
          </a:p>
        </p:txBody>
      </p:sp>
    </p:spTree>
    <p:extLst>
      <p:ext uri="{BB962C8B-B14F-4D97-AF65-F5344CB8AC3E}">
        <p14:creationId xmlns:p14="http://schemas.microsoft.com/office/powerpoint/2010/main" val="963882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D76DC-5F2D-806C-3F8A-579C93623D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802B2C-DC2B-0C4A-0823-429CE7F6B0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11CA60-C00F-7C2C-9800-D3E5A2BD47D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4016263-1987-5613-9383-11D1AC253F26}"/>
              </a:ext>
            </a:extLst>
          </p:cNvPr>
          <p:cNvSpPr>
            <a:spLocks noGrp="1"/>
          </p:cNvSpPr>
          <p:nvPr>
            <p:ph type="sldNum" sz="quarter" idx="5"/>
          </p:nvPr>
        </p:nvSpPr>
        <p:spPr/>
        <p:txBody>
          <a:bodyPr/>
          <a:lstStyle/>
          <a:p>
            <a:fld id="{41AB9E0A-0FEB-4884-B0D7-08502F4BE728}" type="slidenum">
              <a:rPr lang="en-US" smtClean="0"/>
              <a:t>33</a:t>
            </a:fld>
            <a:endParaRPr lang="en-US"/>
          </a:p>
        </p:txBody>
      </p:sp>
    </p:spTree>
    <p:extLst>
      <p:ext uri="{BB962C8B-B14F-4D97-AF65-F5344CB8AC3E}">
        <p14:creationId xmlns:p14="http://schemas.microsoft.com/office/powerpoint/2010/main" val="3953728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D76DC-5F2D-806C-3F8A-579C93623D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802B2C-DC2B-0C4A-0823-429CE7F6B0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11CA60-C00F-7C2C-9800-D3E5A2BD47D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4016263-1987-5613-9383-11D1AC253F26}"/>
              </a:ext>
            </a:extLst>
          </p:cNvPr>
          <p:cNvSpPr>
            <a:spLocks noGrp="1"/>
          </p:cNvSpPr>
          <p:nvPr>
            <p:ph type="sldNum" sz="quarter" idx="5"/>
          </p:nvPr>
        </p:nvSpPr>
        <p:spPr/>
        <p:txBody>
          <a:bodyPr/>
          <a:lstStyle/>
          <a:p>
            <a:fld id="{41AB9E0A-0FEB-4884-B0D7-08502F4BE728}" type="slidenum">
              <a:rPr lang="en-US" smtClean="0"/>
              <a:t>34</a:t>
            </a:fld>
            <a:endParaRPr lang="en-US"/>
          </a:p>
        </p:txBody>
      </p:sp>
    </p:spTree>
    <p:extLst>
      <p:ext uri="{BB962C8B-B14F-4D97-AF65-F5344CB8AC3E}">
        <p14:creationId xmlns:p14="http://schemas.microsoft.com/office/powerpoint/2010/main" val="8110777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4E406-F781-1742-4367-D5B6FB706D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E9E748-B7FD-2207-44D9-ECF1CB31FD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EB477D-CE4D-BC6F-F47F-0456EF3577D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DCBB787-0880-B012-79AD-1610E9525A6F}"/>
              </a:ext>
            </a:extLst>
          </p:cNvPr>
          <p:cNvSpPr>
            <a:spLocks noGrp="1"/>
          </p:cNvSpPr>
          <p:nvPr>
            <p:ph type="sldNum" sz="quarter" idx="5"/>
          </p:nvPr>
        </p:nvSpPr>
        <p:spPr/>
        <p:txBody>
          <a:bodyPr/>
          <a:lstStyle/>
          <a:p>
            <a:fld id="{41AB9E0A-0FEB-4884-B0D7-08502F4BE728}" type="slidenum">
              <a:rPr lang="en-US" smtClean="0"/>
              <a:t>35</a:t>
            </a:fld>
            <a:endParaRPr lang="en-US"/>
          </a:p>
        </p:txBody>
      </p:sp>
    </p:spTree>
    <p:extLst>
      <p:ext uri="{BB962C8B-B14F-4D97-AF65-F5344CB8AC3E}">
        <p14:creationId xmlns:p14="http://schemas.microsoft.com/office/powerpoint/2010/main" val="37132075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901D88-D9B1-E318-1524-BECDA155A7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C84DDB-4ECD-DD05-67E3-7D26902485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5CB37B-BAB9-018A-9438-B4F21754427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4B4BC7D-6D4C-2347-BE70-1C571CCCAF2B}"/>
              </a:ext>
            </a:extLst>
          </p:cNvPr>
          <p:cNvSpPr>
            <a:spLocks noGrp="1"/>
          </p:cNvSpPr>
          <p:nvPr>
            <p:ph type="sldNum" sz="quarter" idx="5"/>
          </p:nvPr>
        </p:nvSpPr>
        <p:spPr/>
        <p:txBody>
          <a:bodyPr/>
          <a:lstStyle/>
          <a:p>
            <a:fld id="{41AB9E0A-0FEB-4884-B0D7-08502F4BE728}" type="slidenum">
              <a:rPr lang="en-US" smtClean="0"/>
              <a:t>36</a:t>
            </a:fld>
            <a:endParaRPr lang="en-US"/>
          </a:p>
        </p:txBody>
      </p:sp>
    </p:spTree>
    <p:extLst>
      <p:ext uri="{BB962C8B-B14F-4D97-AF65-F5344CB8AC3E}">
        <p14:creationId xmlns:p14="http://schemas.microsoft.com/office/powerpoint/2010/main" val="32243030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924F3-D78C-BF2E-414F-2E7CD7AD5F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D38606-14A4-75E5-F413-903200B066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934D67-9E49-A627-0860-EF0DA903CF3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F7AD674-4BAF-1D15-B5BF-5A0498CCDFB8}"/>
              </a:ext>
            </a:extLst>
          </p:cNvPr>
          <p:cNvSpPr>
            <a:spLocks noGrp="1"/>
          </p:cNvSpPr>
          <p:nvPr>
            <p:ph type="sldNum" sz="quarter" idx="5"/>
          </p:nvPr>
        </p:nvSpPr>
        <p:spPr/>
        <p:txBody>
          <a:bodyPr/>
          <a:lstStyle/>
          <a:p>
            <a:fld id="{41AB9E0A-0FEB-4884-B0D7-08502F4BE728}" type="slidenum">
              <a:rPr lang="en-US" smtClean="0"/>
              <a:t>37</a:t>
            </a:fld>
            <a:endParaRPr lang="en-US"/>
          </a:p>
        </p:txBody>
      </p:sp>
    </p:spTree>
    <p:extLst>
      <p:ext uri="{BB962C8B-B14F-4D97-AF65-F5344CB8AC3E}">
        <p14:creationId xmlns:p14="http://schemas.microsoft.com/office/powerpoint/2010/main" val="15478816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E587F1-7092-0241-BC07-5101B068B7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5758B4-617E-D4B6-2081-7E71C3B43D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416EC9-84E6-E5D2-21B0-28EB41847DA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941340F-82ED-0675-5F27-384F8B5B7DF8}"/>
              </a:ext>
            </a:extLst>
          </p:cNvPr>
          <p:cNvSpPr>
            <a:spLocks noGrp="1"/>
          </p:cNvSpPr>
          <p:nvPr>
            <p:ph type="sldNum" sz="quarter" idx="5"/>
          </p:nvPr>
        </p:nvSpPr>
        <p:spPr/>
        <p:txBody>
          <a:bodyPr/>
          <a:lstStyle/>
          <a:p>
            <a:fld id="{41AB9E0A-0FEB-4884-B0D7-08502F4BE728}" type="slidenum">
              <a:rPr lang="en-US" smtClean="0"/>
              <a:t>38</a:t>
            </a:fld>
            <a:endParaRPr lang="en-US"/>
          </a:p>
        </p:txBody>
      </p:sp>
    </p:spTree>
    <p:extLst>
      <p:ext uri="{BB962C8B-B14F-4D97-AF65-F5344CB8AC3E}">
        <p14:creationId xmlns:p14="http://schemas.microsoft.com/office/powerpoint/2010/main" val="3699817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DC888F-DA5D-6C97-1257-B8575C78F0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AF6913-45EF-FDC7-D40C-CA00A60975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7FFD2C-A9CA-76B4-C27E-C07B87E519B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64775D3-F35A-F869-ACA6-6D270357B06C}"/>
              </a:ext>
            </a:extLst>
          </p:cNvPr>
          <p:cNvSpPr>
            <a:spLocks noGrp="1"/>
          </p:cNvSpPr>
          <p:nvPr>
            <p:ph type="sldNum" sz="quarter" idx="5"/>
          </p:nvPr>
        </p:nvSpPr>
        <p:spPr/>
        <p:txBody>
          <a:bodyPr/>
          <a:lstStyle/>
          <a:p>
            <a:fld id="{41AB9E0A-0FEB-4884-B0D7-08502F4BE728}" type="slidenum">
              <a:rPr lang="en-US" smtClean="0"/>
              <a:t>39</a:t>
            </a:fld>
            <a:endParaRPr lang="en-US"/>
          </a:p>
        </p:txBody>
      </p:sp>
    </p:spTree>
    <p:extLst>
      <p:ext uri="{BB962C8B-B14F-4D97-AF65-F5344CB8AC3E}">
        <p14:creationId xmlns:p14="http://schemas.microsoft.com/office/powerpoint/2010/main" val="258508980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40</a:t>
            </a:fld>
            <a:endParaRPr lang="en-US"/>
          </a:p>
        </p:txBody>
      </p:sp>
    </p:spTree>
    <p:extLst>
      <p:ext uri="{BB962C8B-B14F-4D97-AF65-F5344CB8AC3E}">
        <p14:creationId xmlns:p14="http://schemas.microsoft.com/office/powerpoint/2010/main" val="3940619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First/Last Page">
    <p:spTree>
      <p:nvGrpSpPr>
        <p:cNvPr id="1" name=""/>
        <p:cNvGrpSpPr/>
        <p:nvPr/>
      </p:nvGrpSpPr>
      <p:grpSpPr>
        <a:xfrm>
          <a:off x="0" y="0"/>
          <a:ext cx="0" cy="0"/>
          <a:chOff x="0" y="0"/>
          <a:chExt cx="0" cy="0"/>
        </a:xfrm>
      </p:grpSpPr>
      <p:sp>
        <p:nvSpPr>
          <p:cNvPr id="32" name="Title Placeholder 1">
            <a:extLst>
              <a:ext uri="{FF2B5EF4-FFF2-40B4-BE49-F238E27FC236}">
                <a16:creationId xmlns:a16="http://schemas.microsoft.com/office/drawing/2014/main" id="{777A35A3-5B27-4F49-93BA-A6B611C9CCE7}"/>
              </a:ext>
            </a:extLst>
          </p:cNvPr>
          <p:cNvSpPr>
            <a:spLocks noGrp="1"/>
          </p:cNvSpPr>
          <p:nvPr>
            <p:ph type="title"/>
          </p:nvPr>
        </p:nvSpPr>
        <p:spPr>
          <a:xfrm>
            <a:off x="1980314" y="2412289"/>
            <a:ext cx="9644432" cy="1325563"/>
          </a:xfrm>
          <a:prstGeom prst="rect">
            <a:avLst/>
          </a:prstGeom>
        </p:spPr>
        <p:txBody>
          <a:bodyPr vert="horz" lIns="91440" tIns="45720" rIns="91440" bIns="45720" numCol="1" rtlCol="0" anchor="ctr">
            <a:normAutofit/>
          </a:bodyPr>
          <a:lstStyle>
            <a:lvl1pPr>
              <a:defRPr sz="6600" cap="all" baseline="0"/>
            </a:lvl1pPr>
          </a:lstStyle>
          <a:p>
            <a:r>
              <a:rPr lang="en-US"/>
              <a:t>Click to edit Master title style</a:t>
            </a:r>
          </a:p>
        </p:txBody>
      </p:sp>
    </p:spTree>
    <p:extLst>
      <p:ext uri="{BB962C8B-B14F-4D97-AF65-F5344CB8AC3E}">
        <p14:creationId xmlns:p14="http://schemas.microsoft.com/office/powerpoint/2010/main" val="25260333"/>
      </p:ext>
    </p:extLst>
  </p:cSld>
  <p:clrMapOvr>
    <a:masterClrMapping/>
  </p:clrMapOvr>
  <p:extLst>
    <p:ext uri="{DCECCB84-F9BA-43D5-87BE-67443E8EF086}">
      <p15:sldGuideLst xmlns:p15="http://schemas.microsoft.com/office/powerpoint/2012/main">
        <p15:guide id="1" pos="3840">
          <p15:clr>
            <a:srgbClr val="FBAE40"/>
          </p15:clr>
        </p15:guide>
        <p15:guide id="2" pos="39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age">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35F7DB28-EEB8-48AD-B55A-4073E22D315D}"/>
              </a:ext>
            </a:extLst>
          </p:cNvPr>
          <p:cNvSpPr>
            <a:spLocks noGrp="1"/>
          </p:cNvSpPr>
          <p:nvPr>
            <p:ph type="pic" sz="quarter" idx="11"/>
          </p:nvPr>
        </p:nvSpPr>
        <p:spPr>
          <a:xfrm>
            <a:off x="6519403" y="0"/>
            <a:ext cx="5672597" cy="6858000"/>
          </a:xfrm>
        </p:spPr>
        <p:txBody>
          <a:bodyPr/>
          <a:lstStyle/>
          <a:p>
            <a:r>
              <a:rPr lang="en-US"/>
              <a:t>Click icon to add picture</a:t>
            </a:r>
          </a:p>
        </p:txBody>
      </p:sp>
      <p:sp>
        <p:nvSpPr>
          <p:cNvPr id="2" name="Title 1">
            <a:extLst>
              <a:ext uri="{FF2B5EF4-FFF2-40B4-BE49-F238E27FC236}">
                <a16:creationId xmlns:a16="http://schemas.microsoft.com/office/drawing/2014/main" id="{4C8FFAA0-766B-443D-AA4C-1899242C5FDF}"/>
              </a:ext>
            </a:extLst>
          </p:cNvPr>
          <p:cNvSpPr>
            <a:spLocks noGrp="1"/>
          </p:cNvSpPr>
          <p:nvPr>
            <p:ph type="title" hasCustomPrompt="1"/>
          </p:nvPr>
        </p:nvSpPr>
        <p:spPr>
          <a:xfrm>
            <a:off x="2070727" y="377157"/>
            <a:ext cx="4448676" cy="686099"/>
          </a:xfrm>
        </p:spPr>
        <p:txBody>
          <a:bodyPr/>
          <a:lstStyle>
            <a:lvl1pPr>
              <a:defRPr sz="3600"/>
            </a:lvl1pPr>
          </a:lstStyle>
          <a:p>
            <a:r>
              <a:rPr lang="en-US"/>
              <a:t>INDEX</a:t>
            </a:r>
          </a:p>
        </p:txBody>
      </p:sp>
      <p:sp>
        <p:nvSpPr>
          <p:cNvPr id="3" name="Footer Placeholder 2">
            <a:extLst>
              <a:ext uri="{FF2B5EF4-FFF2-40B4-BE49-F238E27FC236}">
                <a16:creationId xmlns:a16="http://schemas.microsoft.com/office/drawing/2014/main" id="{2804810A-CB4C-4BE7-BEAD-72A3AA8FE4F6}"/>
              </a:ext>
            </a:extLst>
          </p:cNvPr>
          <p:cNvSpPr>
            <a:spLocks noGrp="1"/>
          </p:cNvSpPr>
          <p:nvPr>
            <p:ph type="ftr" sz="quarter" idx="10"/>
          </p:nvPr>
        </p:nvSpPr>
        <p:spPr/>
        <p:txBody>
          <a:bodyPr/>
          <a:lstStyle/>
          <a:p>
            <a:r>
              <a:rPr lang="en-US" dirty="0"/>
              <a:t>SEPA012, Slide </a:t>
            </a:r>
            <a:fld id="{55AE94E2-01AD-4F44-B701-725E8CE3ADFF}" type="slidenum">
              <a:rPr lang="en-US" smtClean="0"/>
              <a:pPr/>
              <a:t>‹#›</a:t>
            </a:fld>
            <a:endParaRPr lang="en-US" dirty="0"/>
          </a:p>
        </p:txBody>
      </p:sp>
      <p:sp>
        <p:nvSpPr>
          <p:cNvPr id="6" name="Subtitle 2">
            <a:extLst>
              <a:ext uri="{FF2B5EF4-FFF2-40B4-BE49-F238E27FC236}">
                <a16:creationId xmlns:a16="http://schemas.microsoft.com/office/drawing/2014/main" id="{661DDA42-C2BB-4C8B-A219-C836D178CB1B}"/>
              </a:ext>
            </a:extLst>
          </p:cNvPr>
          <p:cNvSpPr>
            <a:spLocks noGrp="1"/>
          </p:cNvSpPr>
          <p:nvPr>
            <p:ph type="subTitle" idx="1" hasCustomPrompt="1"/>
          </p:nvPr>
        </p:nvSpPr>
        <p:spPr>
          <a:xfrm>
            <a:off x="1931510" y="1440413"/>
            <a:ext cx="4587893" cy="3673948"/>
          </a:xfrm>
        </p:spPr>
        <p:txBody>
          <a:bodyPr numCol="1"/>
          <a:lstStyle>
            <a:lvl1pPr marL="457200" indent="-457200" algn="l">
              <a:lnSpc>
                <a:spcPct val="200000"/>
              </a:lnSpc>
              <a:spcBef>
                <a:spcPts val="0"/>
              </a:spcBef>
              <a:buClr>
                <a:srgbClr val="C9D803"/>
              </a:buClr>
              <a:buSzPct val="100000"/>
              <a:buFont typeface="+mj-lt"/>
              <a:buAutoNum type="arabicPeriod"/>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Introduction</a:t>
            </a:r>
          </a:p>
          <a:p>
            <a:r>
              <a:rPr lang="en-US"/>
              <a:t>Software</a:t>
            </a:r>
          </a:p>
          <a:p>
            <a:r>
              <a:rPr lang="en-US"/>
              <a:t>Technology</a:t>
            </a:r>
          </a:p>
          <a:p>
            <a:r>
              <a:rPr lang="en-US"/>
              <a:t>Application</a:t>
            </a:r>
          </a:p>
          <a:p>
            <a:r>
              <a:rPr lang="en-US"/>
              <a:t>Conclusion</a:t>
            </a:r>
          </a:p>
          <a:p>
            <a:endParaRPr lang="en-US"/>
          </a:p>
        </p:txBody>
      </p:sp>
      <p:sp>
        <p:nvSpPr>
          <p:cNvPr id="8" name="Footer Placeholder 4">
            <a:extLst>
              <a:ext uri="{FF2B5EF4-FFF2-40B4-BE49-F238E27FC236}">
                <a16:creationId xmlns:a16="http://schemas.microsoft.com/office/drawing/2014/main" id="{0C6DC56B-5737-4D82-8157-D14890A2C1A4}"/>
              </a:ext>
            </a:extLst>
          </p:cNvPr>
          <p:cNvSpPr txBox="1">
            <a:spLocks/>
          </p:cNvSpPr>
          <p:nvPr userDrawn="1"/>
        </p:nvSpPr>
        <p:spPr>
          <a:xfrm>
            <a:off x="7848600" y="6492875"/>
            <a:ext cx="411480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aseline="0">
                <a:solidFill>
                  <a:schemeClr val="bg1"/>
                </a:solidFill>
              </a:rPr>
              <a:t>Property of EZ Metrology © 2020. All rights reserved.</a:t>
            </a:r>
          </a:p>
        </p:txBody>
      </p:sp>
    </p:spTree>
    <p:extLst>
      <p:ext uri="{BB962C8B-B14F-4D97-AF65-F5344CB8AC3E}">
        <p14:creationId xmlns:p14="http://schemas.microsoft.com/office/powerpoint/2010/main" val="757894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Text Column P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0E9DC-A7E7-4B4D-9003-384C1CBD365D}"/>
              </a:ext>
            </a:extLst>
          </p:cNvPr>
          <p:cNvSpPr>
            <a:spLocks noGrp="1"/>
          </p:cNvSpPr>
          <p:nvPr>
            <p:ph type="title"/>
          </p:nvPr>
        </p:nvSpPr>
        <p:spPr>
          <a:xfrm>
            <a:off x="1552353" y="365126"/>
            <a:ext cx="9801447" cy="667512"/>
          </a:xfrm>
        </p:spPr>
        <p:txBody>
          <a:bodyPr numCol="1">
            <a:normAutofit/>
          </a:bodyPr>
          <a:lstStyle>
            <a:lvl1pPr>
              <a:defRPr sz="2800" cap="all" baseline="0">
                <a:solidFill>
                  <a:srgbClr val="DDDDDD"/>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CC9F3D03-C088-4566-91B1-035C6C562E97}"/>
              </a:ext>
            </a:extLst>
          </p:cNvPr>
          <p:cNvSpPr>
            <a:spLocks noGrp="1"/>
          </p:cNvSpPr>
          <p:nvPr>
            <p:ph sz="half" idx="1"/>
          </p:nvPr>
        </p:nvSpPr>
        <p:spPr>
          <a:xfrm>
            <a:off x="1371600" y="914400"/>
            <a:ext cx="9692640" cy="457200"/>
          </a:xfrm>
        </p:spPr>
        <p:txBody>
          <a:bodyPr numCol="1"/>
          <a:lstStyle>
            <a:lvl1pPr marL="0" indent="0">
              <a:buFont typeface="Arial" panose="020B0604020202020204" pitchFamily="34" charset="0"/>
              <a:buNone/>
              <a:defRPr sz="2400" b="1" i="0" u="none" cap="all" baseline="0">
                <a:latin typeface="+mj-lt"/>
              </a:defRPr>
            </a:lvl1pPr>
          </a:lstStyle>
          <a:p>
            <a:pPr lvl="0"/>
            <a:r>
              <a:rPr lang="en-US"/>
              <a:t>Click to edit Master text styles</a:t>
            </a:r>
          </a:p>
        </p:txBody>
      </p:sp>
      <p:sp>
        <p:nvSpPr>
          <p:cNvPr id="12" name="Footer Placeholder 2">
            <a:extLst>
              <a:ext uri="{FF2B5EF4-FFF2-40B4-BE49-F238E27FC236}">
                <a16:creationId xmlns:a16="http://schemas.microsoft.com/office/drawing/2014/main" id="{95A36269-FE02-4AA5-B495-8827F44B367E}"/>
              </a:ext>
            </a:extLst>
          </p:cNvPr>
          <p:cNvSpPr>
            <a:spLocks noGrp="1"/>
          </p:cNvSpPr>
          <p:nvPr>
            <p:ph type="ftr" sz="quarter" idx="10"/>
          </p:nvPr>
        </p:nvSpPr>
        <p:spPr>
          <a:xfrm>
            <a:off x="180975" y="6476999"/>
            <a:ext cx="4114800" cy="365125"/>
          </a:xfrm>
        </p:spPr>
        <p:txBody>
          <a:bodyPr/>
          <a:lstStyle/>
          <a:p>
            <a:r>
              <a:rPr lang="en-US" dirty="0"/>
              <a:t>SEPA012, Slide </a:t>
            </a:r>
            <a:fld id="{55AE94E2-01AD-4F44-B701-725E8CE3ADFF}" type="slidenum">
              <a:rPr lang="en-US" smtClean="0"/>
              <a:pPr/>
              <a:t>‹#›</a:t>
            </a:fld>
            <a:endParaRPr lang="en-US" dirty="0"/>
          </a:p>
        </p:txBody>
      </p:sp>
      <p:sp>
        <p:nvSpPr>
          <p:cNvPr id="8" name="Content Placeholder 3">
            <a:extLst>
              <a:ext uri="{FF2B5EF4-FFF2-40B4-BE49-F238E27FC236}">
                <a16:creationId xmlns:a16="http://schemas.microsoft.com/office/drawing/2014/main" id="{D6EA65C5-8CEF-4977-AC2B-D8A5AC05CFE1}"/>
              </a:ext>
            </a:extLst>
          </p:cNvPr>
          <p:cNvSpPr>
            <a:spLocks noGrp="1"/>
          </p:cNvSpPr>
          <p:nvPr>
            <p:ph sz="half" idx="11"/>
          </p:nvPr>
        </p:nvSpPr>
        <p:spPr>
          <a:xfrm>
            <a:off x="1371600" y="1581912"/>
            <a:ext cx="4937760" cy="4170864"/>
          </a:xfrm>
        </p:spPr>
        <p:txBody>
          <a:bodyPr numCol="1"/>
          <a:lstStyle>
            <a:lvl1pPr marL="457200" indent="-457200">
              <a:buFont typeface="+mj-lt"/>
              <a:buAutoNum type="alphaUcPeriod"/>
              <a:defRPr lang="en-US" sz="2000" kern="1200" dirty="0" smtClean="0">
                <a:solidFill>
                  <a:srgbClr val="C9D803"/>
                </a:solidFill>
                <a:latin typeface="+mn-lt"/>
                <a:ea typeface="+mn-ea"/>
                <a:cs typeface="+mn-cs"/>
              </a:defRPr>
            </a:lvl1pPr>
            <a:lvl2pPr marL="457200" indent="0">
              <a:buNone/>
              <a:defRPr lang="en-US" sz="1800" kern="1200" dirty="0" smtClean="0">
                <a:solidFill>
                  <a:srgbClr val="282828"/>
                </a:solidFill>
                <a:latin typeface="+mn-lt"/>
                <a:ea typeface="+mn-ea"/>
                <a:cs typeface="+mn-cs"/>
              </a:defRPr>
            </a:lvl2pPr>
            <a:lvl3pPr>
              <a:defRPr lang="en-US" sz="1600" kern="1200" dirty="0" smtClean="0">
                <a:solidFill>
                  <a:srgbClr val="282828"/>
                </a:solidFill>
                <a:latin typeface="+mn-lt"/>
                <a:ea typeface="+mn-ea"/>
                <a:cs typeface="+mn-cs"/>
              </a:defRPr>
            </a:lvl3pPr>
            <a:lvl4pPr>
              <a:defRPr lang="en-US" sz="1400" kern="1200" dirty="0" smtClean="0">
                <a:solidFill>
                  <a:srgbClr val="282828"/>
                </a:solidFill>
                <a:latin typeface="+mn-lt"/>
                <a:ea typeface="+mn-ea"/>
                <a:cs typeface="+mn-cs"/>
              </a:defRPr>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9" name="Content Placeholder 3">
            <a:extLst>
              <a:ext uri="{FF2B5EF4-FFF2-40B4-BE49-F238E27FC236}">
                <a16:creationId xmlns:a16="http://schemas.microsoft.com/office/drawing/2014/main" id="{6DD2B3EE-1684-4AFC-958B-EE9A8621DA12}"/>
              </a:ext>
            </a:extLst>
          </p:cNvPr>
          <p:cNvSpPr>
            <a:spLocks noGrp="1"/>
          </p:cNvSpPr>
          <p:nvPr>
            <p:ph sz="half" idx="12"/>
          </p:nvPr>
        </p:nvSpPr>
        <p:spPr>
          <a:xfrm>
            <a:off x="6416040" y="1581912"/>
            <a:ext cx="4937760" cy="4170864"/>
          </a:xfrm>
        </p:spPr>
        <p:txBody>
          <a:bodyPr numCol="1"/>
          <a:lstStyle>
            <a:lvl1pPr marL="457200" indent="-457200">
              <a:buFont typeface="+mj-lt"/>
              <a:buAutoNum type="alphaUcPeriod"/>
              <a:defRPr lang="en-US" sz="2000" kern="1200" dirty="0" smtClean="0">
                <a:solidFill>
                  <a:srgbClr val="C9D803"/>
                </a:solidFill>
                <a:latin typeface="+mn-lt"/>
                <a:ea typeface="+mn-ea"/>
                <a:cs typeface="+mn-cs"/>
              </a:defRPr>
            </a:lvl1pPr>
            <a:lvl2pPr marL="457200" indent="0">
              <a:buNone/>
              <a:defRPr lang="en-US" sz="1800" kern="1200" dirty="0" smtClean="0">
                <a:solidFill>
                  <a:srgbClr val="282828"/>
                </a:solidFill>
                <a:latin typeface="+mn-lt"/>
                <a:ea typeface="+mn-ea"/>
                <a:cs typeface="+mn-cs"/>
              </a:defRPr>
            </a:lvl2pPr>
            <a:lvl3pPr>
              <a:defRPr lang="en-US" sz="1600" kern="1200" dirty="0" smtClean="0">
                <a:solidFill>
                  <a:srgbClr val="282828"/>
                </a:solidFill>
                <a:latin typeface="+mn-lt"/>
                <a:ea typeface="+mn-ea"/>
                <a:cs typeface="+mn-cs"/>
              </a:defRPr>
            </a:lvl3pPr>
            <a:lvl4pPr>
              <a:defRPr lang="en-US" sz="1400" kern="1200" dirty="0" smtClean="0">
                <a:solidFill>
                  <a:srgbClr val="282828"/>
                </a:solidFill>
                <a:latin typeface="+mn-lt"/>
                <a:ea typeface="+mn-ea"/>
                <a:cs typeface="+mn-cs"/>
              </a:defRPr>
            </a:lvl4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11718343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ft Text - Two Pics">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413E5E1E-715D-4C00-B031-9A68311EB186}"/>
              </a:ext>
            </a:extLst>
          </p:cNvPr>
          <p:cNvSpPr>
            <a:spLocks noGrp="1"/>
          </p:cNvSpPr>
          <p:nvPr>
            <p:ph sz="half" idx="2"/>
          </p:nvPr>
        </p:nvSpPr>
        <p:spPr>
          <a:xfrm>
            <a:off x="1371600" y="1581912"/>
            <a:ext cx="5203588" cy="4313186"/>
          </a:xfrm>
        </p:spPr>
        <p:txBody>
          <a:bodyPr numCol="1"/>
          <a:lstStyle>
            <a:lvl1pPr marL="457200" indent="-457200" algn="l" defTabSz="914400" rtl="0" eaLnBrk="1" latinLnBrk="0" hangingPunct="1">
              <a:lnSpc>
                <a:spcPct val="90000"/>
              </a:lnSpc>
              <a:spcBef>
                <a:spcPts val="1000"/>
              </a:spcBef>
              <a:buFont typeface="+mj-lt"/>
              <a:buAutoNum type="alphaUcPeriod"/>
              <a:defRPr lang="en-US" sz="2000" kern="1200" dirty="0" smtClean="0">
                <a:solidFill>
                  <a:srgbClr val="C9D803"/>
                </a:solidFill>
                <a:latin typeface="+mn-lt"/>
                <a:ea typeface="+mn-ea"/>
                <a:cs typeface="+mn-cs"/>
              </a:defRPr>
            </a:lvl1pPr>
            <a:lvl2pPr marL="457200" indent="0">
              <a:buNone/>
              <a:defRPr lang="en-US" sz="1800" kern="1200" dirty="0" smtClean="0">
                <a:solidFill>
                  <a:srgbClr val="282828"/>
                </a:solidFill>
                <a:latin typeface="+mn-lt"/>
                <a:ea typeface="+mn-ea"/>
                <a:cs typeface="+mn-cs"/>
              </a:defRPr>
            </a:lvl2pPr>
            <a:lvl3pPr>
              <a:defRPr lang="en-US" sz="1600" kern="1200" dirty="0" smtClean="0">
                <a:solidFill>
                  <a:srgbClr val="282828"/>
                </a:solidFill>
                <a:latin typeface="+mn-lt"/>
                <a:ea typeface="+mn-ea"/>
                <a:cs typeface="+mn-cs"/>
              </a:defRPr>
            </a:lvl3pPr>
            <a:lvl4pPr>
              <a:defRPr lang="en-US" sz="1400" kern="1200" dirty="0" smtClean="0">
                <a:solidFill>
                  <a:srgbClr val="282828"/>
                </a:solidFill>
                <a:latin typeface="+mn-lt"/>
                <a:ea typeface="+mn-ea"/>
                <a:cs typeface="+mn-cs"/>
              </a:defRPr>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13" name="Content Placeholder 3">
            <a:extLst>
              <a:ext uri="{FF2B5EF4-FFF2-40B4-BE49-F238E27FC236}">
                <a16:creationId xmlns:a16="http://schemas.microsoft.com/office/drawing/2014/main" id="{1F560985-2122-4651-AC28-5B7B7D9463B5}"/>
              </a:ext>
            </a:extLst>
          </p:cNvPr>
          <p:cNvSpPr>
            <a:spLocks noGrp="1"/>
          </p:cNvSpPr>
          <p:nvPr>
            <p:ph sz="half" idx="11"/>
          </p:nvPr>
        </p:nvSpPr>
        <p:spPr>
          <a:xfrm>
            <a:off x="6964754" y="1843932"/>
            <a:ext cx="3453464" cy="2059328"/>
          </a:xfrm>
        </p:spPr>
        <p:txBody>
          <a:bodyPr numCol="1"/>
          <a:lstStyle>
            <a:lvl1pPr>
              <a:buNone/>
              <a:defRPr/>
            </a:lvl1pPr>
          </a:lstStyle>
          <a:p>
            <a:pPr lvl="0"/>
            <a:r>
              <a:rPr lang="en-US"/>
              <a:t>Click to edit Master text styles</a:t>
            </a:r>
          </a:p>
        </p:txBody>
      </p:sp>
      <p:sp>
        <p:nvSpPr>
          <p:cNvPr id="15" name="Content Placeholder 3">
            <a:extLst>
              <a:ext uri="{FF2B5EF4-FFF2-40B4-BE49-F238E27FC236}">
                <a16:creationId xmlns:a16="http://schemas.microsoft.com/office/drawing/2014/main" id="{CF93C3FC-BF28-49E8-AA2D-5EE36000AEBC}"/>
              </a:ext>
            </a:extLst>
          </p:cNvPr>
          <p:cNvSpPr>
            <a:spLocks noGrp="1"/>
          </p:cNvSpPr>
          <p:nvPr>
            <p:ph sz="half" idx="12"/>
          </p:nvPr>
        </p:nvSpPr>
        <p:spPr>
          <a:xfrm>
            <a:off x="7901923" y="4097790"/>
            <a:ext cx="3453464" cy="2059328"/>
          </a:xfrm>
        </p:spPr>
        <p:txBody>
          <a:bodyPr numCol="1"/>
          <a:lstStyle>
            <a:lvl1pPr>
              <a:buNone/>
              <a:defRPr/>
            </a:lvl1pPr>
          </a:lstStyle>
          <a:p>
            <a:pPr lvl="0"/>
            <a:r>
              <a:rPr lang="en-US"/>
              <a:t>Click to edit Master text styles</a:t>
            </a:r>
          </a:p>
        </p:txBody>
      </p:sp>
      <p:sp>
        <p:nvSpPr>
          <p:cNvPr id="16" name="Footer Placeholder 2">
            <a:extLst>
              <a:ext uri="{FF2B5EF4-FFF2-40B4-BE49-F238E27FC236}">
                <a16:creationId xmlns:a16="http://schemas.microsoft.com/office/drawing/2014/main" id="{6C9A3089-F95D-4022-BB79-94724C0EF85E}"/>
              </a:ext>
            </a:extLst>
          </p:cNvPr>
          <p:cNvSpPr>
            <a:spLocks noGrp="1"/>
          </p:cNvSpPr>
          <p:nvPr>
            <p:ph type="ftr" sz="quarter" idx="10"/>
          </p:nvPr>
        </p:nvSpPr>
        <p:spPr>
          <a:xfrm>
            <a:off x="180975" y="6476999"/>
            <a:ext cx="4114800" cy="365125"/>
          </a:xfrm>
        </p:spPr>
        <p:txBody>
          <a:bodyPr/>
          <a:lstStyle/>
          <a:p>
            <a:r>
              <a:rPr lang="en-US" dirty="0"/>
              <a:t>SEPA012, Slide </a:t>
            </a:r>
            <a:fld id="{55AE94E2-01AD-4F44-B701-725E8CE3ADFF}" type="slidenum">
              <a:rPr lang="en-US" smtClean="0"/>
              <a:pPr/>
              <a:t>‹#›</a:t>
            </a:fld>
            <a:endParaRPr lang="en-US" dirty="0"/>
          </a:p>
        </p:txBody>
      </p:sp>
      <p:sp>
        <p:nvSpPr>
          <p:cNvPr id="10" name="Title 1">
            <a:extLst>
              <a:ext uri="{FF2B5EF4-FFF2-40B4-BE49-F238E27FC236}">
                <a16:creationId xmlns:a16="http://schemas.microsoft.com/office/drawing/2014/main" id="{D7130E21-A7C2-44A0-9C33-8A111980F627}"/>
              </a:ext>
            </a:extLst>
          </p:cNvPr>
          <p:cNvSpPr>
            <a:spLocks noGrp="1"/>
          </p:cNvSpPr>
          <p:nvPr>
            <p:ph type="title"/>
          </p:nvPr>
        </p:nvSpPr>
        <p:spPr>
          <a:xfrm>
            <a:off x="1552353" y="365126"/>
            <a:ext cx="9801447" cy="667512"/>
          </a:xfrm>
        </p:spPr>
        <p:txBody>
          <a:bodyPr numCol="1">
            <a:normAutofit/>
          </a:bodyPr>
          <a:lstStyle>
            <a:lvl1pPr>
              <a:defRPr sz="2800" cap="all" baseline="0">
                <a:solidFill>
                  <a:srgbClr val="DDDDDD"/>
                </a:solidFill>
              </a:defRPr>
            </a:lvl1pPr>
          </a:lstStyle>
          <a:p>
            <a:r>
              <a:rPr lang="en-US"/>
              <a:t>Click to edit Master title style</a:t>
            </a:r>
          </a:p>
        </p:txBody>
      </p:sp>
      <p:sp>
        <p:nvSpPr>
          <p:cNvPr id="11" name="Content Placeholder 2">
            <a:extLst>
              <a:ext uri="{FF2B5EF4-FFF2-40B4-BE49-F238E27FC236}">
                <a16:creationId xmlns:a16="http://schemas.microsoft.com/office/drawing/2014/main" id="{84FF3150-9EE0-487A-97A0-FB89C40178B4}"/>
              </a:ext>
            </a:extLst>
          </p:cNvPr>
          <p:cNvSpPr>
            <a:spLocks noGrp="1"/>
          </p:cNvSpPr>
          <p:nvPr>
            <p:ph sz="half" idx="1"/>
          </p:nvPr>
        </p:nvSpPr>
        <p:spPr>
          <a:xfrm>
            <a:off x="1371600" y="914400"/>
            <a:ext cx="9692640" cy="457200"/>
          </a:xfrm>
        </p:spPr>
        <p:txBody>
          <a:bodyPr numCol="1"/>
          <a:lstStyle>
            <a:lvl1pPr marL="0" indent="0">
              <a:buFont typeface="Arial" panose="020B0604020202020204" pitchFamily="34" charset="0"/>
              <a:buNone/>
              <a:defRPr sz="2400" b="1" i="0" u="none" cap="all" baseline="0">
                <a:latin typeface="+mj-lt"/>
              </a:defRPr>
            </a:lvl1pPr>
          </a:lstStyle>
          <a:p>
            <a:pPr lvl="0"/>
            <a:r>
              <a:rPr lang="en-US"/>
              <a:t>Click to edit Master text styles</a:t>
            </a:r>
          </a:p>
        </p:txBody>
      </p:sp>
    </p:spTree>
    <p:extLst>
      <p:ext uri="{BB962C8B-B14F-4D97-AF65-F5344CB8AC3E}">
        <p14:creationId xmlns:p14="http://schemas.microsoft.com/office/powerpoint/2010/main" val="10431707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eft Text - 3 pics">
    <p:spTree>
      <p:nvGrpSpPr>
        <p:cNvPr id="1" name=""/>
        <p:cNvGrpSpPr/>
        <p:nvPr/>
      </p:nvGrpSpPr>
      <p:grpSpPr>
        <a:xfrm>
          <a:off x="0" y="0"/>
          <a:ext cx="0" cy="0"/>
          <a:chOff x="0" y="0"/>
          <a:chExt cx="0" cy="0"/>
        </a:xfrm>
      </p:grpSpPr>
      <p:sp>
        <p:nvSpPr>
          <p:cNvPr id="12" name="Content Placeholder 3">
            <a:extLst>
              <a:ext uri="{FF2B5EF4-FFF2-40B4-BE49-F238E27FC236}">
                <a16:creationId xmlns:a16="http://schemas.microsoft.com/office/drawing/2014/main" id="{8AA474A5-805E-4A24-AF7C-5C38CCA95FD5}"/>
              </a:ext>
            </a:extLst>
          </p:cNvPr>
          <p:cNvSpPr>
            <a:spLocks noGrp="1"/>
          </p:cNvSpPr>
          <p:nvPr>
            <p:ph sz="half" idx="2"/>
          </p:nvPr>
        </p:nvSpPr>
        <p:spPr>
          <a:xfrm>
            <a:off x="1371600" y="1581912"/>
            <a:ext cx="3966314" cy="4556125"/>
          </a:xfrm>
        </p:spPr>
        <p:txBody>
          <a:bodyPr numCol="1"/>
          <a:lstStyle>
            <a:lvl1pPr marL="457200" indent="-457200">
              <a:buFont typeface="+mj-lt"/>
              <a:buAutoNum type="alphaUcPeriod"/>
              <a:defRPr lang="en-US" sz="2000" kern="1200" dirty="0">
                <a:solidFill>
                  <a:srgbClr val="C9D803"/>
                </a:solidFill>
                <a:latin typeface="+mn-lt"/>
                <a:ea typeface="+mn-ea"/>
                <a:cs typeface="+mn-cs"/>
              </a:defRPr>
            </a:lvl1pPr>
            <a:lvl2pPr marL="457200" indent="0">
              <a:buFontTx/>
              <a:buNone/>
              <a:defRPr lang="en-US" sz="1800" kern="1200" dirty="0">
                <a:solidFill>
                  <a:srgbClr val="282828"/>
                </a:solidFill>
                <a:latin typeface="+mn-lt"/>
                <a:ea typeface="+mn-ea"/>
                <a:cs typeface="+mn-cs"/>
              </a:defRPr>
            </a:lvl2pPr>
            <a:lvl3pPr>
              <a:defRPr lang="en-US" sz="1600" kern="1200" dirty="0">
                <a:solidFill>
                  <a:srgbClr val="282828"/>
                </a:solidFill>
                <a:latin typeface="+mn-lt"/>
                <a:ea typeface="+mn-ea"/>
                <a:cs typeface="+mn-cs"/>
              </a:defRPr>
            </a:lvl3pPr>
            <a:lvl4pPr>
              <a:defRPr lang="en-US" sz="1400" kern="1200" dirty="0">
                <a:solidFill>
                  <a:srgbClr val="282828"/>
                </a:solidFill>
                <a:latin typeface="+mn-lt"/>
                <a:ea typeface="+mn-ea"/>
                <a:cs typeface="+mn-cs"/>
              </a:defRPr>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13" name="Content Placeholder 3">
            <a:extLst>
              <a:ext uri="{FF2B5EF4-FFF2-40B4-BE49-F238E27FC236}">
                <a16:creationId xmlns:a16="http://schemas.microsoft.com/office/drawing/2014/main" id="{BCBF93B8-2588-4454-A571-EDC436CC3106}"/>
              </a:ext>
            </a:extLst>
          </p:cNvPr>
          <p:cNvSpPr>
            <a:spLocks noGrp="1"/>
          </p:cNvSpPr>
          <p:nvPr>
            <p:ph sz="half" idx="11"/>
          </p:nvPr>
        </p:nvSpPr>
        <p:spPr>
          <a:xfrm>
            <a:off x="6137198" y="1695192"/>
            <a:ext cx="2473372" cy="1854611"/>
          </a:xfrm>
          <a:ln>
            <a:solidFill>
              <a:srgbClr val="C9D803"/>
            </a:solidFill>
          </a:ln>
        </p:spPr>
        <p:txBody>
          <a:bodyPr numCol="1"/>
          <a:lstStyle>
            <a:lvl2pPr>
              <a:buNone/>
              <a:defRPr/>
            </a:lvl2pPr>
          </a:lstStyle>
          <a:p>
            <a:pPr lvl="0"/>
            <a:r>
              <a:rPr lang="en-US"/>
              <a:t>Click to edit Master text styles</a:t>
            </a:r>
          </a:p>
        </p:txBody>
      </p:sp>
      <p:sp>
        <p:nvSpPr>
          <p:cNvPr id="14" name="Content Placeholder 3">
            <a:extLst>
              <a:ext uri="{FF2B5EF4-FFF2-40B4-BE49-F238E27FC236}">
                <a16:creationId xmlns:a16="http://schemas.microsoft.com/office/drawing/2014/main" id="{E1E0180A-5C4F-4262-B97A-561851BAFD24}"/>
              </a:ext>
            </a:extLst>
          </p:cNvPr>
          <p:cNvSpPr>
            <a:spLocks noGrp="1"/>
          </p:cNvSpPr>
          <p:nvPr>
            <p:ph sz="half" idx="12"/>
          </p:nvPr>
        </p:nvSpPr>
        <p:spPr>
          <a:xfrm>
            <a:off x="9126371" y="2608106"/>
            <a:ext cx="2473372" cy="1854611"/>
          </a:xfrm>
          <a:ln>
            <a:solidFill>
              <a:srgbClr val="C9D803"/>
            </a:solidFill>
          </a:ln>
        </p:spPr>
        <p:txBody>
          <a:bodyPr numCol="1"/>
          <a:lstStyle>
            <a:lvl2pPr>
              <a:buNone/>
              <a:defRPr>
                <a:solidFill>
                  <a:srgbClr val="282828"/>
                </a:solidFill>
              </a:defRPr>
            </a:lvl2pPr>
          </a:lstStyle>
          <a:p>
            <a:pPr lvl="0"/>
            <a:r>
              <a:rPr lang="en-US"/>
              <a:t>Click to edit Master text styles</a:t>
            </a:r>
          </a:p>
        </p:txBody>
      </p:sp>
      <p:sp>
        <p:nvSpPr>
          <p:cNvPr id="15" name="Content Placeholder 3">
            <a:extLst>
              <a:ext uri="{FF2B5EF4-FFF2-40B4-BE49-F238E27FC236}">
                <a16:creationId xmlns:a16="http://schemas.microsoft.com/office/drawing/2014/main" id="{7DC7AFB5-E20A-4A4F-AF29-4D9075C4C603}"/>
              </a:ext>
            </a:extLst>
          </p:cNvPr>
          <p:cNvSpPr>
            <a:spLocks noGrp="1"/>
          </p:cNvSpPr>
          <p:nvPr>
            <p:ph sz="half" idx="13"/>
          </p:nvPr>
        </p:nvSpPr>
        <p:spPr>
          <a:xfrm>
            <a:off x="6354141" y="4088989"/>
            <a:ext cx="2473372" cy="1854611"/>
          </a:xfrm>
          <a:ln>
            <a:solidFill>
              <a:srgbClr val="C9D803"/>
            </a:solidFill>
          </a:ln>
        </p:spPr>
        <p:txBody>
          <a:bodyPr numCol="1"/>
          <a:lstStyle>
            <a:lvl2pPr>
              <a:buNone/>
              <a:defRPr/>
            </a:lvl2pPr>
          </a:lstStyle>
          <a:p>
            <a:pPr lvl="0"/>
            <a:r>
              <a:rPr lang="en-US"/>
              <a:t>Click to edit Master text styles</a:t>
            </a:r>
          </a:p>
        </p:txBody>
      </p:sp>
      <p:sp>
        <p:nvSpPr>
          <p:cNvPr id="16" name="Footer Placeholder 2">
            <a:extLst>
              <a:ext uri="{FF2B5EF4-FFF2-40B4-BE49-F238E27FC236}">
                <a16:creationId xmlns:a16="http://schemas.microsoft.com/office/drawing/2014/main" id="{56F1C1F5-C9F3-4EC0-AD1F-2F7EA078E58C}"/>
              </a:ext>
            </a:extLst>
          </p:cNvPr>
          <p:cNvSpPr>
            <a:spLocks noGrp="1"/>
          </p:cNvSpPr>
          <p:nvPr>
            <p:ph type="ftr" sz="quarter" idx="10"/>
          </p:nvPr>
        </p:nvSpPr>
        <p:spPr>
          <a:xfrm>
            <a:off x="180975" y="6476999"/>
            <a:ext cx="4114800" cy="365125"/>
          </a:xfrm>
        </p:spPr>
        <p:txBody>
          <a:bodyPr/>
          <a:lstStyle/>
          <a:p>
            <a:r>
              <a:rPr lang="en-US" dirty="0"/>
              <a:t>SEPA012, Slide </a:t>
            </a:r>
            <a:fld id="{55AE94E2-01AD-4F44-B701-725E8CE3ADFF}" type="slidenum">
              <a:rPr lang="en-US" smtClean="0"/>
              <a:pPr/>
              <a:t>‹#›</a:t>
            </a:fld>
            <a:endParaRPr lang="en-US" dirty="0"/>
          </a:p>
        </p:txBody>
      </p:sp>
      <p:sp>
        <p:nvSpPr>
          <p:cNvPr id="10" name="Title 1">
            <a:extLst>
              <a:ext uri="{FF2B5EF4-FFF2-40B4-BE49-F238E27FC236}">
                <a16:creationId xmlns:a16="http://schemas.microsoft.com/office/drawing/2014/main" id="{7C4D2082-9FD3-4F81-AFB1-95087BE3B19D}"/>
              </a:ext>
            </a:extLst>
          </p:cNvPr>
          <p:cNvSpPr>
            <a:spLocks noGrp="1"/>
          </p:cNvSpPr>
          <p:nvPr>
            <p:ph type="title"/>
          </p:nvPr>
        </p:nvSpPr>
        <p:spPr>
          <a:xfrm>
            <a:off x="1552353" y="365126"/>
            <a:ext cx="9801447" cy="667512"/>
          </a:xfrm>
        </p:spPr>
        <p:txBody>
          <a:bodyPr numCol="1">
            <a:normAutofit/>
          </a:bodyPr>
          <a:lstStyle>
            <a:lvl1pPr>
              <a:defRPr sz="2800" cap="all" baseline="0">
                <a:solidFill>
                  <a:srgbClr val="DDDDDD"/>
                </a:solidFill>
              </a:defRPr>
            </a:lvl1pPr>
          </a:lstStyle>
          <a:p>
            <a:r>
              <a:rPr lang="en-US"/>
              <a:t>Click to edit Master title style</a:t>
            </a:r>
          </a:p>
        </p:txBody>
      </p:sp>
      <p:sp>
        <p:nvSpPr>
          <p:cNvPr id="11" name="Content Placeholder 2">
            <a:extLst>
              <a:ext uri="{FF2B5EF4-FFF2-40B4-BE49-F238E27FC236}">
                <a16:creationId xmlns:a16="http://schemas.microsoft.com/office/drawing/2014/main" id="{14CB3EAA-C87C-4BBA-8008-7D06C5BB7216}"/>
              </a:ext>
            </a:extLst>
          </p:cNvPr>
          <p:cNvSpPr>
            <a:spLocks noGrp="1"/>
          </p:cNvSpPr>
          <p:nvPr>
            <p:ph sz="half" idx="1"/>
          </p:nvPr>
        </p:nvSpPr>
        <p:spPr>
          <a:xfrm>
            <a:off x="1371600" y="914400"/>
            <a:ext cx="9692640" cy="457200"/>
          </a:xfrm>
        </p:spPr>
        <p:txBody>
          <a:bodyPr numCol="1"/>
          <a:lstStyle>
            <a:lvl1pPr marL="0" indent="0">
              <a:buFont typeface="Arial" panose="020B0604020202020204" pitchFamily="34" charset="0"/>
              <a:buNone/>
              <a:defRPr sz="2400" b="1" i="0" u="none" cap="all" baseline="0">
                <a:latin typeface="+mj-lt"/>
              </a:defRPr>
            </a:lvl1pPr>
          </a:lstStyle>
          <a:p>
            <a:pPr lvl="0"/>
            <a:r>
              <a:rPr lang="en-US"/>
              <a:t>Click to edit Master text styles</a:t>
            </a:r>
          </a:p>
        </p:txBody>
      </p:sp>
    </p:spTree>
    <p:extLst>
      <p:ext uri="{BB962C8B-B14F-4D97-AF65-F5344CB8AC3E}">
        <p14:creationId xmlns:p14="http://schemas.microsoft.com/office/powerpoint/2010/main" val="23481097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One Content Page">
    <p:spTree>
      <p:nvGrpSpPr>
        <p:cNvPr id="1" name=""/>
        <p:cNvGrpSpPr/>
        <p:nvPr/>
      </p:nvGrpSpPr>
      <p:grpSpPr>
        <a:xfrm>
          <a:off x="0" y="0"/>
          <a:ext cx="0" cy="0"/>
          <a:chOff x="0" y="0"/>
          <a:chExt cx="0" cy="0"/>
        </a:xfrm>
      </p:grpSpPr>
      <p:sp>
        <p:nvSpPr>
          <p:cNvPr id="10" name="Footer Placeholder 2">
            <a:extLst>
              <a:ext uri="{FF2B5EF4-FFF2-40B4-BE49-F238E27FC236}">
                <a16:creationId xmlns:a16="http://schemas.microsoft.com/office/drawing/2014/main" id="{17FA4BB3-A5D3-4ACD-80CD-9DC2F2A50B08}"/>
              </a:ext>
            </a:extLst>
          </p:cNvPr>
          <p:cNvSpPr>
            <a:spLocks noGrp="1"/>
          </p:cNvSpPr>
          <p:nvPr>
            <p:ph type="ftr" sz="quarter" idx="10"/>
          </p:nvPr>
        </p:nvSpPr>
        <p:spPr>
          <a:xfrm>
            <a:off x="180975" y="6476999"/>
            <a:ext cx="4114800" cy="365125"/>
          </a:xfrm>
        </p:spPr>
        <p:txBody>
          <a:bodyPr/>
          <a:lstStyle/>
          <a:p>
            <a:r>
              <a:rPr lang="en-US" dirty="0"/>
              <a:t>SEPA012, Slide </a:t>
            </a:r>
            <a:fld id="{55AE94E2-01AD-4F44-B701-725E8CE3ADFF}" type="slidenum">
              <a:rPr lang="en-US" smtClean="0"/>
              <a:pPr/>
              <a:t>‹#›</a:t>
            </a:fld>
            <a:endParaRPr lang="en-US" dirty="0"/>
          </a:p>
        </p:txBody>
      </p:sp>
      <p:sp>
        <p:nvSpPr>
          <p:cNvPr id="6" name="Title 1">
            <a:extLst>
              <a:ext uri="{FF2B5EF4-FFF2-40B4-BE49-F238E27FC236}">
                <a16:creationId xmlns:a16="http://schemas.microsoft.com/office/drawing/2014/main" id="{82E57B20-1E9B-4901-8080-B8D3DF7160BD}"/>
              </a:ext>
            </a:extLst>
          </p:cNvPr>
          <p:cNvSpPr>
            <a:spLocks noGrp="1"/>
          </p:cNvSpPr>
          <p:nvPr>
            <p:ph type="title"/>
          </p:nvPr>
        </p:nvSpPr>
        <p:spPr>
          <a:xfrm>
            <a:off x="1552353" y="365126"/>
            <a:ext cx="9801447" cy="667512"/>
          </a:xfrm>
        </p:spPr>
        <p:txBody>
          <a:bodyPr numCol="1">
            <a:normAutofit/>
          </a:bodyPr>
          <a:lstStyle>
            <a:lvl1pPr>
              <a:defRPr sz="2800" cap="all" baseline="0">
                <a:solidFill>
                  <a:srgbClr val="DDDDDD"/>
                </a:solidFill>
              </a:defRPr>
            </a:lvl1pPr>
          </a:lstStyle>
          <a:p>
            <a:r>
              <a:rPr lang="en-US"/>
              <a:t>Click to edit Master title style</a:t>
            </a:r>
          </a:p>
        </p:txBody>
      </p:sp>
      <p:sp>
        <p:nvSpPr>
          <p:cNvPr id="7" name="Content Placeholder 2">
            <a:extLst>
              <a:ext uri="{FF2B5EF4-FFF2-40B4-BE49-F238E27FC236}">
                <a16:creationId xmlns:a16="http://schemas.microsoft.com/office/drawing/2014/main" id="{2AEB975E-5BAA-4985-BFE7-E5F0B5F867CF}"/>
              </a:ext>
            </a:extLst>
          </p:cNvPr>
          <p:cNvSpPr>
            <a:spLocks noGrp="1"/>
          </p:cNvSpPr>
          <p:nvPr>
            <p:ph sz="half" idx="1"/>
          </p:nvPr>
        </p:nvSpPr>
        <p:spPr>
          <a:xfrm>
            <a:off x="1371600" y="914400"/>
            <a:ext cx="9692640" cy="457200"/>
          </a:xfrm>
        </p:spPr>
        <p:txBody>
          <a:bodyPr numCol="1"/>
          <a:lstStyle>
            <a:lvl1pPr marL="0" indent="0">
              <a:buFont typeface="Arial" panose="020B0604020202020204" pitchFamily="34" charset="0"/>
              <a:buNone/>
              <a:defRPr sz="2400" b="1" i="0" u="none" cap="all" baseline="0">
                <a:latin typeface="+mj-lt"/>
              </a:defRPr>
            </a:lvl1pPr>
          </a:lstStyle>
          <a:p>
            <a:pPr lvl="0"/>
            <a:r>
              <a:rPr lang="en-US"/>
              <a:t>Click to edit Master text styles</a:t>
            </a:r>
          </a:p>
        </p:txBody>
      </p:sp>
      <p:sp>
        <p:nvSpPr>
          <p:cNvPr id="3" name="Content Placeholder 2">
            <a:extLst>
              <a:ext uri="{FF2B5EF4-FFF2-40B4-BE49-F238E27FC236}">
                <a16:creationId xmlns:a16="http://schemas.microsoft.com/office/drawing/2014/main" id="{A7680C3F-D72A-41A8-9C95-9C26B9CA2C95}"/>
              </a:ext>
            </a:extLst>
          </p:cNvPr>
          <p:cNvSpPr>
            <a:spLocks noGrp="1"/>
          </p:cNvSpPr>
          <p:nvPr>
            <p:ph sz="quarter" idx="11"/>
          </p:nvPr>
        </p:nvSpPr>
        <p:spPr>
          <a:xfrm>
            <a:off x="1371600" y="1649662"/>
            <a:ext cx="9982200" cy="4478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68907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cSld name="Left Text Right Pic P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0E9DC-A7E7-4B4D-9003-384C1CBD365D}"/>
              </a:ext>
            </a:extLst>
          </p:cNvPr>
          <p:cNvSpPr>
            <a:spLocks noGrp="1"/>
          </p:cNvSpPr>
          <p:nvPr>
            <p:ph type="title"/>
          </p:nvPr>
        </p:nvSpPr>
        <p:spPr>
          <a:xfrm>
            <a:off x="1552353" y="365126"/>
            <a:ext cx="9801447" cy="676866"/>
          </a:xfrm>
        </p:spPr>
        <p:txBody>
          <a:bodyPr numCol="1"/>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id="{CC9F3D03-C088-4566-91B1-035C6C562E97}"/>
              </a:ext>
            </a:extLst>
          </p:cNvPr>
          <p:cNvSpPr>
            <a:spLocks noGrp="1"/>
          </p:cNvSpPr>
          <p:nvPr>
            <p:ph sz="half" idx="1"/>
          </p:nvPr>
        </p:nvSpPr>
        <p:spPr>
          <a:xfrm>
            <a:off x="1552352" y="1825625"/>
            <a:ext cx="4467447" cy="4351338"/>
          </a:xfrm>
        </p:spPr>
        <p:txBody>
          <a:bodyPr numCol="1"/>
          <a:lstStyle>
            <a:lvl1pPr>
              <a:buFont typeface="Arial" panose="020B0604020202020204" pitchFamily="34" charset="0"/>
              <a:buChar char="•"/>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8D7B78E-6FF4-4D0E-93E9-8996806A6E71}"/>
              </a:ext>
            </a:extLst>
          </p:cNvPr>
          <p:cNvSpPr>
            <a:spLocks noGrp="1"/>
          </p:cNvSpPr>
          <p:nvPr>
            <p:ph sz="half" idx="2"/>
          </p:nvPr>
        </p:nvSpPr>
        <p:spPr>
          <a:xfrm>
            <a:off x="6172200" y="1825625"/>
            <a:ext cx="518160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Footer Placeholder 2">
            <a:extLst>
              <a:ext uri="{FF2B5EF4-FFF2-40B4-BE49-F238E27FC236}">
                <a16:creationId xmlns:a16="http://schemas.microsoft.com/office/drawing/2014/main" id="{95A36269-FE02-4AA5-B495-8827F44B367E}"/>
              </a:ext>
            </a:extLst>
          </p:cNvPr>
          <p:cNvSpPr>
            <a:spLocks noGrp="1"/>
          </p:cNvSpPr>
          <p:nvPr>
            <p:ph type="ftr" sz="quarter" idx="10"/>
          </p:nvPr>
        </p:nvSpPr>
        <p:spPr>
          <a:xfrm>
            <a:off x="180975" y="6476999"/>
            <a:ext cx="4114800" cy="365125"/>
          </a:xfrm>
        </p:spPr>
        <p:txBody>
          <a:bodyPr/>
          <a:lstStyle/>
          <a:p>
            <a:r>
              <a:rPr lang="en-US"/>
              <a:t>XXX, Slide </a:t>
            </a:r>
            <a:fld id="{55AE94E2-01AD-4F44-B701-725E8CE3ADFF}" type="slidenum">
              <a:rPr lang="en-US" smtClean="0"/>
              <a:pPr/>
              <a:t>‹#›</a:t>
            </a:fld>
            <a:endParaRPr lang="en-US"/>
          </a:p>
        </p:txBody>
      </p:sp>
    </p:spTree>
    <p:extLst>
      <p:ext uri="{BB962C8B-B14F-4D97-AF65-F5344CB8AC3E}">
        <p14:creationId xmlns:p14="http://schemas.microsoft.com/office/powerpoint/2010/main" val="3103158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94B5A-310C-42F7-B3D0-091754704EBA}"/>
              </a:ext>
            </a:extLst>
          </p:cNvPr>
          <p:cNvSpPr>
            <a:spLocks noGrp="1"/>
          </p:cNvSpPr>
          <p:nvPr>
            <p:ph type="title"/>
          </p:nvPr>
        </p:nvSpPr>
        <p:spPr>
          <a:xfrm>
            <a:off x="1661652" y="365125"/>
            <a:ext cx="9692148" cy="649483"/>
          </a:xfrm>
        </p:spPr>
        <p:txBody>
          <a:bodyPr/>
          <a:lstStyle>
            <a:lvl1pPr>
              <a:defRPr sz="3600"/>
            </a:lvl1pPr>
          </a:lstStyle>
          <a:p>
            <a:r>
              <a:rPr lang="en-US"/>
              <a:t>Click to edit Master title style</a:t>
            </a:r>
          </a:p>
        </p:txBody>
      </p:sp>
      <p:sp>
        <p:nvSpPr>
          <p:cNvPr id="3" name="Footer Placeholder 2">
            <a:extLst>
              <a:ext uri="{FF2B5EF4-FFF2-40B4-BE49-F238E27FC236}">
                <a16:creationId xmlns:a16="http://schemas.microsoft.com/office/drawing/2014/main" id="{7C2920D8-C9EB-4890-99E2-46BE80A73946}"/>
              </a:ext>
            </a:extLst>
          </p:cNvPr>
          <p:cNvSpPr>
            <a:spLocks noGrp="1"/>
          </p:cNvSpPr>
          <p:nvPr>
            <p:ph type="ftr" sz="quarter" idx="10"/>
          </p:nvPr>
        </p:nvSpPr>
        <p:spPr/>
        <p:txBody>
          <a:bodyPr/>
          <a:lstStyle/>
          <a:p>
            <a:r>
              <a:rPr lang="en-US"/>
              <a:t>XXX, Slide </a:t>
            </a:r>
            <a:fld id="{55AE94E2-01AD-4F44-B701-725E8CE3ADFF}" type="slidenum">
              <a:rPr lang="en-US" smtClean="0"/>
              <a:pPr/>
              <a:t>‹#›</a:t>
            </a:fld>
            <a:endParaRPr lang="en-US"/>
          </a:p>
        </p:txBody>
      </p:sp>
      <p:sp>
        <p:nvSpPr>
          <p:cNvPr id="5" name="Picture Placeholder 4">
            <a:extLst>
              <a:ext uri="{FF2B5EF4-FFF2-40B4-BE49-F238E27FC236}">
                <a16:creationId xmlns:a16="http://schemas.microsoft.com/office/drawing/2014/main" id="{7B412C0E-BA42-4933-A795-84FAC0C620CD}"/>
              </a:ext>
            </a:extLst>
          </p:cNvPr>
          <p:cNvSpPr>
            <a:spLocks noGrp="1"/>
          </p:cNvSpPr>
          <p:nvPr>
            <p:ph type="pic" sz="quarter" idx="11"/>
          </p:nvPr>
        </p:nvSpPr>
        <p:spPr>
          <a:xfrm>
            <a:off x="1662113" y="1703388"/>
            <a:ext cx="9691687" cy="4083050"/>
          </a:xfrm>
        </p:spPr>
        <p:txBody>
          <a:bodyPr/>
          <a:lstStyle/>
          <a:p>
            <a:r>
              <a:rPr lang="en-US"/>
              <a:t>Click icon to add picture</a:t>
            </a:r>
          </a:p>
        </p:txBody>
      </p:sp>
    </p:spTree>
    <p:extLst>
      <p:ext uri="{BB962C8B-B14F-4D97-AF65-F5344CB8AC3E}">
        <p14:creationId xmlns:p14="http://schemas.microsoft.com/office/powerpoint/2010/main" val="1403680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42DDC-DE03-4B42-90C8-B107EABBD791}"/>
              </a:ext>
            </a:extLst>
          </p:cNvPr>
          <p:cNvSpPr>
            <a:spLocks noGrp="1"/>
          </p:cNvSpPr>
          <p:nvPr>
            <p:ph type="title"/>
          </p:nvPr>
        </p:nvSpPr>
        <p:spPr/>
        <p:txBody>
          <a:bodyPr/>
          <a:lstStyle>
            <a:lvl1pPr>
              <a:defRPr sz="3600"/>
            </a:lvl1pPr>
          </a:lstStyle>
          <a:p>
            <a:r>
              <a:rPr lang="en-US"/>
              <a:t>Click to edit Master title style</a:t>
            </a:r>
          </a:p>
        </p:txBody>
      </p:sp>
      <p:sp>
        <p:nvSpPr>
          <p:cNvPr id="3" name="Footer Placeholder 2">
            <a:extLst>
              <a:ext uri="{FF2B5EF4-FFF2-40B4-BE49-F238E27FC236}">
                <a16:creationId xmlns:a16="http://schemas.microsoft.com/office/drawing/2014/main" id="{62E8BDB2-326C-49C6-98D2-10CB7BF0C96B}"/>
              </a:ext>
            </a:extLst>
          </p:cNvPr>
          <p:cNvSpPr>
            <a:spLocks noGrp="1"/>
          </p:cNvSpPr>
          <p:nvPr>
            <p:ph type="ftr" sz="quarter" idx="10"/>
          </p:nvPr>
        </p:nvSpPr>
        <p:spPr/>
        <p:txBody>
          <a:bodyPr/>
          <a:lstStyle/>
          <a:p>
            <a:r>
              <a:rPr lang="en-US"/>
              <a:t>XXX, Slide </a:t>
            </a:r>
            <a:fld id="{55AE94E2-01AD-4F44-B701-725E8CE3ADFF}" type="slidenum">
              <a:rPr lang="en-US" smtClean="0"/>
              <a:pPr/>
              <a:t>‹#›</a:t>
            </a:fld>
            <a:endParaRPr lang="en-US"/>
          </a:p>
        </p:txBody>
      </p:sp>
    </p:spTree>
    <p:extLst>
      <p:ext uri="{BB962C8B-B14F-4D97-AF65-F5344CB8AC3E}">
        <p14:creationId xmlns:p14="http://schemas.microsoft.com/office/powerpoint/2010/main" val="1826794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69FBF1-494D-4D53-9BCA-3AB231008289}"/>
              </a:ext>
            </a:extLst>
          </p:cNvPr>
          <p:cNvSpPr>
            <a:spLocks noGrp="1"/>
          </p:cNvSpPr>
          <p:nvPr>
            <p:ph type="title"/>
          </p:nvPr>
        </p:nvSpPr>
        <p:spPr>
          <a:xfrm>
            <a:off x="1661652" y="365125"/>
            <a:ext cx="9692148" cy="724639"/>
          </a:xfrm>
          <a:prstGeom prst="rect">
            <a:avLst/>
          </a:prstGeom>
        </p:spPr>
        <p:txBody>
          <a:bodyPr vert="horz" lIns="91440" tIns="45720" rIns="91440" bIns="45720" numCol="1"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20F2D64-F568-4A4F-992C-27C9EFF6D023}"/>
              </a:ext>
            </a:extLst>
          </p:cNvPr>
          <p:cNvSpPr>
            <a:spLocks noGrp="1"/>
          </p:cNvSpPr>
          <p:nvPr>
            <p:ph type="body" idx="1"/>
          </p:nvPr>
        </p:nvSpPr>
        <p:spPr>
          <a:xfrm>
            <a:off x="1661652" y="1253331"/>
            <a:ext cx="9692148"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Footer Placeholder 4">
            <a:extLst>
              <a:ext uri="{FF2B5EF4-FFF2-40B4-BE49-F238E27FC236}">
                <a16:creationId xmlns:a16="http://schemas.microsoft.com/office/drawing/2014/main" id="{4808F3B5-C458-435C-B163-796ED377D091}"/>
              </a:ext>
            </a:extLst>
          </p:cNvPr>
          <p:cNvSpPr>
            <a:spLocks noGrp="1"/>
          </p:cNvSpPr>
          <p:nvPr>
            <p:ph type="ftr" sz="quarter" idx="3"/>
          </p:nvPr>
        </p:nvSpPr>
        <p:spPr>
          <a:xfrm>
            <a:off x="180975" y="6476999"/>
            <a:ext cx="4114800" cy="365125"/>
          </a:xfrm>
          <a:prstGeom prst="rect">
            <a:avLst/>
          </a:prstGeom>
        </p:spPr>
        <p:txBody>
          <a:bodyPr numCol="1" anchor="ctr"/>
          <a:lstStyle>
            <a:lvl1pPr algn="l">
              <a:defRPr sz="1100">
                <a:solidFill>
                  <a:srgbClr val="282828"/>
                </a:solidFill>
              </a:defRPr>
            </a:lvl1pPr>
          </a:lstStyle>
          <a:p>
            <a:r>
              <a:rPr lang="en-US" dirty="0"/>
              <a:t>Presentation SEPA012, Slide </a:t>
            </a:r>
            <a:fld id="{55AE94E2-01AD-4F44-B701-725E8CE3ADFF}" type="slidenum">
              <a:rPr lang="en-US" smtClean="0"/>
              <a:pPr/>
              <a:t>‹#›</a:t>
            </a:fld>
            <a:endParaRPr lang="en-US" dirty="0"/>
          </a:p>
        </p:txBody>
      </p:sp>
    </p:spTree>
    <p:extLst>
      <p:ext uri="{BB962C8B-B14F-4D97-AF65-F5344CB8AC3E}">
        <p14:creationId xmlns:p14="http://schemas.microsoft.com/office/powerpoint/2010/main" val="2861362356"/>
      </p:ext>
    </p:extLst>
  </p:cSld>
  <p:clrMap bg1="lt1" tx1="dk1" bg2="lt2" tx2="dk2" accent1="accent1" accent2="accent2" accent3="accent3" accent4="accent4" accent5="accent5" accent6="accent6" hlink="hlink" folHlink="folHlink"/>
  <p:sldLayoutIdLst>
    <p:sldLayoutId id="2147483710" r:id="rId1"/>
    <p:sldLayoutId id="2147483688" r:id="rId2"/>
    <p:sldLayoutId id="2147483676" r:id="rId3"/>
    <p:sldLayoutId id="2147483677" r:id="rId4"/>
    <p:sldLayoutId id="2147483686" r:id="rId5"/>
    <p:sldLayoutId id="2147483690" r:id="rId6"/>
    <p:sldLayoutId id="2147483712" r:id="rId7"/>
    <p:sldLayoutId id="2147483713" r:id="rId8"/>
  </p:sldLayoutIdLst>
  <p:hf sldNum="0" hdr="0" dt="0"/>
  <p:txStyles>
    <p:titleStyle>
      <a:lvl1pPr algn="l" defTabSz="914400" rtl="0" eaLnBrk="1" latinLnBrk="0" hangingPunct="1">
        <a:lnSpc>
          <a:spcPct val="90000"/>
        </a:lnSpc>
        <a:spcBef>
          <a:spcPct val="0"/>
        </a:spcBef>
        <a:buNone/>
        <a:defRPr sz="3600" kern="1200">
          <a:solidFill>
            <a:srgbClr val="282828"/>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82828"/>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69FBF1-494D-4D53-9BCA-3AB231008289}"/>
              </a:ext>
            </a:extLst>
          </p:cNvPr>
          <p:cNvSpPr>
            <a:spLocks noGrp="1"/>
          </p:cNvSpPr>
          <p:nvPr>
            <p:ph type="title"/>
          </p:nvPr>
        </p:nvSpPr>
        <p:spPr>
          <a:xfrm>
            <a:off x="1661652" y="365125"/>
            <a:ext cx="9692148" cy="724639"/>
          </a:xfrm>
          <a:prstGeom prst="rect">
            <a:avLst/>
          </a:prstGeom>
        </p:spPr>
        <p:txBody>
          <a:bodyPr vert="horz" lIns="91440" tIns="45720" rIns="91440" bIns="45720" numCol="1"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20F2D64-F568-4A4F-992C-27C9EFF6D023}"/>
              </a:ext>
            </a:extLst>
          </p:cNvPr>
          <p:cNvSpPr>
            <a:spLocks noGrp="1"/>
          </p:cNvSpPr>
          <p:nvPr>
            <p:ph type="body" idx="1"/>
          </p:nvPr>
        </p:nvSpPr>
        <p:spPr>
          <a:xfrm>
            <a:off x="1661652" y="1253331"/>
            <a:ext cx="9692148"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Footer Placeholder 4">
            <a:extLst>
              <a:ext uri="{FF2B5EF4-FFF2-40B4-BE49-F238E27FC236}">
                <a16:creationId xmlns:a16="http://schemas.microsoft.com/office/drawing/2014/main" id="{4808F3B5-C458-435C-B163-796ED377D091}"/>
              </a:ext>
            </a:extLst>
          </p:cNvPr>
          <p:cNvSpPr>
            <a:spLocks noGrp="1"/>
          </p:cNvSpPr>
          <p:nvPr>
            <p:ph type="ftr" sz="quarter" idx="3"/>
          </p:nvPr>
        </p:nvSpPr>
        <p:spPr>
          <a:xfrm>
            <a:off x="180975" y="6476999"/>
            <a:ext cx="4114800" cy="365125"/>
          </a:xfrm>
          <a:prstGeom prst="rect">
            <a:avLst/>
          </a:prstGeom>
        </p:spPr>
        <p:txBody>
          <a:bodyPr numCol="1" anchor="ctr"/>
          <a:lstStyle>
            <a:lvl1pPr algn="l">
              <a:defRPr sz="1100">
                <a:solidFill>
                  <a:srgbClr val="282828"/>
                </a:solidFill>
              </a:defRPr>
            </a:lvl1pPr>
          </a:lstStyle>
          <a:p>
            <a:r>
              <a:rPr lang="en-US"/>
              <a:t>XXX, Slide </a:t>
            </a:r>
            <a:fld id="{55AE94E2-01AD-4F44-B701-725E8CE3ADFF}" type="slidenum">
              <a:rPr lang="en-US" smtClean="0"/>
              <a:pPr/>
              <a:t>‹#›</a:t>
            </a:fld>
            <a:endParaRPr lang="en-US"/>
          </a:p>
        </p:txBody>
      </p:sp>
    </p:spTree>
    <p:extLst>
      <p:ext uri="{BB962C8B-B14F-4D97-AF65-F5344CB8AC3E}">
        <p14:creationId xmlns:p14="http://schemas.microsoft.com/office/powerpoint/2010/main" val="3465840992"/>
      </p:ext>
    </p:extLst>
  </p:cSld>
  <p:clrMap bg1="lt1" tx1="dk1" bg2="lt2" tx2="dk2" accent1="accent1" accent2="accent2" accent3="accent3" accent4="accent4" accent5="accent5" accent6="accent6" hlink="hlink" folHlink="folHlink"/>
  <p:sldLayoutIdLst>
    <p:sldLayoutId id="2147483727" r:id="rId1"/>
  </p:sldLayoutIdLst>
  <p:hf sldNum="0" hdr="0" dt="0"/>
  <p:txStyles>
    <p:titleStyle>
      <a:lvl1pPr algn="l" defTabSz="914400" rtl="0" eaLnBrk="1" latinLnBrk="0" hangingPunct="1">
        <a:lnSpc>
          <a:spcPct val="90000"/>
        </a:lnSpc>
        <a:spcBef>
          <a:spcPct val="0"/>
        </a:spcBef>
        <a:buNone/>
        <a:defRPr sz="3600" kern="1200">
          <a:solidFill>
            <a:srgbClr val="282828"/>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82828"/>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10.png"/><Relationship Id="rId4" Type="http://schemas.openxmlformats.org/officeDocument/2006/relationships/slide" Target="slide2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slide" Target="slide31.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10.jpe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image" Target="../media/image14.png"/><Relationship Id="rId18" Type="http://schemas.openxmlformats.org/officeDocument/2006/relationships/image" Target="../media/image15.png"/><Relationship Id="rId3" Type="http://schemas.openxmlformats.org/officeDocument/2006/relationships/image" Target="../media/image3.jpeg"/><Relationship Id="rId21" Type="http://schemas.openxmlformats.org/officeDocument/2006/relationships/slide" Target="slide39.xml"/><Relationship Id="rId7" Type="http://schemas.openxmlformats.org/officeDocument/2006/relationships/image" Target="../media/image12.png"/><Relationship Id="rId12" Type="http://schemas.openxmlformats.org/officeDocument/2006/relationships/image" Target="../media/image13.png"/><Relationship Id="rId17" Type="http://schemas.openxmlformats.org/officeDocument/2006/relationships/slide" Target="slide38.xml"/><Relationship Id="rId25" Type="http://schemas.openxmlformats.org/officeDocument/2006/relationships/image" Target="../media/image18.png"/><Relationship Id="rId2" Type="http://schemas.openxmlformats.org/officeDocument/2006/relationships/notesSlide" Target="../notesSlides/notesSlide3.xml"/><Relationship Id="rId16" Type="http://schemas.openxmlformats.org/officeDocument/2006/relationships/image" Target="../media/image15.png"/><Relationship Id="rId20" Type="http://schemas.openxmlformats.org/officeDocument/2006/relationships/image" Target="../media/image17.png"/><Relationship Id="rId1" Type="http://schemas.openxmlformats.org/officeDocument/2006/relationships/slideLayout" Target="../slideLayouts/slideLayout5.xml"/><Relationship Id="rId6" Type="http://schemas.openxmlformats.org/officeDocument/2006/relationships/image" Target="../media/image11.png"/><Relationship Id="rId11" Type="http://schemas.openxmlformats.org/officeDocument/2006/relationships/slide" Target="slide36.xml"/><Relationship Id="rId24" Type="http://schemas.openxmlformats.org/officeDocument/2006/relationships/slide" Target="slide33.xml"/><Relationship Id="rId5" Type="http://schemas.openxmlformats.org/officeDocument/2006/relationships/slide" Target="slide34.xml"/><Relationship Id="rId15" Type="http://schemas.openxmlformats.org/officeDocument/2006/relationships/image" Target="../media/image14.png"/><Relationship Id="rId23" Type="http://schemas.openxmlformats.org/officeDocument/2006/relationships/image" Target="../media/image18.png"/><Relationship Id="rId10" Type="http://schemas.openxmlformats.org/officeDocument/2006/relationships/image" Target="../media/image13.png"/><Relationship Id="rId19" Type="http://schemas.openxmlformats.org/officeDocument/2006/relationships/image" Target="../media/image16.png"/><Relationship Id="rId4" Type="http://schemas.openxmlformats.org/officeDocument/2006/relationships/image" Target="../media/image11.png"/><Relationship Id="rId9" Type="http://schemas.openxmlformats.org/officeDocument/2006/relationships/image" Target="../media/image12.png"/><Relationship Id="rId14" Type="http://schemas.openxmlformats.org/officeDocument/2006/relationships/slide" Target="slide37.xml"/><Relationship Id="rId22"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3.jpeg"/><Relationship Id="rId7" Type="http://schemas.openxmlformats.org/officeDocument/2006/relationships/image" Target="../media/image32.jpe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png"/><Relationship Id="rId9" Type="http://schemas.openxmlformats.org/officeDocument/2006/relationships/image" Target="../media/image34.jpeg"/></Relationships>
</file>

<file path=ppt/slides/_rels/slide26.xml.rels><?xml version="1.0" encoding="UTF-8" standalone="yes"?>
<Relationships xmlns="http://schemas.openxmlformats.org/package/2006/relationships"><Relationship Id="rId3" Type="http://schemas.openxmlformats.org/officeDocument/2006/relationships/hyperlink" Target="mailto:info@ezmetrology.com" TargetMode="External"/><Relationship Id="rId7" Type="http://schemas.openxmlformats.org/officeDocument/2006/relationships/hyperlink" Target="Academy.ezmetrology.com" TargetMode="External"/><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hyperlink" Target="https://portal.ezmetrology.com/" TargetMode="External"/><Relationship Id="rId5" Type="http://schemas.openxmlformats.org/officeDocument/2006/relationships/hyperlink" Target="http://www.ezmetrology.com/" TargetMode="External"/><Relationship Id="rId4" Type="http://schemas.openxmlformats.org/officeDocument/2006/relationships/hyperlink" Target="mailto:support@ezmetrology.com"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jpeg"/><Relationship Id="rId7" Type="http://schemas.openxmlformats.org/officeDocument/2006/relationships/image" Target="../media/image41.png"/><Relationship Id="rId2" Type="http://schemas.openxmlformats.org/officeDocument/2006/relationships/notesSlide" Target="../notesSlides/notesSlide18.xml"/><Relationship Id="rId1" Type="http://schemas.openxmlformats.org/officeDocument/2006/relationships/slideLayout" Target="../slideLayouts/slideLayout8.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jpeg"/></Relationships>
</file>

<file path=ppt/slides/_rels/slide3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4.xml"/><Relationship Id="rId4" Type="http://schemas.openxmlformats.org/officeDocument/2006/relationships/image" Target="../media/image44.jpeg"/></Relationships>
</file>

<file path=ppt/slides/_rels/slide32.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3.jpeg"/><Relationship Id="rId7" Type="http://schemas.openxmlformats.org/officeDocument/2006/relationships/image" Target="../media/image48.png"/><Relationship Id="rId2" Type="http://schemas.openxmlformats.org/officeDocument/2006/relationships/notesSlide" Target="../notesSlides/notesSlide20.xml"/><Relationship Id="rId1" Type="http://schemas.openxmlformats.org/officeDocument/2006/relationships/slideLayout" Target="../slideLayouts/slideLayout4.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33.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slideLayout" Target="../slideLayouts/slideLayout5.xml"/><Relationship Id="rId7" Type="http://schemas.openxmlformats.org/officeDocument/2006/relationships/image" Target="../media/image51.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50.png"/><Relationship Id="rId5" Type="http://schemas.openxmlformats.org/officeDocument/2006/relationships/image" Target="../media/image3.jpeg"/><Relationship Id="rId4" Type="http://schemas.openxmlformats.org/officeDocument/2006/relationships/notesSlide" Target="../notesSlides/notesSlide21.xml"/></Relationships>
</file>

<file path=ppt/slides/_rels/slide34.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slideLayout" Target="../slideLayouts/slideLayout5.xml"/><Relationship Id="rId7" Type="http://schemas.openxmlformats.org/officeDocument/2006/relationships/image" Target="../media/image54.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53.png"/><Relationship Id="rId5" Type="http://schemas.openxmlformats.org/officeDocument/2006/relationships/image" Target="../media/image3.jpeg"/><Relationship Id="rId4" Type="http://schemas.openxmlformats.org/officeDocument/2006/relationships/notesSlide" Target="../notesSlides/notesSlide22.xml"/></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5.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png"/></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65.png"/><Relationship Id="rId2" Type="http://schemas.openxmlformats.org/officeDocument/2006/relationships/notesSlide" Target="../notesSlides/notesSlide25.xml"/><Relationship Id="rId1" Type="http://schemas.openxmlformats.org/officeDocument/2006/relationships/slideLayout" Target="../slideLayouts/slideLayout5.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67.png"/><Relationship Id="rId2" Type="http://schemas.openxmlformats.org/officeDocument/2006/relationships/video" Target="../media/media3.mov"/><Relationship Id="rId1" Type="http://schemas.microsoft.com/office/2007/relationships/media" Target="../media/media3.mov"/><Relationship Id="rId6" Type="http://schemas.openxmlformats.org/officeDocument/2006/relationships/image" Target="../media/image66.png"/><Relationship Id="rId5" Type="http://schemas.openxmlformats.org/officeDocument/2006/relationships/image" Target="../media/image3.jpeg"/><Relationship Id="rId4" Type="http://schemas.openxmlformats.org/officeDocument/2006/relationships/notesSlide" Target="../notesSlides/notesSlide26.xml"/></Relationships>
</file>

<file path=ppt/slides/_rels/slide39.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slideLayout" Target="../slideLayouts/slideLayout5.xml"/><Relationship Id="rId7" Type="http://schemas.openxmlformats.org/officeDocument/2006/relationships/image" Target="../media/image69.png"/><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68.png"/><Relationship Id="rId5" Type="http://schemas.openxmlformats.org/officeDocument/2006/relationships/image" Target="../media/image3.jpeg"/><Relationship Id="rId4" Type="http://schemas.openxmlformats.org/officeDocument/2006/relationships/notesSlide" Target="../notesSlides/notesSlide27.xml"/></Relationships>
</file>

<file path=ppt/slides/_rels/slide40.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image" Target="../media/image3.jpeg"/><Relationship Id="rId7" Type="http://schemas.openxmlformats.org/officeDocument/2006/relationships/image" Target="../media/image74.png"/><Relationship Id="rId2" Type="http://schemas.openxmlformats.org/officeDocument/2006/relationships/notesSlide" Target="../notesSlides/notesSlide28.xml"/><Relationship Id="rId1" Type="http://schemas.openxmlformats.org/officeDocument/2006/relationships/slideLayout" Target="../slideLayouts/slideLayout3.xml"/><Relationship Id="rId6" Type="http://schemas.openxmlformats.org/officeDocument/2006/relationships/image" Target="../media/image73.png"/><Relationship Id="rId5" Type="http://schemas.openxmlformats.org/officeDocument/2006/relationships/image" Target="../media/image72.png"/><Relationship Id="rId10" Type="http://schemas.openxmlformats.org/officeDocument/2006/relationships/image" Target="../media/image77.png"/><Relationship Id="rId4" Type="http://schemas.openxmlformats.org/officeDocument/2006/relationships/image" Target="../media/image71.jpeg"/><Relationship Id="rId9"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25C18D3-183D-4F77-8FF9-90BB1DBCD8A8}"/>
              </a:ext>
            </a:extLst>
          </p:cNvPr>
          <p:cNvSpPr txBox="1"/>
          <p:nvPr/>
        </p:nvSpPr>
        <p:spPr>
          <a:xfrm>
            <a:off x="2188169" y="2453247"/>
            <a:ext cx="7997702" cy="1138773"/>
          </a:xfrm>
          <a:prstGeom prst="rect">
            <a:avLst/>
          </a:prstGeom>
          <a:noFill/>
        </p:spPr>
        <p:txBody>
          <a:bodyPr wrap="none" lIns="91440" tIns="45720" rIns="91440" bIns="45720" rtlCol="0" anchor="t">
            <a:spAutoFit/>
          </a:bodyPr>
          <a:lstStyle/>
          <a:p>
            <a:pPr marL="0" indent="0" algn="ctr">
              <a:buNone/>
            </a:pPr>
            <a:r>
              <a:rPr lang="en-US" sz="4000" b="1" spc="300" dirty="0">
                <a:cs typeface="Arial"/>
              </a:rPr>
              <a:t>Door System Troubleshooting</a:t>
            </a:r>
          </a:p>
          <a:p>
            <a:pPr marL="0" indent="0" algn="ctr">
              <a:buNone/>
            </a:pPr>
            <a:r>
              <a:rPr lang="en-US" sz="2800" cap="all" dirty="0">
                <a:solidFill>
                  <a:srgbClr val="282828"/>
                </a:solidFill>
                <a:latin typeface="Bahnschrift"/>
              </a:rPr>
              <a:t> ROOT CAUSE Analysis</a:t>
            </a:r>
          </a:p>
        </p:txBody>
      </p:sp>
      <p:sp>
        <p:nvSpPr>
          <p:cNvPr id="9" name="TextBox 8">
            <a:extLst>
              <a:ext uri="{FF2B5EF4-FFF2-40B4-BE49-F238E27FC236}">
                <a16:creationId xmlns:a16="http://schemas.microsoft.com/office/drawing/2014/main" id="{4A0A5D9E-1FE2-40D5-8DCF-7E771E93BC07}"/>
              </a:ext>
            </a:extLst>
          </p:cNvPr>
          <p:cNvSpPr txBox="1"/>
          <p:nvPr/>
        </p:nvSpPr>
        <p:spPr>
          <a:xfrm>
            <a:off x="3141267" y="4176005"/>
            <a:ext cx="6331917" cy="523220"/>
          </a:xfrm>
          <a:prstGeom prst="rect">
            <a:avLst/>
          </a:prstGeom>
          <a:noFill/>
        </p:spPr>
        <p:txBody>
          <a:bodyPr wrap="square" rtlCol="0">
            <a:spAutoFit/>
          </a:bodyPr>
          <a:lstStyle/>
          <a:p>
            <a:pPr algn="ctr"/>
            <a:r>
              <a:rPr lang="en-US" sz="1400" dirty="0"/>
              <a:t>USE ENERGYPOD TO ROOT CASUE HARD TO CLOSE DOORS. </a:t>
            </a:r>
          </a:p>
          <a:p>
            <a:pPr algn="ctr"/>
            <a:r>
              <a:rPr lang="en-US" sz="1400" dirty="0"/>
              <a:t>USING SIMPLE STEP BY STEP IDENTIFICATION OF CONTRIBUTORS.</a:t>
            </a:r>
          </a:p>
        </p:txBody>
      </p:sp>
      <p:cxnSp>
        <p:nvCxnSpPr>
          <p:cNvPr id="11" name="Straight Connector 10">
            <a:extLst>
              <a:ext uri="{FF2B5EF4-FFF2-40B4-BE49-F238E27FC236}">
                <a16:creationId xmlns:a16="http://schemas.microsoft.com/office/drawing/2014/main" id="{1481E674-C00D-41E3-B4FB-868CBFEA9BD8}"/>
              </a:ext>
            </a:extLst>
          </p:cNvPr>
          <p:cNvCxnSpPr>
            <a:cxnSpLocks/>
          </p:cNvCxnSpPr>
          <p:nvPr/>
        </p:nvCxnSpPr>
        <p:spPr>
          <a:xfrm>
            <a:off x="3141267" y="3977390"/>
            <a:ext cx="5909465" cy="0"/>
          </a:xfrm>
          <a:prstGeom prst="line">
            <a:avLst/>
          </a:prstGeom>
          <a:ln>
            <a:solidFill>
              <a:srgbClr val="C9D803"/>
            </a:solidFill>
          </a:ln>
        </p:spPr>
        <p:style>
          <a:lnRef idx="1">
            <a:schemeClr val="accent1"/>
          </a:lnRef>
          <a:fillRef idx="0">
            <a:schemeClr val="accent1"/>
          </a:fillRef>
          <a:effectRef idx="0">
            <a:schemeClr val="accent1"/>
          </a:effectRef>
          <a:fontRef idx="minor">
            <a:schemeClr val="tx1"/>
          </a:fontRef>
        </p:style>
      </p:cxnSp>
      <p:sp>
        <p:nvSpPr>
          <p:cNvPr id="2" name="Footer Placeholder 4">
            <a:extLst>
              <a:ext uri="{FF2B5EF4-FFF2-40B4-BE49-F238E27FC236}">
                <a16:creationId xmlns:a16="http://schemas.microsoft.com/office/drawing/2014/main" id="{130E6688-670D-6197-BC36-BEE764D0B1C8}"/>
              </a:ext>
            </a:extLst>
          </p:cNvPr>
          <p:cNvSpPr txBox="1">
            <a:spLocks/>
          </p:cNvSpPr>
          <p:nvPr/>
        </p:nvSpPr>
        <p:spPr>
          <a:xfrm>
            <a:off x="5737721" y="6488162"/>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3" name="Footer Placeholder 4">
            <a:extLst>
              <a:ext uri="{FF2B5EF4-FFF2-40B4-BE49-F238E27FC236}">
                <a16:creationId xmlns:a16="http://schemas.microsoft.com/office/drawing/2014/main" id="{7F60AC7F-E6B8-08DD-F93B-A2EBDFD46CCC}"/>
              </a:ext>
            </a:extLst>
          </p:cNvPr>
          <p:cNvSpPr txBox="1">
            <a:spLocks/>
          </p:cNvSpPr>
          <p:nvPr/>
        </p:nvSpPr>
        <p:spPr>
          <a:xfrm>
            <a:off x="8708313" y="6492875"/>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Tree>
    <p:extLst>
      <p:ext uri="{BB962C8B-B14F-4D97-AF65-F5344CB8AC3E}">
        <p14:creationId xmlns:p14="http://schemas.microsoft.com/office/powerpoint/2010/main" val="7014703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632E133-60EC-42D6-B4E7-3697FB82AB07}"/>
              </a:ext>
            </a:extLst>
          </p:cNvPr>
          <p:cNvSpPr>
            <a:spLocks noGrp="1"/>
          </p:cNvSpPr>
          <p:nvPr>
            <p:ph type="title"/>
          </p:nvPr>
        </p:nvSpPr>
        <p:spPr/>
        <p:txBody>
          <a:bodyPr/>
          <a:lstStyle/>
          <a:p>
            <a:r>
              <a:rPr lang="en-US"/>
              <a:t>INDEX</a:t>
            </a:r>
          </a:p>
        </p:txBody>
      </p:sp>
      <p:sp>
        <p:nvSpPr>
          <p:cNvPr id="4" name="Footer Placeholder 3">
            <a:extLst>
              <a:ext uri="{FF2B5EF4-FFF2-40B4-BE49-F238E27FC236}">
                <a16:creationId xmlns:a16="http://schemas.microsoft.com/office/drawing/2014/main" id="{803BB1BB-EE81-44DF-8271-FED2BF71B360}"/>
              </a:ext>
            </a:extLst>
          </p:cNvPr>
          <p:cNvSpPr>
            <a:spLocks noGrp="1"/>
          </p:cNvSpPr>
          <p:nvPr>
            <p:ph type="ftr" sz="quarter" idx="10"/>
          </p:nvPr>
        </p:nvSpPr>
        <p:spPr>
          <a:xfrm>
            <a:off x="180975" y="6486426"/>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2</a:t>
            </a:fld>
            <a:endParaRPr lang="en-US" dirty="0">
              <a:solidFill>
                <a:schemeClr val="tx1">
                  <a:lumMod val="65000"/>
                  <a:lumOff val="35000"/>
                </a:schemeClr>
              </a:solidFill>
            </a:endParaRPr>
          </a:p>
        </p:txBody>
      </p:sp>
      <p:sp>
        <p:nvSpPr>
          <p:cNvPr id="5" name="Subtitle 4">
            <a:extLst>
              <a:ext uri="{FF2B5EF4-FFF2-40B4-BE49-F238E27FC236}">
                <a16:creationId xmlns:a16="http://schemas.microsoft.com/office/drawing/2014/main" id="{E5CCAE4E-DAC3-45BE-B3CD-4066408CED17}"/>
              </a:ext>
            </a:extLst>
          </p:cNvPr>
          <p:cNvSpPr>
            <a:spLocks noGrp="1"/>
          </p:cNvSpPr>
          <p:nvPr>
            <p:ph type="subTitle" idx="1"/>
          </p:nvPr>
        </p:nvSpPr>
        <p:spPr>
          <a:xfrm>
            <a:off x="1931510" y="1440413"/>
            <a:ext cx="4576348" cy="5047857"/>
          </a:xfrm>
        </p:spPr>
        <p:txBody>
          <a:bodyPr vert="horz" lIns="91440" tIns="45720" rIns="91440" bIns="45720" numCol="1" rtlCol="0" anchor="t">
            <a:normAutofit/>
          </a:bodyPr>
          <a:lstStyle/>
          <a:p>
            <a:pPr>
              <a:lnSpc>
                <a:spcPct val="150000"/>
              </a:lnSpc>
            </a:pPr>
            <a:r>
              <a:rPr lang="en-US" sz="1600" dirty="0"/>
              <a:t>Introduction</a:t>
            </a:r>
            <a:endParaRPr lang="en-US" sz="1600" b="1" dirty="0"/>
          </a:p>
          <a:p>
            <a:pPr>
              <a:lnSpc>
                <a:spcPct val="150000"/>
              </a:lnSpc>
            </a:pPr>
            <a:r>
              <a:rPr lang="en-US" sz="1600" dirty="0"/>
              <a:t>Measurements</a:t>
            </a:r>
          </a:p>
          <a:p>
            <a:pPr>
              <a:lnSpc>
                <a:spcPct val="150000"/>
              </a:lnSpc>
            </a:pPr>
            <a:r>
              <a:rPr lang="en-GB" sz="1600" dirty="0"/>
              <a:t>Establish Baseline</a:t>
            </a:r>
          </a:p>
          <a:p>
            <a:pPr>
              <a:lnSpc>
                <a:spcPct val="150000"/>
              </a:lnSpc>
            </a:pPr>
            <a:r>
              <a:rPr lang="en-US" sz="1600" dirty="0"/>
              <a:t>Troubleshooting</a:t>
            </a:r>
          </a:p>
          <a:p>
            <a:pPr>
              <a:lnSpc>
                <a:spcPct val="150000"/>
              </a:lnSpc>
            </a:pPr>
            <a:r>
              <a:rPr lang="en-US" sz="1600" dirty="0"/>
              <a:t>Flow Chart</a:t>
            </a:r>
          </a:p>
          <a:p>
            <a:pPr>
              <a:lnSpc>
                <a:spcPct val="150000"/>
              </a:lnSpc>
            </a:pPr>
            <a:r>
              <a:rPr lang="en-US" sz="1600" dirty="0"/>
              <a:t>Conclusion</a:t>
            </a:r>
          </a:p>
        </p:txBody>
      </p:sp>
      <mc:AlternateContent xmlns:mc="http://schemas.openxmlformats.org/markup-compatibility/2006" xmlns:psez="http://schemas.microsoft.com/office/powerpoint/2016/sectionzoom">
        <mc:Choice Requires="psez">
          <p:graphicFrame>
            <p:nvGraphicFramePr>
              <p:cNvPr id="6" name="Section Zoom 5">
                <a:extLst>
                  <a:ext uri="{FF2B5EF4-FFF2-40B4-BE49-F238E27FC236}">
                    <a16:creationId xmlns:a16="http://schemas.microsoft.com/office/drawing/2014/main" id="{0A5DE830-436E-AB53-06FA-5EA54EFB4D27}"/>
                  </a:ext>
                </a:extLst>
              </p:cNvPr>
              <p:cNvGraphicFramePr>
                <a:graphicFrameLocks noChangeAspect="1"/>
              </p:cNvGraphicFramePr>
              <p:nvPr>
                <p:extLst>
                  <p:ext uri="{D42A27DB-BD31-4B8C-83A1-F6EECF244321}">
                    <p14:modId xmlns:p14="http://schemas.microsoft.com/office/powerpoint/2010/main" val="504522921"/>
                  </p:ext>
                </p:extLst>
              </p:nvPr>
            </p:nvGraphicFramePr>
            <p:xfrm>
              <a:off x="2070727" y="4853036"/>
              <a:ext cx="2617511" cy="1472350"/>
            </p:xfrm>
            <a:graphic>
              <a:graphicData uri="http://schemas.microsoft.com/office/powerpoint/2016/sectionzoom">
                <psez:sectionZm>
                  <psez:sectionZmObj sectionId="{F6B24956-B447-45B8-8988-92822142DBC7}">
                    <psez:zmPr id="{4510AC06-0501-4BC3-8177-F1FDC5BBD030}" transitionDur="1000">
                      <p166:blipFill xmlns:p166="http://schemas.microsoft.com/office/powerpoint/2016/6/main">
                        <a:blip r:embed="rId3"/>
                        <a:stretch>
                          <a:fillRect/>
                        </a:stretch>
                      </p166:blipFill>
                      <p166:spPr xmlns:p166="http://schemas.microsoft.com/office/powerpoint/2016/6/main">
                        <a:xfrm>
                          <a:off x="0" y="0"/>
                          <a:ext cx="2617511" cy="1472350"/>
                        </a:xfrm>
                        <a:prstGeom prst="rect">
                          <a:avLst/>
                        </a:prstGeom>
                        <a:ln w="3175">
                          <a:solidFill>
                            <a:prstClr val="ltGray"/>
                          </a:solidFill>
                        </a:ln>
                      </p166:spPr>
                    </psez:zmPr>
                  </psez:sectionZmObj>
                </psez:sectionZm>
              </a:graphicData>
            </a:graphic>
          </p:graphicFrame>
        </mc:Choice>
        <mc:Fallback xmlns="">
          <p:pic>
            <p:nvPicPr>
              <p:cNvPr id="6" name="Section Zoom 5">
                <a:hlinkClick r:id="rId4" action="ppaction://hlinksldjump"/>
                <a:extLst>
                  <a:ext uri="{FF2B5EF4-FFF2-40B4-BE49-F238E27FC236}">
                    <a16:creationId xmlns:a16="http://schemas.microsoft.com/office/drawing/2014/main" id="{0A5DE830-436E-AB53-06FA-5EA54EFB4D27}"/>
                  </a:ext>
                </a:extLst>
              </p:cNvPr>
              <p:cNvPicPr>
                <a:picLocks noGrp="1" noRot="1" noChangeAspect="1" noMove="1" noResize="1" noEditPoints="1" noAdjustHandles="1" noChangeArrowheads="1" noChangeShapeType="1"/>
              </p:cNvPicPr>
              <p:nvPr/>
            </p:nvPicPr>
            <p:blipFill>
              <a:blip r:embed="rId5"/>
              <a:stretch>
                <a:fillRect/>
              </a:stretch>
            </p:blipFill>
            <p:spPr>
              <a:xfrm>
                <a:off x="2070727" y="4853036"/>
                <a:ext cx="2617511" cy="1472350"/>
              </a:xfrm>
              <a:prstGeom prst="rect">
                <a:avLst/>
              </a:prstGeom>
              <a:ln w="3175">
                <a:solidFill>
                  <a:prstClr val="ltGray"/>
                </a:solidFill>
              </a:ln>
            </p:spPr>
          </p:pic>
        </mc:Fallback>
      </mc:AlternateContent>
      <p:sp>
        <p:nvSpPr>
          <p:cNvPr id="2" name="Footer Placeholder 4">
            <a:extLst>
              <a:ext uri="{FF2B5EF4-FFF2-40B4-BE49-F238E27FC236}">
                <a16:creationId xmlns:a16="http://schemas.microsoft.com/office/drawing/2014/main" id="{14D44D36-3CC2-4EEC-F5E5-31A143FBEF9B}"/>
              </a:ext>
            </a:extLst>
          </p:cNvPr>
          <p:cNvSpPr txBox="1">
            <a:spLocks/>
          </p:cNvSpPr>
          <p:nvPr/>
        </p:nvSpPr>
        <p:spPr>
          <a:xfrm>
            <a:off x="5407783" y="6492875"/>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7" name="Footer Placeholder 4">
            <a:extLst>
              <a:ext uri="{FF2B5EF4-FFF2-40B4-BE49-F238E27FC236}">
                <a16:creationId xmlns:a16="http://schemas.microsoft.com/office/drawing/2014/main" id="{B8AC1005-1B8A-9D9E-41F8-28B3CF7B1E81}"/>
              </a:ext>
            </a:extLst>
          </p:cNvPr>
          <p:cNvSpPr txBox="1">
            <a:spLocks/>
          </p:cNvSpPr>
          <p:nvPr/>
        </p:nvSpPr>
        <p:spPr>
          <a:xfrm>
            <a:off x="10681657" y="6476998"/>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pic>
        <p:nvPicPr>
          <p:cNvPr id="8" name="Picture 7" descr="A yellow and black car door lock&#10;&#10;AI-generated content may be incorrect.">
            <a:extLst>
              <a:ext uri="{FF2B5EF4-FFF2-40B4-BE49-F238E27FC236}">
                <a16:creationId xmlns:a16="http://schemas.microsoft.com/office/drawing/2014/main" id="{6019A56F-2499-5A43-B5E9-392228F8665F}"/>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6284879" y="-15877"/>
            <a:ext cx="5885786" cy="6858000"/>
          </a:xfrm>
          <a:prstGeom prst="rect">
            <a:avLst/>
          </a:prstGeom>
        </p:spPr>
      </p:pic>
    </p:spTree>
    <p:extLst>
      <p:ext uri="{BB962C8B-B14F-4D97-AF65-F5344CB8AC3E}">
        <p14:creationId xmlns:p14="http://schemas.microsoft.com/office/powerpoint/2010/main" val="32602922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C607221-669D-41D8-B83F-9D125F5F194E}"/>
              </a:ext>
            </a:extLst>
          </p:cNvPr>
          <p:cNvSpPr>
            <a:spLocks noGrp="1"/>
          </p:cNvSpPr>
          <p:nvPr>
            <p:ph type="title"/>
          </p:nvPr>
        </p:nvSpPr>
        <p:spPr>
          <a:xfrm>
            <a:off x="4694935" y="2992454"/>
            <a:ext cx="4448676" cy="686099"/>
          </a:xfrm>
        </p:spPr>
        <p:txBody>
          <a:bodyPr vert="horz" lIns="91440" tIns="45720" rIns="91440" bIns="45720" numCol="1" rtlCol="0" anchor="ctr">
            <a:noAutofit/>
          </a:bodyPr>
          <a:lstStyle/>
          <a:p>
            <a:r>
              <a:rPr lang="en-US" sz="3200"/>
              <a:t>1. Introduction</a:t>
            </a:r>
            <a:endParaRPr lang="en-US" sz="3100">
              <a:latin typeface="Bahnschrift SemiBold"/>
              <a:cs typeface="Arial"/>
            </a:endParaRPr>
          </a:p>
        </p:txBody>
      </p:sp>
      <p:sp>
        <p:nvSpPr>
          <p:cNvPr id="4" name="Footer Placeholder 3">
            <a:extLst>
              <a:ext uri="{FF2B5EF4-FFF2-40B4-BE49-F238E27FC236}">
                <a16:creationId xmlns:a16="http://schemas.microsoft.com/office/drawing/2014/main" id="{700D10DB-0252-4A5C-84B7-64F0EF0433B7}"/>
              </a:ext>
            </a:extLst>
          </p:cNvPr>
          <p:cNvSpPr>
            <a:spLocks noGrp="1"/>
          </p:cNvSpPr>
          <p:nvPr>
            <p:ph type="ftr" sz="quarter" idx="10"/>
          </p:nvPr>
        </p:nvSpPr>
        <p:spPr>
          <a:xfrm>
            <a:off x="180975" y="6486426"/>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3</a:t>
            </a:fld>
            <a:endParaRPr lang="en-US" dirty="0">
              <a:solidFill>
                <a:schemeClr val="tx1">
                  <a:lumMod val="65000"/>
                  <a:lumOff val="35000"/>
                </a:schemeClr>
              </a:solidFill>
            </a:endParaRPr>
          </a:p>
        </p:txBody>
      </p:sp>
      <p:sp>
        <p:nvSpPr>
          <p:cNvPr id="3" name="Footer Placeholder 4">
            <a:extLst>
              <a:ext uri="{FF2B5EF4-FFF2-40B4-BE49-F238E27FC236}">
                <a16:creationId xmlns:a16="http://schemas.microsoft.com/office/drawing/2014/main" id="{6D09B011-029D-6528-E96D-4632B0C0A384}"/>
              </a:ext>
            </a:extLst>
          </p:cNvPr>
          <p:cNvSpPr txBox="1">
            <a:spLocks/>
          </p:cNvSpPr>
          <p:nvPr/>
        </p:nvSpPr>
        <p:spPr>
          <a:xfrm>
            <a:off x="9229929"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
        <p:nvSpPr>
          <p:cNvPr id="9" name="Footer Placeholder 4">
            <a:extLst>
              <a:ext uri="{FF2B5EF4-FFF2-40B4-BE49-F238E27FC236}">
                <a16:creationId xmlns:a16="http://schemas.microsoft.com/office/drawing/2014/main" id="{60350685-AE1B-473E-4F51-4334592CEE7B}"/>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Tree>
    <p:extLst>
      <p:ext uri="{BB962C8B-B14F-4D97-AF65-F5344CB8AC3E}">
        <p14:creationId xmlns:p14="http://schemas.microsoft.com/office/powerpoint/2010/main" val="8670953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199574" y="1531904"/>
            <a:ext cx="6443341" cy="3832501"/>
          </a:xfrm>
        </p:spPr>
        <p:txBody>
          <a:bodyPr vert="horz" lIns="91440" tIns="45720" rIns="91440" bIns="45720" numCol="1" rtlCol="0" anchor="t">
            <a:noAutofit/>
          </a:bodyPr>
          <a:lstStyle/>
          <a:p>
            <a:pPr marL="182880" lvl="1">
              <a:lnSpc>
                <a:spcPct val="100000"/>
              </a:lnSpc>
              <a:spcBef>
                <a:spcPts val="600"/>
              </a:spcBef>
            </a:pPr>
            <a:endParaRPr lang="en-US" sz="1400" dirty="0"/>
          </a:p>
          <a:p>
            <a:pPr marL="182880" lvl="1">
              <a:lnSpc>
                <a:spcPct val="100000"/>
              </a:lnSpc>
              <a:spcBef>
                <a:spcPts val="600"/>
              </a:spcBef>
            </a:pPr>
            <a:r>
              <a:rPr lang="en-US" sz="1400" dirty="0"/>
              <a:t>A method to troubleshoot and identify system elements that result in an undesired closing sensation.</a:t>
            </a:r>
            <a:endParaRPr lang="en-US" sz="2000" dirty="0"/>
          </a:p>
          <a:p>
            <a:pPr marL="182880" lvl="1">
              <a:lnSpc>
                <a:spcPct val="100000"/>
              </a:lnSpc>
              <a:spcBef>
                <a:spcPts val="600"/>
              </a:spcBef>
              <a:buClr>
                <a:srgbClr val="C9D803"/>
              </a:buClr>
            </a:pPr>
            <a:endParaRPr lang="en-US" sz="1400" dirty="0"/>
          </a:p>
          <a:p>
            <a:pPr marL="182880" lvl="1">
              <a:lnSpc>
                <a:spcPct val="100000"/>
              </a:lnSpc>
              <a:spcBef>
                <a:spcPts val="600"/>
              </a:spcBef>
              <a:buClr>
                <a:srgbClr val="C9D803"/>
              </a:buClr>
            </a:pPr>
            <a:r>
              <a:rPr lang="en-US" sz="1400" dirty="0"/>
              <a:t>The method is based on an efficient measurement using a simple gauge and a standard operating procedure:</a:t>
            </a:r>
          </a:p>
          <a:p>
            <a:pPr marL="1154430" lvl="2" indent="-285750">
              <a:lnSpc>
                <a:spcPct val="100000"/>
              </a:lnSpc>
              <a:spcBef>
                <a:spcPts val="600"/>
              </a:spcBef>
            </a:pPr>
            <a:r>
              <a:rPr lang="en-US" sz="1400" dirty="0" err="1"/>
              <a:t>EnergyPod</a:t>
            </a:r>
            <a:endParaRPr lang="en-US" sz="1400" dirty="0"/>
          </a:p>
          <a:p>
            <a:pPr marL="1154430" lvl="2" indent="-285750">
              <a:lnSpc>
                <a:spcPct val="100000"/>
              </a:lnSpc>
              <a:spcBef>
                <a:spcPts val="600"/>
              </a:spcBef>
            </a:pPr>
            <a:r>
              <a:rPr lang="en-US" sz="1400" dirty="0" err="1"/>
              <a:t>MyPod</a:t>
            </a:r>
            <a:endParaRPr lang="en-US" sz="1400" dirty="0"/>
          </a:p>
          <a:p>
            <a:pPr marL="1154430" lvl="2" indent="-285750">
              <a:lnSpc>
                <a:spcPct val="100000"/>
              </a:lnSpc>
              <a:spcBef>
                <a:spcPts val="600"/>
              </a:spcBef>
            </a:pPr>
            <a:endParaRPr lang="en-US" sz="1400" dirty="0"/>
          </a:p>
          <a:p>
            <a:pPr marL="227013" lvl="2" indent="0">
              <a:lnSpc>
                <a:spcPct val="100000"/>
              </a:lnSpc>
              <a:spcBef>
                <a:spcPts val="600"/>
              </a:spcBef>
              <a:buNone/>
            </a:pPr>
            <a:r>
              <a:rPr lang="en-US" sz="1400" b="1" dirty="0">
                <a:solidFill>
                  <a:srgbClr val="C8D82D"/>
                </a:solidFill>
              </a:rPr>
              <a:t>Remark</a:t>
            </a:r>
          </a:p>
          <a:p>
            <a:pPr marL="227013" lvl="2" indent="0">
              <a:lnSpc>
                <a:spcPct val="100000"/>
              </a:lnSpc>
              <a:spcBef>
                <a:spcPts val="600"/>
              </a:spcBef>
              <a:buNone/>
            </a:pPr>
            <a:r>
              <a:rPr lang="en-US" sz="1400" dirty="0"/>
              <a:t>Seen the wide variety in door systems concepts and variations, it is </a:t>
            </a:r>
            <a:r>
              <a:rPr lang="en-US" sz="1400" b="1" dirty="0"/>
              <a:t>not ideal to compare different models </a:t>
            </a:r>
            <a:r>
              <a:rPr lang="en-US" sz="1400" dirty="0"/>
              <a:t>or concepts as target values could be significantly different due to for example weight, or seal design.</a:t>
            </a:r>
          </a:p>
          <a:p>
            <a:pPr marL="227013" lvl="2" indent="0">
              <a:lnSpc>
                <a:spcPct val="100000"/>
              </a:lnSpc>
              <a:spcBef>
                <a:spcPts val="600"/>
              </a:spcBef>
              <a:buNone/>
            </a:pPr>
            <a:r>
              <a:rPr lang="en-US" sz="1400" dirty="0"/>
              <a:t>To compare different models, different gauges can be used to quantify individual characteristics.</a:t>
            </a:r>
          </a:p>
          <a:p>
            <a:pPr marL="227013" lvl="2" indent="0">
              <a:lnSpc>
                <a:spcPct val="100000"/>
              </a:lnSpc>
              <a:spcBef>
                <a:spcPts val="600"/>
              </a:spcBef>
              <a:buNone/>
            </a:pPr>
            <a:endParaRPr lang="en-US" sz="1400" dirty="0"/>
          </a:p>
        </p:txBody>
      </p:sp>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4</a:t>
            </a:fld>
            <a:endParaRPr lang="en-US" dirty="0">
              <a:solidFill>
                <a:schemeClr val="tx1">
                  <a:lumMod val="65000"/>
                  <a:lumOff val="35000"/>
                </a:schemeClr>
              </a:solidFill>
            </a:endParaRPr>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a:t>1. Introduction</a:t>
            </a:r>
            <a:endParaRPr lang="en-US">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1.1 objectives</a:t>
            </a:r>
          </a:p>
        </p:txBody>
      </p:sp>
      <p:sp>
        <p:nvSpPr>
          <p:cNvPr id="11" name="Rectangle 13">
            <a:extLst>
              <a:ext uri="{FF2B5EF4-FFF2-40B4-BE49-F238E27FC236}">
                <a16:creationId xmlns:a16="http://schemas.microsoft.com/office/drawing/2014/main" id="{78DDBC15-DACB-4044-8D97-FC70723465CC}"/>
              </a:ext>
            </a:extLst>
          </p:cNvPr>
          <p:cNvSpPr>
            <a:spLocks noChangeArrowheads="1"/>
          </p:cNvSpPr>
          <p:nvPr/>
        </p:nvSpPr>
        <p:spPr bwMode="auto">
          <a:xfrm>
            <a:off x="0" y="649994"/>
            <a:ext cx="1684192"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100" b="0" i="0" u="none" strike="noStrike" cap="none" normalizeH="0" baseline="0">
                <a:ln>
                  <a:noFill/>
                </a:ln>
                <a:solidFill>
                  <a:srgbClr val="212121"/>
                </a:solidFill>
                <a:effectLst/>
                <a:latin typeface="Arial" panose="020B0604020202020204" pitchFamily="34" charset="0"/>
                <a:ea typeface="Times New Roman" panose="02020603050405020304" pitchFamily="18"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Footer Placeholder 4">
            <a:extLst>
              <a:ext uri="{FF2B5EF4-FFF2-40B4-BE49-F238E27FC236}">
                <a16:creationId xmlns:a16="http://schemas.microsoft.com/office/drawing/2014/main" id="{B2D10176-15C3-86E6-E06A-8351BB1C1BD6}"/>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
        <p:nvSpPr>
          <p:cNvPr id="9" name="Footer Placeholder 4">
            <a:extLst>
              <a:ext uri="{FF2B5EF4-FFF2-40B4-BE49-F238E27FC236}">
                <a16:creationId xmlns:a16="http://schemas.microsoft.com/office/drawing/2014/main" id="{53F83202-995D-B412-C917-6220E6290352}"/>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mc:AlternateContent xmlns:mc="http://schemas.openxmlformats.org/markup-compatibility/2006" xmlns:psez="http://schemas.microsoft.com/office/powerpoint/2016/sectionzoom">
        <mc:Choice Requires="psez">
          <p:graphicFrame>
            <p:nvGraphicFramePr>
              <p:cNvPr id="16" name="Section Zoom 15">
                <a:extLst>
                  <a:ext uri="{FF2B5EF4-FFF2-40B4-BE49-F238E27FC236}">
                    <a16:creationId xmlns:a16="http://schemas.microsoft.com/office/drawing/2014/main" id="{2BFE0B9D-355E-FABF-EDEB-5AFF0548F24A}"/>
                  </a:ext>
                </a:extLst>
              </p:cNvPr>
              <p:cNvGraphicFramePr>
                <a:graphicFrameLocks noChangeAspect="1"/>
              </p:cNvGraphicFramePr>
              <p:nvPr>
                <p:extLst>
                  <p:ext uri="{D42A27DB-BD31-4B8C-83A1-F6EECF244321}">
                    <p14:modId xmlns:p14="http://schemas.microsoft.com/office/powerpoint/2010/main" val="2877248556"/>
                  </p:ext>
                </p:extLst>
              </p:nvPr>
            </p:nvGraphicFramePr>
            <p:xfrm>
              <a:off x="9935604" y="4449362"/>
              <a:ext cx="2212535" cy="1244551"/>
            </p:xfrm>
            <a:graphic>
              <a:graphicData uri="http://schemas.microsoft.com/office/powerpoint/2016/sectionzoom">
                <psez:sectionZm>
                  <psez:sectionZmObj sectionId="{B4E9A11F-A2A8-4AE0-B6A1-66EAA7F9C1DC}">
                    <psez:zmPr id="{26693F65-3B98-4F82-A626-A8D678BF4932}" transitionDur="1000">
                      <p166:blipFill xmlns:p166="http://schemas.microsoft.com/office/powerpoint/2016/6/main">
                        <a:blip r:embed="rId4"/>
                        <a:stretch>
                          <a:fillRect/>
                        </a:stretch>
                      </p166:blipFill>
                      <p166:spPr xmlns:p166="http://schemas.microsoft.com/office/powerpoint/2016/6/main">
                        <a:xfrm>
                          <a:off x="0" y="0"/>
                          <a:ext cx="2212535" cy="1244551"/>
                        </a:xfrm>
                        <a:prstGeom prst="rect">
                          <a:avLst/>
                        </a:prstGeom>
                        <a:ln w="3175">
                          <a:solidFill>
                            <a:prstClr val="ltGray"/>
                          </a:solidFill>
                        </a:ln>
                      </p166:spPr>
                    </psez:zmPr>
                  </psez:sectionZmObj>
                </psez:sectionZm>
              </a:graphicData>
            </a:graphic>
          </p:graphicFrame>
        </mc:Choice>
        <mc:Fallback xmlns="">
          <p:pic>
            <p:nvPicPr>
              <p:cNvPr id="16" name="Section Zoom 15">
                <a:hlinkClick r:id="rId5" action="ppaction://hlinksldjump"/>
                <a:extLst>
                  <a:ext uri="{FF2B5EF4-FFF2-40B4-BE49-F238E27FC236}">
                    <a16:creationId xmlns:a16="http://schemas.microsoft.com/office/drawing/2014/main" id="{2BFE0B9D-355E-FABF-EDEB-5AFF0548F24A}"/>
                  </a:ext>
                </a:extLst>
              </p:cNvPr>
              <p:cNvPicPr>
                <a:picLocks noGrp="1" noRot="1" noChangeAspect="1" noMove="1" noResize="1" noEditPoints="1" noAdjustHandles="1" noChangeArrowheads="1" noChangeShapeType="1"/>
              </p:cNvPicPr>
              <p:nvPr/>
            </p:nvPicPr>
            <p:blipFill>
              <a:blip r:embed="rId6"/>
              <a:stretch>
                <a:fillRect/>
              </a:stretch>
            </p:blipFill>
            <p:spPr>
              <a:xfrm>
                <a:off x="9935604" y="4449362"/>
                <a:ext cx="2212535" cy="1244551"/>
              </a:xfrm>
              <a:prstGeom prst="rect">
                <a:avLst/>
              </a:prstGeom>
              <a:ln w="3175">
                <a:solidFill>
                  <a:prstClr val="ltGray"/>
                </a:solidFill>
              </a:ln>
            </p:spPr>
          </p:pic>
        </mc:Fallback>
      </mc:AlternateContent>
      <p:pic>
        <p:nvPicPr>
          <p:cNvPr id="4" name="Picture 3">
            <a:extLst>
              <a:ext uri="{FF2B5EF4-FFF2-40B4-BE49-F238E27FC236}">
                <a16:creationId xmlns:a16="http://schemas.microsoft.com/office/drawing/2014/main" id="{0A62C321-7027-DEFD-D08E-E0E442A35B8B}"/>
              </a:ext>
            </a:extLst>
          </p:cNvPr>
          <p:cNvPicPr>
            <a:picLocks noChangeAspect="1"/>
          </p:cNvPicPr>
          <p:nvPr/>
        </p:nvPicPr>
        <p:blipFill>
          <a:blip r:embed="rId7"/>
          <a:srcRect/>
          <a:stretch/>
        </p:blipFill>
        <p:spPr>
          <a:xfrm>
            <a:off x="7642915" y="1333340"/>
            <a:ext cx="4505224" cy="3003482"/>
          </a:xfrm>
          <a:prstGeom prst="rect">
            <a:avLst/>
          </a:prstGeom>
        </p:spPr>
      </p:pic>
    </p:spTree>
    <p:extLst>
      <p:ext uri="{BB962C8B-B14F-4D97-AF65-F5344CB8AC3E}">
        <p14:creationId xmlns:p14="http://schemas.microsoft.com/office/powerpoint/2010/main" val="6624287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1F44E44B-AD42-EAD0-87DA-ECC0B667B835}"/>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277B9C6-4657-5D61-BE08-1585B3C1DC9D}"/>
              </a:ext>
            </a:extLst>
          </p:cNvPr>
          <p:cNvSpPr>
            <a:spLocks noGrp="1"/>
          </p:cNvSpPr>
          <p:nvPr>
            <p:ph sz="half" idx="2"/>
          </p:nvPr>
        </p:nvSpPr>
        <p:spPr>
          <a:xfrm>
            <a:off x="1185645" y="1512749"/>
            <a:ext cx="6940924" cy="3832501"/>
          </a:xfrm>
        </p:spPr>
        <p:txBody>
          <a:bodyPr vert="horz" lIns="91440" tIns="45720" rIns="91440" bIns="45720" numCol="1" rtlCol="0" anchor="t">
            <a:noAutofit/>
          </a:bodyPr>
          <a:lstStyle/>
          <a:p>
            <a:pPr marL="868680" lvl="2" indent="0">
              <a:lnSpc>
                <a:spcPct val="100000"/>
              </a:lnSpc>
              <a:spcBef>
                <a:spcPts val="600"/>
              </a:spcBef>
              <a:buNone/>
            </a:pPr>
            <a:endParaRPr lang="en-US" sz="1400" dirty="0"/>
          </a:p>
          <a:p>
            <a:pPr marL="182880" lvl="1" indent="0">
              <a:lnSpc>
                <a:spcPct val="100000"/>
              </a:lnSpc>
              <a:spcBef>
                <a:spcPts val="600"/>
              </a:spcBef>
              <a:buClr>
                <a:srgbClr val="C9D803"/>
              </a:buClr>
              <a:buFont typeface="Arial" panose="020B0604020202020204" pitchFamily="34" charset="0"/>
              <a:buNone/>
            </a:pPr>
            <a:r>
              <a:rPr lang="en-US" sz="1400" b="1" dirty="0">
                <a:solidFill>
                  <a:srgbClr val="C8D82D"/>
                </a:solidFill>
              </a:rPr>
              <a:t>Specific Gauges</a:t>
            </a:r>
          </a:p>
          <a:p>
            <a:pPr marL="182880" lvl="1" indent="0">
              <a:lnSpc>
                <a:spcPct val="100000"/>
              </a:lnSpc>
              <a:spcBef>
                <a:spcPts val="600"/>
              </a:spcBef>
              <a:buClr>
                <a:srgbClr val="C9D803"/>
              </a:buClr>
              <a:buFont typeface="Arial" panose="020B0604020202020204" pitchFamily="34" charset="0"/>
              <a:buNone/>
            </a:pPr>
            <a:r>
              <a:rPr lang="en-US" sz="1400" dirty="0"/>
              <a:t>Additional gauges are available for a more precise or faster troubleshooting:</a:t>
            </a:r>
          </a:p>
          <a:p>
            <a:pPr marL="914400" lvl="1" indent="-285750">
              <a:lnSpc>
                <a:spcPct val="100000"/>
              </a:lnSpc>
              <a:spcBef>
                <a:spcPts val="600"/>
              </a:spcBef>
              <a:buClr>
                <a:srgbClr val="C9D803"/>
              </a:buClr>
              <a:buFont typeface="Arial" panose="020B0604020202020204" pitchFamily="34" charset="0"/>
              <a:buChar char="•"/>
            </a:pPr>
            <a:r>
              <a:rPr lang="en-US" sz="1400" b="1" dirty="0" err="1"/>
              <a:t>StrikerPod</a:t>
            </a:r>
            <a:r>
              <a:rPr lang="en-US" sz="1400" dirty="0"/>
              <a:t>  	Quantify for striker alignment</a:t>
            </a:r>
          </a:p>
          <a:p>
            <a:pPr marL="914400" lvl="1" indent="-285750">
              <a:lnSpc>
                <a:spcPct val="100000"/>
              </a:lnSpc>
              <a:spcBef>
                <a:spcPts val="600"/>
              </a:spcBef>
              <a:buClr>
                <a:srgbClr val="C9D803"/>
              </a:buClr>
              <a:buFont typeface="Arial" panose="020B0604020202020204" pitchFamily="34" charset="0"/>
              <a:buChar char="•"/>
            </a:pPr>
            <a:r>
              <a:rPr lang="en-US" sz="1400" b="1" dirty="0" err="1"/>
              <a:t>PressurePod</a:t>
            </a:r>
            <a:r>
              <a:rPr lang="en-US" sz="1400" dirty="0"/>
              <a:t>  	Quantify air evacuation efficiency.	</a:t>
            </a:r>
          </a:p>
          <a:p>
            <a:pPr marL="914400" lvl="1" indent="-285750">
              <a:lnSpc>
                <a:spcPct val="100000"/>
              </a:lnSpc>
              <a:spcBef>
                <a:spcPts val="600"/>
              </a:spcBef>
              <a:buClr>
                <a:srgbClr val="C9D803"/>
              </a:buClr>
              <a:buFont typeface="Arial" panose="020B0604020202020204" pitchFamily="34" charset="0"/>
              <a:buChar char="•"/>
            </a:pPr>
            <a:r>
              <a:rPr lang="en-US" sz="1400" b="1" dirty="0" err="1"/>
              <a:t>ForcePod</a:t>
            </a:r>
            <a:r>
              <a:rPr lang="en-US" sz="1400" dirty="0"/>
              <a:t>  		Measure </a:t>
            </a:r>
            <a:r>
              <a:rPr lang="en-US" sz="1400" dirty="0" err="1"/>
              <a:t>Doorcheck</a:t>
            </a:r>
            <a:r>
              <a:rPr lang="en-US" sz="1400" dirty="0"/>
              <a:t> Forces</a:t>
            </a:r>
          </a:p>
          <a:p>
            <a:pPr marL="182880" lvl="1" indent="0">
              <a:lnSpc>
                <a:spcPct val="100000"/>
              </a:lnSpc>
              <a:spcBef>
                <a:spcPts val="600"/>
              </a:spcBef>
              <a:buClr>
                <a:srgbClr val="C9D803"/>
              </a:buClr>
              <a:buFont typeface="Arial" panose="020B0604020202020204" pitchFamily="34" charset="0"/>
              <a:buNone/>
            </a:pPr>
            <a:endParaRPr lang="en-US" sz="1400" dirty="0"/>
          </a:p>
          <a:p>
            <a:pPr marL="182880" lvl="1" indent="0">
              <a:lnSpc>
                <a:spcPct val="100000"/>
              </a:lnSpc>
              <a:spcBef>
                <a:spcPts val="600"/>
              </a:spcBef>
              <a:buClr>
                <a:srgbClr val="C9D803"/>
              </a:buClr>
              <a:buFont typeface="Arial" panose="020B0604020202020204" pitchFamily="34" charset="0"/>
              <a:buNone/>
            </a:pPr>
            <a:r>
              <a:rPr lang="en-US" sz="1400" b="1" dirty="0">
                <a:solidFill>
                  <a:srgbClr val="C8D82D"/>
                </a:solidFill>
              </a:rPr>
              <a:t>Data Logging</a:t>
            </a:r>
          </a:p>
          <a:p>
            <a:pPr marL="914400" lvl="1" indent="-285750">
              <a:lnSpc>
                <a:spcPct val="100000"/>
              </a:lnSpc>
              <a:spcBef>
                <a:spcPts val="600"/>
              </a:spcBef>
              <a:buClr>
                <a:srgbClr val="C9D803"/>
              </a:buClr>
              <a:buFont typeface="Arial" panose="020B0604020202020204" pitchFamily="34" charset="0"/>
              <a:buChar char="•"/>
            </a:pPr>
            <a:r>
              <a:rPr lang="en-US" sz="1400" b="1" dirty="0" err="1"/>
              <a:t>MyPod</a:t>
            </a:r>
            <a:r>
              <a:rPr lang="en-US" sz="1400" dirty="0"/>
              <a:t> : </a:t>
            </a:r>
          </a:p>
          <a:p>
            <a:pPr marL="182880" lvl="1">
              <a:lnSpc>
                <a:spcPct val="100000"/>
              </a:lnSpc>
              <a:spcBef>
                <a:spcPts val="600"/>
              </a:spcBef>
              <a:buClr>
                <a:srgbClr val="C9D803"/>
              </a:buClr>
              <a:tabLst>
                <a:tab pos="1371600" algn="l"/>
              </a:tabLst>
            </a:pPr>
            <a:r>
              <a:rPr lang="en-US" sz="1400" dirty="0"/>
              <a:t>	Values can be read from the screen and processed in your 	personal template, or logged to excel via data logging module</a:t>
            </a:r>
          </a:p>
          <a:p>
            <a:pPr marL="914400" lvl="1" indent="-285750">
              <a:lnSpc>
                <a:spcPct val="100000"/>
              </a:lnSpc>
              <a:spcBef>
                <a:spcPts val="600"/>
              </a:spcBef>
              <a:buClr>
                <a:srgbClr val="C9D803"/>
              </a:buClr>
              <a:buFont typeface="Arial" panose="020B0604020202020204" pitchFamily="34" charset="0"/>
              <a:buChar char="•"/>
            </a:pPr>
            <a:r>
              <a:rPr lang="en-US" sz="1400" b="1" dirty="0" err="1"/>
              <a:t>IOManager</a:t>
            </a:r>
            <a:r>
              <a:rPr lang="en-US" sz="1400" dirty="0"/>
              <a:t> : </a:t>
            </a:r>
          </a:p>
          <a:p>
            <a:pPr marL="182880" lvl="1">
              <a:lnSpc>
                <a:spcPct val="100000"/>
              </a:lnSpc>
              <a:spcBef>
                <a:spcPts val="600"/>
              </a:spcBef>
              <a:buClr>
                <a:srgbClr val="C9D803"/>
              </a:buClr>
              <a:tabLst>
                <a:tab pos="1371600" algn="l"/>
              </a:tabLst>
            </a:pPr>
            <a:r>
              <a:rPr lang="en-US" sz="1400" dirty="0"/>
              <a:t>	Software connects directly to the gauge and can plot the 	graphs of interest. </a:t>
            </a:r>
          </a:p>
          <a:p>
            <a:pPr marL="182880" lvl="1" indent="0">
              <a:lnSpc>
                <a:spcPct val="100000"/>
              </a:lnSpc>
              <a:spcBef>
                <a:spcPts val="600"/>
              </a:spcBef>
              <a:buClr>
                <a:srgbClr val="C9D803"/>
              </a:buClr>
              <a:buFont typeface="Arial" panose="020B0604020202020204" pitchFamily="34" charset="0"/>
              <a:buNone/>
            </a:pPr>
            <a:endParaRPr lang="en-US" sz="1400" dirty="0"/>
          </a:p>
        </p:txBody>
      </p:sp>
      <p:sp>
        <p:nvSpPr>
          <p:cNvPr id="3" name="Footer Placeholder 2">
            <a:extLst>
              <a:ext uri="{FF2B5EF4-FFF2-40B4-BE49-F238E27FC236}">
                <a16:creationId xmlns:a16="http://schemas.microsoft.com/office/drawing/2014/main" id="{0FD1D58C-CCA3-C851-69AA-EB83635D8FC4}"/>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5</a:t>
            </a:fld>
            <a:endParaRPr lang="en-US" dirty="0">
              <a:solidFill>
                <a:schemeClr val="tx1">
                  <a:lumMod val="65000"/>
                  <a:lumOff val="35000"/>
                </a:schemeClr>
              </a:solidFill>
            </a:endParaRPr>
          </a:p>
        </p:txBody>
      </p:sp>
      <p:sp>
        <p:nvSpPr>
          <p:cNvPr id="7" name="Title 6">
            <a:extLst>
              <a:ext uri="{FF2B5EF4-FFF2-40B4-BE49-F238E27FC236}">
                <a16:creationId xmlns:a16="http://schemas.microsoft.com/office/drawing/2014/main" id="{94632A74-8207-F2D9-EC40-11CF071E8899}"/>
              </a:ext>
            </a:extLst>
          </p:cNvPr>
          <p:cNvSpPr>
            <a:spLocks noGrp="1"/>
          </p:cNvSpPr>
          <p:nvPr>
            <p:ph type="title"/>
          </p:nvPr>
        </p:nvSpPr>
        <p:spPr/>
        <p:txBody>
          <a:bodyPr/>
          <a:lstStyle/>
          <a:p>
            <a:r>
              <a:rPr lang="en-US"/>
              <a:t>1. Introduction</a:t>
            </a:r>
            <a:endParaRPr lang="en-US">
              <a:solidFill>
                <a:srgbClr val="C8D82D"/>
              </a:solidFill>
            </a:endParaRPr>
          </a:p>
        </p:txBody>
      </p:sp>
      <p:sp>
        <p:nvSpPr>
          <p:cNvPr id="2" name="Content Placeholder 1">
            <a:extLst>
              <a:ext uri="{FF2B5EF4-FFF2-40B4-BE49-F238E27FC236}">
                <a16:creationId xmlns:a16="http://schemas.microsoft.com/office/drawing/2014/main" id="{CC5D3806-A088-E8AD-EEC8-49F7376E0013}"/>
              </a:ext>
            </a:extLst>
          </p:cNvPr>
          <p:cNvSpPr>
            <a:spLocks noGrp="1"/>
          </p:cNvSpPr>
          <p:nvPr>
            <p:ph sz="half" idx="1"/>
          </p:nvPr>
        </p:nvSpPr>
        <p:spPr/>
        <p:txBody>
          <a:bodyPr/>
          <a:lstStyle/>
          <a:p>
            <a:r>
              <a:rPr lang="en-US" dirty="0"/>
              <a:t>1.2 Extended tools</a:t>
            </a:r>
          </a:p>
        </p:txBody>
      </p:sp>
      <p:sp>
        <p:nvSpPr>
          <p:cNvPr id="11" name="Rectangle 13">
            <a:extLst>
              <a:ext uri="{FF2B5EF4-FFF2-40B4-BE49-F238E27FC236}">
                <a16:creationId xmlns:a16="http://schemas.microsoft.com/office/drawing/2014/main" id="{52C9664C-72C0-D014-95FD-B4EE5E61E009}"/>
              </a:ext>
            </a:extLst>
          </p:cNvPr>
          <p:cNvSpPr>
            <a:spLocks noChangeArrowheads="1"/>
          </p:cNvSpPr>
          <p:nvPr/>
        </p:nvSpPr>
        <p:spPr bwMode="auto">
          <a:xfrm>
            <a:off x="0" y="649994"/>
            <a:ext cx="1684192"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100" b="0" i="0" u="none" strike="noStrike" cap="none" normalizeH="0" baseline="0">
                <a:ln>
                  <a:noFill/>
                </a:ln>
                <a:solidFill>
                  <a:srgbClr val="212121"/>
                </a:solidFill>
                <a:effectLst/>
                <a:latin typeface="Arial" panose="020B0604020202020204" pitchFamily="34" charset="0"/>
                <a:ea typeface="Times New Roman" panose="02020603050405020304" pitchFamily="18"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Footer Placeholder 4">
            <a:extLst>
              <a:ext uri="{FF2B5EF4-FFF2-40B4-BE49-F238E27FC236}">
                <a16:creationId xmlns:a16="http://schemas.microsoft.com/office/drawing/2014/main" id="{A28EE089-A9D7-574A-46B4-6CF108272173}"/>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
        <p:nvSpPr>
          <p:cNvPr id="9" name="Footer Placeholder 4">
            <a:extLst>
              <a:ext uri="{FF2B5EF4-FFF2-40B4-BE49-F238E27FC236}">
                <a16:creationId xmlns:a16="http://schemas.microsoft.com/office/drawing/2014/main" id="{987E0667-25A8-DDDB-FD04-75BBF940FC9D}"/>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pic>
        <p:nvPicPr>
          <p:cNvPr id="6" name="Picture 5" descr="A computer monitor with a screen showing a green and yellow clock&#10;&#10;AI-generated content may be incorrect.">
            <a:extLst>
              <a:ext uri="{FF2B5EF4-FFF2-40B4-BE49-F238E27FC236}">
                <a16:creationId xmlns:a16="http://schemas.microsoft.com/office/drawing/2014/main" id="{066D3570-5D27-4CF5-CE36-B03652D40B3A}"/>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8496028" y="3771900"/>
            <a:ext cx="3777635" cy="3022108"/>
          </a:xfrm>
          <a:prstGeom prst="rect">
            <a:avLst/>
          </a:prstGeom>
        </p:spPr>
      </p:pic>
      <p:pic>
        <p:nvPicPr>
          <p:cNvPr id="10" name="Picture 9" descr="A hand holding a yellow object on a grey car&#10;&#10;AI-generated content may be incorrect.">
            <a:extLst>
              <a:ext uri="{FF2B5EF4-FFF2-40B4-BE49-F238E27FC236}">
                <a16:creationId xmlns:a16="http://schemas.microsoft.com/office/drawing/2014/main" id="{04047D90-143A-004E-1C63-555D0A5FD55D}"/>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8202938" y="1032638"/>
            <a:ext cx="3741312" cy="2390825"/>
          </a:xfrm>
          <a:prstGeom prst="rect">
            <a:avLst/>
          </a:prstGeom>
        </p:spPr>
      </p:pic>
    </p:spTree>
    <p:extLst>
      <p:ext uri="{BB962C8B-B14F-4D97-AF65-F5344CB8AC3E}">
        <p14:creationId xmlns:p14="http://schemas.microsoft.com/office/powerpoint/2010/main" val="6634009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D5A1E5F-D31B-FD65-4D05-2B5D26DED626}"/>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5984B306-D6B7-ADA9-0FB9-025F76E34B2C}"/>
              </a:ext>
            </a:extLst>
          </p:cNvPr>
          <p:cNvSpPr>
            <a:spLocks noGrp="1"/>
          </p:cNvSpPr>
          <p:nvPr>
            <p:ph type="title"/>
          </p:nvPr>
        </p:nvSpPr>
        <p:spPr>
          <a:xfrm>
            <a:off x="4179572" y="2671944"/>
            <a:ext cx="5549643" cy="686099"/>
          </a:xfrm>
        </p:spPr>
        <p:txBody>
          <a:bodyPr vert="horz" lIns="91440" tIns="45720" rIns="91440" bIns="45720" numCol="1" rtlCol="0" anchor="ctr">
            <a:noAutofit/>
          </a:bodyPr>
          <a:lstStyle/>
          <a:p>
            <a:r>
              <a:rPr lang="en-US" sz="3200" dirty="0"/>
              <a:t>2. </a:t>
            </a:r>
            <a:r>
              <a:rPr lang="en-US" sz="3200" dirty="0" err="1"/>
              <a:t>Measurments</a:t>
            </a:r>
            <a:r>
              <a:rPr lang="en-US" sz="3200" dirty="0"/>
              <a:t> </a:t>
            </a:r>
            <a:endParaRPr lang="en-US" sz="3200" dirty="0">
              <a:solidFill>
                <a:srgbClr val="C8D82D"/>
              </a:solidFill>
              <a:cs typeface="Arial"/>
            </a:endParaRPr>
          </a:p>
        </p:txBody>
      </p:sp>
      <p:sp>
        <p:nvSpPr>
          <p:cNvPr id="4" name="Footer Placeholder 3">
            <a:extLst>
              <a:ext uri="{FF2B5EF4-FFF2-40B4-BE49-F238E27FC236}">
                <a16:creationId xmlns:a16="http://schemas.microsoft.com/office/drawing/2014/main" id="{965694CA-5C6B-338A-976B-D93814FBE0D4}"/>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6</a:t>
            </a:fld>
            <a:endParaRPr lang="en-US" dirty="0">
              <a:solidFill>
                <a:schemeClr val="tx1">
                  <a:lumMod val="65000"/>
                  <a:lumOff val="35000"/>
                </a:schemeClr>
              </a:solidFill>
            </a:endParaRPr>
          </a:p>
        </p:txBody>
      </p:sp>
      <p:sp>
        <p:nvSpPr>
          <p:cNvPr id="2" name="Footer Placeholder 4">
            <a:extLst>
              <a:ext uri="{FF2B5EF4-FFF2-40B4-BE49-F238E27FC236}">
                <a16:creationId xmlns:a16="http://schemas.microsoft.com/office/drawing/2014/main" id="{812E949E-8649-2EFC-CD82-13FECE67540A}"/>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3" name="Footer Placeholder 4">
            <a:extLst>
              <a:ext uri="{FF2B5EF4-FFF2-40B4-BE49-F238E27FC236}">
                <a16:creationId xmlns:a16="http://schemas.microsoft.com/office/drawing/2014/main" id="{A7CE798C-0B83-2723-6167-6E069B039E44}"/>
              </a:ext>
            </a:extLst>
          </p:cNvPr>
          <p:cNvSpPr txBox="1">
            <a:spLocks/>
          </p:cNvSpPr>
          <p:nvPr/>
        </p:nvSpPr>
        <p:spPr>
          <a:xfrm>
            <a:off x="9229929"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Tree>
    <p:extLst>
      <p:ext uri="{BB962C8B-B14F-4D97-AF65-F5344CB8AC3E}">
        <p14:creationId xmlns:p14="http://schemas.microsoft.com/office/powerpoint/2010/main" val="840320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AB4F9E40-A3A2-FF03-0D38-0883ED8D665E}"/>
            </a:ext>
          </a:extLst>
        </p:cNvPr>
        <p:cNvGrpSpPr/>
        <p:nvPr/>
      </p:nvGrpSpPr>
      <p:grpSpPr>
        <a:xfrm>
          <a:off x="0" y="0"/>
          <a:ext cx="0" cy="0"/>
          <a:chOff x="0" y="0"/>
          <a:chExt cx="0" cy="0"/>
        </a:xfrm>
      </p:grpSpPr>
      <p:sp>
        <p:nvSpPr>
          <p:cNvPr id="3" name="Footer Placeholder 2">
            <a:extLst>
              <a:ext uri="{FF2B5EF4-FFF2-40B4-BE49-F238E27FC236}">
                <a16:creationId xmlns:a16="http://schemas.microsoft.com/office/drawing/2014/main" id="{5433589D-C597-585D-4FFE-77C47F6A639D}"/>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7</a:t>
            </a:fld>
            <a:endParaRPr lang="en-US" dirty="0">
              <a:solidFill>
                <a:schemeClr val="tx1">
                  <a:lumMod val="65000"/>
                  <a:lumOff val="35000"/>
                </a:schemeClr>
              </a:solidFill>
            </a:endParaRPr>
          </a:p>
        </p:txBody>
      </p:sp>
      <p:sp>
        <p:nvSpPr>
          <p:cNvPr id="7" name="Title 6">
            <a:extLst>
              <a:ext uri="{FF2B5EF4-FFF2-40B4-BE49-F238E27FC236}">
                <a16:creationId xmlns:a16="http://schemas.microsoft.com/office/drawing/2014/main" id="{C1321A42-2328-8D18-7764-44F116178351}"/>
              </a:ext>
            </a:extLst>
          </p:cNvPr>
          <p:cNvSpPr>
            <a:spLocks noGrp="1"/>
          </p:cNvSpPr>
          <p:nvPr>
            <p:ph type="title"/>
          </p:nvPr>
        </p:nvSpPr>
        <p:spPr/>
        <p:txBody>
          <a:bodyPr/>
          <a:lstStyle/>
          <a:p>
            <a:r>
              <a:rPr lang="en-US" dirty="0"/>
              <a:t>2. measurements</a:t>
            </a:r>
            <a:endParaRPr lang="en-US" dirty="0">
              <a:solidFill>
                <a:srgbClr val="C8D82D"/>
              </a:solidFill>
            </a:endParaRPr>
          </a:p>
        </p:txBody>
      </p:sp>
      <p:sp>
        <p:nvSpPr>
          <p:cNvPr id="2" name="Content Placeholder 1">
            <a:extLst>
              <a:ext uri="{FF2B5EF4-FFF2-40B4-BE49-F238E27FC236}">
                <a16:creationId xmlns:a16="http://schemas.microsoft.com/office/drawing/2014/main" id="{ABD9A15E-5E29-10AA-B47B-66A4CE3FE9C7}"/>
              </a:ext>
            </a:extLst>
          </p:cNvPr>
          <p:cNvSpPr>
            <a:spLocks noGrp="1"/>
          </p:cNvSpPr>
          <p:nvPr>
            <p:ph sz="half" idx="1"/>
          </p:nvPr>
        </p:nvSpPr>
        <p:spPr/>
        <p:txBody>
          <a:bodyPr/>
          <a:lstStyle/>
          <a:p>
            <a:r>
              <a:rPr lang="en-US" dirty="0"/>
              <a:t>2.1 </a:t>
            </a:r>
            <a:r>
              <a:rPr lang="en-US" dirty="0" err="1"/>
              <a:t>EnergyPod</a:t>
            </a:r>
            <a:r>
              <a:rPr lang="en-US" dirty="0"/>
              <a:t> Metrics</a:t>
            </a:r>
          </a:p>
        </p:txBody>
      </p:sp>
      <p:sp>
        <p:nvSpPr>
          <p:cNvPr id="4" name="Footer Placeholder 4">
            <a:extLst>
              <a:ext uri="{FF2B5EF4-FFF2-40B4-BE49-F238E27FC236}">
                <a16:creationId xmlns:a16="http://schemas.microsoft.com/office/drawing/2014/main" id="{0422CFBF-B80B-B3F2-3CEA-6D4EF48A675B}"/>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BD241D81-A629-FDE0-F6D5-44AA5067CD35}"/>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mc:AlternateContent xmlns:mc="http://schemas.openxmlformats.org/markup-compatibility/2006" xmlns:psez="http://schemas.microsoft.com/office/powerpoint/2016/sectionzoom">
        <mc:Choice Requires="psez">
          <p:graphicFrame>
            <p:nvGraphicFramePr>
              <p:cNvPr id="15" name="Section Zoom 14">
                <a:extLst>
                  <a:ext uri="{FF2B5EF4-FFF2-40B4-BE49-F238E27FC236}">
                    <a16:creationId xmlns:a16="http://schemas.microsoft.com/office/drawing/2014/main" id="{D254CC67-73E3-E2ED-7AEB-F45891D18509}"/>
                  </a:ext>
                </a:extLst>
              </p:cNvPr>
              <p:cNvGraphicFramePr>
                <a:graphicFrameLocks noChangeAspect="1"/>
              </p:cNvGraphicFramePr>
              <p:nvPr>
                <p:extLst>
                  <p:ext uri="{D42A27DB-BD31-4B8C-83A1-F6EECF244321}">
                    <p14:modId xmlns:p14="http://schemas.microsoft.com/office/powerpoint/2010/main" val="2521865345"/>
                  </p:ext>
                </p:extLst>
              </p:nvPr>
            </p:nvGraphicFramePr>
            <p:xfrm>
              <a:off x="2447921" y="4606565"/>
              <a:ext cx="1413917" cy="933370"/>
            </p:xfrm>
            <a:graphic>
              <a:graphicData uri="http://schemas.microsoft.com/office/powerpoint/2016/sectionzoom">
                <psez:sectionZm>
                  <psez:sectionZmObj sectionId="{239E3ABF-4238-4FDE-A7BC-E9518987811B}">
                    <psez:zmPr id="{ABA904C4-73C8-4C69-9AB3-98CAA05E9F06}" imageType="cover" transitionDur="1000">
                      <p166:blipFill xmlns:p166="http://schemas.microsoft.com/office/powerpoint/2016/6/main">
                        <a:blip r:embed="rId4" cstate="email">
                          <a:extLst>
                            <a:ext uri="{28A0092B-C50C-407E-A947-70E740481C1C}">
                              <a14:useLocalDpi xmlns:a14="http://schemas.microsoft.com/office/drawing/2010/main" val="0"/>
                            </a:ext>
                          </a:extLst>
                        </a:blip>
                        <a:stretch>
                          <a:fillRect/>
                        </a:stretch>
                      </p166:blipFill>
                      <p166:spPr xmlns:p166="http://schemas.microsoft.com/office/powerpoint/2016/6/main">
                        <a:xfrm>
                          <a:off x="0" y="0"/>
                          <a:ext cx="1413917" cy="933370"/>
                        </a:xfrm>
                        <a:prstGeom prst="rect">
                          <a:avLst/>
                        </a:prstGeom>
                        <a:ln w="3175">
                          <a:solidFill>
                            <a:prstClr val="ltGray"/>
                          </a:solidFill>
                        </a:ln>
                      </p166:spPr>
                    </psez:zmPr>
                  </psez:sectionZmObj>
                </psez:sectionZm>
              </a:graphicData>
            </a:graphic>
          </p:graphicFrame>
        </mc:Choice>
        <mc:Fallback xmlns="">
          <p:pic>
            <p:nvPicPr>
              <p:cNvPr id="15" name="Section Zoom 14">
                <a:hlinkClick r:id="rId5" action="ppaction://hlinksldjump"/>
                <a:extLst>
                  <a:ext uri="{FF2B5EF4-FFF2-40B4-BE49-F238E27FC236}">
                    <a16:creationId xmlns:a16="http://schemas.microsoft.com/office/drawing/2014/main" id="{D254CC67-73E3-E2ED-7AEB-F45891D18509}"/>
                  </a:ext>
                </a:extLst>
              </p:cNvPr>
              <p:cNvPicPr>
                <a:picLocks noGrp="1" noRot="1" noChangeAspect="1" noMove="1" noResize="1" noEditPoints="1" noAdjustHandles="1" noChangeArrowheads="1" noChangeShapeType="1"/>
              </p:cNvPicPr>
              <p:nvPr/>
            </p:nvPicPr>
            <p:blipFill>
              <a:blip r:embed="rId6" cstate="email">
                <a:extLst>
                  <a:ext uri="{28A0092B-C50C-407E-A947-70E740481C1C}">
                    <a14:useLocalDpi xmlns:a14="http://schemas.microsoft.com/office/drawing/2010/main" val="0"/>
                  </a:ext>
                </a:extLst>
              </a:blip>
              <a:stretch>
                <a:fillRect/>
              </a:stretch>
            </p:blipFill>
            <p:spPr>
              <a:xfrm>
                <a:off x="2447921" y="4606565"/>
                <a:ext cx="1413917" cy="933370"/>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17" name="Section Zoom 16">
                <a:extLst>
                  <a:ext uri="{FF2B5EF4-FFF2-40B4-BE49-F238E27FC236}">
                    <a16:creationId xmlns:a16="http://schemas.microsoft.com/office/drawing/2014/main" id="{D10A27D1-673B-5090-66B2-1D8040CBC2B8}"/>
                  </a:ext>
                </a:extLst>
              </p:cNvPr>
              <p:cNvGraphicFramePr>
                <a:graphicFrameLocks noChangeAspect="1"/>
              </p:cNvGraphicFramePr>
              <p:nvPr>
                <p:extLst>
                  <p:ext uri="{D42A27DB-BD31-4B8C-83A1-F6EECF244321}">
                    <p14:modId xmlns:p14="http://schemas.microsoft.com/office/powerpoint/2010/main" val="2629687390"/>
                  </p:ext>
                </p:extLst>
              </p:nvPr>
            </p:nvGraphicFramePr>
            <p:xfrm>
              <a:off x="3929017" y="4606564"/>
              <a:ext cx="1413919" cy="933371"/>
            </p:xfrm>
            <a:graphic>
              <a:graphicData uri="http://schemas.microsoft.com/office/powerpoint/2016/sectionzoom">
                <psez:sectionZm>
                  <psez:sectionZmObj sectionId="{14161816-0A5F-4DC6-B4E9-61E448993FDF}">
                    <psez:zmPr id="{D2AC644C-633B-4101-832C-36AFB686034C}" imageType="cover" transitionDur="1000">
                      <p166:blipFill xmlns:p166="http://schemas.microsoft.com/office/powerpoint/2016/6/main">
                        <a:blip r:embed="rId7" cstate="email">
                          <a:extLst>
                            <a:ext uri="{28A0092B-C50C-407E-A947-70E740481C1C}">
                              <a14:useLocalDpi xmlns:a14="http://schemas.microsoft.com/office/drawing/2010/main" val="0"/>
                            </a:ext>
                          </a:extLst>
                        </a:blip>
                        <a:stretch>
                          <a:fillRect/>
                        </a:stretch>
                      </p166:blipFill>
                      <p166:spPr xmlns:p166="http://schemas.microsoft.com/office/powerpoint/2016/6/main">
                        <a:xfrm>
                          <a:off x="0" y="0"/>
                          <a:ext cx="1413919" cy="933371"/>
                        </a:xfrm>
                        <a:prstGeom prst="rect">
                          <a:avLst/>
                        </a:prstGeom>
                        <a:ln w="3175">
                          <a:solidFill>
                            <a:prstClr val="ltGray"/>
                          </a:solidFill>
                        </a:ln>
                      </p166:spPr>
                    </psez:zmPr>
                  </psez:sectionZmObj>
                </psez:sectionZm>
              </a:graphicData>
            </a:graphic>
          </p:graphicFrame>
        </mc:Choice>
        <mc:Fallback xmlns="">
          <p:pic>
            <p:nvPicPr>
              <p:cNvPr id="17" name="Section Zoom 16">
                <a:hlinkClick r:id="rId8" action="ppaction://hlinksldjump"/>
                <a:extLst>
                  <a:ext uri="{FF2B5EF4-FFF2-40B4-BE49-F238E27FC236}">
                    <a16:creationId xmlns:a16="http://schemas.microsoft.com/office/drawing/2014/main" id="{D10A27D1-673B-5090-66B2-1D8040CBC2B8}"/>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val="0"/>
                  </a:ext>
                </a:extLst>
              </a:blip>
              <a:stretch>
                <a:fillRect/>
              </a:stretch>
            </p:blipFill>
            <p:spPr>
              <a:xfrm>
                <a:off x="3929017" y="4606564"/>
                <a:ext cx="1413919" cy="933371"/>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19" name="Section Zoom 18">
                <a:extLst>
                  <a:ext uri="{FF2B5EF4-FFF2-40B4-BE49-F238E27FC236}">
                    <a16:creationId xmlns:a16="http://schemas.microsoft.com/office/drawing/2014/main" id="{32533435-980E-F426-64E6-83300EB7BFA1}"/>
                  </a:ext>
                </a:extLst>
              </p:cNvPr>
              <p:cNvGraphicFramePr>
                <a:graphicFrameLocks noChangeAspect="1"/>
              </p:cNvGraphicFramePr>
              <p:nvPr>
                <p:extLst>
                  <p:ext uri="{D42A27DB-BD31-4B8C-83A1-F6EECF244321}">
                    <p14:modId xmlns:p14="http://schemas.microsoft.com/office/powerpoint/2010/main" val="4134320635"/>
                  </p:ext>
                </p:extLst>
              </p:nvPr>
            </p:nvGraphicFramePr>
            <p:xfrm>
              <a:off x="5399594" y="4609104"/>
              <a:ext cx="1413919" cy="933371"/>
            </p:xfrm>
            <a:graphic>
              <a:graphicData uri="http://schemas.microsoft.com/office/powerpoint/2016/sectionzoom">
                <psez:sectionZm>
                  <psez:sectionZmObj sectionId="{864CC8F7-307A-457A-BE86-922C565ED5C1}">
                    <psez:zmPr id="{33B00530-C189-4CA9-A12D-93AF7FD08E5D}" imageType="cover" transitionDur="1000">
                      <p166:blipFill xmlns:p166="http://schemas.microsoft.com/office/powerpoint/2016/6/main">
                        <a:blip r:embed="rId10" cstate="email">
                          <a:extLst>
                            <a:ext uri="{28A0092B-C50C-407E-A947-70E740481C1C}">
                              <a14:useLocalDpi xmlns:a14="http://schemas.microsoft.com/office/drawing/2010/main" val="0"/>
                            </a:ext>
                          </a:extLst>
                        </a:blip>
                        <a:stretch>
                          <a:fillRect/>
                        </a:stretch>
                      </p166:blipFill>
                      <p166:spPr xmlns:p166="http://schemas.microsoft.com/office/powerpoint/2016/6/main">
                        <a:xfrm>
                          <a:off x="0" y="0"/>
                          <a:ext cx="1413919" cy="933371"/>
                        </a:xfrm>
                        <a:prstGeom prst="rect">
                          <a:avLst/>
                        </a:prstGeom>
                        <a:ln w="3175">
                          <a:solidFill>
                            <a:prstClr val="ltGray"/>
                          </a:solidFill>
                        </a:ln>
                      </p166:spPr>
                    </psez:zmPr>
                  </psez:sectionZmObj>
                </psez:sectionZm>
              </a:graphicData>
            </a:graphic>
          </p:graphicFrame>
        </mc:Choice>
        <mc:Fallback xmlns="">
          <p:pic>
            <p:nvPicPr>
              <p:cNvPr id="19" name="Section Zoom 18">
                <a:hlinkClick r:id="rId11" action="ppaction://hlinksldjump"/>
                <a:extLst>
                  <a:ext uri="{FF2B5EF4-FFF2-40B4-BE49-F238E27FC236}">
                    <a16:creationId xmlns:a16="http://schemas.microsoft.com/office/drawing/2014/main" id="{32533435-980E-F426-64E6-83300EB7BFA1}"/>
                  </a:ext>
                </a:extLst>
              </p:cNvPr>
              <p:cNvPicPr>
                <a:picLocks noGrp="1" noRot="1" noChangeAspect="1" noMove="1" noResize="1" noEditPoints="1" noAdjustHandles="1" noChangeArrowheads="1" noChangeShapeType="1"/>
              </p:cNvPicPr>
              <p:nvPr/>
            </p:nvPicPr>
            <p:blipFill>
              <a:blip r:embed="rId12" cstate="email">
                <a:extLst>
                  <a:ext uri="{28A0092B-C50C-407E-A947-70E740481C1C}">
                    <a14:useLocalDpi xmlns:a14="http://schemas.microsoft.com/office/drawing/2010/main" val="0"/>
                  </a:ext>
                </a:extLst>
              </a:blip>
              <a:stretch>
                <a:fillRect/>
              </a:stretch>
            </p:blipFill>
            <p:spPr>
              <a:xfrm>
                <a:off x="5399594" y="4609104"/>
                <a:ext cx="1413919" cy="933371"/>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21" name="Section Zoom 20">
                <a:extLst>
                  <a:ext uri="{FF2B5EF4-FFF2-40B4-BE49-F238E27FC236}">
                    <a16:creationId xmlns:a16="http://schemas.microsoft.com/office/drawing/2014/main" id="{8D6113AE-62CC-8C6E-8B83-04C39EF89E8F}"/>
                  </a:ext>
                </a:extLst>
              </p:cNvPr>
              <p:cNvGraphicFramePr>
                <a:graphicFrameLocks noChangeAspect="1"/>
              </p:cNvGraphicFramePr>
              <p:nvPr>
                <p:extLst>
                  <p:ext uri="{D42A27DB-BD31-4B8C-83A1-F6EECF244321}">
                    <p14:modId xmlns:p14="http://schemas.microsoft.com/office/powerpoint/2010/main" val="1369965215"/>
                  </p:ext>
                </p:extLst>
              </p:nvPr>
            </p:nvGraphicFramePr>
            <p:xfrm>
              <a:off x="6889473" y="4609103"/>
              <a:ext cx="1413919" cy="933371"/>
            </p:xfrm>
            <a:graphic>
              <a:graphicData uri="http://schemas.microsoft.com/office/powerpoint/2016/sectionzoom">
                <psez:sectionZm>
                  <psez:sectionZmObj sectionId="{1C97E63A-F1F2-4C82-8D65-8CEEAE21BAC0}">
                    <psez:zmPr id="{DC913996-4ED3-4576-9DA5-644C88FA617D}" imageType="cover" transitionDur="1000">
                      <p166:blipFill xmlns:p166="http://schemas.microsoft.com/office/powerpoint/2016/6/main">
                        <a:blip r:embed="rId13" cstate="email">
                          <a:extLst>
                            <a:ext uri="{28A0092B-C50C-407E-A947-70E740481C1C}">
                              <a14:useLocalDpi xmlns:a14="http://schemas.microsoft.com/office/drawing/2010/main" val="0"/>
                            </a:ext>
                          </a:extLst>
                        </a:blip>
                        <a:stretch>
                          <a:fillRect/>
                        </a:stretch>
                      </p166:blipFill>
                      <p166:spPr xmlns:p166="http://schemas.microsoft.com/office/powerpoint/2016/6/main">
                        <a:xfrm>
                          <a:off x="0" y="0"/>
                          <a:ext cx="1413919" cy="933371"/>
                        </a:xfrm>
                        <a:prstGeom prst="rect">
                          <a:avLst/>
                        </a:prstGeom>
                        <a:ln w="3175">
                          <a:solidFill>
                            <a:prstClr val="ltGray"/>
                          </a:solidFill>
                        </a:ln>
                      </p166:spPr>
                    </psez:zmPr>
                  </psez:sectionZmObj>
                </psez:sectionZm>
              </a:graphicData>
            </a:graphic>
          </p:graphicFrame>
        </mc:Choice>
        <mc:Fallback xmlns="">
          <p:pic>
            <p:nvPicPr>
              <p:cNvPr id="21" name="Section Zoom 20">
                <a:hlinkClick r:id="rId14" action="ppaction://hlinksldjump"/>
                <a:extLst>
                  <a:ext uri="{FF2B5EF4-FFF2-40B4-BE49-F238E27FC236}">
                    <a16:creationId xmlns:a16="http://schemas.microsoft.com/office/drawing/2014/main" id="{8D6113AE-62CC-8C6E-8B83-04C39EF89E8F}"/>
                  </a:ext>
                </a:extLst>
              </p:cNvPr>
              <p:cNvPicPr>
                <a:picLocks noGrp="1" noRot="1" noChangeAspect="1" noMove="1" noResize="1" noEditPoints="1" noAdjustHandles="1" noChangeArrowheads="1" noChangeShapeType="1"/>
              </p:cNvPicPr>
              <p:nvPr/>
            </p:nvPicPr>
            <p:blipFill>
              <a:blip r:embed="rId15" cstate="email">
                <a:extLst>
                  <a:ext uri="{28A0092B-C50C-407E-A947-70E740481C1C}">
                    <a14:useLocalDpi xmlns:a14="http://schemas.microsoft.com/office/drawing/2010/main" val="0"/>
                  </a:ext>
                </a:extLst>
              </a:blip>
              <a:stretch>
                <a:fillRect/>
              </a:stretch>
            </p:blipFill>
            <p:spPr>
              <a:xfrm>
                <a:off x="6889473" y="4609103"/>
                <a:ext cx="1413919" cy="933371"/>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23" name="Section Zoom 22">
                <a:extLst>
                  <a:ext uri="{FF2B5EF4-FFF2-40B4-BE49-F238E27FC236}">
                    <a16:creationId xmlns:a16="http://schemas.microsoft.com/office/drawing/2014/main" id="{7F7A37EF-300F-8BF7-46EF-99C35B37E7E4}"/>
                  </a:ext>
                </a:extLst>
              </p:cNvPr>
              <p:cNvGraphicFramePr>
                <a:graphicFrameLocks noChangeAspect="1"/>
              </p:cNvGraphicFramePr>
              <p:nvPr>
                <p:extLst>
                  <p:ext uri="{D42A27DB-BD31-4B8C-83A1-F6EECF244321}">
                    <p14:modId xmlns:p14="http://schemas.microsoft.com/office/powerpoint/2010/main" val="1233526190"/>
                  </p:ext>
                </p:extLst>
              </p:nvPr>
            </p:nvGraphicFramePr>
            <p:xfrm>
              <a:off x="8368852" y="4609102"/>
              <a:ext cx="1413919" cy="933371"/>
            </p:xfrm>
            <a:graphic>
              <a:graphicData uri="http://schemas.microsoft.com/office/powerpoint/2016/sectionzoom">
                <psez:sectionZm>
                  <psez:sectionZmObj sectionId="{4B7BA395-C5EC-4EEB-835E-FC942B094B22}">
                    <psez:zmPr id="{62390B64-1926-4C57-96BA-7FF5F1D320E1}" imageType="cover" transitionDur="1000">
                      <p166:blipFill xmlns:p166="http://schemas.microsoft.com/office/powerpoint/2016/6/main">
                        <a:blip r:embed="rId16" cstate="email">
                          <a:extLst>
                            <a:ext uri="{28A0092B-C50C-407E-A947-70E740481C1C}">
                              <a14:useLocalDpi xmlns:a14="http://schemas.microsoft.com/office/drawing/2010/main" val="0"/>
                            </a:ext>
                          </a:extLst>
                        </a:blip>
                        <a:stretch>
                          <a:fillRect/>
                        </a:stretch>
                      </p166:blipFill>
                      <p166:spPr xmlns:p166="http://schemas.microsoft.com/office/powerpoint/2016/6/main">
                        <a:xfrm>
                          <a:off x="0" y="0"/>
                          <a:ext cx="1413919" cy="933371"/>
                        </a:xfrm>
                        <a:prstGeom prst="rect">
                          <a:avLst/>
                        </a:prstGeom>
                        <a:ln w="3175">
                          <a:solidFill>
                            <a:prstClr val="ltGray"/>
                          </a:solidFill>
                        </a:ln>
                      </p166:spPr>
                    </psez:zmPr>
                  </psez:sectionZmObj>
                </psez:sectionZm>
              </a:graphicData>
            </a:graphic>
          </p:graphicFrame>
        </mc:Choice>
        <mc:Fallback xmlns="">
          <p:pic>
            <p:nvPicPr>
              <p:cNvPr id="23" name="Section Zoom 22">
                <a:hlinkClick r:id="rId17" action="ppaction://hlinksldjump"/>
                <a:extLst>
                  <a:ext uri="{FF2B5EF4-FFF2-40B4-BE49-F238E27FC236}">
                    <a16:creationId xmlns:a16="http://schemas.microsoft.com/office/drawing/2014/main" id="{7F7A37EF-300F-8BF7-46EF-99C35B37E7E4}"/>
                  </a:ext>
                </a:extLst>
              </p:cNvPr>
              <p:cNvPicPr>
                <a:picLocks noGrp="1" noRot="1" noChangeAspect="1" noMove="1" noResize="1" noEditPoints="1" noAdjustHandles="1" noChangeArrowheads="1" noChangeShapeType="1"/>
              </p:cNvPicPr>
              <p:nvPr/>
            </p:nvPicPr>
            <p:blipFill>
              <a:blip r:embed="rId18" cstate="email">
                <a:extLst>
                  <a:ext uri="{28A0092B-C50C-407E-A947-70E740481C1C}">
                    <a14:useLocalDpi xmlns:a14="http://schemas.microsoft.com/office/drawing/2010/main" val="0"/>
                  </a:ext>
                </a:extLst>
              </a:blip>
              <a:stretch>
                <a:fillRect/>
              </a:stretch>
            </p:blipFill>
            <p:spPr>
              <a:xfrm>
                <a:off x="8368852" y="4609102"/>
                <a:ext cx="1413919" cy="933371"/>
              </a:xfrm>
              <a:prstGeom prst="rect">
                <a:avLst/>
              </a:prstGeom>
              <a:ln w="3175">
                <a:solidFill>
                  <a:prstClr val="ltGray"/>
                </a:solidFill>
              </a:ln>
            </p:spPr>
          </p:pic>
        </mc:Fallback>
      </mc:AlternateContent>
      <p:sp>
        <p:nvSpPr>
          <p:cNvPr id="5" name="Content Placeholder 4">
            <a:extLst>
              <a:ext uri="{FF2B5EF4-FFF2-40B4-BE49-F238E27FC236}">
                <a16:creationId xmlns:a16="http://schemas.microsoft.com/office/drawing/2014/main" id="{84C36709-274F-67B9-DEE7-DA3B0B79E765}"/>
              </a:ext>
            </a:extLst>
          </p:cNvPr>
          <p:cNvSpPr txBox="1">
            <a:spLocks/>
          </p:cNvSpPr>
          <p:nvPr/>
        </p:nvSpPr>
        <p:spPr>
          <a:xfrm>
            <a:off x="945104" y="4356393"/>
            <a:ext cx="11784443" cy="844141"/>
          </a:xfrm>
          <a:prstGeom prst="rect">
            <a:avLst/>
          </a:prstGeom>
        </p:spPr>
        <p:txBody>
          <a:bodyPr vert="horz" lIns="91440" tIns="45720" rIns="91440" bIns="45720" numCol="1" rtlCol="0" anchor="t">
            <a:normAutofit/>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Font typeface="+mj-lt"/>
              <a:buNone/>
              <a:defRPr/>
            </a:pPr>
            <a:r>
              <a:rPr lang="en-US" sz="1000" dirty="0">
                <a:solidFill>
                  <a:srgbClr val="000000"/>
                </a:solidFill>
              </a:rPr>
              <a:t>Closing Energy                 Closing Speed	    Friction                                Door Angle	           Hinge Tip	                           Spring Speed	                  Closing Force</a:t>
            </a:r>
          </a:p>
        </p:txBody>
      </p:sp>
      <p:sp>
        <p:nvSpPr>
          <p:cNvPr id="8" name="Content Placeholder 4">
            <a:extLst>
              <a:ext uri="{FF2B5EF4-FFF2-40B4-BE49-F238E27FC236}">
                <a16:creationId xmlns:a16="http://schemas.microsoft.com/office/drawing/2014/main" id="{94C25C23-D901-DA65-73D1-852C021CFA36}"/>
              </a:ext>
            </a:extLst>
          </p:cNvPr>
          <p:cNvSpPr>
            <a:spLocks noGrp="1"/>
          </p:cNvSpPr>
          <p:nvPr>
            <p:ph sz="half" idx="2"/>
          </p:nvPr>
        </p:nvSpPr>
        <p:spPr>
          <a:xfrm>
            <a:off x="1481111" y="1581913"/>
            <a:ext cx="7549158" cy="822245"/>
          </a:xfrm>
        </p:spPr>
        <p:txBody>
          <a:bodyPr vert="horz" lIns="91440" tIns="45720" rIns="91440" bIns="45720" numCol="1" rtlCol="0" anchor="t">
            <a:normAutofit/>
          </a:bodyPr>
          <a:lstStyle/>
          <a:p>
            <a:pPr marL="0" indent="0">
              <a:lnSpc>
                <a:spcPct val="110000"/>
              </a:lnSpc>
              <a:spcBef>
                <a:spcPts val="0"/>
              </a:spcBef>
              <a:buNone/>
              <a:defRPr/>
            </a:pPr>
            <a:r>
              <a:rPr lang="en-US" sz="1400" i="1" dirty="0" err="1">
                <a:solidFill>
                  <a:schemeClr val="tx1"/>
                </a:solidFill>
              </a:rPr>
              <a:t>EnergyPod</a:t>
            </a:r>
            <a:r>
              <a:rPr lang="en-US" sz="1400" i="1" dirty="0">
                <a:solidFill>
                  <a:schemeClr val="tx1"/>
                </a:solidFill>
              </a:rPr>
              <a:t> PRO’s capability to measure multiple aspects of door operation are required</a:t>
            </a:r>
          </a:p>
          <a:p>
            <a:pPr marL="914400" lvl="3" indent="0">
              <a:lnSpc>
                <a:spcPct val="110000"/>
              </a:lnSpc>
              <a:spcBef>
                <a:spcPts val="0"/>
              </a:spcBef>
              <a:buNone/>
              <a:defRPr/>
            </a:pPr>
            <a:endParaRPr lang="en-US" dirty="0">
              <a:solidFill>
                <a:srgbClr val="000000"/>
              </a:solidFill>
            </a:endParaRPr>
          </a:p>
          <a:p>
            <a:pPr marL="182880" lvl="1" indent="0">
              <a:lnSpc>
                <a:spcPct val="100000"/>
              </a:lnSpc>
              <a:spcBef>
                <a:spcPts val="600"/>
              </a:spcBef>
              <a:buClr>
                <a:srgbClr val="C9D803"/>
              </a:buClr>
              <a:buFont typeface="Arial" panose="020B0604020202020204" pitchFamily="34" charset="0"/>
              <a:buNone/>
            </a:pPr>
            <a:endParaRPr lang="en-US" sz="2000" dirty="0"/>
          </a:p>
        </p:txBody>
      </p:sp>
      <p:pic>
        <p:nvPicPr>
          <p:cNvPr id="10" name="Picture 9">
            <a:extLst>
              <a:ext uri="{FF2B5EF4-FFF2-40B4-BE49-F238E27FC236}">
                <a16:creationId xmlns:a16="http://schemas.microsoft.com/office/drawing/2014/main" id="{7BE0F00F-6CA3-C535-AD2E-2EA3A85DF551}"/>
              </a:ext>
            </a:extLst>
          </p:cNvPr>
          <p:cNvPicPr>
            <a:picLocks noChangeAspect="1"/>
          </p:cNvPicPr>
          <p:nvPr/>
        </p:nvPicPr>
        <p:blipFill>
          <a:blip r:embed="rId19" cstate="email">
            <a:extLst>
              <a:ext uri="{28A0092B-C50C-407E-A947-70E740481C1C}">
                <a14:useLocalDpi xmlns:a14="http://schemas.microsoft.com/office/drawing/2010/main" val="0"/>
              </a:ext>
            </a:extLst>
          </a:blip>
          <a:srcRect/>
          <a:stretch/>
        </p:blipFill>
        <p:spPr>
          <a:xfrm>
            <a:off x="3683325" y="2142808"/>
            <a:ext cx="4475471" cy="1973755"/>
          </a:xfrm>
          <a:prstGeom prst="rect">
            <a:avLst/>
          </a:prstGeom>
        </p:spPr>
      </p:pic>
      <mc:AlternateContent xmlns:mc="http://schemas.openxmlformats.org/markup-compatibility/2006" xmlns:psez="http://schemas.microsoft.com/office/powerpoint/2016/sectionzoom">
        <mc:Choice Requires="psez">
          <p:graphicFrame>
            <p:nvGraphicFramePr>
              <p:cNvPr id="12" name="Section Zoom 11">
                <a:extLst>
                  <a:ext uri="{FF2B5EF4-FFF2-40B4-BE49-F238E27FC236}">
                    <a16:creationId xmlns:a16="http://schemas.microsoft.com/office/drawing/2014/main" id="{309593BF-ACBC-1150-BA54-A1422B0997B5}"/>
                  </a:ext>
                </a:extLst>
              </p:cNvPr>
              <p:cNvGraphicFramePr>
                <a:graphicFrameLocks noChangeAspect="1"/>
              </p:cNvGraphicFramePr>
              <p:nvPr>
                <p:extLst>
                  <p:ext uri="{D42A27DB-BD31-4B8C-83A1-F6EECF244321}">
                    <p14:modId xmlns:p14="http://schemas.microsoft.com/office/powerpoint/2010/main" val="262322057"/>
                  </p:ext>
                </p:extLst>
              </p:nvPr>
            </p:nvGraphicFramePr>
            <p:xfrm>
              <a:off x="9844436" y="4600766"/>
              <a:ext cx="1417598" cy="935800"/>
            </p:xfrm>
            <a:graphic>
              <a:graphicData uri="http://schemas.microsoft.com/office/powerpoint/2016/sectionzoom">
                <psez:sectionZm>
                  <psez:sectionZmObj sectionId="{E68F549E-A24F-4368-AB93-A5BE91992F81}">
                    <psez:zmPr id="{9CC2DB52-6FDC-4919-82C4-8509747DA060}" imageType="cover" transitionDur="1000">
                      <p166:blipFill xmlns:p166="http://schemas.microsoft.com/office/powerpoint/2016/6/main">
                        <a:blip r:embed="rId20" cstate="email">
                          <a:extLst>
                            <a:ext uri="{28A0092B-C50C-407E-A947-70E740481C1C}">
                              <a14:useLocalDpi xmlns:a14="http://schemas.microsoft.com/office/drawing/2010/main" val="0"/>
                            </a:ext>
                          </a:extLst>
                        </a:blip>
                        <a:stretch>
                          <a:fillRect/>
                        </a:stretch>
                      </p166:blipFill>
                      <p166:spPr xmlns:p166="http://schemas.microsoft.com/office/powerpoint/2016/6/main">
                        <a:xfrm>
                          <a:off x="0" y="0"/>
                          <a:ext cx="1417598" cy="935800"/>
                        </a:xfrm>
                        <a:prstGeom prst="rect">
                          <a:avLst/>
                        </a:prstGeom>
                        <a:ln w="3175">
                          <a:solidFill>
                            <a:prstClr val="ltGray"/>
                          </a:solidFill>
                        </a:ln>
                      </p166:spPr>
                    </psez:zmPr>
                  </psez:sectionZmObj>
                </psez:sectionZm>
              </a:graphicData>
            </a:graphic>
          </p:graphicFrame>
        </mc:Choice>
        <mc:Fallback xmlns="">
          <p:pic>
            <p:nvPicPr>
              <p:cNvPr id="12" name="Section Zoom 11">
                <a:hlinkClick r:id="rId21" action="ppaction://hlinksldjump"/>
                <a:extLst>
                  <a:ext uri="{FF2B5EF4-FFF2-40B4-BE49-F238E27FC236}">
                    <a16:creationId xmlns:a16="http://schemas.microsoft.com/office/drawing/2014/main" id="{309593BF-ACBC-1150-BA54-A1422B0997B5}"/>
                  </a:ext>
                </a:extLst>
              </p:cNvPr>
              <p:cNvPicPr>
                <a:picLocks noGrp="1" noRot="1" noChangeAspect="1" noMove="1" noResize="1" noEditPoints="1" noAdjustHandles="1" noChangeArrowheads="1" noChangeShapeType="1"/>
              </p:cNvPicPr>
              <p:nvPr/>
            </p:nvPicPr>
            <p:blipFill>
              <a:blip r:embed="rId22" cstate="email">
                <a:extLst>
                  <a:ext uri="{28A0092B-C50C-407E-A947-70E740481C1C}">
                    <a14:useLocalDpi xmlns:a14="http://schemas.microsoft.com/office/drawing/2010/main" val="0"/>
                  </a:ext>
                </a:extLst>
              </a:blip>
              <a:stretch>
                <a:fillRect/>
              </a:stretch>
            </p:blipFill>
            <p:spPr>
              <a:xfrm>
                <a:off x="9844436" y="4600766"/>
                <a:ext cx="1417598" cy="935800"/>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14" name="Section Zoom 13">
                <a:extLst>
                  <a:ext uri="{FF2B5EF4-FFF2-40B4-BE49-F238E27FC236}">
                    <a16:creationId xmlns:a16="http://schemas.microsoft.com/office/drawing/2014/main" id="{FFBF0C22-9A91-1E78-F598-A339BFC8C2AC}"/>
                  </a:ext>
                </a:extLst>
              </p:cNvPr>
              <p:cNvGraphicFramePr>
                <a:graphicFrameLocks noChangeAspect="1"/>
              </p:cNvGraphicFramePr>
              <p:nvPr>
                <p:extLst>
                  <p:ext uri="{D42A27DB-BD31-4B8C-83A1-F6EECF244321}">
                    <p14:modId xmlns:p14="http://schemas.microsoft.com/office/powerpoint/2010/main" val="623828105"/>
                  </p:ext>
                </p:extLst>
              </p:nvPr>
            </p:nvGraphicFramePr>
            <p:xfrm>
              <a:off x="1012655" y="4624612"/>
              <a:ext cx="1365308" cy="901282"/>
            </p:xfrm>
            <a:graphic>
              <a:graphicData uri="http://schemas.microsoft.com/office/powerpoint/2016/sectionzoom">
                <psez:sectionZm>
                  <psez:sectionZmObj sectionId="{B556C0DE-E5F3-4069-AB71-34B8E5F7A9D0}">
                    <psez:zmPr id="{6B5F66C9-3636-41F9-9C90-BD598FDCE1DF}" imageType="cover" transitionDur="1000">
                      <p166:blipFill xmlns:p166="http://schemas.microsoft.com/office/powerpoint/2016/6/main">
                        <a:blip r:embed="rId23" cstate="email">
                          <a:extLst>
                            <a:ext uri="{28A0092B-C50C-407E-A947-70E740481C1C}">
                              <a14:useLocalDpi xmlns:a14="http://schemas.microsoft.com/office/drawing/2010/main" val="0"/>
                            </a:ext>
                          </a:extLst>
                        </a:blip>
                        <a:stretch>
                          <a:fillRect/>
                        </a:stretch>
                      </p166:blipFill>
                      <p166:spPr xmlns:p166="http://schemas.microsoft.com/office/powerpoint/2016/6/main">
                        <a:xfrm>
                          <a:off x="0" y="0"/>
                          <a:ext cx="1365308" cy="901282"/>
                        </a:xfrm>
                        <a:prstGeom prst="rect">
                          <a:avLst/>
                        </a:prstGeom>
                        <a:ln w="3175">
                          <a:solidFill>
                            <a:prstClr val="ltGray"/>
                          </a:solidFill>
                        </a:ln>
                      </p166:spPr>
                    </psez:zmPr>
                  </psez:sectionZmObj>
                </psez:sectionZm>
              </a:graphicData>
            </a:graphic>
          </p:graphicFrame>
        </mc:Choice>
        <mc:Fallback xmlns="">
          <p:pic>
            <p:nvPicPr>
              <p:cNvPr id="14" name="Section Zoom 13">
                <a:hlinkClick r:id="rId24" action="ppaction://hlinksldjump"/>
                <a:extLst>
                  <a:ext uri="{FF2B5EF4-FFF2-40B4-BE49-F238E27FC236}">
                    <a16:creationId xmlns:a16="http://schemas.microsoft.com/office/drawing/2014/main" id="{FFBF0C22-9A91-1E78-F598-A339BFC8C2AC}"/>
                  </a:ext>
                </a:extLst>
              </p:cNvPr>
              <p:cNvPicPr>
                <a:picLocks noGrp="1" noRot="1" noChangeAspect="1" noMove="1" noResize="1" noEditPoints="1" noAdjustHandles="1" noChangeArrowheads="1" noChangeShapeType="1"/>
              </p:cNvPicPr>
              <p:nvPr/>
            </p:nvPicPr>
            <p:blipFill>
              <a:blip r:embed="rId25" cstate="email">
                <a:extLst>
                  <a:ext uri="{28A0092B-C50C-407E-A947-70E740481C1C}">
                    <a14:useLocalDpi xmlns:a14="http://schemas.microsoft.com/office/drawing/2010/main" val="0"/>
                  </a:ext>
                </a:extLst>
              </a:blip>
              <a:stretch>
                <a:fillRect/>
              </a:stretch>
            </p:blipFill>
            <p:spPr>
              <a:xfrm>
                <a:off x="1012655" y="4624612"/>
                <a:ext cx="1365308" cy="901282"/>
              </a:xfrm>
              <a:prstGeom prst="rect">
                <a:avLst/>
              </a:prstGeom>
              <a:ln w="3175">
                <a:solidFill>
                  <a:prstClr val="ltGray"/>
                </a:solidFill>
              </a:ln>
            </p:spPr>
          </p:pic>
        </mc:Fallback>
      </mc:AlternateContent>
    </p:spTree>
    <p:extLst>
      <p:ext uri="{BB962C8B-B14F-4D97-AF65-F5344CB8AC3E}">
        <p14:creationId xmlns:p14="http://schemas.microsoft.com/office/powerpoint/2010/main" val="12754115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65B477DA-B195-B99C-83D4-6E684DE6E8A4}"/>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18DCE2D-821D-1731-285E-9779F3C2C429}"/>
              </a:ext>
            </a:extLst>
          </p:cNvPr>
          <p:cNvSpPr>
            <a:spLocks noGrp="1"/>
          </p:cNvSpPr>
          <p:nvPr>
            <p:ph sz="half" idx="2"/>
          </p:nvPr>
        </p:nvSpPr>
        <p:spPr>
          <a:xfrm>
            <a:off x="1199573" y="1531904"/>
            <a:ext cx="10673979" cy="3832501"/>
          </a:xfrm>
        </p:spPr>
        <p:txBody>
          <a:bodyPr vert="horz" lIns="91440" tIns="45720" rIns="91440" bIns="45720" numCol="1" rtlCol="0" anchor="t">
            <a:noAutofit/>
          </a:bodyPr>
          <a:lstStyle/>
          <a:p>
            <a:pPr marL="182880" lvl="1">
              <a:lnSpc>
                <a:spcPct val="100000"/>
              </a:lnSpc>
              <a:spcBef>
                <a:spcPts val="600"/>
              </a:spcBef>
            </a:pPr>
            <a:r>
              <a:rPr lang="en-US" sz="1400" dirty="0"/>
              <a:t>Subjective or objective criteria can be used to determine a good from bad performance</a:t>
            </a:r>
          </a:p>
          <a:p>
            <a:pPr marL="1154430" lvl="2" indent="-285750">
              <a:lnSpc>
                <a:spcPct val="100000"/>
              </a:lnSpc>
              <a:spcBef>
                <a:spcPts val="600"/>
              </a:spcBef>
            </a:pPr>
            <a:r>
              <a:rPr lang="en-US" sz="1200" dirty="0"/>
              <a:t>Minimum Closing Energy from 1</a:t>
            </a:r>
            <a:r>
              <a:rPr lang="en-US" sz="1200" baseline="30000" dirty="0"/>
              <a:t>st</a:t>
            </a:r>
            <a:r>
              <a:rPr lang="en-US" sz="1200" dirty="0"/>
              <a:t> Detent</a:t>
            </a:r>
          </a:p>
          <a:p>
            <a:pPr marL="1154430" lvl="2" indent="-285750">
              <a:lnSpc>
                <a:spcPct val="100000"/>
              </a:lnSpc>
              <a:spcBef>
                <a:spcPts val="600"/>
              </a:spcBef>
            </a:pPr>
            <a:r>
              <a:rPr lang="en-US" sz="1200" dirty="0"/>
              <a:t>Closing Speed</a:t>
            </a:r>
          </a:p>
          <a:p>
            <a:pPr marL="1154430" lvl="2" indent="-285750">
              <a:lnSpc>
                <a:spcPct val="100000"/>
              </a:lnSpc>
              <a:spcBef>
                <a:spcPts val="600"/>
              </a:spcBef>
            </a:pPr>
            <a:r>
              <a:rPr lang="en-US" sz="1200" dirty="0"/>
              <a:t>…</a:t>
            </a:r>
          </a:p>
          <a:p>
            <a:pPr marL="182880" lvl="1">
              <a:lnSpc>
                <a:spcPct val="100000"/>
              </a:lnSpc>
              <a:spcBef>
                <a:spcPts val="600"/>
              </a:spcBef>
            </a:pPr>
            <a:endParaRPr lang="en-US" sz="1400" dirty="0"/>
          </a:p>
          <a:p>
            <a:pPr marL="182880" lvl="1">
              <a:lnSpc>
                <a:spcPct val="100000"/>
              </a:lnSpc>
              <a:spcBef>
                <a:spcPts val="600"/>
              </a:spcBef>
            </a:pPr>
            <a:r>
              <a:rPr lang="en-US" sz="1400" dirty="0"/>
              <a:t>In case of an investigation, the following test are executed to establish the contributions</a:t>
            </a:r>
          </a:p>
          <a:p>
            <a:pPr marL="182880" lvl="1">
              <a:lnSpc>
                <a:spcPct val="100000"/>
              </a:lnSpc>
              <a:spcBef>
                <a:spcPts val="600"/>
              </a:spcBef>
              <a:buClr>
                <a:srgbClr val="C9D803"/>
              </a:buClr>
            </a:pPr>
            <a:endParaRPr lang="en-US" sz="1400" dirty="0"/>
          </a:p>
        </p:txBody>
      </p:sp>
      <p:sp>
        <p:nvSpPr>
          <p:cNvPr id="3" name="Footer Placeholder 2">
            <a:extLst>
              <a:ext uri="{FF2B5EF4-FFF2-40B4-BE49-F238E27FC236}">
                <a16:creationId xmlns:a16="http://schemas.microsoft.com/office/drawing/2014/main" id="{4471E0F9-358A-E2CB-DEF4-6DF8EFE6C956}"/>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8</a:t>
            </a:fld>
            <a:endParaRPr lang="en-US" dirty="0">
              <a:solidFill>
                <a:schemeClr val="tx1">
                  <a:lumMod val="65000"/>
                  <a:lumOff val="35000"/>
                </a:schemeClr>
              </a:solidFill>
            </a:endParaRPr>
          </a:p>
        </p:txBody>
      </p:sp>
      <p:sp>
        <p:nvSpPr>
          <p:cNvPr id="7" name="Title 6">
            <a:extLst>
              <a:ext uri="{FF2B5EF4-FFF2-40B4-BE49-F238E27FC236}">
                <a16:creationId xmlns:a16="http://schemas.microsoft.com/office/drawing/2014/main" id="{D7666A2E-3BFB-74CD-47DF-F12F3F6D6518}"/>
              </a:ext>
            </a:extLst>
          </p:cNvPr>
          <p:cNvSpPr>
            <a:spLocks noGrp="1"/>
          </p:cNvSpPr>
          <p:nvPr>
            <p:ph type="title"/>
          </p:nvPr>
        </p:nvSpPr>
        <p:spPr/>
        <p:txBody>
          <a:bodyPr/>
          <a:lstStyle/>
          <a:p>
            <a:r>
              <a:rPr lang="en-US" dirty="0"/>
              <a:t>2. measurements</a:t>
            </a:r>
            <a:endParaRPr lang="en-US" dirty="0">
              <a:solidFill>
                <a:srgbClr val="C8D82D"/>
              </a:solidFill>
            </a:endParaRPr>
          </a:p>
        </p:txBody>
      </p:sp>
      <p:sp>
        <p:nvSpPr>
          <p:cNvPr id="2" name="Content Placeholder 1">
            <a:extLst>
              <a:ext uri="{FF2B5EF4-FFF2-40B4-BE49-F238E27FC236}">
                <a16:creationId xmlns:a16="http://schemas.microsoft.com/office/drawing/2014/main" id="{E6A88B98-6D1D-2501-9C66-F3C949D09B61}"/>
              </a:ext>
            </a:extLst>
          </p:cNvPr>
          <p:cNvSpPr>
            <a:spLocks noGrp="1"/>
          </p:cNvSpPr>
          <p:nvPr>
            <p:ph sz="half" idx="1"/>
          </p:nvPr>
        </p:nvSpPr>
        <p:spPr/>
        <p:txBody>
          <a:bodyPr/>
          <a:lstStyle/>
          <a:p>
            <a:r>
              <a:rPr lang="en-US" dirty="0"/>
              <a:t>2.2 Door Configurations</a:t>
            </a:r>
          </a:p>
        </p:txBody>
      </p:sp>
      <p:sp>
        <p:nvSpPr>
          <p:cNvPr id="11" name="Rectangle 13">
            <a:extLst>
              <a:ext uri="{FF2B5EF4-FFF2-40B4-BE49-F238E27FC236}">
                <a16:creationId xmlns:a16="http://schemas.microsoft.com/office/drawing/2014/main" id="{F74667FA-2A2E-5DEA-F9CF-2076AB976417}"/>
              </a:ext>
            </a:extLst>
          </p:cNvPr>
          <p:cNvSpPr>
            <a:spLocks noChangeArrowheads="1"/>
          </p:cNvSpPr>
          <p:nvPr/>
        </p:nvSpPr>
        <p:spPr bwMode="auto">
          <a:xfrm>
            <a:off x="0" y="649994"/>
            <a:ext cx="1684192"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100" b="0" i="0" u="none" strike="noStrike" cap="none" normalizeH="0" baseline="0">
                <a:ln>
                  <a:noFill/>
                </a:ln>
                <a:solidFill>
                  <a:srgbClr val="212121"/>
                </a:solidFill>
                <a:effectLst/>
                <a:latin typeface="Arial" panose="020B0604020202020204" pitchFamily="34" charset="0"/>
                <a:ea typeface="Times New Roman" panose="02020603050405020304" pitchFamily="18"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Footer Placeholder 4">
            <a:extLst>
              <a:ext uri="{FF2B5EF4-FFF2-40B4-BE49-F238E27FC236}">
                <a16:creationId xmlns:a16="http://schemas.microsoft.com/office/drawing/2014/main" id="{5378A7E5-3C45-0CE1-2B49-6F671E3A8F9B}"/>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
        <p:nvSpPr>
          <p:cNvPr id="9" name="Footer Placeholder 4">
            <a:extLst>
              <a:ext uri="{FF2B5EF4-FFF2-40B4-BE49-F238E27FC236}">
                <a16:creationId xmlns:a16="http://schemas.microsoft.com/office/drawing/2014/main" id="{F7B35FEA-CA1D-E94A-F253-A36B0E206B85}"/>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graphicFrame>
        <p:nvGraphicFramePr>
          <p:cNvPr id="6" name="Table 5">
            <a:extLst>
              <a:ext uri="{FF2B5EF4-FFF2-40B4-BE49-F238E27FC236}">
                <a16:creationId xmlns:a16="http://schemas.microsoft.com/office/drawing/2014/main" id="{5A388C87-3889-C375-04A6-E55FEB342AC1}"/>
              </a:ext>
            </a:extLst>
          </p:cNvPr>
          <p:cNvGraphicFramePr>
            <a:graphicFrameLocks noGrp="1"/>
          </p:cNvGraphicFramePr>
          <p:nvPr>
            <p:extLst>
              <p:ext uri="{D42A27DB-BD31-4B8C-83A1-F6EECF244321}">
                <p14:modId xmlns:p14="http://schemas.microsoft.com/office/powerpoint/2010/main" val="618090869"/>
              </p:ext>
            </p:extLst>
          </p:nvPr>
        </p:nvGraphicFramePr>
        <p:xfrm>
          <a:off x="1019034" y="3354667"/>
          <a:ext cx="10763534" cy="2225040"/>
        </p:xfrm>
        <a:graphic>
          <a:graphicData uri="http://schemas.openxmlformats.org/drawingml/2006/table">
            <a:tbl>
              <a:tblPr firstRow="1" bandRow="1">
                <a:tableStyleId>{5C22544A-7EE6-4342-B048-85BDC9FD1C3A}</a:tableStyleId>
              </a:tblPr>
              <a:tblGrid>
                <a:gridCol w="2006220">
                  <a:extLst>
                    <a:ext uri="{9D8B030D-6E8A-4147-A177-3AD203B41FA5}">
                      <a16:colId xmlns:a16="http://schemas.microsoft.com/office/drawing/2014/main" val="3493803467"/>
                    </a:ext>
                  </a:extLst>
                </a:gridCol>
                <a:gridCol w="2388358">
                  <a:extLst>
                    <a:ext uri="{9D8B030D-6E8A-4147-A177-3AD203B41FA5}">
                      <a16:colId xmlns:a16="http://schemas.microsoft.com/office/drawing/2014/main" val="4012505620"/>
                    </a:ext>
                  </a:extLst>
                </a:gridCol>
                <a:gridCol w="6368956">
                  <a:extLst>
                    <a:ext uri="{9D8B030D-6E8A-4147-A177-3AD203B41FA5}">
                      <a16:colId xmlns:a16="http://schemas.microsoft.com/office/drawing/2014/main" val="4246635291"/>
                    </a:ext>
                  </a:extLst>
                </a:gridCol>
              </a:tblGrid>
              <a:tr h="370840">
                <a:tc>
                  <a:txBody>
                    <a:bodyPr/>
                    <a:lstStyle/>
                    <a:p>
                      <a:pPr algn="ctr"/>
                      <a:r>
                        <a:rPr lang="en-US" sz="1200" dirty="0">
                          <a:solidFill>
                            <a:schemeClr val="tx1"/>
                          </a:solidFill>
                        </a:rPr>
                        <a:t>Test</a:t>
                      </a:r>
                    </a:p>
                  </a:txBody>
                  <a:tcPr>
                    <a:solidFill>
                      <a:srgbClr val="C8D82D"/>
                    </a:solidFill>
                  </a:tcPr>
                </a:tc>
                <a:tc>
                  <a:txBody>
                    <a:bodyPr/>
                    <a:lstStyle/>
                    <a:p>
                      <a:pPr algn="ctr"/>
                      <a:r>
                        <a:rPr lang="en-US" sz="1200" dirty="0">
                          <a:solidFill>
                            <a:schemeClr val="tx1"/>
                          </a:solidFill>
                        </a:rPr>
                        <a:t>Configuration</a:t>
                      </a:r>
                    </a:p>
                  </a:txBody>
                  <a:tcPr>
                    <a:solidFill>
                      <a:srgbClr val="C8D82D"/>
                    </a:solidFill>
                  </a:tcPr>
                </a:tc>
                <a:tc>
                  <a:txBody>
                    <a:bodyPr/>
                    <a:lstStyle/>
                    <a:p>
                      <a:pPr algn="ctr"/>
                      <a:r>
                        <a:rPr lang="en-US" sz="1200" dirty="0">
                          <a:solidFill>
                            <a:schemeClr val="tx1"/>
                          </a:solidFill>
                        </a:rPr>
                        <a:t>Objective</a:t>
                      </a:r>
                    </a:p>
                  </a:txBody>
                  <a:tcPr>
                    <a:solidFill>
                      <a:srgbClr val="C8D82D"/>
                    </a:solidFill>
                  </a:tcPr>
                </a:tc>
                <a:extLst>
                  <a:ext uri="{0D108BD9-81ED-4DB2-BD59-A6C34878D82A}">
                    <a16:rowId xmlns:a16="http://schemas.microsoft.com/office/drawing/2014/main" val="2645775156"/>
                  </a:ext>
                </a:extLst>
              </a:tr>
              <a:tr h="370840">
                <a:tc>
                  <a:txBody>
                    <a:bodyPr/>
                    <a:lstStyle/>
                    <a:p>
                      <a:pPr algn="ctr"/>
                      <a:r>
                        <a:rPr lang="en-US" sz="1200" dirty="0"/>
                        <a:t>Door Slam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t>Normal system </a:t>
                      </a:r>
                    </a:p>
                  </a:txBody>
                  <a:tcPr/>
                </a:tc>
                <a:tc>
                  <a:txBody>
                    <a:bodyPr/>
                    <a:lstStyle/>
                    <a:p>
                      <a:r>
                        <a:rPr lang="en-US" sz="1200" dirty="0"/>
                        <a:t>Base Line of Combined Performance</a:t>
                      </a:r>
                    </a:p>
                  </a:txBody>
                  <a:tcPr/>
                </a:tc>
                <a:extLst>
                  <a:ext uri="{0D108BD9-81ED-4DB2-BD59-A6C34878D82A}">
                    <a16:rowId xmlns:a16="http://schemas.microsoft.com/office/drawing/2014/main" val="858533391"/>
                  </a:ext>
                </a:extLst>
              </a:tr>
              <a:tr h="370840">
                <a:tc>
                  <a:txBody>
                    <a:bodyPr/>
                    <a:lstStyle/>
                    <a:p>
                      <a:pPr algn="ctr"/>
                      <a:endParaRPr lang="en-US" sz="1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t>Another Door Open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Eliminate the effect of air management from vehicle Cabin</a:t>
                      </a:r>
                    </a:p>
                  </a:txBody>
                  <a:tcPr/>
                </a:tc>
                <a:extLst>
                  <a:ext uri="{0D108BD9-81ED-4DB2-BD59-A6C34878D82A}">
                    <a16:rowId xmlns:a16="http://schemas.microsoft.com/office/drawing/2014/main" val="710091667"/>
                  </a:ext>
                </a:extLst>
              </a:tr>
              <a:tr h="370840">
                <a:tc>
                  <a:txBody>
                    <a:bodyPr/>
                    <a:lstStyle/>
                    <a:p>
                      <a:pPr algn="ctr"/>
                      <a:endParaRPr lang="en-US" sz="1200" dirty="0"/>
                    </a:p>
                  </a:txBody>
                  <a:tcPr/>
                </a:tc>
                <a:tc>
                  <a:txBody>
                    <a:bodyPr/>
                    <a:lstStyle/>
                    <a:p>
                      <a:pPr algn="ctr"/>
                      <a:r>
                        <a:rPr lang="en-US" sz="1200" dirty="0"/>
                        <a:t>Remove Door Check </a:t>
                      </a:r>
                    </a:p>
                  </a:txBody>
                  <a:tcPr/>
                </a:tc>
                <a:tc>
                  <a:txBody>
                    <a:bodyPr/>
                    <a:lstStyle/>
                    <a:p>
                      <a:r>
                        <a:rPr lang="en-US" sz="1200" dirty="0"/>
                        <a:t>Eliminate the effect of the Door Check and observe Hinge Only</a:t>
                      </a:r>
                    </a:p>
                  </a:txBody>
                  <a:tcPr/>
                </a:tc>
                <a:extLst>
                  <a:ext uri="{0D108BD9-81ED-4DB2-BD59-A6C34878D82A}">
                    <a16:rowId xmlns:a16="http://schemas.microsoft.com/office/drawing/2014/main" val="1450540500"/>
                  </a:ext>
                </a:extLst>
              </a:tr>
              <a:tr h="370840">
                <a:tc>
                  <a:txBody>
                    <a:bodyPr/>
                    <a:lstStyle/>
                    <a:p>
                      <a:pPr algn="ctr"/>
                      <a:r>
                        <a:rPr lang="en-US" sz="1200" dirty="0"/>
                        <a:t>Spring Test </a:t>
                      </a:r>
                    </a:p>
                  </a:txBody>
                  <a:tcPr/>
                </a:tc>
                <a:tc>
                  <a:txBody>
                    <a:bodyPr/>
                    <a:lstStyle/>
                    <a:p>
                      <a:pPr algn="ctr"/>
                      <a:endParaRPr lang="en-US" sz="1200" dirty="0"/>
                    </a:p>
                  </a:txBody>
                  <a:tcPr/>
                </a:tc>
                <a:tc>
                  <a:txBody>
                    <a:bodyPr/>
                    <a:lstStyle/>
                    <a:p>
                      <a:r>
                        <a:rPr lang="en-US" sz="1200" dirty="0"/>
                        <a:t>Spring Energy Stored in Seal and Striker</a:t>
                      </a:r>
                    </a:p>
                  </a:txBody>
                  <a:tcPr/>
                </a:tc>
                <a:extLst>
                  <a:ext uri="{0D108BD9-81ED-4DB2-BD59-A6C34878D82A}">
                    <a16:rowId xmlns:a16="http://schemas.microsoft.com/office/drawing/2014/main" val="816591991"/>
                  </a:ext>
                </a:extLst>
              </a:tr>
              <a:tr h="370840">
                <a:tc>
                  <a:txBody>
                    <a:bodyPr/>
                    <a:lstStyle/>
                    <a:p>
                      <a:pPr algn="ctr"/>
                      <a:r>
                        <a:rPr lang="en-US" sz="1200" dirty="0"/>
                        <a:t>Static Push Test </a:t>
                      </a:r>
                    </a:p>
                  </a:txBody>
                  <a:tcPr/>
                </a:tc>
                <a:tc>
                  <a:txBody>
                    <a:bodyPr/>
                    <a:lstStyle/>
                    <a:p>
                      <a:pPr algn="ctr"/>
                      <a:endParaRPr lang="en-US" sz="1200" dirty="0"/>
                    </a:p>
                  </a:txBody>
                  <a:tcPr/>
                </a:tc>
                <a:tc>
                  <a:txBody>
                    <a:bodyPr/>
                    <a:lstStyle/>
                    <a:p>
                      <a:r>
                        <a:rPr lang="en-US" sz="1200" dirty="0"/>
                        <a:t>Static Seal Compression</a:t>
                      </a:r>
                    </a:p>
                  </a:txBody>
                  <a:tcPr/>
                </a:tc>
                <a:extLst>
                  <a:ext uri="{0D108BD9-81ED-4DB2-BD59-A6C34878D82A}">
                    <a16:rowId xmlns:a16="http://schemas.microsoft.com/office/drawing/2014/main" val="1531871980"/>
                  </a:ext>
                </a:extLst>
              </a:tr>
            </a:tbl>
          </a:graphicData>
        </a:graphic>
      </p:graphicFrame>
    </p:spTree>
    <p:extLst>
      <p:ext uri="{BB962C8B-B14F-4D97-AF65-F5344CB8AC3E}">
        <p14:creationId xmlns:p14="http://schemas.microsoft.com/office/powerpoint/2010/main" val="36484967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C607221-669D-41D8-B83F-9D125F5F194E}"/>
              </a:ext>
            </a:extLst>
          </p:cNvPr>
          <p:cNvSpPr>
            <a:spLocks noGrp="1"/>
          </p:cNvSpPr>
          <p:nvPr>
            <p:ph type="title"/>
          </p:nvPr>
        </p:nvSpPr>
        <p:spPr>
          <a:xfrm>
            <a:off x="3711048" y="2521114"/>
            <a:ext cx="5979705" cy="686099"/>
          </a:xfrm>
        </p:spPr>
        <p:txBody>
          <a:bodyPr vert="horz" lIns="91440" tIns="45720" rIns="91440" bIns="45720" numCol="1" rtlCol="0" anchor="ctr">
            <a:noAutofit/>
          </a:bodyPr>
          <a:lstStyle/>
          <a:p>
            <a:r>
              <a:rPr lang="en-US" sz="3200" dirty="0"/>
              <a:t>3. Establish Baseline</a:t>
            </a:r>
            <a:endParaRPr lang="en-US" sz="3200" dirty="0">
              <a:solidFill>
                <a:srgbClr val="C8D82D"/>
              </a:solidFill>
              <a:cs typeface="Arial"/>
            </a:endParaRPr>
          </a:p>
        </p:txBody>
      </p:sp>
      <p:sp>
        <p:nvSpPr>
          <p:cNvPr id="4" name="Footer Placeholder 3">
            <a:extLst>
              <a:ext uri="{FF2B5EF4-FFF2-40B4-BE49-F238E27FC236}">
                <a16:creationId xmlns:a16="http://schemas.microsoft.com/office/drawing/2014/main" id="{700D10DB-0252-4A5C-84B7-64F0EF0433B7}"/>
              </a:ext>
            </a:extLst>
          </p:cNvPr>
          <p:cNvSpPr>
            <a:spLocks noGrp="1"/>
          </p:cNvSpPr>
          <p:nvPr>
            <p:ph type="ftr" sz="quarter" idx="10"/>
          </p:nvPr>
        </p:nvSpPr>
        <p:spPr>
          <a:xfrm>
            <a:off x="180975" y="6486426"/>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9</a:t>
            </a:fld>
            <a:endParaRPr lang="en-US" dirty="0">
              <a:solidFill>
                <a:schemeClr val="tx1">
                  <a:lumMod val="65000"/>
                  <a:lumOff val="35000"/>
                </a:schemeClr>
              </a:solidFill>
            </a:endParaRPr>
          </a:p>
        </p:txBody>
      </p:sp>
      <p:sp>
        <p:nvSpPr>
          <p:cNvPr id="3" name="Footer Placeholder 4">
            <a:extLst>
              <a:ext uri="{FF2B5EF4-FFF2-40B4-BE49-F238E27FC236}">
                <a16:creationId xmlns:a16="http://schemas.microsoft.com/office/drawing/2014/main" id="{318FC9A9-6DA8-6AFE-F178-C092DF468A02}"/>
              </a:ext>
            </a:extLst>
          </p:cNvPr>
          <p:cNvSpPr txBox="1">
            <a:spLocks/>
          </p:cNvSpPr>
          <p:nvPr/>
        </p:nvSpPr>
        <p:spPr>
          <a:xfrm>
            <a:off x="9229929"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
        <p:nvSpPr>
          <p:cNvPr id="5" name="Footer Placeholder 4">
            <a:extLst>
              <a:ext uri="{FF2B5EF4-FFF2-40B4-BE49-F238E27FC236}">
                <a16:creationId xmlns:a16="http://schemas.microsoft.com/office/drawing/2014/main" id="{ED2184DA-DCA4-9937-A601-1770A5D02870}"/>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Tree>
    <p:extLst>
      <p:ext uri="{BB962C8B-B14F-4D97-AF65-F5344CB8AC3E}">
        <p14:creationId xmlns:p14="http://schemas.microsoft.com/office/powerpoint/2010/main" val="42268770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129268" y="1413140"/>
            <a:ext cx="7291526" cy="5428510"/>
          </a:xfrm>
        </p:spPr>
        <p:txBody>
          <a:bodyPr vert="horz" lIns="91440" tIns="45720" rIns="91440" bIns="45720" numCol="1" rtlCol="0" anchor="t">
            <a:normAutofit/>
          </a:bodyPr>
          <a:lstStyle/>
          <a:p>
            <a:pPr marL="182880" lvl="1" indent="0">
              <a:lnSpc>
                <a:spcPct val="100000"/>
              </a:lnSpc>
              <a:spcBef>
                <a:spcPts val="0"/>
              </a:spcBef>
              <a:buFont typeface="Arial" panose="020B0604020202020204" pitchFamily="34" charset="0"/>
              <a:buNone/>
            </a:pPr>
            <a:endParaRPr lang="en-US" sz="1400" i="1" dirty="0"/>
          </a:p>
          <a:p>
            <a:pPr marL="182880" lvl="1" indent="0">
              <a:lnSpc>
                <a:spcPct val="100000"/>
              </a:lnSpc>
              <a:spcBef>
                <a:spcPts val="0"/>
              </a:spcBef>
              <a:buFont typeface="Arial" panose="020B0604020202020204" pitchFamily="34" charset="0"/>
              <a:buNone/>
            </a:pPr>
            <a:r>
              <a:rPr lang="en-US" sz="1400" dirty="0"/>
              <a:t>Some parameter or characteristic are defined by design specifications of the vehicle.  This allows the value to be directly compared to a nominal.</a:t>
            </a:r>
          </a:p>
          <a:p>
            <a:pPr marL="182880" lvl="1" indent="0">
              <a:lnSpc>
                <a:spcPct val="100000"/>
              </a:lnSpc>
              <a:spcBef>
                <a:spcPts val="0"/>
              </a:spcBef>
              <a:buFont typeface="Arial" panose="020B0604020202020204" pitchFamily="34" charset="0"/>
              <a:buNone/>
            </a:pPr>
            <a:endParaRPr lang="en-US" sz="1400" dirty="0"/>
          </a:p>
          <a:p>
            <a:pPr marL="182880" lvl="1" indent="0">
              <a:lnSpc>
                <a:spcPct val="100000"/>
              </a:lnSpc>
              <a:spcBef>
                <a:spcPts val="0"/>
              </a:spcBef>
              <a:buFont typeface="Arial" panose="020B0604020202020204" pitchFamily="34" charset="0"/>
              <a:buNone/>
            </a:pPr>
            <a:endParaRPr lang="en-US" sz="1400" dirty="0"/>
          </a:p>
          <a:p>
            <a:pPr marL="182880" lvl="1" indent="0">
              <a:lnSpc>
                <a:spcPct val="100000"/>
              </a:lnSpc>
              <a:spcBef>
                <a:spcPts val="0"/>
              </a:spcBef>
              <a:buFont typeface="Arial" panose="020B0604020202020204" pitchFamily="34" charset="0"/>
              <a:buNone/>
            </a:pPr>
            <a:r>
              <a:rPr lang="en-US" sz="1400" dirty="0"/>
              <a:t>Any out of tolerance condition should be considered for its potential contribution. </a:t>
            </a:r>
          </a:p>
          <a:p>
            <a:pPr marL="182880" lvl="1" indent="0">
              <a:lnSpc>
                <a:spcPct val="100000"/>
              </a:lnSpc>
              <a:spcBef>
                <a:spcPts val="0"/>
              </a:spcBef>
              <a:buFont typeface="Arial" panose="020B0604020202020204" pitchFamily="34" charset="0"/>
              <a:buNone/>
            </a:pPr>
            <a:r>
              <a:rPr lang="en-US" sz="1400" dirty="0"/>
              <a:t>By definition the setup should be modified to match the nominals</a:t>
            </a:r>
          </a:p>
          <a:p>
            <a:pPr marL="182880" indent="0">
              <a:lnSpc>
                <a:spcPct val="110000"/>
              </a:lnSpc>
              <a:spcBef>
                <a:spcPts val="600"/>
              </a:spcBef>
              <a:buClr>
                <a:srgbClr val="C7D82A"/>
              </a:buClr>
              <a:buNone/>
              <a:defRPr/>
            </a:pPr>
            <a:endParaRPr lang="en-US" sz="1400" b="1" dirty="0"/>
          </a:p>
          <a:p>
            <a:pPr marL="182880" indent="0">
              <a:lnSpc>
                <a:spcPct val="110000"/>
              </a:lnSpc>
              <a:spcBef>
                <a:spcPts val="600"/>
              </a:spcBef>
              <a:buClr>
                <a:srgbClr val="C7D82A"/>
              </a:buClr>
              <a:buNone/>
              <a:defRPr/>
            </a:pPr>
            <a:r>
              <a:rPr lang="en-US" sz="1400" b="1" i="1" dirty="0"/>
              <a:t>Examples of potential  measurements with target values</a:t>
            </a:r>
          </a:p>
          <a:p>
            <a:pPr marL="1371600" indent="-365760">
              <a:lnSpc>
                <a:spcPct val="100000"/>
              </a:lnSpc>
              <a:spcBef>
                <a:spcPts val="200"/>
              </a:spcBef>
              <a:buFont typeface="Arial" panose="020B0604020202020204" pitchFamily="34" charset="0"/>
              <a:buChar char="•"/>
              <a:defRPr/>
            </a:pPr>
            <a:r>
              <a:rPr kumimoji="0" lang="en-US" sz="1400" b="0" i="0" u="none" strike="noStrike" kern="1200" cap="none" spc="0" normalizeH="0" baseline="0" noProof="0" dirty="0">
                <a:ln>
                  <a:noFill/>
                </a:ln>
                <a:solidFill>
                  <a:schemeClr val="tx2"/>
                </a:solidFill>
                <a:effectLst/>
                <a:uLnTx/>
                <a:uFillTx/>
                <a:ea typeface="+mn-ea"/>
                <a:cs typeface="+mn-cs"/>
              </a:rPr>
              <a:t>Minimum Closing Energy</a:t>
            </a:r>
          </a:p>
          <a:p>
            <a:pPr marL="1371600" indent="-365760">
              <a:lnSpc>
                <a:spcPct val="100000"/>
              </a:lnSpc>
              <a:spcBef>
                <a:spcPts val="200"/>
              </a:spcBef>
              <a:buFont typeface="Arial" panose="020B0604020202020204" pitchFamily="34" charset="0"/>
              <a:buChar char="•"/>
              <a:defRPr/>
            </a:pPr>
            <a:r>
              <a:rPr lang="en-US" sz="1400" dirty="0">
                <a:solidFill>
                  <a:schemeClr val="tx2"/>
                </a:solidFill>
              </a:rPr>
              <a:t>Static Closing Force</a:t>
            </a:r>
          </a:p>
          <a:p>
            <a:pPr marL="1371600" indent="-365760">
              <a:lnSpc>
                <a:spcPct val="100000"/>
              </a:lnSpc>
              <a:spcBef>
                <a:spcPts val="200"/>
              </a:spcBef>
              <a:buFont typeface="Arial" panose="020B0604020202020204" pitchFamily="34" charset="0"/>
              <a:buChar char="•"/>
              <a:defRPr/>
            </a:pPr>
            <a:r>
              <a:rPr lang="en-US" sz="1400" dirty="0">
                <a:solidFill>
                  <a:schemeClr val="tx2"/>
                </a:solidFill>
              </a:rPr>
              <a:t>Hing Inclination (Hinge Tip)</a:t>
            </a:r>
          </a:p>
          <a:p>
            <a:pPr marL="1371600" indent="-365760">
              <a:lnSpc>
                <a:spcPct val="100000"/>
              </a:lnSpc>
              <a:spcBef>
                <a:spcPts val="200"/>
              </a:spcBef>
              <a:buFont typeface="Arial" panose="020B0604020202020204" pitchFamily="34" charset="0"/>
              <a:buChar char="•"/>
              <a:defRPr/>
            </a:pPr>
            <a:r>
              <a:rPr lang="en-US" sz="1400" dirty="0">
                <a:solidFill>
                  <a:schemeClr val="tx2"/>
                </a:solidFill>
              </a:rPr>
              <a:t>…</a:t>
            </a:r>
            <a:endParaRPr lang="en-US" sz="1400" dirty="0"/>
          </a:p>
          <a:p>
            <a:pPr marL="0" marR="0" lvl="0" indent="-457200" algn="l" defTabSz="914400" rtl="0" eaLnBrk="1" fontAlgn="auto" latinLnBrk="0" hangingPunct="1">
              <a:lnSpc>
                <a:spcPct val="90000"/>
              </a:lnSpc>
              <a:spcBef>
                <a:spcPts val="0"/>
              </a:spcBef>
              <a:spcAft>
                <a:spcPts val="0"/>
              </a:spcAft>
              <a:buClrTx/>
              <a:buSzTx/>
              <a:buFont typeface="+mj-lt"/>
              <a:buAutoNum type="alphaUcPeriod"/>
              <a:tabLst/>
              <a:defRPr/>
            </a:pPr>
            <a:endParaRPr kumimoji="0" lang="en-US" sz="1200" b="0" i="0" u="none" strike="noStrike" kern="1200" cap="none" spc="0" normalizeH="0" baseline="0" noProof="0" dirty="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1200" dirty="0"/>
          </a:p>
        </p:txBody>
      </p:sp>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10</a:t>
            </a:fld>
            <a:endParaRPr lang="en-US" dirty="0">
              <a:solidFill>
                <a:schemeClr val="tx1">
                  <a:lumMod val="65000"/>
                  <a:lumOff val="35000"/>
                </a:schemeClr>
              </a:solidFill>
            </a:endParaRPr>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3. Establish baseline</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3.1 </a:t>
            </a:r>
            <a:r>
              <a:rPr lang="en-US" dirty="0" err="1"/>
              <a:t>Toleranced</a:t>
            </a:r>
            <a:r>
              <a:rPr lang="en-US" dirty="0"/>
              <a:t> Metrics</a:t>
            </a:r>
          </a:p>
        </p:txBody>
      </p:sp>
      <p:sp>
        <p:nvSpPr>
          <p:cNvPr id="13" name="Rectangle 2">
            <a:extLst>
              <a:ext uri="{FF2B5EF4-FFF2-40B4-BE49-F238E27FC236}">
                <a16:creationId xmlns:a16="http://schemas.microsoft.com/office/drawing/2014/main" id="{E9A3241B-FE7C-4048-877E-4666BBE1A390}"/>
              </a:ext>
            </a:extLst>
          </p:cNvPr>
          <p:cNvSpPr>
            <a:spLocks noChangeArrowheads="1"/>
          </p:cNvSpPr>
          <p:nvPr/>
        </p:nvSpPr>
        <p:spPr bwMode="auto">
          <a:xfrm flipV="1">
            <a:off x="13078263" y="3007893"/>
            <a:ext cx="831388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6" name="Footer Placeholder 4">
            <a:extLst>
              <a:ext uri="{FF2B5EF4-FFF2-40B4-BE49-F238E27FC236}">
                <a16:creationId xmlns:a16="http://schemas.microsoft.com/office/drawing/2014/main" id="{9DCBED01-9E30-D53D-95F0-7AE980B9CEA3}"/>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9" name="Footer Placeholder 4">
            <a:extLst>
              <a:ext uri="{FF2B5EF4-FFF2-40B4-BE49-F238E27FC236}">
                <a16:creationId xmlns:a16="http://schemas.microsoft.com/office/drawing/2014/main" id="{ADF00A35-C174-E127-067B-0DF67459132B}"/>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pic>
        <p:nvPicPr>
          <p:cNvPr id="8" name="Picture 7">
            <a:extLst>
              <a:ext uri="{FF2B5EF4-FFF2-40B4-BE49-F238E27FC236}">
                <a16:creationId xmlns:a16="http://schemas.microsoft.com/office/drawing/2014/main" id="{9608A7C8-F87E-C8BE-FA09-C231B5005711}"/>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8062502" y="3218966"/>
            <a:ext cx="3782203" cy="2836652"/>
          </a:xfrm>
          <a:prstGeom prst="rect">
            <a:avLst/>
          </a:prstGeom>
        </p:spPr>
      </p:pic>
    </p:spTree>
    <p:extLst>
      <p:ext uri="{BB962C8B-B14F-4D97-AF65-F5344CB8AC3E}">
        <p14:creationId xmlns:p14="http://schemas.microsoft.com/office/powerpoint/2010/main" val="14329609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F4E74459-793B-06B1-05A5-F75089555BD2}"/>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97066E16-3014-6A78-A445-E0374EE77DE6}"/>
              </a:ext>
            </a:extLst>
          </p:cNvPr>
          <p:cNvSpPr>
            <a:spLocks noGrp="1"/>
          </p:cNvSpPr>
          <p:nvPr>
            <p:ph sz="half" idx="2"/>
          </p:nvPr>
        </p:nvSpPr>
        <p:spPr>
          <a:xfrm>
            <a:off x="1129268" y="1413140"/>
            <a:ext cx="7291526" cy="5428510"/>
          </a:xfrm>
        </p:spPr>
        <p:txBody>
          <a:bodyPr vert="horz" lIns="91440" tIns="45720" rIns="91440" bIns="45720" numCol="1" rtlCol="0" anchor="t">
            <a:normAutofit/>
          </a:bodyPr>
          <a:lstStyle/>
          <a:p>
            <a:pPr marL="182880" lvl="1" indent="0">
              <a:lnSpc>
                <a:spcPct val="100000"/>
              </a:lnSpc>
              <a:spcBef>
                <a:spcPts val="0"/>
              </a:spcBef>
              <a:buFont typeface="Arial" panose="020B0604020202020204" pitchFamily="34" charset="0"/>
              <a:buNone/>
            </a:pPr>
            <a:endParaRPr lang="en-US" sz="1400" b="1" i="1" dirty="0"/>
          </a:p>
          <a:p>
            <a:pPr marL="182880" lvl="1" indent="0">
              <a:lnSpc>
                <a:spcPct val="100000"/>
              </a:lnSpc>
              <a:spcBef>
                <a:spcPts val="0"/>
              </a:spcBef>
              <a:buFont typeface="Arial" panose="020B0604020202020204" pitchFamily="34" charset="0"/>
              <a:buNone/>
            </a:pPr>
            <a:r>
              <a:rPr lang="en-US" sz="1400" dirty="0"/>
              <a:t>It is unlikely that every parameter and/or characteristic is known in the design specifications of the vehicle.  </a:t>
            </a:r>
          </a:p>
          <a:p>
            <a:pPr marL="182880" lvl="1" indent="0">
              <a:lnSpc>
                <a:spcPct val="100000"/>
              </a:lnSpc>
              <a:spcBef>
                <a:spcPts val="0"/>
              </a:spcBef>
              <a:buFont typeface="Arial" panose="020B0604020202020204" pitchFamily="34" charset="0"/>
              <a:buNone/>
            </a:pPr>
            <a:endParaRPr lang="en-US" sz="1400" dirty="0"/>
          </a:p>
          <a:p>
            <a:pPr marL="182880" lvl="1" indent="0">
              <a:lnSpc>
                <a:spcPct val="100000"/>
              </a:lnSpc>
              <a:spcBef>
                <a:spcPts val="0"/>
              </a:spcBef>
              <a:buFont typeface="Arial" panose="020B0604020202020204" pitchFamily="34" charset="0"/>
              <a:buNone/>
            </a:pPr>
            <a:r>
              <a:rPr lang="en-US" sz="1400" dirty="0"/>
              <a:t>In the case of lack of nominals, samples can be recorded  and used to establish a distribution of each parameter. Any outlier, change in tendency would be sufficient to point to a deviation from normal.</a:t>
            </a:r>
          </a:p>
          <a:p>
            <a:pPr marL="182880" lvl="1" indent="0">
              <a:lnSpc>
                <a:spcPct val="100000"/>
              </a:lnSpc>
              <a:spcBef>
                <a:spcPts val="0"/>
              </a:spcBef>
              <a:buFont typeface="Arial" panose="020B0604020202020204" pitchFamily="34" charset="0"/>
              <a:buNone/>
            </a:pPr>
            <a:endParaRPr lang="en-US" sz="1400" dirty="0"/>
          </a:p>
          <a:p>
            <a:pPr marL="182880" lvl="1" indent="0">
              <a:lnSpc>
                <a:spcPct val="100000"/>
              </a:lnSpc>
              <a:spcBef>
                <a:spcPts val="0"/>
              </a:spcBef>
              <a:buFont typeface="Arial" panose="020B0604020202020204" pitchFamily="34" charset="0"/>
              <a:buNone/>
            </a:pPr>
            <a:r>
              <a:rPr lang="en-US" sz="1400" dirty="0"/>
              <a:t>The definition and decision charts can be based on </a:t>
            </a:r>
          </a:p>
          <a:p>
            <a:pPr marL="182880" indent="0">
              <a:lnSpc>
                <a:spcPct val="110000"/>
              </a:lnSpc>
              <a:spcBef>
                <a:spcPts val="600"/>
              </a:spcBef>
              <a:buNone/>
              <a:defRPr/>
            </a:pPr>
            <a:r>
              <a:rPr lang="en-US" sz="1400" b="1" i="1" dirty="0"/>
              <a:t>Single Values</a:t>
            </a:r>
          </a:p>
          <a:p>
            <a:pPr marL="1371600" lvl="1" indent="-365760">
              <a:lnSpc>
                <a:spcPct val="100000"/>
              </a:lnSpc>
              <a:spcBef>
                <a:spcPts val="200"/>
              </a:spcBef>
              <a:buFont typeface="Arial" panose="020B0604020202020204" pitchFamily="34" charset="0"/>
              <a:buChar char="•"/>
              <a:defRPr/>
            </a:pPr>
            <a:r>
              <a:rPr lang="en-US" sz="1400" dirty="0">
                <a:solidFill>
                  <a:schemeClr val="tx2"/>
                </a:solidFill>
              </a:rPr>
              <a:t>Spring</a:t>
            </a:r>
          </a:p>
          <a:p>
            <a:pPr marL="1371600" lvl="1" indent="-365760">
              <a:lnSpc>
                <a:spcPct val="100000"/>
              </a:lnSpc>
              <a:spcBef>
                <a:spcPts val="200"/>
              </a:spcBef>
              <a:buFont typeface="Arial" panose="020B0604020202020204" pitchFamily="34" charset="0"/>
              <a:buChar char="•"/>
              <a:defRPr/>
            </a:pPr>
            <a:r>
              <a:rPr lang="en-US" sz="1400" dirty="0">
                <a:solidFill>
                  <a:schemeClr val="tx2"/>
                </a:solidFill>
              </a:rPr>
              <a:t>…</a:t>
            </a:r>
          </a:p>
          <a:p>
            <a:pPr marL="182880" lvl="1" indent="0">
              <a:lnSpc>
                <a:spcPct val="100000"/>
              </a:lnSpc>
              <a:spcBef>
                <a:spcPts val="0"/>
              </a:spcBef>
              <a:buFont typeface="Arial" panose="020B0604020202020204" pitchFamily="34" charset="0"/>
              <a:buNone/>
            </a:pPr>
            <a:endParaRPr lang="en-US" sz="1400" dirty="0"/>
          </a:p>
          <a:p>
            <a:pPr marL="182880" lvl="1" indent="0">
              <a:lnSpc>
                <a:spcPct val="100000"/>
              </a:lnSpc>
              <a:spcBef>
                <a:spcPts val="0"/>
              </a:spcBef>
              <a:buFont typeface="Arial" panose="020B0604020202020204" pitchFamily="34" charset="0"/>
              <a:buNone/>
            </a:pPr>
            <a:endParaRPr lang="en-US" sz="1400" dirty="0"/>
          </a:p>
          <a:p>
            <a:pPr marL="182880" indent="0">
              <a:lnSpc>
                <a:spcPct val="110000"/>
              </a:lnSpc>
              <a:spcBef>
                <a:spcPts val="600"/>
              </a:spcBef>
              <a:buNone/>
              <a:defRPr/>
            </a:pPr>
            <a:r>
              <a:rPr lang="en-US" sz="1400" b="1" i="1" dirty="0"/>
              <a:t>Relation Ship Values</a:t>
            </a:r>
          </a:p>
          <a:p>
            <a:pPr marL="1371600" lvl="1" indent="-365760">
              <a:lnSpc>
                <a:spcPct val="100000"/>
              </a:lnSpc>
              <a:spcBef>
                <a:spcPts val="200"/>
              </a:spcBef>
              <a:buFont typeface="Arial" panose="020B0604020202020204" pitchFamily="34" charset="0"/>
              <a:buChar char="•"/>
              <a:defRPr/>
            </a:pPr>
            <a:r>
              <a:rPr lang="en-US" sz="1400" dirty="0">
                <a:solidFill>
                  <a:schemeClr val="tx2"/>
                </a:solidFill>
              </a:rPr>
              <a:t>Relation Energy and Speed</a:t>
            </a:r>
          </a:p>
          <a:p>
            <a:pPr marL="1371600" lvl="1" indent="-365760">
              <a:lnSpc>
                <a:spcPct val="100000"/>
              </a:lnSpc>
              <a:spcBef>
                <a:spcPts val="200"/>
              </a:spcBef>
              <a:buFont typeface="Arial" panose="020B0604020202020204" pitchFamily="34" charset="0"/>
              <a:buChar char="•"/>
              <a:defRPr/>
            </a:pPr>
            <a:r>
              <a:rPr lang="en-US" sz="1400" dirty="0">
                <a:solidFill>
                  <a:schemeClr val="tx2"/>
                </a:solidFill>
              </a:rPr>
              <a:t>Relation Hinge Tip and Friction</a:t>
            </a:r>
          </a:p>
          <a:p>
            <a:pPr marL="1371600" lvl="1" indent="-365760">
              <a:lnSpc>
                <a:spcPct val="100000"/>
              </a:lnSpc>
              <a:spcBef>
                <a:spcPts val="200"/>
              </a:spcBef>
              <a:buFont typeface="Arial" panose="020B0604020202020204" pitchFamily="34" charset="0"/>
              <a:buChar char="•"/>
              <a:defRPr/>
            </a:pPr>
            <a:r>
              <a:rPr lang="en-US" sz="1400" dirty="0">
                <a:solidFill>
                  <a:schemeClr val="tx2"/>
                </a:solidFill>
              </a:rPr>
              <a:t>…</a:t>
            </a:r>
          </a:p>
          <a:p>
            <a:pPr marL="1005840" indent="0">
              <a:lnSpc>
                <a:spcPct val="100000"/>
              </a:lnSpc>
              <a:spcBef>
                <a:spcPts val="200"/>
              </a:spcBef>
              <a:buNone/>
              <a:defRPr/>
            </a:pPr>
            <a:r>
              <a:rPr lang="en-US" sz="1400" dirty="0">
                <a:highlight>
                  <a:srgbClr val="FFFF00"/>
                </a:highlight>
              </a:rPr>
              <a:t>	</a:t>
            </a:r>
          </a:p>
          <a:p>
            <a:pPr marL="0" marR="0" lvl="0" indent="-457200" algn="l" defTabSz="914400" rtl="0" eaLnBrk="1" fontAlgn="auto" latinLnBrk="0" hangingPunct="1">
              <a:lnSpc>
                <a:spcPct val="90000"/>
              </a:lnSpc>
              <a:spcBef>
                <a:spcPts val="0"/>
              </a:spcBef>
              <a:spcAft>
                <a:spcPts val="0"/>
              </a:spcAft>
              <a:buClrTx/>
              <a:buSzTx/>
              <a:buFont typeface="+mj-lt"/>
              <a:buAutoNum type="alphaUcPeriod"/>
              <a:tabLst/>
              <a:defRPr/>
            </a:pPr>
            <a:endParaRPr kumimoji="0" lang="en-US" sz="1200" b="0" i="0" u="none" strike="noStrike" kern="1200" cap="none" spc="0" normalizeH="0" baseline="0" noProof="0" dirty="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1200" dirty="0"/>
          </a:p>
        </p:txBody>
      </p:sp>
      <p:sp>
        <p:nvSpPr>
          <p:cNvPr id="3" name="Footer Placeholder 2">
            <a:extLst>
              <a:ext uri="{FF2B5EF4-FFF2-40B4-BE49-F238E27FC236}">
                <a16:creationId xmlns:a16="http://schemas.microsoft.com/office/drawing/2014/main" id="{8D3EFAD7-8CB7-4368-FAF5-5063DE056561}"/>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11</a:t>
            </a:fld>
            <a:endParaRPr lang="en-US" dirty="0">
              <a:solidFill>
                <a:schemeClr val="tx1">
                  <a:lumMod val="65000"/>
                  <a:lumOff val="35000"/>
                </a:schemeClr>
              </a:solidFill>
            </a:endParaRPr>
          </a:p>
        </p:txBody>
      </p:sp>
      <p:sp>
        <p:nvSpPr>
          <p:cNvPr id="7" name="Title 6">
            <a:extLst>
              <a:ext uri="{FF2B5EF4-FFF2-40B4-BE49-F238E27FC236}">
                <a16:creationId xmlns:a16="http://schemas.microsoft.com/office/drawing/2014/main" id="{E7F9FA81-4A14-06F1-5A4F-F7BB5CAA2261}"/>
              </a:ext>
            </a:extLst>
          </p:cNvPr>
          <p:cNvSpPr>
            <a:spLocks noGrp="1"/>
          </p:cNvSpPr>
          <p:nvPr>
            <p:ph type="title"/>
          </p:nvPr>
        </p:nvSpPr>
        <p:spPr/>
        <p:txBody>
          <a:bodyPr/>
          <a:lstStyle/>
          <a:p>
            <a:r>
              <a:rPr lang="en-US" dirty="0"/>
              <a:t>3. Establish baseline</a:t>
            </a:r>
            <a:endParaRPr lang="en-US" dirty="0">
              <a:solidFill>
                <a:srgbClr val="C8D82D"/>
              </a:solidFill>
            </a:endParaRPr>
          </a:p>
        </p:txBody>
      </p:sp>
      <p:sp>
        <p:nvSpPr>
          <p:cNvPr id="2" name="Content Placeholder 1">
            <a:extLst>
              <a:ext uri="{FF2B5EF4-FFF2-40B4-BE49-F238E27FC236}">
                <a16:creationId xmlns:a16="http://schemas.microsoft.com/office/drawing/2014/main" id="{EEFE9424-17D4-1C36-365B-18E4597CE30B}"/>
              </a:ext>
            </a:extLst>
          </p:cNvPr>
          <p:cNvSpPr>
            <a:spLocks noGrp="1"/>
          </p:cNvSpPr>
          <p:nvPr>
            <p:ph sz="half" idx="1"/>
          </p:nvPr>
        </p:nvSpPr>
        <p:spPr/>
        <p:txBody>
          <a:bodyPr/>
          <a:lstStyle/>
          <a:p>
            <a:r>
              <a:rPr lang="en-US" dirty="0"/>
              <a:t>3.2 Sampled Metrics </a:t>
            </a:r>
          </a:p>
        </p:txBody>
      </p:sp>
      <p:sp>
        <p:nvSpPr>
          <p:cNvPr id="13" name="Rectangle 2">
            <a:extLst>
              <a:ext uri="{FF2B5EF4-FFF2-40B4-BE49-F238E27FC236}">
                <a16:creationId xmlns:a16="http://schemas.microsoft.com/office/drawing/2014/main" id="{038259C8-1C7D-F705-72D8-41140D3A7998}"/>
              </a:ext>
            </a:extLst>
          </p:cNvPr>
          <p:cNvSpPr>
            <a:spLocks noChangeArrowheads="1"/>
          </p:cNvSpPr>
          <p:nvPr/>
        </p:nvSpPr>
        <p:spPr bwMode="auto">
          <a:xfrm flipV="1">
            <a:off x="13078263" y="3007893"/>
            <a:ext cx="831388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6" name="Footer Placeholder 4">
            <a:extLst>
              <a:ext uri="{FF2B5EF4-FFF2-40B4-BE49-F238E27FC236}">
                <a16:creationId xmlns:a16="http://schemas.microsoft.com/office/drawing/2014/main" id="{D9015073-0815-F123-B1F2-033CD1704A78}"/>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9" name="Footer Placeholder 4">
            <a:extLst>
              <a:ext uri="{FF2B5EF4-FFF2-40B4-BE49-F238E27FC236}">
                <a16:creationId xmlns:a16="http://schemas.microsoft.com/office/drawing/2014/main" id="{07542BA9-772B-9C85-B611-A031A1E37A6B}"/>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pic>
        <p:nvPicPr>
          <p:cNvPr id="11" name="Picture 10">
            <a:extLst>
              <a:ext uri="{FF2B5EF4-FFF2-40B4-BE49-F238E27FC236}">
                <a16:creationId xmlns:a16="http://schemas.microsoft.com/office/drawing/2014/main" id="{EF37D942-8DE4-994A-B8A4-C7A746402927}"/>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7751309" y="3189300"/>
            <a:ext cx="3967042" cy="2975282"/>
          </a:xfrm>
          <a:prstGeom prst="rect">
            <a:avLst/>
          </a:prstGeom>
        </p:spPr>
      </p:pic>
    </p:spTree>
    <p:extLst>
      <p:ext uri="{BB962C8B-B14F-4D97-AF65-F5344CB8AC3E}">
        <p14:creationId xmlns:p14="http://schemas.microsoft.com/office/powerpoint/2010/main" val="27249277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C607221-669D-41D8-B83F-9D125F5F194E}"/>
              </a:ext>
            </a:extLst>
          </p:cNvPr>
          <p:cNvSpPr>
            <a:spLocks noGrp="1"/>
          </p:cNvSpPr>
          <p:nvPr>
            <p:ph type="title"/>
          </p:nvPr>
        </p:nvSpPr>
        <p:spPr>
          <a:xfrm>
            <a:off x="4179572" y="2671944"/>
            <a:ext cx="5549643" cy="686099"/>
          </a:xfrm>
        </p:spPr>
        <p:txBody>
          <a:bodyPr vert="horz" lIns="91440" tIns="45720" rIns="91440" bIns="45720" numCol="1" rtlCol="0" anchor="ctr">
            <a:noAutofit/>
          </a:bodyPr>
          <a:lstStyle/>
          <a:p>
            <a:r>
              <a:rPr lang="en-US" sz="3200" dirty="0"/>
              <a:t>4. Troubleshooting</a:t>
            </a:r>
            <a:endParaRPr lang="en-US" sz="3200" dirty="0">
              <a:solidFill>
                <a:srgbClr val="C8D82D"/>
              </a:solidFill>
              <a:cs typeface="Arial"/>
            </a:endParaRPr>
          </a:p>
        </p:txBody>
      </p:sp>
      <p:sp>
        <p:nvSpPr>
          <p:cNvPr id="4" name="Footer Placeholder 3">
            <a:extLst>
              <a:ext uri="{FF2B5EF4-FFF2-40B4-BE49-F238E27FC236}">
                <a16:creationId xmlns:a16="http://schemas.microsoft.com/office/drawing/2014/main" id="{700D10DB-0252-4A5C-84B7-64F0EF0433B7}"/>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12</a:t>
            </a:fld>
            <a:endParaRPr lang="en-US" dirty="0">
              <a:solidFill>
                <a:schemeClr val="tx1">
                  <a:lumMod val="65000"/>
                  <a:lumOff val="35000"/>
                </a:schemeClr>
              </a:solidFill>
            </a:endParaRPr>
          </a:p>
        </p:txBody>
      </p:sp>
      <p:sp>
        <p:nvSpPr>
          <p:cNvPr id="2" name="Footer Placeholder 4">
            <a:extLst>
              <a:ext uri="{FF2B5EF4-FFF2-40B4-BE49-F238E27FC236}">
                <a16:creationId xmlns:a16="http://schemas.microsoft.com/office/drawing/2014/main" id="{679AA445-4C43-49D5-1E80-2BC66EAC2D40}"/>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3" name="Footer Placeholder 4">
            <a:extLst>
              <a:ext uri="{FF2B5EF4-FFF2-40B4-BE49-F238E27FC236}">
                <a16:creationId xmlns:a16="http://schemas.microsoft.com/office/drawing/2014/main" id="{0A6139E4-F4C2-B825-0F25-A00E68F03D5B}"/>
              </a:ext>
            </a:extLst>
          </p:cNvPr>
          <p:cNvSpPr txBox="1">
            <a:spLocks/>
          </p:cNvSpPr>
          <p:nvPr/>
        </p:nvSpPr>
        <p:spPr>
          <a:xfrm>
            <a:off x="9229929"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Tree>
    <p:extLst>
      <p:ext uri="{BB962C8B-B14F-4D97-AF65-F5344CB8AC3E}">
        <p14:creationId xmlns:p14="http://schemas.microsoft.com/office/powerpoint/2010/main" val="33005046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8FC8EDEB-329A-AB22-64D1-35EEF6B1B107}"/>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B6CDC043-7CCA-5001-32D4-F4391598CBDB}"/>
              </a:ext>
            </a:extLst>
          </p:cNvPr>
          <p:cNvSpPr>
            <a:spLocks noGrp="1"/>
          </p:cNvSpPr>
          <p:nvPr>
            <p:ph sz="half" idx="2"/>
          </p:nvPr>
        </p:nvSpPr>
        <p:spPr>
          <a:xfrm>
            <a:off x="1179998" y="1663744"/>
            <a:ext cx="6162498" cy="5498929"/>
          </a:xfrm>
        </p:spPr>
        <p:txBody>
          <a:bodyPr vert="horz" lIns="91440" tIns="45720" rIns="91440" bIns="45720" numCol="1" rtlCol="0" anchor="t">
            <a:normAutofit/>
          </a:bodyPr>
          <a:lstStyle/>
          <a:p>
            <a:pPr marL="182880" indent="0">
              <a:lnSpc>
                <a:spcPct val="110000"/>
              </a:lnSpc>
              <a:spcBef>
                <a:spcPts val="1200"/>
              </a:spcBef>
              <a:buNone/>
              <a:defRPr/>
            </a:pPr>
            <a:endParaRPr lang="en-US" sz="1400" b="1" dirty="0">
              <a:latin typeface="Bahnschrift"/>
            </a:endParaRPr>
          </a:p>
          <a:p>
            <a:pPr marL="182880" indent="0">
              <a:lnSpc>
                <a:spcPct val="110000"/>
              </a:lnSpc>
              <a:spcBef>
                <a:spcPts val="1200"/>
              </a:spcBef>
              <a:buNone/>
              <a:defRPr/>
            </a:pPr>
            <a:r>
              <a:rPr lang="en-US" sz="1400" b="1" i="1" dirty="0">
                <a:latin typeface="Bahnschrift"/>
              </a:rPr>
              <a:t>Excessive Closing Efforts</a:t>
            </a:r>
          </a:p>
          <a:p>
            <a:pPr marL="914400" indent="-365125">
              <a:lnSpc>
                <a:spcPct val="100000"/>
              </a:lnSpc>
              <a:spcBef>
                <a:spcPts val="200"/>
              </a:spcBef>
              <a:buFont typeface="Arial" panose="020B0604020202020204" pitchFamily="34" charset="0"/>
              <a:buChar char="•"/>
              <a:defRPr/>
            </a:pPr>
            <a:r>
              <a:rPr lang="en-US" sz="1400" dirty="0">
                <a:solidFill>
                  <a:schemeClr val="tx2"/>
                </a:solidFill>
              </a:rPr>
              <a:t>Start point of the investigation</a:t>
            </a:r>
          </a:p>
          <a:p>
            <a:pPr marL="914400" indent="-365125">
              <a:lnSpc>
                <a:spcPct val="100000"/>
              </a:lnSpc>
              <a:spcBef>
                <a:spcPts val="200"/>
              </a:spcBef>
              <a:buFont typeface="Arial" panose="020B0604020202020204" pitchFamily="34" charset="0"/>
              <a:buChar char="•"/>
              <a:defRPr/>
            </a:pPr>
            <a:endParaRPr lang="en-US" sz="1400" dirty="0">
              <a:solidFill>
                <a:schemeClr val="tx2"/>
              </a:solidFill>
            </a:endParaRPr>
          </a:p>
          <a:p>
            <a:pPr marL="182880" indent="0">
              <a:lnSpc>
                <a:spcPct val="110000"/>
              </a:lnSpc>
              <a:spcBef>
                <a:spcPts val="1200"/>
              </a:spcBef>
              <a:buNone/>
              <a:defRPr/>
            </a:pPr>
            <a:r>
              <a:rPr lang="en-US" sz="1400" b="1" i="1" dirty="0">
                <a:latin typeface="Bahnschrift"/>
              </a:rPr>
              <a:t>Chronological Events</a:t>
            </a:r>
          </a:p>
          <a:p>
            <a:pPr marL="914400" indent="-365125">
              <a:lnSpc>
                <a:spcPct val="100000"/>
              </a:lnSpc>
              <a:spcBef>
                <a:spcPts val="200"/>
              </a:spcBef>
              <a:buFont typeface="Arial" panose="020B0604020202020204" pitchFamily="34" charset="0"/>
              <a:buChar char="•"/>
              <a:defRPr/>
            </a:pPr>
            <a:r>
              <a:rPr lang="en-US" sz="1400" dirty="0">
                <a:solidFill>
                  <a:schemeClr val="tx2"/>
                </a:solidFill>
              </a:rPr>
              <a:t>Because of domino effect, initial deviations will propagate through the remainder of the trajectory</a:t>
            </a:r>
          </a:p>
          <a:p>
            <a:pPr marL="914400" indent="-365125">
              <a:lnSpc>
                <a:spcPct val="100000"/>
              </a:lnSpc>
              <a:spcBef>
                <a:spcPts val="200"/>
              </a:spcBef>
              <a:buFont typeface="Arial" panose="020B0604020202020204" pitchFamily="34" charset="0"/>
              <a:buChar char="•"/>
              <a:defRPr/>
            </a:pPr>
            <a:r>
              <a:rPr lang="en-US" sz="1400" dirty="0">
                <a:solidFill>
                  <a:schemeClr val="tx2"/>
                </a:solidFill>
              </a:rPr>
              <a:t>Important to understand the first source of the deviation</a:t>
            </a:r>
          </a:p>
          <a:p>
            <a:pPr marL="914400" indent="-365125">
              <a:lnSpc>
                <a:spcPct val="100000"/>
              </a:lnSpc>
              <a:spcBef>
                <a:spcPts val="200"/>
              </a:spcBef>
              <a:buFont typeface="Arial" panose="020B0604020202020204" pitchFamily="34" charset="0"/>
              <a:buChar char="•"/>
              <a:defRPr/>
            </a:pPr>
            <a:endParaRPr lang="en-US" sz="1400" dirty="0">
              <a:solidFill>
                <a:schemeClr val="tx2"/>
              </a:solidFill>
            </a:endParaRPr>
          </a:p>
          <a:p>
            <a:pPr marL="182880" indent="0">
              <a:lnSpc>
                <a:spcPct val="110000"/>
              </a:lnSpc>
              <a:spcBef>
                <a:spcPts val="1200"/>
              </a:spcBef>
              <a:buNone/>
              <a:defRPr/>
            </a:pPr>
            <a:r>
              <a:rPr lang="en-US" sz="1400" b="1" i="1" dirty="0">
                <a:latin typeface="Bahnschrift"/>
              </a:rPr>
              <a:t>Static and Dynamic Effects</a:t>
            </a:r>
          </a:p>
          <a:p>
            <a:pPr marL="914400" indent="-365125">
              <a:lnSpc>
                <a:spcPct val="100000"/>
              </a:lnSpc>
              <a:spcBef>
                <a:spcPts val="200"/>
              </a:spcBef>
              <a:buFont typeface="Arial" panose="020B0604020202020204" pitchFamily="34" charset="0"/>
              <a:buChar char="•"/>
              <a:defRPr/>
            </a:pPr>
            <a:r>
              <a:rPr lang="en-US" sz="1400" dirty="0">
                <a:solidFill>
                  <a:schemeClr val="tx2"/>
                </a:solidFill>
              </a:rPr>
              <a:t>Parameters independent of Door Speed (Hinge Tip…) </a:t>
            </a:r>
          </a:p>
          <a:p>
            <a:pPr marL="914400" indent="-365125">
              <a:lnSpc>
                <a:spcPct val="100000"/>
              </a:lnSpc>
              <a:spcBef>
                <a:spcPts val="200"/>
              </a:spcBef>
              <a:buFont typeface="Arial" panose="020B0604020202020204" pitchFamily="34" charset="0"/>
              <a:buChar char="•"/>
              <a:defRPr/>
            </a:pPr>
            <a:r>
              <a:rPr lang="en-US" sz="1400" dirty="0">
                <a:solidFill>
                  <a:schemeClr val="tx2"/>
                </a:solidFill>
              </a:rPr>
              <a:t>Parameters dependent of Door Speed (Cabin Pressure..)</a:t>
            </a:r>
          </a:p>
          <a:p>
            <a:pPr marL="0" indent="0">
              <a:lnSpc>
                <a:spcPct val="110000"/>
              </a:lnSpc>
              <a:spcBef>
                <a:spcPts val="0"/>
              </a:spcBef>
              <a:buNone/>
              <a:defRPr/>
            </a:pPr>
            <a:endParaRPr lang="en-US" sz="1400" dirty="0">
              <a:solidFill>
                <a:srgbClr val="000000"/>
              </a:solidFill>
              <a:latin typeface="Bahnschrift"/>
            </a:endParaRPr>
          </a:p>
          <a:p>
            <a:pPr marL="0" lvl="1">
              <a:lnSpc>
                <a:spcPct val="100000"/>
              </a:lnSpc>
              <a:spcBef>
                <a:spcPts val="0"/>
              </a:spcBef>
              <a:buFont typeface="Arial" panose="020B0604020202020204" pitchFamily="34" charset="0"/>
            </a:pPr>
            <a:endParaRPr lang="en-US" sz="1400" dirty="0"/>
          </a:p>
          <a:p>
            <a:pPr marL="0" lvl="1">
              <a:lnSpc>
                <a:spcPct val="100000"/>
              </a:lnSpc>
              <a:spcBef>
                <a:spcPts val="0"/>
              </a:spcBef>
              <a:buFont typeface="Arial" panose="020B0604020202020204" pitchFamily="34" charset="0"/>
            </a:pPr>
            <a:endParaRPr lang="en-US" sz="1400" dirty="0"/>
          </a:p>
          <a:p>
            <a:pPr marL="0" indent="-285750">
              <a:lnSpc>
                <a:spcPct val="110000"/>
              </a:lnSpc>
              <a:spcBef>
                <a:spcPts val="0"/>
              </a:spcBef>
              <a:buFont typeface="Arial" panose="020B0604020202020204" pitchFamily="34" charset="0"/>
              <a:buChar char="•"/>
            </a:pPr>
            <a:endParaRPr lang="en-US" sz="1400" b="1" dirty="0">
              <a:latin typeface="Bahnschrift"/>
            </a:endParaRPr>
          </a:p>
          <a:p>
            <a:pPr marL="0" lvl="1">
              <a:lnSpc>
                <a:spcPct val="100000"/>
              </a:lnSpc>
              <a:spcBef>
                <a:spcPts val="0"/>
              </a:spcBef>
              <a:buFont typeface="Arial" panose="020B0604020202020204" pitchFamily="34" charset="0"/>
            </a:pPr>
            <a:endParaRPr lang="en-US" sz="1400" dirty="0"/>
          </a:p>
        </p:txBody>
      </p:sp>
      <p:sp>
        <p:nvSpPr>
          <p:cNvPr id="3" name="Footer Placeholder 2">
            <a:extLst>
              <a:ext uri="{FF2B5EF4-FFF2-40B4-BE49-F238E27FC236}">
                <a16:creationId xmlns:a16="http://schemas.microsoft.com/office/drawing/2014/main" id="{D158F3C5-01D5-E507-9B95-A8F7FE039273}"/>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13</a:t>
            </a:fld>
            <a:endParaRPr lang="en-US" dirty="0">
              <a:solidFill>
                <a:schemeClr val="tx1">
                  <a:lumMod val="65000"/>
                  <a:lumOff val="35000"/>
                </a:schemeClr>
              </a:solidFill>
            </a:endParaRPr>
          </a:p>
        </p:txBody>
      </p:sp>
      <p:sp>
        <p:nvSpPr>
          <p:cNvPr id="7" name="Title 6">
            <a:extLst>
              <a:ext uri="{FF2B5EF4-FFF2-40B4-BE49-F238E27FC236}">
                <a16:creationId xmlns:a16="http://schemas.microsoft.com/office/drawing/2014/main" id="{AC252AAD-6EDB-1D50-A332-9AB746BB1708}"/>
              </a:ext>
            </a:extLst>
          </p:cNvPr>
          <p:cNvSpPr>
            <a:spLocks noGrp="1"/>
          </p:cNvSpPr>
          <p:nvPr>
            <p:ph type="title"/>
          </p:nvPr>
        </p:nvSpPr>
        <p:spPr/>
        <p:txBody>
          <a:bodyPr>
            <a:normAutofit/>
          </a:bodyPr>
          <a:lstStyle/>
          <a:p>
            <a:r>
              <a:rPr lang="en-US" dirty="0"/>
              <a:t>4. troubleshooting</a:t>
            </a:r>
            <a:endParaRPr lang="en-US" dirty="0">
              <a:solidFill>
                <a:srgbClr val="C8D82D"/>
              </a:solidFill>
            </a:endParaRPr>
          </a:p>
        </p:txBody>
      </p:sp>
      <p:sp>
        <p:nvSpPr>
          <p:cNvPr id="2" name="Content Placeholder 1">
            <a:extLst>
              <a:ext uri="{FF2B5EF4-FFF2-40B4-BE49-F238E27FC236}">
                <a16:creationId xmlns:a16="http://schemas.microsoft.com/office/drawing/2014/main" id="{797EA5E7-BBEC-F7FC-54D0-3C22DB56C5AA}"/>
              </a:ext>
            </a:extLst>
          </p:cNvPr>
          <p:cNvSpPr>
            <a:spLocks noGrp="1"/>
          </p:cNvSpPr>
          <p:nvPr>
            <p:ph sz="half" idx="1"/>
          </p:nvPr>
        </p:nvSpPr>
        <p:spPr/>
        <p:txBody>
          <a:bodyPr/>
          <a:lstStyle/>
          <a:p>
            <a:r>
              <a:rPr lang="en-US" dirty="0"/>
              <a:t>4.1 Chronological Approach</a:t>
            </a:r>
          </a:p>
        </p:txBody>
      </p:sp>
      <p:sp>
        <p:nvSpPr>
          <p:cNvPr id="9" name="Footer Placeholder 4">
            <a:extLst>
              <a:ext uri="{FF2B5EF4-FFF2-40B4-BE49-F238E27FC236}">
                <a16:creationId xmlns:a16="http://schemas.microsoft.com/office/drawing/2014/main" id="{66BC8EFE-3767-B3D2-2C97-F831C8287629}"/>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14" name="Footer Placeholder 4">
            <a:extLst>
              <a:ext uri="{FF2B5EF4-FFF2-40B4-BE49-F238E27FC236}">
                <a16:creationId xmlns:a16="http://schemas.microsoft.com/office/drawing/2014/main" id="{9BABA31B-7B6F-2E3F-258D-321D26E294CC}"/>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
        <p:nvSpPr>
          <p:cNvPr id="33" name="Rectangle: Rounded Corners 4">
            <a:extLst>
              <a:ext uri="{FF2B5EF4-FFF2-40B4-BE49-F238E27FC236}">
                <a16:creationId xmlns:a16="http://schemas.microsoft.com/office/drawing/2014/main" id="{002FB240-FA4D-F1E5-C550-EF9770575713}"/>
              </a:ext>
            </a:extLst>
          </p:cNvPr>
          <p:cNvSpPr txBox="1"/>
          <p:nvPr/>
        </p:nvSpPr>
        <p:spPr>
          <a:xfrm>
            <a:off x="7331396" y="1429972"/>
            <a:ext cx="1097280" cy="389547"/>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Closing Energy</a:t>
            </a:r>
          </a:p>
        </p:txBody>
      </p:sp>
      <p:sp>
        <p:nvSpPr>
          <p:cNvPr id="43" name="Flowchart: Summing Junction 42">
            <a:extLst>
              <a:ext uri="{FF2B5EF4-FFF2-40B4-BE49-F238E27FC236}">
                <a16:creationId xmlns:a16="http://schemas.microsoft.com/office/drawing/2014/main" id="{0EF55472-6580-4AAC-65F2-E1C2051959B2}"/>
              </a:ext>
            </a:extLst>
          </p:cNvPr>
          <p:cNvSpPr/>
          <p:nvPr/>
        </p:nvSpPr>
        <p:spPr>
          <a:xfrm>
            <a:off x="9034415" y="1535019"/>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7" name="Connector: Elbow 56">
            <a:extLst>
              <a:ext uri="{FF2B5EF4-FFF2-40B4-BE49-F238E27FC236}">
                <a16:creationId xmlns:a16="http://schemas.microsoft.com/office/drawing/2014/main" id="{0D22657E-0A06-FD94-1DF4-8F5E09129540}"/>
              </a:ext>
            </a:extLst>
          </p:cNvPr>
          <p:cNvCxnSpPr>
            <a:cxnSpLocks/>
            <a:stCxn id="33" idx="3"/>
            <a:endCxn id="43" idx="2"/>
          </p:cNvCxnSpPr>
          <p:nvPr/>
        </p:nvCxnSpPr>
        <p:spPr>
          <a:xfrm>
            <a:off x="8428676" y="1624746"/>
            <a:ext cx="605739" cy="2006"/>
          </a:xfrm>
          <a:prstGeom prst="bentConnector3">
            <a:avLst>
              <a:gd name="adj1" fmla="val 50000"/>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71" name="Flowchart: Summing Junction 70">
            <a:extLst>
              <a:ext uri="{FF2B5EF4-FFF2-40B4-BE49-F238E27FC236}">
                <a16:creationId xmlns:a16="http://schemas.microsoft.com/office/drawing/2014/main" id="{695A7FB5-8E8C-41B9-9056-F1CAE6A84B25}"/>
              </a:ext>
            </a:extLst>
          </p:cNvPr>
          <p:cNvSpPr/>
          <p:nvPr/>
        </p:nvSpPr>
        <p:spPr>
          <a:xfrm>
            <a:off x="9034415" y="2724753"/>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2" name="Straight Arrow Connector 71">
            <a:extLst>
              <a:ext uri="{FF2B5EF4-FFF2-40B4-BE49-F238E27FC236}">
                <a16:creationId xmlns:a16="http://schemas.microsoft.com/office/drawing/2014/main" id="{F1A9B7E4-10A5-540D-A568-36BECC5877DC}"/>
              </a:ext>
            </a:extLst>
          </p:cNvPr>
          <p:cNvCxnSpPr>
            <a:cxnSpLocks/>
            <a:stCxn id="43" idx="4"/>
            <a:endCxn id="71" idx="0"/>
          </p:cNvCxnSpPr>
          <p:nvPr/>
        </p:nvCxnSpPr>
        <p:spPr>
          <a:xfrm>
            <a:off x="9131034" y="1718484"/>
            <a:ext cx="0" cy="1006269"/>
          </a:xfrm>
          <a:prstGeom prst="straightConnector1">
            <a:avLst/>
          </a:prstGeom>
          <a:ln w="19050"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6" name="Straight Arrow Connector 75">
            <a:extLst>
              <a:ext uri="{FF2B5EF4-FFF2-40B4-BE49-F238E27FC236}">
                <a16:creationId xmlns:a16="http://schemas.microsoft.com/office/drawing/2014/main" id="{321C4A18-320A-C5C7-8CC8-5A28DBCE2962}"/>
              </a:ext>
            </a:extLst>
          </p:cNvPr>
          <p:cNvCxnSpPr>
            <a:cxnSpLocks/>
            <a:stCxn id="71" idx="6"/>
            <a:endCxn id="13" idx="1"/>
          </p:cNvCxnSpPr>
          <p:nvPr/>
        </p:nvCxnSpPr>
        <p:spPr>
          <a:xfrm>
            <a:off x="9227653" y="2816486"/>
            <a:ext cx="1328750" cy="1921"/>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3" name="Rectangle: Rounded Corners 4">
            <a:extLst>
              <a:ext uri="{FF2B5EF4-FFF2-40B4-BE49-F238E27FC236}">
                <a16:creationId xmlns:a16="http://schemas.microsoft.com/office/drawing/2014/main" id="{FB6692D8-5EEC-DD3A-13AF-8A56DA5302EC}"/>
              </a:ext>
            </a:extLst>
          </p:cNvPr>
          <p:cNvSpPr txBox="1"/>
          <p:nvPr/>
        </p:nvSpPr>
        <p:spPr>
          <a:xfrm>
            <a:off x="10556403" y="2656986"/>
            <a:ext cx="1507110" cy="322841"/>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Tip</a:t>
            </a:r>
          </a:p>
        </p:txBody>
      </p:sp>
      <p:sp>
        <p:nvSpPr>
          <p:cNvPr id="15" name="Rectangle: Rounded Corners 4">
            <a:extLst>
              <a:ext uri="{FF2B5EF4-FFF2-40B4-BE49-F238E27FC236}">
                <a16:creationId xmlns:a16="http://schemas.microsoft.com/office/drawing/2014/main" id="{51B62646-0C63-A010-442B-D76873B075A4}"/>
              </a:ext>
            </a:extLst>
          </p:cNvPr>
          <p:cNvSpPr txBox="1"/>
          <p:nvPr/>
        </p:nvSpPr>
        <p:spPr>
          <a:xfrm>
            <a:off x="10556403" y="3071413"/>
            <a:ext cx="1507110" cy="322841"/>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Alignment</a:t>
            </a:r>
          </a:p>
        </p:txBody>
      </p:sp>
      <p:sp>
        <p:nvSpPr>
          <p:cNvPr id="16" name="Rectangle: Rounded Corners 4">
            <a:extLst>
              <a:ext uri="{FF2B5EF4-FFF2-40B4-BE49-F238E27FC236}">
                <a16:creationId xmlns:a16="http://schemas.microsoft.com/office/drawing/2014/main" id="{443A6F11-1471-A61D-F147-D5AF831DF24B}"/>
              </a:ext>
            </a:extLst>
          </p:cNvPr>
          <p:cNvSpPr txBox="1"/>
          <p:nvPr/>
        </p:nvSpPr>
        <p:spPr>
          <a:xfrm>
            <a:off x="10556403" y="3485840"/>
            <a:ext cx="1507110" cy="322841"/>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err="1"/>
              <a:t>Doorcheck</a:t>
            </a:r>
            <a:endParaRPr lang="en-US" dirty="0"/>
          </a:p>
        </p:txBody>
      </p:sp>
      <p:sp>
        <p:nvSpPr>
          <p:cNvPr id="17" name="Rectangle: Rounded Corners 4">
            <a:extLst>
              <a:ext uri="{FF2B5EF4-FFF2-40B4-BE49-F238E27FC236}">
                <a16:creationId xmlns:a16="http://schemas.microsoft.com/office/drawing/2014/main" id="{EE80A6EA-B8E3-7872-1072-E890DB7EE1B4}"/>
              </a:ext>
            </a:extLst>
          </p:cNvPr>
          <p:cNvSpPr txBox="1"/>
          <p:nvPr/>
        </p:nvSpPr>
        <p:spPr>
          <a:xfrm>
            <a:off x="10556403" y="4314694"/>
            <a:ext cx="1507110" cy="322841"/>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 Seal Gap</a:t>
            </a:r>
          </a:p>
        </p:txBody>
      </p:sp>
      <p:sp>
        <p:nvSpPr>
          <p:cNvPr id="18" name="Rectangle: Rounded Corners 4">
            <a:extLst>
              <a:ext uri="{FF2B5EF4-FFF2-40B4-BE49-F238E27FC236}">
                <a16:creationId xmlns:a16="http://schemas.microsoft.com/office/drawing/2014/main" id="{B32BD2D4-5688-BD1C-B980-7A3239AABDC9}"/>
              </a:ext>
            </a:extLst>
          </p:cNvPr>
          <p:cNvSpPr txBox="1"/>
          <p:nvPr/>
        </p:nvSpPr>
        <p:spPr>
          <a:xfrm>
            <a:off x="10556403" y="4729121"/>
            <a:ext cx="1507110" cy="322841"/>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Striker</a:t>
            </a:r>
          </a:p>
        </p:txBody>
      </p:sp>
      <p:sp>
        <p:nvSpPr>
          <p:cNvPr id="19" name="Rectangle: Rounded Corners 4">
            <a:extLst>
              <a:ext uri="{FF2B5EF4-FFF2-40B4-BE49-F238E27FC236}">
                <a16:creationId xmlns:a16="http://schemas.microsoft.com/office/drawing/2014/main" id="{52E5AA64-2F46-4B72-5B14-FA9B74737155}"/>
              </a:ext>
            </a:extLst>
          </p:cNvPr>
          <p:cNvSpPr txBox="1"/>
          <p:nvPr/>
        </p:nvSpPr>
        <p:spPr>
          <a:xfrm>
            <a:off x="10556403" y="5143548"/>
            <a:ext cx="1507110" cy="322841"/>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 Seal Gap</a:t>
            </a:r>
          </a:p>
        </p:txBody>
      </p:sp>
      <p:cxnSp>
        <p:nvCxnSpPr>
          <p:cNvPr id="20" name="Straight Connector 19">
            <a:extLst>
              <a:ext uri="{FF2B5EF4-FFF2-40B4-BE49-F238E27FC236}">
                <a16:creationId xmlns:a16="http://schemas.microsoft.com/office/drawing/2014/main" id="{1A120E13-1355-693E-0DEE-E50A67AEEC07}"/>
              </a:ext>
            </a:extLst>
          </p:cNvPr>
          <p:cNvCxnSpPr>
            <a:cxnSpLocks/>
          </p:cNvCxnSpPr>
          <p:nvPr/>
        </p:nvCxnSpPr>
        <p:spPr>
          <a:xfrm flipV="1">
            <a:off x="10556403" y="3063733"/>
            <a:ext cx="0" cy="15211"/>
          </a:xfrm>
          <a:prstGeom prst="line">
            <a:avLst/>
          </a:prstGeom>
        </p:spPr>
        <p:style>
          <a:lnRef idx="2">
            <a:schemeClr val="accent3"/>
          </a:lnRef>
          <a:fillRef idx="0">
            <a:schemeClr val="accent3"/>
          </a:fillRef>
          <a:effectRef idx="1">
            <a:schemeClr val="accent3"/>
          </a:effectRef>
          <a:fontRef idx="minor">
            <a:schemeClr val="tx1"/>
          </a:fontRef>
        </p:style>
      </p:cxnSp>
      <p:cxnSp>
        <p:nvCxnSpPr>
          <p:cNvPr id="39" name="Connector: Elbow 38">
            <a:extLst>
              <a:ext uri="{FF2B5EF4-FFF2-40B4-BE49-F238E27FC236}">
                <a16:creationId xmlns:a16="http://schemas.microsoft.com/office/drawing/2014/main" id="{29DB9190-2695-76CE-C4DC-6E6593B69397}"/>
              </a:ext>
            </a:extLst>
          </p:cNvPr>
          <p:cNvCxnSpPr>
            <a:cxnSpLocks/>
            <a:stCxn id="71" idx="6"/>
            <a:endCxn id="15" idx="1"/>
          </p:cNvCxnSpPr>
          <p:nvPr/>
        </p:nvCxnSpPr>
        <p:spPr>
          <a:xfrm>
            <a:off x="9227653" y="2816486"/>
            <a:ext cx="1328750" cy="416348"/>
          </a:xfrm>
          <a:prstGeom prst="bentConnector3">
            <a:avLst>
              <a:gd name="adj1" fmla="val 50000"/>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44" name="Connector: Elbow 43">
            <a:extLst>
              <a:ext uri="{FF2B5EF4-FFF2-40B4-BE49-F238E27FC236}">
                <a16:creationId xmlns:a16="http://schemas.microsoft.com/office/drawing/2014/main" id="{25164903-03FF-453E-36B9-4698FF86F6DD}"/>
              </a:ext>
            </a:extLst>
          </p:cNvPr>
          <p:cNvCxnSpPr>
            <a:cxnSpLocks/>
            <a:stCxn id="71" idx="6"/>
            <a:endCxn id="16" idx="1"/>
          </p:cNvCxnSpPr>
          <p:nvPr/>
        </p:nvCxnSpPr>
        <p:spPr>
          <a:xfrm>
            <a:off x="9227653" y="2816486"/>
            <a:ext cx="1328750" cy="830775"/>
          </a:xfrm>
          <a:prstGeom prst="bentConnector3">
            <a:avLst>
              <a:gd name="adj1" fmla="val 50000"/>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47" name="Connector: Elbow 46">
            <a:extLst>
              <a:ext uri="{FF2B5EF4-FFF2-40B4-BE49-F238E27FC236}">
                <a16:creationId xmlns:a16="http://schemas.microsoft.com/office/drawing/2014/main" id="{12F8BD7F-B408-15FC-B251-546ED4633CD0}"/>
              </a:ext>
            </a:extLst>
          </p:cNvPr>
          <p:cNvCxnSpPr>
            <a:cxnSpLocks/>
            <a:stCxn id="71" idx="6"/>
            <a:endCxn id="17" idx="1"/>
          </p:cNvCxnSpPr>
          <p:nvPr/>
        </p:nvCxnSpPr>
        <p:spPr>
          <a:xfrm>
            <a:off x="9227653" y="2816486"/>
            <a:ext cx="1328750" cy="1659629"/>
          </a:xfrm>
          <a:prstGeom prst="bentConnector3">
            <a:avLst>
              <a:gd name="adj1" fmla="val 50000"/>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50" name="Connector: Elbow 49">
            <a:extLst>
              <a:ext uri="{FF2B5EF4-FFF2-40B4-BE49-F238E27FC236}">
                <a16:creationId xmlns:a16="http://schemas.microsoft.com/office/drawing/2014/main" id="{E7918524-26A8-54B7-97B3-A473C21B35ED}"/>
              </a:ext>
            </a:extLst>
          </p:cNvPr>
          <p:cNvCxnSpPr>
            <a:cxnSpLocks/>
            <a:stCxn id="71" idx="6"/>
            <a:endCxn id="18" idx="1"/>
          </p:cNvCxnSpPr>
          <p:nvPr/>
        </p:nvCxnSpPr>
        <p:spPr>
          <a:xfrm>
            <a:off x="9227653" y="2816486"/>
            <a:ext cx="1328750" cy="2074056"/>
          </a:xfrm>
          <a:prstGeom prst="bentConnector3">
            <a:avLst>
              <a:gd name="adj1" fmla="val 50000"/>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53" name="Connector: Elbow 52">
            <a:extLst>
              <a:ext uri="{FF2B5EF4-FFF2-40B4-BE49-F238E27FC236}">
                <a16:creationId xmlns:a16="http://schemas.microsoft.com/office/drawing/2014/main" id="{8AD07A0A-2073-2159-963F-55B5EB873967}"/>
              </a:ext>
            </a:extLst>
          </p:cNvPr>
          <p:cNvCxnSpPr>
            <a:cxnSpLocks/>
            <a:stCxn id="71" idx="6"/>
            <a:endCxn id="19" idx="1"/>
          </p:cNvCxnSpPr>
          <p:nvPr/>
        </p:nvCxnSpPr>
        <p:spPr>
          <a:xfrm>
            <a:off x="9227653" y="2816486"/>
            <a:ext cx="1328750" cy="2488483"/>
          </a:xfrm>
          <a:prstGeom prst="bentConnector3">
            <a:avLst>
              <a:gd name="adj1" fmla="val 50000"/>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4" name="Rectangle: Rounded Corners 4">
            <a:extLst>
              <a:ext uri="{FF2B5EF4-FFF2-40B4-BE49-F238E27FC236}">
                <a16:creationId xmlns:a16="http://schemas.microsoft.com/office/drawing/2014/main" id="{7DBBEBE2-3207-0C03-FFBC-E5DC3753D760}"/>
              </a:ext>
            </a:extLst>
          </p:cNvPr>
          <p:cNvSpPr txBox="1"/>
          <p:nvPr/>
        </p:nvSpPr>
        <p:spPr>
          <a:xfrm>
            <a:off x="10556403" y="3900267"/>
            <a:ext cx="1507110" cy="322841"/>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Cabin Air</a:t>
            </a:r>
          </a:p>
        </p:txBody>
      </p:sp>
      <p:cxnSp>
        <p:nvCxnSpPr>
          <p:cNvPr id="6" name="Connector: Elbow 5">
            <a:extLst>
              <a:ext uri="{FF2B5EF4-FFF2-40B4-BE49-F238E27FC236}">
                <a16:creationId xmlns:a16="http://schemas.microsoft.com/office/drawing/2014/main" id="{83333585-4A8C-4059-E3EE-D0DEA35EFA0F}"/>
              </a:ext>
            </a:extLst>
          </p:cNvPr>
          <p:cNvCxnSpPr>
            <a:cxnSpLocks/>
            <a:stCxn id="71" idx="6"/>
            <a:endCxn id="4" idx="1"/>
          </p:cNvCxnSpPr>
          <p:nvPr/>
        </p:nvCxnSpPr>
        <p:spPr>
          <a:xfrm>
            <a:off x="9227653" y="2816486"/>
            <a:ext cx="1328750" cy="1245202"/>
          </a:xfrm>
          <a:prstGeom prst="bentConnector3">
            <a:avLst>
              <a:gd name="adj1" fmla="val 50000"/>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26870562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DE38BE9-A943-155E-4956-276DB4A67761}"/>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E6B0F8FA-2534-9BBD-50AC-D34B5CC0A61D}"/>
              </a:ext>
            </a:extLst>
          </p:cNvPr>
          <p:cNvSpPr>
            <a:spLocks noGrp="1"/>
          </p:cNvSpPr>
          <p:nvPr>
            <p:ph type="title"/>
          </p:nvPr>
        </p:nvSpPr>
        <p:spPr>
          <a:xfrm>
            <a:off x="4179573" y="2822772"/>
            <a:ext cx="4448676" cy="686099"/>
          </a:xfrm>
        </p:spPr>
        <p:txBody>
          <a:bodyPr vert="horz" lIns="91440" tIns="45720" rIns="91440" bIns="45720" numCol="1" rtlCol="0" anchor="ctr">
            <a:noAutofit/>
          </a:bodyPr>
          <a:lstStyle/>
          <a:p>
            <a:r>
              <a:rPr lang="en-US" sz="3200" dirty="0"/>
              <a:t>5. </a:t>
            </a:r>
            <a:r>
              <a:rPr lang="en-GB" sz="3200" b="1" dirty="0">
                <a:cs typeface="Arial"/>
              </a:rPr>
              <a:t>Flow Chart</a:t>
            </a:r>
            <a:endParaRPr lang="en-US" sz="3200" dirty="0">
              <a:solidFill>
                <a:srgbClr val="C8D82D"/>
              </a:solidFill>
              <a:cs typeface="Arial"/>
            </a:endParaRPr>
          </a:p>
        </p:txBody>
      </p:sp>
      <p:sp>
        <p:nvSpPr>
          <p:cNvPr id="4" name="Footer Placeholder 3">
            <a:extLst>
              <a:ext uri="{FF2B5EF4-FFF2-40B4-BE49-F238E27FC236}">
                <a16:creationId xmlns:a16="http://schemas.microsoft.com/office/drawing/2014/main" id="{CC8D8BD4-FA5D-7C75-161C-18D01830B3E8}"/>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14</a:t>
            </a:fld>
            <a:endParaRPr lang="en-US" dirty="0">
              <a:solidFill>
                <a:schemeClr val="tx1">
                  <a:lumMod val="65000"/>
                  <a:lumOff val="35000"/>
                </a:schemeClr>
              </a:solidFill>
            </a:endParaRPr>
          </a:p>
        </p:txBody>
      </p:sp>
      <p:sp>
        <p:nvSpPr>
          <p:cNvPr id="2" name="Footer Placeholder 4">
            <a:extLst>
              <a:ext uri="{FF2B5EF4-FFF2-40B4-BE49-F238E27FC236}">
                <a16:creationId xmlns:a16="http://schemas.microsoft.com/office/drawing/2014/main" id="{941C0A3B-D231-7A41-977E-C9EB3DBB991F}"/>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3" name="Footer Placeholder 4">
            <a:extLst>
              <a:ext uri="{FF2B5EF4-FFF2-40B4-BE49-F238E27FC236}">
                <a16:creationId xmlns:a16="http://schemas.microsoft.com/office/drawing/2014/main" id="{7127CE2B-AC8D-6AA3-EB5C-8C1BDF31094E}"/>
              </a:ext>
            </a:extLst>
          </p:cNvPr>
          <p:cNvSpPr txBox="1">
            <a:spLocks/>
          </p:cNvSpPr>
          <p:nvPr/>
        </p:nvSpPr>
        <p:spPr>
          <a:xfrm>
            <a:off x="9229929"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Tree>
    <p:extLst>
      <p:ext uri="{BB962C8B-B14F-4D97-AF65-F5344CB8AC3E}">
        <p14:creationId xmlns:p14="http://schemas.microsoft.com/office/powerpoint/2010/main" val="26877087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71709850-0D29-AE45-3841-555958EB22DD}"/>
            </a:ext>
          </a:extLst>
        </p:cNvPr>
        <p:cNvGrpSpPr/>
        <p:nvPr/>
      </p:nvGrpSpPr>
      <p:grpSpPr>
        <a:xfrm>
          <a:off x="0" y="0"/>
          <a:ext cx="0" cy="0"/>
          <a:chOff x="0" y="0"/>
          <a:chExt cx="0" cy="0"/>
        </a:xfrm>
      </p:grpSpPr>
      <p:sp>
        <p:nvSpPr>
          <p:cNvPr id="195" name="TextBox 194">
            <a:extLst>
              <a:ext uri="{FF2B5EF4-FFF2-40B4-BE49-F238E27FC236}">
                <a16:creationId xmlns:a16="http://schemas.microsoft.com/office/drawing/2014/main" id="{9579AFD5-59AF-F41D-EC05-E5792FA7AE98}"/>
              </a:ext>
            </a:extLst>
          </p:cNvPr>
          <p:cNvSpPr txBox="1"/>
          <p:nvPr/>
        </p:nvSpPr>
        <p:spPr>
          <a:xfrm>
            <a:off x="6628240" y="0"/>
            <a:ext cx="5563760" cy="6868669"/>
          </a:xfrm>
          <a:prstGeom prst="rect">
            <a:avLst/>
          </a:prstGeom>
          <a:solidFill>
            <a:srgbClr val="C8D82D">
              <a:alpha val="13000"/>
            </a:srgbClr>
          </a:solidFill>
        </p:spPr>
        <p:txBody>
          <a:bodyPr wrap="square" rtlCol="0">
            <a:spAutoFit/>
          </a:bodyPr>
          <a:lstStyle/>
          <a:p>
            <a:endParaRPr lang="en-US" dirty="0"/>
          </a:p>
        </p:txBody>
      </p:sp>
      <p:sp>
        <p:nvSpPr>
          <p:cNvPr id="3" name="Footer Placeholder 2">
            <a:extLst>
              <a:ext uri="{FF2B5EF4-FFF2-40B4-BE49-F238E27FC236}">
                <a16:creationId xmlns:a16="http://schemas.microsoft.com/office/drawing/2014/main" id="{66CB5966-C431-C28C-D7E8-54E9C5198A6D}"/>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15</a:t>
            </a:fld>
            <a:endParaRPr lang="en-US" dirty="0">
              <a:solidFill>
                <a:schemeClr val="tx1">
                  <a:lumMod val="65000"/>
                  <a:lumOff val="35000"/>
                </a:schemeClr>
              </a:solidFill>
            </a:endParaRPr>
          </a:p>
        </p:txBody>
      </p:sp>
      <p:sp>
        <p:nvSpPr>
          <p:cNvPr id="7" name="Title 6">
            <a:extLst>
              <a:ext uri="{FF2B5EF4-FFF2-40B4-BE49-F238E27FC236}">
                <a16:creationId xmlns:a16="http://schemas.microsoft.com/office/drawing/2014/main" id="{F880DFBB-407F-8875-0A5F-5C78F82C54C4}"/>
              </a:ext>
            </a:extLst>
          </p:cNvPr>
          <p:cNvSpPr>
            <a:spLocks noGrp="1"/>
          </p:cNvSpPr>
          <p:nvPr>
            <p:ph type="title"/>
          </p:nvPr>
        </p:nvSpPr>
        <p:spPr/>
        <p:txBody>
          <a:bodyPr>
            <a:normAutofit/>
          </a:bodyPr>
          <a:lstStyle/>
          <a:p>
            <a:r>
              <a:rPr lang="en-US" dirty="0"/>
              <a:t>5. Flow chart</a:t>
            </a:r>
            <a:endParaRPr lang="en-US" dirty="0">
              <a:solidFill>
                <a:srgbClr val="C8D82D"/>
              </a:solidFill>
            </a:endParaRPr>
          </a:p>
        </p:txBody>
      </p:sp>
      <p:sp>
        <p:nvSpPr>
          <p:cNvPr id="2" name="Content Placeholder 1">
            <a:extLst>
              <a:ext uri="{FF2B5EF4-FFF2-40B4-BE49-F238E27FC236}">
                <a16:creationId xmlns:a16="http://schemas.microsoft.com/office/drawing/2014/main" id="{0E5D3D58-59E8-5AA6-0BBD-4E1A728A0E90}"/>
              </a:ext>
            </a:extLst>
          </p:cNvPr>
          <p:cNvSpPr>
            <a:spLocks noGrp="1"/>
          </p:cNvSpPr>
          <p:nvPr>
            <p:ph sz="half" idx="1"/>
          </p:nvPr>
        </p:nvSpPr>
        <p:spPr/>
        <p:txBody>
          <a:bodyPr/>
          <a:lstStyle/>
          <a:p>
            <a:r>
              <a:rPr lang="en-US" dirty="0"/>
              <a:t>5.1 start point (Optional)</a:t>
            </a:r>
          </a:p>
        </p:txBody>
      </p:sp>
      <p:sp>
        <p:nvSpPr>
          <p:cNvPr id="9" name="Footer Placeholder 4">
            <a:extLst>
              <a:ext uri="{FF2B5EF4-FFF2-40B4-BE49-F238E27FC236}">
                <a16:creationId xmlns:a16="http://schemas.microsoft.com/office/drawing/2014/main" id="{2EDEA6B8-6A10-3F0F-CD0A-23C33E9F2872}"/>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14" name="Footer Placeholder 4">
            <a:extLst>
              <a:ext uri="{FF2B5EF4-FFF2-40B4-BE49-F238E27FC236}">
                <a16:creationId xmlns:a16="http://schemas.microsoft.com/office/drawing/2014/main" id="{BF4BD6A1-EDFD-934A-C841-8E9367AAFD61}"/>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pic>
        <p:nvPicPr>
          <p:cNvPr id="10" name="Content Placeholder 9">
            <a:extLst>
              <a:ext uri="{FF2B5EF4-FFF2-40B4-BE49-F238E27FC236}">
                <a16:creationId xmlns:a16="http://schemas.microsoft.com/office/drawing/2014/main" id="{AF4BBFB1-54E2-AD28-468C-88F96116E9D7}"/>
              </a:ext>
            </a:extLst>
          </p:cNvPr>
          <p:cNvPicPr>
            <a:picLocks noGrp="1" noChangeAspect="1"/>
          </p:cNvPicPr>
          <p:nvPr>
            <p:ph sz="half" idx="2"/>
          </p:nvPr>
        </p:nvPicPr>
        <p:blipFill>
          <a:blip r:embed="rId4" cstate="email">
            <a:extLst>
              <a:ext uri="{28A0092B-C50C-407E-A947-70E740481C1C}">
                <a14:useLocalDpi xmlns:a14="http://schemas.microsoft.com/office/drawing/2010/main" val="0"/>
              </a:ext>
            </a:extLst>
          </a:blip>
          <a:stretch>
            <a:fillRect/>
          </a:stretch>
        </p:blipFill>
        <p:spPr>
          <a:xfrm>
            <a:off x="1012785" y="2918432"/>
            <a:ext cx="3965575" cy="2974181"/>
          </a:xfrm>
          <a:prstGeom prst="rect">
            <a:avLst/>
          </a:prstGeom>
        </p:spPr>
      </p:pic>
      <p:sp>
        <p:nvSpPr>
          <p:cNvPr id="16" name="Rectangle: Rounded Corners 4">
            <a:extLst>
              <a:ext uri="{FF2B5EF4-FFF2-40B4-BE49-F238E27FC236}">
                <a16:creationId xmlns:a16="http://schemas.microsoft.com/office/drawing/2014/main" id="{8AB0A54E-CAC6-663F-A3E7-0E4FAC4A4305}"/>
              </a:ext>
            </a:extLst>
          </p:cNvPr>
          <p:cNvSpPr txBox="1"/>
          <p:nvPr/>
        </p:nvSpPr>
        <p:spPr>
          <a:xfrm>
            <a:off x="4649477" y="3420190"/>
            <a:ext cx="1446523" cy="465411"/>
          </a:xfrm>
          <a:prstGeom prst="rect">
            <a:avLst/>
          </a:prstGeom>
          <a:solidFill>
            <a:srgbClr val="FF0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dirty="0"/>
              <a:t>H</a:t>
            </a:r>
            <a:r>
              <a:rPr lang="en-US" sz="1200" kern="1200" baseline="0" dirty="0"/>
              <a:t>ard </a:t>
            </a:r>
            <a:r>
              <a:rPr lang="en-US" sz="1200" dirty="0"/>
              <a:t>t</a:t>
            </a:r>
            <a:r>
              <a:rPr lang="en-US" sz="1200" kern="1200" baseline="0" dirty="0"/>
              <a:t>o </a:t>
            </a:r>
            <a:r>
              <a:rPr lang="en-US" sz="1200" dirty="0"/>
              <a:t>c</a:t>
            </a:r>
            <a:r>
              <a:rPr lang="en-US" sz="1200" kern="1200" baseline="0" dirty="0"/>
              <a:t>lose</a:t>
            </a:r>
          </a:p>
        </p:txBody>
      </p:sp>
      <p:sp>
        <p:nvSpPr>
          <p:cNvPr id="17" name="Rectangle: Rounded Corners 4">
            <a:extLst>
              <a:ext uri="{FF2B5EF4-FFF2-40B4-BE49-F238E27FC236}">
                <a16:creationId xmlns:a16="http://schemas.microsoft.com/office/drawing/2014/main" id="{95F996D8-BBAF-0E67-888B-FE49EA5AD644}"/>
              </a:ext>
            </a:extLst>
          </p:cNvPr>
          <p:cNvSpPr txBox="1"/>
          <p:nvPr/>
        </p:nvSpPr>
        <p:spPr>
          <a:xfrm>
            <a:off x="4649477" y="4813867"/>
            <a:ext cx="1446523" cy="581035"/>
          </a:xfrm>
          <a:prstGeom prst="rect">
            <a:avLst/>
          </a:prstGeom>
          <a:solidFill>
            <a:srgbClr val="FFC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Too Easy To Close</a:t>
            </a:r>
          </a:p>
        </p:txBody>
      </p:sp>
      <p:sp>
        <p:nvSpPr>
          <p:cNvPr id="18" name="Rectangle: Rounded Corners 4">
            <a:extLst>
              <a:ext uri="{FF2B5EF4-FFF2-40B4-BE49-F238E27FC236}">
                <a16:creationId xmlns:a16="http://schemas.microsoft.com/office/drawing/2014/main" id="{1393AFC5-5CC8-6100-B521-7806FF99A936}"/>
              </a:ext>
            </a:extLst>
          </p:cNvPr>
          <p:cNvSpPr txBox="1"/>
          <p:nvPr/>
        </p:nvSpPr>
        <p:spPr>
          <a:xfrm>
            <a:off x="4649477" y="3932047"/>
            <a:ext cx="1446523" cy="812538"/>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Right Effort</a:t>
            </a:r>
          </a:p>
        </p:txBody>
      </p:sp>
      <p:sp>
        <p:nvSpPr>
          <p:cNvPr id="110" name="Content Placeholder 4">
            <a:extLst>
              <a:ext uri="{FF2B5EF4-FFF2-40B4-BE49-F238E27FC236}">
                <a16:creationId xmlns:a16="http://schemas.microsoft.com/office/drawing/2014/main" id="{F130A3E9-2664-E9C8-51B3-0652B6FB69B8}"/>
              </a:ext>
            </a:extLst>
          </p:cNvPr>
          <p:cNvSpPr txBox="1">
            <a:spLocks/>
          </p:cNvSpPr>
          <p:nvPr/>
        </p:nvSpPr>
        <p:spPr>
          <a:xfrm>
            <a:off x="1269194" y="1780252"/>
            <a:ext cx="4837646" cy="1411172"/>
          </a:xfrm>
          <a:prstGeom prst="rect">
            <a:avLst/>
          </a:prstGeom>
        </p:spPr>
        <p:txBody>
          <a:bodyPr vert="horz" lIns="91440" tIns="45720" rIns="91440" bIns="45720" numCol="1" rtlCol="0" anchor="t">
            <a:normAutofit/>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82880" lvl="1">
              <a:lnSpc>
                <a:spcPct val="100000"/>
              </a:lnSpc>
              <a:spcBef>
                <a:spcPts val="0"/>
              </a:spcBef>
              <a:buFont typeface="Arial" panose="020B0604020202020204" pitchFamily="34" charset="0"/>
              <a:buNone/>
            </a:pPr>
            <a:r>
              <a:rPr lang="en-US" sz="1200" i="1" dirty="0"/>
              <a:t>A starting point for a door evaluation can be </a:t>
            </a:r>
          </a:p>
          <a:p>
            <a:pPr marL="468630" lvl="1" indent="-285750">
              <a:lnSpc>
                <a:spcPct val="100000"/>
              </a:lnSpc>
              <a:spcBef>
                <a:spcPts val="0"/>
              </a:spcBef>
              <a:buFont typeface="Arial" panose="020B0604020202020204" pitchFamily="34" charset="0"/>
              <a:buChar char="•"/>
            </a:pPr>
            <a:r>
              <a:rPr lang="en-US" sz="1200" b="1" i="1" dirty="0"/>
              <a:t>Subjective rejection </a:t>
            </a:r>
          </a:p>
          <a:p>
            <a:pPr marL="468630" lvl="1" indent="-285750">
              <a:lnSpc>
                <a:spcPct val="100000"/>
              </a:lnSpc>
              <a:spcBef>
                <a:spcPts val="0"/>
              </a:spcBef>
              <a:buFont typeface="Arial" panose="020B0604020202020204" pitchFamily="34" charset="0"/>
              <a:buChar char="•"/>
            </a:pPr>
            <a:r>
              <a:rPr lang="en-US" sz="1200" b="1" i="1" dirty="0"/>
              <a:t>Out of spec </a:t>
            </a:r>
            <a:r>
              <a:rPr lang="en-US" sz="1200" i="1" dirty="0"/>
              <a:t>Minimum Closing Energy measurement.</a:t>
            </a:r>
          </a:p>
          <a:p>
            <a:pPr marL="182880" lvl="1">
              <a:lnSpc>
                <a:spcPct val="100000"/>
              </a:lnSpc>
              <a:spcBef>
                <a:spcPts val="600"/>
              </a:spcBef>
              <a:buClr>
                <a:srgbClr val="C9D803"/>
              </a:buClr>
              <a:buFont typeface="Arial" panose="020B0604020202020204" pitchFamily="34" charset="0"/>
              <a:buNone/>
            </a:pPr>
            <a:endParaRPr lang="en-US" sz="1200" dirty="0"/>
          </a:p>
        </p:txBody>
      </p:sp>
      <p:sp>
        <p:nvSpPr>
          <p:cNvPr id="6" name="Rectangle: Rounded Corners 4">
            <a:extLst>
              <a:ext uri="{FF2B5EF4-FFF2-40B4-BE49-F238E27FC236}">
                <a16:creationId xmlns:a16="http://schemas.microsoft.com/office/drawing/2014/main" id="{43B978E3-AC64-E7F0-6096-7CC6041B192F}"/>
              </a:ext>
            </a:extLst>
          </p:cNvPr>
          <p:cNvSpPr txBox="1"/>
          <p:nvPr/>
        </p:nvSpPr>
        <p:spPr>
          <a:xfrm>
            <a:off x="7563066" y="1892177"/>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and Check</a:t>
            </a:r>
          </a:p>
        </p:txBody>
      </p:sp>
      <p:sp>
        <p:nvSpPr>
          <p:cNvPr id="8" name="Flowchart: Summing Junction 7">
            <a:extLst>
              <a:ext uri="{FF2B5EF4-FFF2-40B4-BE49-F238E27FC236}">
                <a16:creationId xmlns:a16="http://schemas.microsoft.com/office/drawing/2014/main" id="{1016F806-2A47-D6D8-4AF7-F5173751A487}"/>
              </a:ext>
            </a:extLst>
          </p:cNvPr>
          <p:cNvSpPr/>
          <p:nvPr/>
        </p:nvSpPr>
        <p:spPr>
          <a:xfrm>
            <a:off x="8203968" y="2428644"/>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lowchart: Summing Junction 10">
            <a:extLst>
              <a:ext uri="{FF2B5EF4-FFF2-40B4-BE49-F238E27FC236}">
                <a16:creationId xmlns:a16="http://schemas.microsoft.com/office/drawing/2014/main" id="{7405F404-9089-D8C1-B39D-5BC7927D94A8}"/>
              </a:ext>
            </a:extLst>
          </p:cNvPr>
          <p:cNvSpPr/>
          <p:nvPr/>
        </p:nvSpPr>
        <p:spPr>
          <a:xfrm>
            <a:off x="7875293" y="1603100"/>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4">
            <a:extLst>
              <a:ext uri="{FF2B5EF4-FFF2-40B4-BE49-F238E27FC236}">
                <a16:creationId xmlns:a16="http://schemas.microsoft.com/office/drawing/2014/main" id="{4DF883B6-D406-E297-7FEB-3D53E53D94DA}"/>
              </a:ext>
            </a:extLst>
          </p:cNvPr>
          <p:cNvSpPr txBox="1"/>
          <p:nvPr/>
        </p:nvSpPr>
        <p:spPr>
          <a:xfrm>
            <a:off x="8435194" y="305457"/>
            <a:ext cx="1787025" cy="322841"/>
          </a:xfrm>
          <a:prstGeom prst="rect">
            <a:avLst/>
          </a:prstGeom>
          <a:solidFill>
            <a:srgbClr val="00B0F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Closing Energy (First)</a:t>
            </a:r>
          </a:p>
        </p:txBody>
      </p:sp>
      <p:sp>
        <p:nvSpPr>
          <p:cNvPr id="13" name="Rectangle: Rounded Corners 4">
            <a:extLst>
              <a:ext uri="{FF2B5EF4-FFF2-40B4-BE49-F238E27FC236}">
                <a16:creationId xmlns:a16="http://schemas.microsoft.com/office/drawing/2014/main" id="{D480FB3A-1536-967E-4BD5-75C73F7A8212}"/>
              </a:ext>
            </a:extLst>
          </p:cNvPr>
          <p:cNvSpPr txBox="1"/>
          <p:nvPr/>
        </p:nvSpPr>
        <p:spPr>
          <a:xfrm>
            <a:off x="10556403" y="2352186"/>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Tip</a:t>
            </a:r>
          </a:p>
        </p:txBody>
      </p:sp>
      <p:sp>
        <p:nvSpPr>
          <p:cNvPr id="15" name="Flowchart: Summing Junction 14">
            <a:extLst>
              <a:ext uri="{FF2B5EF4-FFF2-40B4-BE49-F238E27FC236}">
                <a16:creationId xmlns:a16="http://schemas.microsoft.com/office/drawing/2014/main" id="{5A891E86-1AF2-AACF-EC1B-86F6BAB3FBA4}"/>
              </a:ext>
            </a:extLst>
          </p:cNvPr>
          <p:cNvSpPr/>
          <p:nvPr/>
        </p:nvSpPr>
        <p:spPr>
          <a:xfrm>
            <a:off x="6872361" y="835226"/>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Connector: Elbow 18">
            <a:extLst>
              <a:ext uri="{FF2B5EF4-FFF2-40B4-BE49-F238E27FC236}">
                <a16:creationId xmlns:a16="http://schemas.microsoft.com/office/drawing/2014/main" id="{00F3A783-4AA6-5596-3710-356EC8171744}"/>
              </a:ext>
            </a:extLst>
          </p:cNvPr>
          <p:cNvCxnSpPr>
            <a:cxnSpLocks/>
            <a:stCxn id="15" idx="6"/>
            <a:endCxn id="21" idx="0"/>
          </p:cNvCxnSpPr>
          <p:nvPr/>
        </p:nvCxnSpPr>
        <p:spPr>
          <a:xfrm>
            <a:off x="7065599" y="926959"/>
            <a:ext cx="903038" cy="183066"/>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0" name="Rectangle: Rounded Corners 4">
            <a:extLst>
              <a:ext uri="{FF2B5EF4-FFF2-40B4-BE49-F238E27FC236}">
                <a16:creationId xmlns:a16="http://schemas.microsoft.com/office/drawing/2014/main" id="{42769320-E655-5014-568B-FD36BDB352C5}"/>
              </a:ext>
            </a:extLst>
          </p:cNvPr>
          <p:cNvSpPr txBox="1"/>
          <p:nvPr/>
        </p:nvSpPr>
        <p:spPr>
          <a:xfrm>
            <a:off x="10322514" y="6064284"/>
            <a:ext cx="1738421" cy="265479"/>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OK</a:t>
            </a:r>
          </a:p>
        </p:txBody>
      </p:sp>
      <p:sp>
        <p:nvSpPr>
          <p:cNvPr id="21" name="Rectangle: Rounded Corners 4">
            <a:extLst>
              <a:ext uri="{FF2B5EF4-FFF2-40B4-BE49-F238E27FC236}">
                <a16:creationId xmlns:a16="http://schemas.microsoft.com/office/drawing/2014/main" id="{A849F46E-48E7-7DA5-D6B5-11BA2AEDBF14}"/>
              </a:ext>
            </a:extLst>
          </p:cNvPr>
          <p:cNvSpPr txBox="1"/>
          <p:nvPr/>
        </p:nvSpPr>
        <p:spPr>
          <a:xfrm>
            <a:off x="7075124" y="1110025"/>
            <a:ext cx="1787025"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Closing Energy (Full)</a:t>
            </a:r>
          </a:p>
        </p:txBody>
      </p:sp>
      <p:cxnSp>
        <p:nvCxnSpPr>
          <p:cNvPr id="22" name="Connector: Elbow 21">
            <a:extLst>
              <a:ext uri="{FF2B5EF4-FFF2-40B4-BE49-F238E27FC236}">
                <a16:creationId xmlns:a16="http://schemas.microsoft.com/office/drawing/2014/main" id="{DF2BE5E1-5D38-7402-4981-B5EC2DF3AE65}"/>
              </a:ext>
            </a:extLst>
          </p:cNvPr>
          <p:cNvCxnSpPr>
            <a:cxnSpLocks/>
            <a:stCxn id="11" idx="6"/>
            <a:endCxn id="6" idx="0"/>
          </p:cNvCxnSpPr>
          <p:nvPr/>
        </p:nvCxnSpPr>
        <p:spPr>
          <a:xfrm>
            <a:off x="8068531" y="1694833"/>
            <a:ext cx="230596" cy="19734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3" name="Rectangle: Rounded Corners 4">
            <a:extLst>
              <a:ext uri="{FF2B5EF4-FFF2-40B4-BE49-F238E27FC236}">
                <a16:creationId xmlns:a16="http://schemas.microsoft.com/office/drawing/2014/main" id="{964E5116-F17F-1429-EABE-FD4E69D9C606}"/>
              </a:ext>
            </a:extLst>
          </p:cNvPr>
          <p:cNvSpPr txBox="1"/>
          <p:nvPr/>
        </p:nvSpPr>
        <p:spPr>
          <a:xfrm>
            <a:off x="8838620" y="2358299"/>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Tip</a:t>
            </a:r>
          </a:p>
        </p:txBody>
      </p:sp>
      <p:cxnSp>
        <p:nvCxnSpPr>
          <p:cNvPr id="24" name="Straight Arrow Connector 23">
            <a:extLst>
              <a:ext uri="{FF2B5EF4-FFF2-40B4-BE49-F238E27FC236}">
                <a16:creationId xmlns:a16="http://schemas.microsoft.com/office/drawing/2014/main" id="{D8F6A48E-556B-F17F-F2F2-F0DC6963AD01}"/>
              </a:ext>
            </a:extLst>
          </p:cNvPr>
          <p:cNvCxnSpPr>
            <a:cxnSpLocks/>
            <a:stCxn id="6" idx="2"/>
            <a:endCxn id="8" idx="0"/>
          </p:cNvCxnSpPr>
          <p:nvPr/>
        </p:nvCxnSpPr>
        <p:spPr>
          <a:xfrm>
            <a:off x="8299127" y="2215018"/>
            <a:ext cx="1460" cy="21362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25" name="Straight Arrow Connector 24">
            <a:extLst>
              <a:ext uri="{FF2B5EF4-FFF2-40B4-BE49-F238E27FC236}">
                <a16:creationId xmlns:a16="http://schemas.microsoft.com/office/drawing/2014/main" id="{599FCD8F-E12F-919A-1E1A-01E86C66A938}"/>
              </a:ext>
            </a:extLst>
          </p:cNvPr>
          <p:cNvCxnSpPr>
            <a:cxnSpLocks/>
            <a:stCxn id="8" idx="6"/>
            <a:endCxn id="23" idx="1"/>
          </p:cNvCxnSpPr>
          <p:nvPr/>
        </p:nvCxnSpPr>
        <p:spPr>
          <a:xfrm flipV="1">
            <a:off x="8397206" y="2519720"/>
            <a:ext cx="441414" cy="657"/>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6" name="Rectangle: Rounded Corners 4">
            <a:extLst>
              <a:ext uri="{FF2B5EF4-FFF2-40B4-BE49-F238E27FC236}">
                <a16:creationId xmlns:a16="http://schemas.microsoft.com/office/drawing/2014/main" id="{6F66659A-8928-9991-2A5C-13ECD1185269}"/>
              </a:ext>
            </a:extLst>
          </p:cNvPr>
          <p:cNvSpPr txBox="1"/>
          <p:nvPr/>
        </p:nvSpPr>
        <p:spPr>
          <a:xfrm>
            <a:off x="8830344" y="2809796"/>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Bind</a:t>
            </a:r>
          </a:p>
        </p:txBody>
      </p:sp>
      <p:sp>
        <p:nvSpPr>
          <p:cNvPr id="27" name="Rectangle: Rounded Corners 4">
            <a:extLst>
              <a:ext uri="{FF2B5EF4-FFF2-40B4-BE49-F238E27FC236}">
                <a16:creationId xmlns:a16="http://schemas.microsoft.com/office/drawing/2014/main" id="{3F989938-022B-0A46-45CD-91F4D892D27C}"/>
              </a:ext>
            </a:extLst>
          </p:cNvPr>
          <p:cNvSpPr txBox="1"/>
          <p:nvPr/>
        </p:nvSpPr>
        <p:spPr>
          <a:xfrm>
            <a:off x="10564023" y="2812190"/>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Alignment</a:t>
            </a:r>
          </a:p>
        </p:txBody>
      </p:sp>
      <p:sp>
        <p:nvSpPr>
          <p:cNvPr id="28" name="Rectangle: Rounded Corners 4">
            <a:extLst>
              <a:ext uri="{FF2B5EF4-FFF2-40B4-BE49-F238E27FC236}">
                <a16:creationId xmlns:a16="http://schemas.microsoft.com/office/drawing/2014/main" id="{F92C4D62-92AB-877A-7829-A4BCE3D35CA7}"/>
              </a:ext>
            </a:extLst>
          </p:cNvPr>
          <p:cNvSpPr txBox="1"/>
          <p:nvPr/>
        </p:nvSpPr>
        <p:spPr>
          <a:xfrm>
            <a:off x="8838619" y="3274647"/>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Check Loss</a:t>
            </a:r>
          </a:p>
        </p:txBody>
      </p:sp>
      <p:sp>
        <p:nvSpPr>
          <p:cNvPr id="29" name="Rectangle: Rounded Corners 4">
            <a:extLst>
              <a:ext uri="{FF2B5EF4-FFF2-40B4-BE49-F238E27FC236}">
                <a16:creationId xmlns:a16="http://schemas.microsoft.com/office/drawing/2014/main" id="{E7E650A8-5A6F-DE8F-F3A1-D6B048AAAFC2}"/>
              </a:ext>
            </a:extLst>
          </p:cNvPr>
          <p:cNvSpPr txBox="1"/>
          <p:nvPr/>
        </p:nvSpPr>
        <p:spPr>
          <a:xfrm>
            <a:off x="10556403" y="3272194"/>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err="1"/>
              <a:t>Doorcheck</a:t>
            </a:r>
            <a:endParaRPr lang="en-US" dirty="0"/>
          </a:p>
        </p:txBody>
      </p:sp>
      <p:sp>
        <p:nvSpPr>
          <p:cNvPr id="30" name="Rectangle: Rounded Corners 4">
            <a:extLst>
              <a:ext uri="{FF2B5EF4-FFF2-40B4-BE49-F238E27FC236}">
                <a16:creationId xmlns:a16="http://schemas.microsoft.com/office/drawing/2014/main" id="{2D738E3E-C318-7BC1-5FA1-CB51197B6ABB}"/>
              </a:ext>
            </a:extLst>
          </p:cNvPr>
          <p:cNvSpPr txBox="1"/>
          <p:nvPr/>
        </p:nvSpPr>
        <p:spPr>
          <a:xfrm>
            <a:off x="8333944" y="4455185"/>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Static Force</a:t>
            </a:r>
          </a:p>
        </p:txBody>
      </p:sp>
      <p:sp>
        <p:nvSpPr>
          <p:cNvPr id="31" name="Rectangle: Rounded Corners 4">
            <a:extLst>
              <a:ext uri="{FF2B5EF4-FFF2-40B4-BE49-F238E27FC236}">
                <a16:creationId xmlns:a16="http://schemas.microsoft.com/office/drawing/2014/main" id="{618D5807-B8F5-5497-AF22-DAF69441D054}"/>
              </a:ext>
            </a:extLst>
          </p:cNvPr>
          <p:cNvSpPr txBox="1"/>
          <p:nvPr/>
        </p:nvSpPr>
        <p:spPr>
          <a:xfrm>
            <a:off x="10550250" y="4446164"/>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 Seal Gap</a:t>
            </a:r>
          </a:p>
        </p:txBody>
      </p:sp>
      <p:sp>
        <p:nvSpPr>
          <p:cNvPr id="32" name="Rectangle: Rounded Corners 4">
            <a:extLst>
              <a:ext uri="{FF2B5EF4-FFF2-40B4-BE49-F238E27FC236}">
                <a16:creationId xmlns:a16="http://schemas.microsoft.com/office/drawing/2014/main" id="{F0442790-467F-0549-7F39-861018760BDC}"/>
              </a:ext>
            </a:extLst>
          </p:cNvPr>
          <p:cNvSpPr txBox="1"/>
          <p:nvPr/>
        </p:nvSpPr>
        <p:spPr>
          <a:xfrm>
            <a:off x="8348209" y="4902082"/>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Spring</a:t>
            </a:r>
          </a:p>
        </p:txBody>
      </p:sp>
      <p:sp>
        <p:nvSpPr>
          <p:cNvPr id="33" name="Rectangle: Rounded Corners 4">
            <a:extLst>
              <a:ext uri="{FF2B5EF4-FFF2-40B4-BE49-F238E27FC236}">
                <a16:creationId xmlns:a16="http://schemas.microsoft.com/office/drawing/2014/main" id="{98468ECE-8D49-44B6-9020-AF395CAAC520}"/>
              </a:ext>
            </a:extLst>
          </p:cNvPr>
          <p:cNvSpPr txBox="1"/>
          <p:nvPr/>
        </p:nvSpPr>
        <p:spPr>
          <a:xfrm>
            <a:off x="10550250" y="4893863"/>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Striker</a:t>
            </a:r>
          </a:p>
        </p:txBody>
      </p:sp>
      <p:sp>
        <p:nvSpPr>
          <p:cNvPr id="34" name="Rectangle: Rounded Corners 4">
            <a:extLst>
              <a:ext uri="{FF2B5EF4-FFF2-40B4-BE49-F238E27FC236}">
                <a16:creationId xmlns:a16="http://schemas.microsoft.com/office/drawing/2014/main" id="{5FD8AE97-CCF3-97A4-8B73-725F09C353C3}"/>
              </a:ext>
            </a:extLst>
          </p:cNvPr>
          <p:cNvSpPr txBox="1"/>
          <p:nvPr/>
        </p:nvSpPr>
        <p:spPr>
          <a:xfrm>
            <a:off x="8348625" y="5359340"/>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Dynamics</a:t>
            </a:r>
          </a:p>
        </p:txBody>
      </p:sp>
      <p:sp>
        <p:nvSpPr>
          <p:cNvPr id="35" name="Rectangle: Rounded Corners 4">
            <a:extLst>
              <a:ext uri="{FF2B5EF4-FFF2-40B4-BE49-F238E27FC236}">
                <a16:creationId xmlns:a16="http://schemas.microsoft.com/office/drawing/2014/main" id="{9ED07B8B-F9CB-F807-77B1-A3601F57E2A4}"/>
              </a:ext>
            </a:extLst>
          </p:cNvPr>
          <p:cNvSpPr txBox="1"/>
          <p:nvPr/>
        </p:nvSpPr>
        <p:spPr>
          <a:xfrm>
            <a:off x="10550250" y="5341562"/>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 Seal Gap</a:t>
            </a:r>
          </a:p>
        </p:txBody>
      </p:sp>
      <p:cxnSp>
        <p:nvCxnSpPr>
          <p:cNvPr id="36" name="Connector: Elbow 35">
            <a:extLst>
              <a:ext uri="{FF2B5EF4-FFF2-40B4-BE49-F238E27FC236}">
                <a16:creationId xmlns:a16="http://schemas.microsoft.com/office/drawing/2014/main" id="{FC80C7EA-5EC6-7A49-DC7B-EA8DC3E881C8}"/>
              </a:ext>
            </a:extLst>
          </p:cNvPr>
          <p:cNvCxnSpPr>
            <a:cxnSpLocks/>
            <a:stCxn id="39" idx="2"/>
            <a:endCxn id="30" idx="1"/>
          </p:cNvCxnSpPr>
          <p:nvPr/>
        </p:nvCxnSpPr>
        <p:spPr>
          <a:xfrm rot="16200000" flipH="1">
            <a:off x="7640020" y="3922682"/>
            <a:ext cx="224798" cy="1163049"/>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37" name="Connector: Elbow 36">
            <a:extLst>
              <a:ext uri="{FF2B5EF4-FFF2-40B4-BE49-F238E27FC236}">
                <a16:creationId xmlns:a16="http://schemas.microsoft.com/office/drawing/2014/main" id="{6BA752DB-ACB5-0FA2-55FF-40714FEA4DCE}"/>
              </a:ext>
            </a:extLst>
          </p:cNvPr>
          <p:cNvCxnSpPr>
            <a:cxnSpLocks/>
            <a:stCxn id="12" idx="2"/>
            <a:endCxn id="15" idx="0"/>
          </p:cNvCxnSpPr>
          <p:nvPr/>
        </p:nvCxnSpPr>
        <p:spPr>
          <a:xfrm rot="5400000">
            <a:off x="8045380" y="-448101"/>
            <a:ext cx="206928" cy="2359727"/>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38" name="Connector: Elbow 37">
            <a:extLst>
              <a:ext uri="{FF2B5EF4-FFF2-40B4-BE49-F238E27FC236}">
                <a16:creationId xmlns:a16="http://schemas.microsoft.com/office/drawing/2014/main" id="{F431F934-88F9-D2A3-76D3-54229BDF540A}"/>
              </a:ext>
            </a:extLst>
          </p:cNvPr>
          <p:cNvCxnSpPr>
            <a:cxnSpLocks/>
            <a:stCxn id="15" idx="4"/>
            <a:endCxn id="20" idx="1"/>
          </p:cNvCxnSpPr>
          <p:nvPr/>
        </p:nvCxnSpPr>
        <p:spPr>
          <a:xfrm rot="16200000" flipH="1">
            <a:off x="6056581" y="1931090"/>
            <a:ext cx="5178333" cy="335353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39" name="Flowchart: Merge 38">
            <a:extLst>
              <a:ext uri="{FF2B5EF4-FFF2-40B4-BE49-F238E27FC236}">
                <a16:creationId xmlns:a16="http://schemas.microsoft.com/office/drawing/2014/main" id="{BCF07633-CB44-A86D-6E97-B5A5E7392373}"/>
              </a:ext>
            </a:extLst>
          </p:cNvPr>
          <p:cNvSpPr/>
          <p:nvPr/>
        </p:nvSpPr>
        <p:spPr>
          <a:xfrm>
            <a:off x="7052533" y="4189797"/>
            <a:ext cx="236723" cy="202011"/>
          </a:xfrm>
          <a:prstGeom prst="flowChartMerg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0" name="Connector: Elbow 39">
            <a:extLst>
              <a:ext uri="{FF2B5EF4-FFF2-40B4-BE49-F238E27FC236}">
                <a16:creationId xmlns:a16="http://schemas.microsoft.com/office/drawing/2014/main" id="{7DE93E7D-EF6D-7D19-BA53-076E5D9BD083}"/>
              </a:ext>
            </a:extLst>
          </p:cNvPr>
          <p:cNvCxnSpPr>
            <a:cxnSpLocks/>
            <a:stCxn id="8" idx="2"/>
            <a:endCxn id="39" idx="0"/>
          </p:cNvCxnSpPr>
          <p:nvPr/>
        </p:nvCxnSpPr>
        <p:spPr>
          <a:xfrm rot="10800000" flipV="1">
            <a:off x="7170896" y="2520377"/>
            <a:ext cx="1033073" cy="1669420"/>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1" name="Connector: Elbow 40">
            <a:extLst>
              <a:ext uri="{FF2B5EF4-FFF2-40B4-BE49-F238E27FC236}">
                <a16:creationId xmlns:a16="http://schemas.microsoft.com/office/drawing/2014/main" id="{7FAE380C-EAAE-8FEB-4993-35F2FB7427ED}"/>
              </a:ext>
            </a:extLst>
          </p:cNvPr>
          <p:cNvCxnSpPr>
            <a:cxnSpLocks/>
            <a:stCxn id="21" idx="2"/>
            <a:endCxn id="11" idx="0"/>
          </p:cNvCxnSpPr>
          <p:nvPr/>
        </p:nvCxnSpPr>
        <p:spPr>
          <a:xfrm rot="16200000" flipH="1">
            <a:off x="7885157" y="1516345"/>
            <a:ext cx="170234" cy="3275"/>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2" name="Connector: Elbow 41">
            <a:extLst>
              <a:ext uri="{FF2B5EF4-FFF2-40B4-BE49-F238E27FC236}">
                <a16:creationId xmlns:a16="http://schemas.microsoft.com/office/drawing/2014/main" id="{6BEA2A67-0AFB-AF94-BD23-306A85A2966B}"/>
              </a:ext>
            </a:extLst>
          </p:cNvPr>
          <p:cNvCxnSpPr>
            <a:cxnSpLocks/>
            <a:stCxn id="11" idx="2"/>
            <a:endCxn id="39" idx="0"/>
          </p:cNvCxnSpPr>
          <p:nvPr/>
        </p:nvCxnSpPr>
        <p:spPr>
          <a:xfrm rot="10800000" flipV="1">
            <a:off x="7170895" y="1694833"/>
            <a:ext cx="704398" cy="249496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3" name="Straight Connector 42">
            <a:extLst>
              <a:ext uri="{FF2B5EF4-FFF2-40B4-BE49-F238E27FC236}">
                <a16:creationId xmlns:a16="http://schemas.microsoft.com/office/drawing/2014/main" id="{7B1CF9CA-4325-E978-F1EB-AC4D6DF9423C}"/>
              </a:ext>
            </a:extLst>
          </p:cNvPr>
          <p:cNvCxnSpPr>
            <a:cxnSpLocks/>
          </p:cNvCxnSpPr>
          <p:nvPr/>
        </p:nvCxnSpPr>
        <p:spPr>
          <a:xfrm flipV="1">
            <a:off x="10556403" y="3063733"/>
            <a:ext cx="0" cy="15211"/>
          </a:xfrm>
          <a:prstGeom prst="line">
            <a:avLst/>
          </a:prstGeom>
        </p:spPr>
        <p:style>
          <a:lnRef idx="2">
            <a:schemeClr val="accent3"/>
          </a:lnRef>
          <a:fillRef idx="0">
            <a:schemeClr val="accent3"/>
          </a:fillRef>
          <a:effectRef idx="1">
            <a:schemeClr val="accent3"/>
          </a:effectRef>
          <a:fontRef idx="minor">
            <a:schemeClr val="tx1"/>
          </a:fontRef>
        </p:style>
      </p:cxnSp>
      <p:cxnSp>
        <p:nvCxnSpPr>
          <p:cNvPr id="44" name="Straight Connector 43">
            <a:extLst>
              <a:ext uri="{FF2B5EF4-FFF2-40B4-BE49-F238E27FC236}">
                <a16:creationId xmlns:a16="http://schemas.microsoft.com/office/drawing/2014/main" id="{4BF75EC9-ECE1-2D63-97C5-F47A35A6C354}"/>
              </a:ext>
            </a:extLst>
          </p:cNvPr>
          <p:cNvCxnSpPr>
            <a:cxnSpLocks/>
            <a:stCxn id="30" idx="3"/>
            <a:endCxn id="31" idx="1"/>
          </p:cNvCxnSpPr>
          <p:nvPr/>
        </p:nvCxnSpPr>
        <p:spPr>
          <a:xfrm flipV="1">
            <a:off x="9806065" y="4607585"/>
            <a:ext cx="744185" cy="9021"/>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5" name="Straight Connector 44">
            <a:extLst>
              <a:ext uri="{FF2B5EF4-FFF2-40B4-BE49-F238E27FC236}">
                <a16:creationId xmlns:a16="http://schemas.microsoft.com/office/drawing/2014/main" id="{75D1C126-C234-0E64-0D4C-F1B0E10D8D29}"/>
              </a:ext>
            </a:extLst>
          </p:cNvPr>
          <p:cNvCxnSpPr>
            <a:cxnSpLocks/>
            <a:stCxn id="32" idx="3"/>
            <a:endCxn id="33" idx="1"/>
          </p:cNvCxnSpPr>
          <p:nvPr/>
        </p:nvCxnSpPr>
        <p:spPr>
          <a:xfrm flipV="1">
            <a:off x="9820330" y="5055284"/>
            <a:ext cx="729920" cy="8219"/>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6" name="Straight Connector 45">
            <a:extLst>
              <a:ext uri="{FF2B5EF4-FFF2-40B4-BE49-F238E27FC236}">
                <a16:creationId xmlns:a16="http://schemas.microsoft.com/office/drawing/2014/main" id="{9CB638F3-365E-0470-BC25-32AE62CF3F64}"/>
              </a:ext>
            </a:extLst>
          </p:cNvPr>
          <p:cNvCxnSpPr>
            <a:cxnSpLocks/>
            <a:stCxn id="34" idx="3"/>
            <a:endCxn id="35" idx="1"/>
          </p:cNvCxnSpPr>
          <p:nvPr/>
        </p:nvCxnSpPr>
        <p:spPr>
          <a:xfrm flipV="1">
            <a:off x="9820746" y="5502983"/>
            <a:ext cx="729504" cy="17778"/>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7" name="Straight Connector 46">
            <a:extLst>
              <a:ext uri="{FF2B5EF4-FFF2-40B4-BE49-F238E27FC236}">
                <a16:creationId xmlns:a16="http://schemas.microsoft.com/office/drawing/2014/main" id="{5B547C14-AE07-A68B-6511-F90EDD80E074}"/>
              </a:ext>
            </a:extLst>
          </p:cNvPr>
          <p:cNvCxnSpPr>
            <a:cxnSpLocks/>
            <a:stCxn id="28" idx="3"/>
            <a:endCxn id="29" idx="1"/>
          </p:cNvCxnSpPr>
          <p:nvPr/>
        </p:nvCxnSpPr>
        <p:spPr>
          <a:xfrm flipV="1">
            <a:off x="10310740" y="3433615"/>
            <a:ext cx="245663" cy="2453"/>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8" name="Straight Connector 47">
            <a:extLst>
              <a:ext uri="{FF2B5EF4-FFF2-40B4-BE49-F238E27FC236}">
                <a16:creationId xmlns:a16="http://schemas.microsoft.com/office/drawing/2014/main" id="{D3AEDB2A-4A1A-ECD5-8ADC-8F7342FE7B60}"/>
              </a:ext>
            </a:extLst>
          </p:cNvPr>
          <p:cNvCxnSpPr>
            <a:cxnSpLocks/>
            <a:stCxn id="26" idx="3"/>
            <a:endCxn id="27" idx="1"/>
          </p:cNvCxnSpPr>
          <p:nvPr/>
        </p:nvCxnSpPr>
        <p:spPr>
          <a:xfrm>
            <a:off x="10302465" y="2971217"/>
            <a:ext cx="261558" cy="2394"/>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9" name="Straight Connector 48">
            <a:extLst>
              <a:ext uri="{FF2B5EF4-FFF2-40B4-BE49-F238E27FC236}">
                <a16:creationId xmlns:a16="http://schemas.microsoft.com/office/drawing/2014/main" id="{F615DCAF-8D68-A7AF-E9C6-1851C09570F9}"/>
              </a:ext>
            </a:extLst>
          </p:cNvPr>
          <p:cNvCxnSpPr>
            <a:cxnSpLocks/>
            <a:stCxn id="23" idx="3"/>
            <a:endCxn id="13" idx="1"/>
          </p:cNvCxnSpPr>
          <p:nvPr/>
        </p:nvCxnSpPr>
        <p:spPr>
          <a:xfrm flipV="1">
            <a:off x="10310741" y="2513607"/>
            <a:ext cx="245662" cy="6113"/>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0" name="Straight Arrow Connector 49">
            <a:extLst>
              <a:ext uri="{FF2B5EF4-FFF2-40B4-BE49-F238E27FC236}">
                <a16:creationId xmlns:a16="http://schemas.microsoft.com/office/drawing/2014/main" id="{3C2378A4-559E-607D-BB7D-75D12B4C2921}"/>
              </a:ext>
            </a:extLst>
          </p:cNvPr>
          <p:cNvCxnSpPr>
            <a:cxnSpLocks/>
            <a:stCxn id="23" idx="2"/>
            <a:endCxn id="26" idx="0"/>
          </p:cNvCxnSpPr>
          <p:nvPr/>
        </p:nvCxnSpPr>
        <p:spPr>
          <a:xfrm flipH="1">
            <a:off x="9566405" y="2681140"/>
            <a:ext cx="8276" cy="12865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1" name="Straight Arrow Connector 50">
            <a:extLst>
              <a:ext uri="{FF2B5EF4-FFF2-40B4-BE49-F238E27FC236}">
                <a16:creationId xmlns:a16="http://schemas.microsoft.com/office/drawing/2014/main" id="{981D4B61-B384-861F-A3B4-439563066FB7}"/>
              </a:ext>
            </a:extLst>
          </p:cNvPr>
          <p:cNvCxnSpPr>
            <a:cxnSpLocks/>
            <a:stCxn id="26" idx="2"/>
            <a:endCxn id="28" idx="0"/>
          </p:cNvCxnSpPr>
          <p:nvPr/>
        </p:nvCxnSpPr>
        <p:spPr>
          <a:xfrm>
            <a:off x="9566405" y="3132637"/>
            <a:ext cx="8275" cy="142010"/>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2" name="Connector: Elbow 51">
            <a:extLst>
              <a:ext uri="{FF2B5EF4-FFF2-40B4-BE49-F238E27FC236}">
                <a16:creationId xmlns:a16="http://schemas.microsoft.com/office/drawing/2014/main" id="{ABA3335B-F06E-5355-186F-A3B419601EE1}"/>
              </a:ext>
            </a:extLst>
          </p:cNvPr>
          <p:cNvCxnSpPr>
            <a:cxnSpLocks/>
            <a:stCxn id="28" idx="2"/>
            <a:endCxn id="39" idx="0"/>
          </p:cNvCxnSpPr>
          <p:nvPr/>
        </p:nvCxnSpPr>
        <p:spPr>
          <a:xfrm rot="5400000">
            <a:off x="8076634" y="2691750"/>
            <a:ext cx="592309" cy="2403785"/>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3" name="Straight Arrow Connector 52">
            <a:extLst>
              <a:ext uri="{FF2B5EF4-FFF2-40B4-BE49-F238E27FC236}">
                <a16:creationId xmlns:a16="http://schemas.microsoft.com/office/drawing/2014/main" id="{2BF2A489-6E73-42F2-3531-A16609DD4F05}"/>
              </a:ext>
            </a:extLst>
          </p:cNvPr>
          <p:cNvCxnSpPr>
            <a:cxnSpLocks/>
            <a:stCxn id="30" idx="2"/>
            <a:endCxn id="32" idx="0"/>
          </p:cNvCxnSpPr>
          <p:nvPr/>
        </p:nvCxnSpPr>
        <p:spPr>
          <a:xfrm>
            <a:off x="9070005" y="4778026"/>
            <a:ext cx="14265" cy="12405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4" name="Straight Arrow Connector 53">
            <a:extLst>
              <a:ext uri="{FF2B5EF4-FFF2-40B4-BE49-F238E27FC236}">
                <a16:creationId xmlns:a16="http://schemas.microsoft.com/office/drawing/2014/main" id="{6C0734EE-8DD4-1C63-B97B-D4057C0ECF9D}"/>
              </a:ext>
            </a:extLst>
          </p:cNvPr>
          <p:cNvCxnSpPr>
            <a:cxnSpLocks/>
            <a:stCxn id="32" idx="2"/>
            <a:endCxn id="34" idx="0"/>
          </p:cNvCxnSpPr>
          <p:nvPr/>
        </p:nvCxnSpPr>
        <p:spPr>
          <a:xfrm>
            <a:off x="9084270" y="5224923"/>
            <a:ext cx="416" cy="134417"/>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55" name="Rectangle: Rounded Corners 4">
            <a:extLst>
              <a:ext uri="{FF2B5EF4-FFF2-40B4-BE49-F238E27FC236}">
                <a16:creationId xmlns:a16="http://schemas.microsoft.com/office/drawing/2014/main" id="{9B3B7C9E-5A39-B14F-D2FF-65C5544A6AAF}"/>
              </a:ext>
            </a:extLst>
          </p:cNvPr>
          <p:cNvSpPr txBox="1"/>
          <p:nvPr/>
        </p:nvSpPr>
        <p:spPr>
          <a:xfrm>
            <a:off x="10567055" y="3732197"/>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Cabin Air</a:t>
            </a:r>
          </a:p>
        </p:txBody>
      </p:sp>
      <p:cxnSp>
        <p:nvCxnSpPr>
          <p:cNvPr id="56" name="Connector: Elbow 55">
            <a:extLst>
              <a:ext uri="{FF2B5EF4-FFF2-40B4-BE49-F238E27FC236}">
                <a16:creationId xmlns:a16="http://schemas.microsoft.com/office/drawing/2014/main" id="{A70DB9A6-A2B5-6D03-78E3-56E81E7AAC09}"/>
              </a:ext>
            </a:extLst>
          </p:cNvPr>
          <p:cNvCxnSpPr>
            <a:cxnSpLocks/>
            <a:stCxn id="28" idx="2"/>
            <a:endCxn id="55" idx="1"/>
          </p:cNvCxnSpPr>
          <p:nvPr/>
        </p:nvCxnSpPr>
        <p:spPr>
          <a:xfrm rot="16200000" flipH="1">
            <a:off x="9922802" y="3249365"/>
            <a:ext cx="296130" cy="992375"/>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4357796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723E2A6B-5213-E89E-92A6-18F5F83485E5}"/>
            </a:ext>
          </a:extLst>
        </p:cNvPr>
        <p:cNvGrpSpPr/>
        <p:nvPr/>
      </p:nvGrpSpPr>
      <p:grpSpPr>
        <a:xfrm>
          <a:off x="0" y="0"/>
          <a:ext cx="0" cy="0"/>
          <a:chOff x="0" y="0"/>
          <a:chExt cx="0" cy="0"/>
        </a:xfrm>
      </p:grpSpPr>
      <p:sp>
        <p:nvSpPr>
          <p:cNvPr id="192" name="TextBox 191">
            <a:extLst>
              <a:ext uri="{FF2B5EF4-FFF2-40B4-BE49-F238E27FC236}">
                <a16:creationId xmlns:a16="http://schemas.microsoft.com/office/drawing/2014/main" id="{31731118-D18F-2D02-B42E-B16C922D1124}"/>
              </a:ext>
            </a:extLst>
          </p:cNvPr>
          <p:cNvSpPr txBox="1"/>
          <p:nvPr/>
        </p:nvSpPr>
        <p:spPr>
          <a:xfrm>
            <a:off x="6628240" y="0"/>
            <a:ext cx="5563760" cy="6868669"/>
          </a:xfrm>
          <a:prstGeom prst="rect">
            <a:avLst/>
          </a:prstGeom>
          <a:solidFill>
            <a:srgbClr val="C8D82D">
              <a:alpha val="13000"/>
            </a:srgbClr>
          </a:solidFill>
        </p:spPr>
        <p:txBody>
          <a:bodyPr wrap="square" rtlCol="0">
            <a:spAutoFit/>
          </a:bodyPr>
          <a:lstStyle/>
          <a:p>
            <a:endParaRPr lang="en-US" dirty="0"/>
          </a:p>
        </p:txBody>
      </p:sp>
      <p:pic>
        <p:nvPicPr>
          <p:cNvPr id="8" name="Content Placeholder 7">
            <a:extLst>
              <a:ext uri="{FF2B5EF4-FFF2-40B4-BE49-F238E27FC236}">
                <a16:creationId xmlns:a16="http://schemas.microsoft.com/office/drawing/2014/main" id="{21ED9EB7-4765-736B-00FE-2F22353805BD}"/>
              </a:ext>
            </a:extLst>
          </p:cNvPr>
          <p:cNvPicPr>
            <a:picLocks noGrp="1" noChangeAspect="1"/>
          </p:cNvPicPr>
          <p:nvPr>
            <p:ph sz="half" idx="2"/>
          </p:nvPr>
        </p:nvPicPr>
        <p:blipFill>
          <a:blip r:embed="rId4" cstate="email">
            <a:extLst>
              <a:ext uri="{28A0092B-C50C-407E-A947-70E740481C1C}">
                <a14:useLocalDpi xmlns:a14="http://schemas.microsoft.com/office/drawing/2010/main" val="0"/>
              </a:ext>
            </a:extLst>
          </a:blip>
          <a:stretch>
            <a:fillRect/>
          </a:stretch>
        </p:blipFill>
        <p:spPr>
          <a:xfrm>
            <a:off x="1018767" y="3235178"/>
            <a:ext cx="3965575" cy="2974181"/>
          </a:xfrm>
          <a:prstGeom prst="rect">
            <a:avLst/>
          </a:prstGeom>
        </p:spPr>
      </p:pic>
      <p:sp>
        <p:nvSpPr>
          <p:cNvPr id="3" name="Footer Placeholder 2">
            <a:extLst>
              <a:ext uri="{FF2B5EF4-FFF2-40B4-BE49-F238E27FC236}">
                <a16:creationId xmlns:a16="http://schemas.microsoft.com/office/drawing/2014/main" id="{AB9C6203-D26A-09AB-E97E-E04F982B0772}"/>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16</a:t>
            </a:fld>
            <a:endParaRPr lang="en-US" dirty="0">
              <a:solidFill>
                <a:schemeClr val="tx1">
                  <a:lumMod val="65000"/>
                  <a:lumOff val="35000"/>
                </a:schemeClr>
              </a:solidFill>
            </a:endParaRPr>
          </a:p>
        </p:txBody>
      </p:sp>
      <p:sp>
        <p:nvSpPr>
          <p:cNvPr id="7" name="Title 6">
            <a:extLst>
              <a:ext uri="{FF2B5EF4-FFF2-40B4-BE49-F238E27FC236}">
                <a16:creationId xmlns:a16="http://schemas.microsoft.com/office/drawing/2014/main" id="{22B120A7-4D21-A851-A6FA-22FB277DFF92}"/>
              </a:ext>
            </a:extLst>
          </p:cNvPr>
          <p:cNvSpPr>
            <a:spLocks noGrp="1"/>
          </p:cNvSpPr>
          <p:nvPr>
            <p:ph type="title"/>
          </p:nvPr>
        </p:nvSpPr>
        <p:spPr/>
        <p:txBody>
          <a:bodyPr>
            <a:normAutofit/>
          </a:bodyPr>
          <a:lstStyle/>
          <a:p>
            <a:r>
              <a:rPr lang="en-US" dirty="0"/>
              <a:t>5. Flow chart</a:t>
            </a:r>
            <a:endParaRPr lang="en-US" dirty="0">
              <a:solidFill>
                <a:srgbClr val="C8D82D"/>
              </a:solidFill>
            </a:endParaRPr>
          </a:p>
        </p:txBody>
      </p:sp>
      <p:sp>
        <p:nvSpPr>
          <p:cNvPr id="2" name="Content Placeholder 1">
            <a:extLst>
              <a:ext uri="{FF2B5EF4-FFF2-40B4-BE49-F238E27FC236}">
                <a16:creationId xmlns:a16="http://schemas.microsoft.com/office/drawing/2014/main" id="{A23258C6-95F7-D5F2-83D5-E7E2AD59B2E1}"/>
              </a:ext>
            </a:extLst>
          </p:cNvPr>
          <p:cNvSpPr>
            <a:spLocks noGrp="1"/>
          </p:cNvSpPr>
          <p:nvPr>
            <p:ph sz="half" idx="1"/>
          </p:nvPr>
        </p:nvSpPr>
        <p:spPr/>
        <p:txBody>
          <a:bodyPr/>
          <a:lstStyle/>
          <a:p>
            <a:r>
              <a:rPr lang="en-US" dirty="0"/>
              <a:t>5.2 Base Line</a:t>
            </a:r>
          </a:p>
        </p:txBody>
      </p:sp>
      <p:sp>
        <p:nvSpPr>
          <p:cNvPr id="9" name="Footer Placeholder 4">
            <a:extLst>
              <a:ext uri="{FF2B5EF4-FFF2-40B4-BE49-F238E27FC236}">
                <a16:creationId xmlns:a16="http://schemas.microsoft.com/office/drawing/2014/main" id="{2DD0B1EA-4467-A4BC-4A9E-85CABA782BDD}"/>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14" name="Footer Placeholder 4">
            <a:extLst>
              <a:ext uri="{FF2B5EF4-FFF2-40B4-BE49-F238E27FC236}">
                <a16:creationId xmlns:a16="http://schemas.microsoft.com/office/drawing/2014/main" id="{D9FBD58C-EE22-8E92-8FE6-324F795CBED4}"/>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
        <p:nvSpPr>
          <p:cNvPr id="16" name="Rectangle: Rounded Corners 4">
            <a:extLst>
              <a:ext uri="{FF2B5EF4-FFF2-40B4-BE49-F238E27FC236}">
                <a16:creationId xmlns:a16="http://schemas.microsoft.com/office/drawing/2014/main" id="{8586A2E3-B017-D629-1954-1F36947A15F7}"/>
              </a:ext>
            </a:extLst>
          </p:cNvPr>
          <p:cNvSpPr txBox="1"/>
          <p:nvPr/>
        </p:nvSpPr>
        <p:spPr>
          <a:xfrm>
            <a:off x="4659896" y="3525334"/>
            <a:ext cx="1456049" cy="428900"/>
          </a:xfrm>
          <a:prstGeom prst="rect">
            <a:avLst/>
          </a:prstGeom>
          <a:solidFill>
            <a:srgbClr val="FF0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Hard </a:t>
            </a:r>
            <a:r>
              <a:rPr lang="en-US" sz="1200" dirty="0"/>
              <a:t>t</a:t>
            </a:r>
            <a:r>
              <a:rPr lang="en-US" sz="1200" kern="1200" baseline="0" dirty="0"/>
              <a:t>o Close</a:t>
            </a:r>
          </a:p>
        </p:txBody>
      </p:sp>
      <p:sp>
        <p:nvSpPr>
          <p:cNvPr id="17" name="Rectangle: Rounded Corners 4">
            <a:extLst>
              <a:ext uri="{FF2B5EF4-FFF2-40B4-BE49-F238E27FC236}">
                <a16:creationId xmlns:a16="http://schemas.microsoft.com/office/drawing/2014/main" id="{0B121D0E-6BA9-4D8E-F981-2037CA83774E}"/>
              </a:ext>
            </a:extLst>
          </p:cNvPr>
          <p:cNvSpPr txBox="1"/>
          <p:nvPr/>
        </p:nvSpPr>
        <p:spPr>
          <a:xfrm>
            <a:off x="4659896" y="4411705"/>
            <a:ext cx="1456049" cy="416173"/>
          </a:xfrm>
          <a:prstGeom prst="rect">
            <a:avLst/>
          </a:prstGeom>
          <a:solidFill>
            <a:srgbClr val="FFC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Easy To Close</a:t>
            </a:r>
          </a:p>
        </p:txBody>
      </p:sp>
      <p:sp>
        <p:nvSpPr>
          <p:cNvPr id="18" name="Rectangle: Rounded Corners 4">
            <a:extLst>
              <a:ext uri="{FF2B5EF4-FFF2-40B4-BE49-F238E27FC236}">
                <a16:creationId xmlns:a16="http://schemas.microsoft.com/office/drawing/2014/main" id="{A921869B-FE42-9748-B9E1-E18C1EABB22E}"/>
              </a:ext>
            </a:extLst>
          </p:cNvPr>
          <p:cNvSpPr txBox="1"/>
          <p:nvPr/>
        </p:nvSpPr>
        <p:spPr>
          <a:xfrm>
            <a:off x="4659896" y="4000649"/>
            <a:ext cx="1456049" cy="352763"/>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Right Effort</a:t>
            </a:r>
          </a:p>
        </p:txBody>
      </p:sp>
      <p:sp>
        <p:nvSpPr>
          <p:cNvPr id="107" name="Content Placeholder 4">
            <a:extLst>
              <a:ext uri="{FF2B5EF4-FFF2-40B4-BE49-F238E27FC236}">
                <a16:creationId xmlns:a16="http://schemas.microsoft.com/office/drawing/2014/main" id="{F827580C-90CB-43D3-0E72-1381ED63C6F2}"/>
              </a:ext>
            </a:extLst>
          </p:cNvPr>
          <p:cNvSpPr txBox="1">
            <a:spLocks/>
          </p:cNvSpPr>
          <p:nvPr/>
        </p:nvSpPr>
        <p:spPr>
          <a:xfrm>
            <a:off x="1200306" y="1568655"/>
            <a:ext cx="4889901" cy="1647206"/>
          </a:xfrm>
          <a:prstGeom prst="rect">
            <a:avLst/>
          </a:prstGeom>
        </p:spPr>
        <p:txBody>
          <a:bodyPr vert="horz" lIns="91440" tIns="45720" rIns="91440" bIns="45720" numCol="1" rtlCol="0" anchor="t">
            <a:normAutofit lnSpcReduction="10000"/>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82880" lvl="1">
              <a:lnSpc>
                <a:spcPct val="100000"/>
              </a:lnSpc>
              <a:spcBef>
                <a:spcPts val="0"/>
              </a:spcBef>
              <a:buFont typeface="Arial" panose="020B0604020202020204" pitchFamily="34" charset="0"/>
              <a:buNone/>
            </a:pPr>
            <a:r>
              <a:rPr lang="en-US" sz="1200" i="1" dirty="0"/>
              <a:t>To capture the full kinematic aspect of the door system, an evaluation is done </a:t>
            </a:r>
          </a:p>
          <a:p>
            <a:pPr marL="182880" lvl="1">
              <a:lnSpc>
                <a:spcPct val="100000"/>
              </a:lnSpc>
              <a:spcBef>
                <a:spcPts val="0"/>
              </a:spcBef>
              <a:buFont typeface="Arial" panose="020B0604020202020204" pitchFamily="34" charset="0"/>
              <a:buNone/>
            </a:pPr>
            <a:endParaRPr lang="en-US" sz="1200" i="1" dirty="0"/>
          </a:p>
          <a:p>
            <a:pPr marL="354330" lvl="1" indent="-171450">
              <a:lnSpc>
                <a:spcPct val="100000"/>
              </a:lnSpc>
              <a:spcBef>
                <a:spcPts val="0"/>
              </a:spcBef>
              <a:buFont typeface="Arial" panose="020B0604020202020204" pitchFamily="34" charset="0"/>
              <a:buChar char="•"/>
            </a:pPr>
            <a:r>
              <a:rPr lang="en-US" sz="1200" b="1" i="1" dirty="0"/>
              <a:t>From the fully open position.</a:t>
            </a:r>
          </a:p>
          <a:p>
            <a:pPr marL="354330" lvl="1" indent="-171450">
              <a:lnSpc>
                <a:spcPct val="100000"/>
              </a:lnSpc>
              <a:spcBef>
                <a:spcPts val="0"/>
              </a:spcBef>
              <a:buFont typeface="Arial" panose="020B0604020202020204" pitchFamily="34" charset="0"/>
              <a:buChar char="•"/>
            </a:pPr>
            <a:r>
              <a:rPr lang="en-US" sz="1200" b="1" i="1" dirty="0"/>
              <a:t>Minimum Closing Energy</a:t>
            </a:r>
          </a:p>
          <a:p>
            <a:pPr marL="182880" lvl="1">
              <a:lnSpc>
                <a:spcPct val="100000"/>
              </a:lnSpc>
              <a:spcBef>
                <a:spcPts val="0"/>
              </a:spcBef>
              <a:buFont typeface="Arial" panose="020B0604020202020204" pitchFamily="34" charset="0"/>
              <a:buNone/>
            </a:pPr>
            <a:endParaRPr lang="en-US" sz="1200" i="1" dirty="0"/>
          </a:p>
          <a:p>
            <a:pPr marL="182880" lvl="1">
              <a:lnSpc>
                <a:spcPct val="100000"/>
              </a:lnSpc>
              <a:spcBef>
                <a:spcPts val="0"/>
              </a:spcBef>
              <a:buFont typeface="Arial" panose="020B0604020202020204" pitchFamily="34" charset="0"/>
              <a:buNone/>
            </a:pPr>
            <a:r>
              <a:rPr lang="en-US" sz="1200" i="1" dirty="0"/>
              <a:t>In the vast majority, the same flaw will present itself from this position too. Only few exceptions could pass this test while failing another. </a:t>
            </a:r>
          </a:p>
          <a:p>
            <a:pPr marL="468630" lvl="1" indent="-285750">
              <a:lnSpc>
                <a:spcPct val="100000"/>
              </a:lnSpc>
              <a:spcBef>
                <a:spcPts val="0"/>
              </a:spcBef>
              <a:buFont typeface="Arial" panose="020B0604020202020204" pitchFamily="34" charset="0"/>
              <a:buChar char="•"/>
            </a:pPr>
            <a:endParaRPr lang="en-US" sz="1200" i="1" dirty="0"/>
          </a:p>
          <a:p>
            <a:pPr marL="182880" lvl="1">
              <a:lnSpc>
                <a:spcPct val="100000"/>
              </a:lnSpc>
              <a:spcBef>
                <a:spcPts val="600"/>
              </a:spcBef>
              <a:buClr>
                <a:srgbClr val="C9D803"/>
              </a:buClr>
              <a:buFont typeface="Arial" panose="020B0604020202020204" pitchFamily="34" charset="0"/>
              <a:buNone/>
            </a:pPr>
            <a:endParaRPr lang="en-US" sz="1000" dirty="0"/>
          </a:p>
        </p:txBody>
      </p:sp>
      <p:sp>
        <p:nvSpPr>
          <p:cNvPr id="6" name="Rectangle: Rounded Corners 4">
            <a:extLst>
              <a:ext uri="{FF2B5EF4-FFF2-40B4-BE49-F238E27FC236}">
                <a16:creationId xmlns:a16="http://schemas.microsoft.com/office/drawing/2014/main" id="{963EF2CF-8C53-9D8F-E320-173145FAEB8D}"/>
              </a:ext>
            </a:extLst>
          </p:cNvPr>
          <p:cNvSpPr txBox="1"/>
          <p:nvPr/>
        </p:nvSpPr>
        <p:spPr>
          <a:xfrm>
            <a:off x="7563066" y="1892177"/>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and Check</a:t>
            </a:r>
          </a:p>
        </p:txBody>
      </p:sp>
      <p:sp>
        <p:nvSpPr>
          <p:cNvPr id="10" name="Flowchart: Summing Junction 9">
            <a:extLst>
              <a:ext uri="{FF2B5EF4-FFF2-40B4-BE49-F238E27FC236}">
                <a16:creationId xmlns:a16="http://schemas.microsoft.com/office/drawing/2014/main" id="{D3DBEFE6-0805-EB63-D0C6-665BB4DC44E0}"/>
              </a:ext>
            </a:extLst>
          </p:cNvPr>
          <p:cNvSpPr/>
          <p:nvPr/>
        </p:nvSpPr>
        <p:spPr>
          <a:xfrm>
            <a:off x="8203968" y="2428644"/>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lowchart: Summing Junction 10">
            <a:extLst>
              <a:ext uri="{FF2B5EF4-FFF2-40B4-BE49-F238E27FC236}">
                <a16:creationId xmlns:a16="http://schemas.microsoft.com/office/drawing/2014/main" id="{54CDE6BB-7886-40FE-EFAA-916BCEE41BB4}"/>
              </a:ext>
            </a:extLst>
          </p:cNvPr>
          <p:cNvSpPr/>
          <p:nvPr/>
        </p:nvSpPr>
        <p:spPr>
          <a:xfrm>
            <a:off x="7875293" y="1603100"/>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4">
            <a:extLst>
              <a:ext uri="{FF2B5EF4-FFF2-40B4-BE49-F238E27FC236}">
                <a16:creationId xmlns:a16="http://schemas.microsoft.com/office/drawing/2014/main" id="{DEDBA55E-3166-BCB8-A4E2-2BC94C9DF3E7}"/>
              </a:ext>
            </a:extLst>
          </p:cNvPr>
          <p:cNvSpPr txBox="1"/>
          <p:nvPr/>
        </p:nvSpPr>
        <p:spPr>
          <a:xfrm>
            <a:off x="8435194" y="305457"/>
            <a:ext cx="1787025"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Closing Energy (First)</a:t>
            </a:r>
          </a:p>
        </p:txBody>
      </p:sp>
      <p:sp>
        <p:nvSpPr>
          <p:cNvPr id="13" name="Rectangle: Rounded Corners 4">
            <a:extLst>
              <a:ext uri="{FF2B5EF4-FFF2-40B4-BE49-F238E27FC236}">
                <a16:creationId xmlns:a16="http://schemas.microsoft.com/office/drawing/2014/main" id="{C6C3D3C6-F53D-24A9-C202-C6C6F30F0FBE}"/>
              </a:ext>
            </a:extLst>
          </p:cNvPr>
          <p:cNvSpPr txBox="1"/>
          <p:nvPr/>
        </p:nvSpPr>
        <p:spPr>
          <a:xfrm>
            <a:off x="10556403" y="2352186"/>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Tip</a:t>
            </a:r>
          </a:p>
        </p:txBody>
      </p:sp>
      <p:sp>
        <p:nvSpPr>
          <p:cNvPr id="15" name="Flowchart: Summing Junction 14">
            <a:extLst>
              <a:ext uri="{FF2B5EF4-FFF2-40B4-BE49-F238E27FC236}">
                <a16:creationId xmlns:a16="http://schemas.microsoft.com/office/drawing/2014/main" id="{404E39DD-F757-ECDD-7487-C20EB4B2835C}"/>
              </a:ext>
            </a:extLst>
          </p:cNvPr>
          <p:cNvSpPr/>
          <p:nvPr/>
        </p:nvSpPr>
        <p:spPr>
          <a:xfrm>
            <a:off x="6872361" y="835226"/>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Connector: Elbow 18">
            <a:extLst>
              <a:ext uri="{FF2B5EF4-FFF2-40B4-BE49-F238E27FC236}">
                <a16:creationId xmlns:a16="http://schemas.microsoft.com/office/drawing/2014/main" id="{09B81DAE-74B9-189E-4177-70549F7E0B4D}"/>
              </a:ext>
            </a:extLst>
          </p:cNvPr>
          <p:cNvCxnSpPr>
            <a:cxnSpLocks/>
            <a:stCxn id="15" idx="6"/>
            <a:endCxn id="21" idx="0"/>
          </p:cNvCxnSpPr>
          <p:nvPr/>
        </p:nvCxnSpPr>
        <p:spPr>
          <a:xfrm>
            <a:off x="7065599" y="926959"/>
            <a:ext cx="903038" cy="183066"/>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0" name="Rectangle: Rounded Corners 4">
            <a:extLst>
              <a:ext uri="{FF2B5EF4-FFF2-40B4-BE49-F238E27FC236}">
                <a16:creationId xmlns:a16="http://schemas.microsoft.com/office/drawing/2014/main" id="{EF3D51EE-5B6A-7E82-F417-2EFB058CAAC8}"/>
              </a:ext>
            </a:extLst>
          </p:cNvPr>
          <p:cNvSpPr txBox="1"/>
          <p:nvPr/>
        </p:nvSpPr>
        <p:spPr>
          <a:xfrm>
            <a:off x="10322514" y="6064284"/>
            <a:ext cx="1738421" cy="265479"/>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OK</a:t>
            </a:r>
          </a:p>
        </p:txBody>
      </p:sp>
      <p:sp>
        <p:nvSpPr>
          <p:cNvPr id="21" name="Rectangle: Rounded Corners 4">
            <a:extLst>
              <a:ext uri="{FF2B5EF4-FFF2-40B4-BE49-F238E27FC236}">
                <a16:creationId xmlns:a16="http://schemas.microsoft.com/office/drawing/2014/main" id="{F2E0217A-060E-D6CF-0F2B-A0A83FA71350}"/>
              </a:ext>
            </a:extLst>
          </p:cNvPr>
          <p:cNvSpPr txBox="1"/>
          <p:nvPr/>
        </p:nvSpPr>
        <p:spPr>
          <a:xfrm>
            <a:off x="7075124" y="1110025"/>
            <a:ext cx="1787025" cy="322841"/>
          </a:xfrm>
          <a:prstGeom prst="rect">
            <a:avLst/>
          </a:prstGeom>
          <a:solidFill>
            <a:srgbClr val="00B0F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Closing Energy (Full)</a:t>
            </a:r>
          </a:p>
        </p:txBody>
      </p:sp>
      <p:cxnSp>
        <p:nvCxnSpPr>
          <p:cNvPr id="22" name="Connector: Elbow 21">
            <a:extLst>
              <a:ext uri="{FF2B5EF4-FFF2-40B4-BE49-F238E27FC236}">
                <a16:creationId xmlns:a16="http://schemas.microsoft.com/office/drawing/2014/main" id="{286A0593-240B-96D2-4E62-1F92A8FEB902}"/>
              </a:ext>
            </a:extLst>
          </p:cNvPr>
          <p:cNvCxnSpPr>
            <a:cxnSpLocks/>
            <a:stCxn id="11" idx="6"/>
            <a:endCxn id="6" idx="0"/>
          </p:cNvCxnSpPr>
          <p:nvPr/>
        </p:nvCxnSpPr>
        <p:spPr>
          <a:xfrm>
            <a:off x="8068531" y="1694833"/>
            <a:ext cx="230596" cy="197344"/>
          </a:xfrm>
          <a:prstGeom prst="bentConnector2">
            <a:avLst/>
          </a:prstGeom>
          <a:ln w="28575">
            <a:solidFill>
              <a:srgbClr val="FF0000"/>
            </a:solidFill>
            <a:tailEnd type="triangle"/>
          </a:ln>
        </p:spPr>
        <p:style>
          <a:lnRef idx="1">
            <a:schemeClr val="accent2"/>
          </a:lnRef>
          <a:fillRef idx="0">
            <a:schemeClr val="accent2"/>
          </a:fillRef>
          <a:effectRef idx="0">
            <a:schemeClr val="accent2"/>
          </a:effectRef>
          <a:fontRef idx="minor">
            <a:schemeClr val="tx1"/>
          </a:fontRef>
        </p:style>
      </p:cxnSp>
      <p:sp>
        <p:nvSpPr>
          <p:cNvPr id="23" name="Rectangle: Rounded Corners 4">
            <a:extLst>
              <a:ext uri="{FF2B5EF4-FFF2-40B4-BE49-F238E27FC236}">
                <a16:creationId xmlns:a16="http://schemas.microsoft.com/office/drawing/2014/main" id="{FA660824-E153-96D8-8D1E-047A94D823FF}"/>
              </a:ext>
            </a:extLst>
          </p:cNvPr>
          <p:cNvSpPr txBox="1"/>
          <p:nvPr/>
        </p:nvSpPr>
        <p:spPr>
          <a:xfrm>
            <a:off x="8838620" y="2358299"/>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Tip</a:t>
            </a:r>
          </a:p>
        </p:txBody>
      </p:sp>
      <p:cxnSp>
        <p:nvCxnSpPr>
          <p:cNvPr id="24" name="Straight Arrow Connector 23">
            <a:extLst>
              <a:ext uri="{FF2B5EF4-FFF2-40B4-BE49-F238E27FC236}">
                <a16:creationId xmlns:a16="http://schemas.microsoft.com/office/drawing/2014/main" id="{7CEAEAAA-D4EF-386C-7736-493070041F17}"/>
              </a:ext>
            </a:extLst>
          </p:cNvPr>
          <p:cNvCxnSpPr>
            <a:cxnSpLocks/>
            <a:stCxn id="6" idx="2"/>
            <a:endCxn id="10" idx="0"/>
          </p:cNvCxnSpPr>
          <p:nvPr/>
        </p:nvCxnSpPr>
        <p:spPr>
          <a:xfrm>
            <a:off x="8299127" y="2215018"/>
            <a:ext cx="1460" cy="21362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25" name="Straight Arrow Connector 24">
            <a:extLst>
              <a:ext uri="{FF2B5EF4-FFF2-40B4-BE49-F238E27FC236}">
                <a16:creationId xmlns:a16="http://schemas.microsoft.com/office/drawing/2014/main" id="{46D9166A-83B6-38C3-CBBD-72D3EA421FFA}"/>
              </a:ext>
            </a:extLst>
          </p:cNvPr>
          <p:cNvCxnSpPr>
            <a:cxnSpLocks/>
            <a:stCxn id="10" idx="6"/>
            <a:endCxn id="23" idx="1"/>
          </p:cNvCxnSpPr>
          <p:nvPr/>
        </p:nvCxnSpPr>
        <p:spPr>
          <a:xfrm flipV="1">
            <a:off x="8397206" y="2519720"/>
            <a:ext cx="441414" cy="657"/>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6" name="Rectangle: Rounded Corners 4">
            <a:extLst>
              <a:ext uri="{FF2B5EF4-FFF2-40B4-BE49-F238E27FC236}">
                <a16:creationId xmlns:a16="http://schemas.microsoft.com/office/drawing/2014/main" id="{0DEC267D-C2F8-743B-ACDB-C67715D7E1E6}"/>
              </a:ext>
            </a:extLst>
          </p:cNvPr>
          <p:cNvSpPr txBox="1"/>
          <p:nvPr/>
        </p:nvSpPr>
        <p:spPr>
          <a:xfrm>
            <a:off x="8830344" y="2809796"/>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Bind</a:t>
            </a:r>
          </a:p>
        </p:txBody>
      </p:sp>
      <p:sp>
        <p:nvSpPr>
          <p:cNvPr id="27" name="Rectangle: Rounded Corners 4">
            <a:extLst>
              <a:ext uri="{FF2B5EF4-FFF2-40B4-BE49-F238E27FC236}">
                <a16:creationId xmlns:a16="http://schemas.microsoft.com/office/drawing/2014/main" id="{02E1746C-5BED-BCE9-38A1-3EDB684056F5}"/>
              </a:ext>
            </a:extLst>
          </p:cNvPr>
          <p:cNvSpPr txBox="1"/>
          <p:nvPr/>
        </p:nvSpPr>
        <p:spPr>
          <a:xfrm>
            <a:off x="10564023" y="2812190"/>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Alignment</a:t>
            </a:r>
          </a:p>
        </p:txBody>
      </p:sp>
      <p:sp>
        <p:nvSpPr>
          <p:cNvPr id="28" name="Rectangle: Rounded Corners 4">
            <a:extLst>
              <a:ext uri="{FF2B5EF4-FFF2-40B4-BE49-F238E27FC236}">
                <a16:creationId xmlns:a16="http://schemas.microsoft.com/office/drawing/2014/main" id="{36D2B0E9-06B7-587C-654D-1AB738AAD6A3}"/>
              </a:ext>
            </a:extLst>
          </p:cNvPr>
          <p:cNvSpPr txBox="1"/>
          <p:nvPr/>
        </p:nvSpPr>
        <p:spPr>
          <a:xfrm>
            <a:off x="8838619" y="3274647"/>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Check Loss</a:t>
            </a:r>
          </a:p>
        </p:txBody>
      </p:sp>
      <p:sp>
        <p:nvSpPr>
          <p:cNvPr id="29" name="Rectangle: Rounded Corners 4">
            <a:extLst>
              <a:ext uri="{FF2B5EF4-FFF2-40B4-BE49-F238E27FC236}">
                <a16:creationId xmlns:a16="http://schemas.microsoft.com/office/drawing/2014/main" id="{03430C72-780C-AF8E-AFED-10863228B3C3}"/>
              </a:ext>
            </a:extLst>
          </p:cNvPr>
          <p:cNvSpPr txBox="1"/>
          <p:nvPr/>
        </p:nvSpPr>
        <p:spPr>
          <a:xfrm>
            <a:off x="10556403" y="3272194"/>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err="1"/>
              <a:t>Doorcheck</a:t>
            </a:r>
            <a:endParaRPr lang="en-US" dirty="0"/>
          </a:p>
        </p:txBody>
      </p:sp>
      <p:sp>
        <p:nvSpPr>
          <p:cNvPr id="30" name="Rectangle: Rounded Corners 4">
            <a:extLst>
              <a:ext uri="{FF2B5EF4-FFF2-40B4-BE49-F238E27FC236}">
                <a16:creationId xmlns:a16="http://schemas.microsoft.com/office/drawing/2014/main" id="{2C97DC48-825B-68AC-D7D5-02FF32E997C8}"/>
              </a:ext>
            </a:extLst>
          </p:cNvPr>
          <p:cNvSpPr txBox="1"/>
          <p:nvPr/>
        </p:nvSpPr>
        <p:spPr>
          <a:xfrm>
            <a:off x="8333944" y="4455185"/>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Static Force</a:t>
            </a:r>
          </a:p>
        </p:txBody>
      </p:sp>
      <p:sp>
        <p:nvSpPr>
          <p:cNvPr id="31" name="Rectangle: Rounded Corners 4">
            <a:extLst>
              <a:ext uri="{FF2B5EF4-FFF2-40B4-BE49-F238E27FC236}">
                <a16:creationId xmlns:a16="http://schemas.microsoft.com/office/drawing/2014/main" id="{53BDBD0E-E0B4-BF20-8B65-9B510D19BFDD}"/>
              </a:ext>
            </a:extLst>
          </p:cNvPr>
          <p:cNvSpPr txBox="1"/>
          <p:nvPr/>
        </p:nvSpPr>
        <p:spPr>
          <a:xfrm>
            <a:off x="10550250" y="4446164"/>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 Seal Gap</a:t>
            </a:r>
          </a:p>
        </p:txBody>
      </p:sp>
      <p:sp>
        <p:nvSpPr>
          <p:cNvPr id="32" name="Rectangle: Rounded Corners 4">
            <a:extLst>
              <a:ext uri="{FF2B5EF4-FFF2-40B4-BE49-F238E27FC236}">
                <a16:creationId xmlns:a16="http://schemas.microsoft.com/office/drawing/2014/main" id="{BA4DE978-2AFB-5816-D3F9-C11970F669EB}"/>
              </a:ext>
            </a:extLst>
          </p:cNvPr>
          <p:cNvSpPr txBox="1"/>
          <p:nvPr/>
        </p:nvSpPr>
        <p:spPr>
          <a:xfrm>
            <a:off x="8348209" y="4902082"/>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Spring</a:t>
            </a:r>
          </a:p>
        </p:txBody>
      </p:sp>
      <p:sp>
        <p:nvSpPr>
          <p:cNvPr id="33" name="Rectangle: Rounded Corners 4">
            <a:extLst>
              <a:ext uri="{FF2B5EF4-FFF2-40B4-BE49-F238E27FC236}">
                <a16:creationId xmlns:a16="http://schemas.microsoft.com/office/drawing/2014/main" id="{170CD976-2CC4-A1FD-5F34-6D5AD64D91F5}"/>
              </a:ext>
            </a:extLst>
          </p:cNvPr>
          <p:cNvSpPr txBox="1"/>
          <p:nvPr/>
        </p:nvSpPr>
        <p:spPr>
          <a:xfrm>
            <a:off x="10550250" y="4893863"/>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Striker</a:t>
            </a:r>
          </a:p>
        </p:txBody>
      </p:sp>
      <p:sp>
        <p:nvSpPr>
          <p:cNvPr id="34" name="Rectangle: Rounded Corners 4">
            <a:extLst>
              <a:ext uri="{FF2B5EF4-FFF2-40B4-BE49-F238E27FC236}">
                <a16:creationId xmlns:a16="http://schemas.microsoft.com/office/drawing/2014/main" id="{76308908-8829-B573-A52D-7073E623C787}"/>
              </a:ext>
            </a:extLst>
          </p:cNvPr>
          <p:cNvSpPr txBox="1"/>
          <p:nvPr/>
        </p:nvSpPr>
        <p:spPr>
          <a:xfrm>
            <a:off x="8348625" y="5359340"/>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Dynamics</a:t>
            </a:r>
          </a:p>
        </p:txBody>
      </p:sp>
      <p:sp>
        <p:nvSpPr>
          <p:cNvPr id="35" name="Rectangle: Rounded Corners 4">
            <a:extLst>
              <a:ext uri="{FF2B5EF4-FFF2-40B4-BE49-F238E27FC236}">
                <a16:creationId xmlns:a16="http://schemas.microsoft.com/office/drawing/2014/main" id="{B736AB16-0D78-4652-6ABD-671BBE5ED69A}"/>
              </a:ext>
            </a:extLst>
          </p:cNvPr>
          <p:cNvSpPr txBox="1"/>
          <p:nvPr/>
        </p:nvSpPr>
        <p:spPr>
          <a:xfrm>
            <a:off x="10550250" y="5341562"/>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 Seal Gap</a:t>
            </a:r>
          </a:p>
        </p:txBody>
      </p:sp>
      <p:cxnSp>
        <p:nvCxnSpPr>
          <p:cNvPr id="36" name="Connector: Elbow 35">
            <a:extLst>
              <a:ext uri="{FF2B5EF4-FFF2-40B4-BE49-F238E27FC236}">
                <a16:creationId xmlns:a16="http://schemas.microsoft.com/office/drawing/2014/main" id="{2131914B-9BDF-9DA8-896A-425B623D155F}"/>
              </a:ext>
            </a:extLst>
          </p:cNvPr>
          <p:cNvCxnSpPr>
            <a:cxnSpLocks/>
            <a:stCxn id="39" idx="2"/>
            <a:endCxn id="30" idx="1"/>
          </p:cNvCxnSpPr>
          <p:nvPr/>
        </p:nvCxnSpPr>
        <p:spPr>
          <a:xfrm rot="16200000" flipH="1">
            <a:off x="7640020" y="3922682"/>
            <a:ext cx="224798" cy="1163049"/>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37" name="Connector: Elbow 36">
            <a:extLst>
              <a:ext uri="{FF2B5EF4-FFF2-40B4-BE49-F238E27FC236}">
                <a16:creationId xmlns:a16="http://schemas.microsoft.com/office/drawing/2014/main" id="{A5AEAC2A-2B4E-690D-7B2F-D8382962F4E5}"/>
              </a:ext>
            </a:extLst>
          </p:cNvPr>
          <p:cNvCxnSpPr>
            <a:cxnSpLocks/>
            <a:stCxn id="12" idx="2"/>
            <a:endCxn id="15" idx="0"/>
          </p:cNvCxnSpPr>
          <p:nvPr/>
        </p:nvCxnSpPr>
        <p:spPr>
          <a:xfrm rot="5400000">
            <a:off x="8045380" y="-448101"/>
            <a:ext cx="206928" cy="2359727"/>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38" name="Connector: Elbow 37">
            <a:extLst>
              <a:ext uri="{FF2B5EF4-FFF2-40B4-BE49-F238E27FC236}">
                <a16:creationId xmlns:a16="http://schemas.microsoft.com/office/drawing/2014/main" id="{038269E2-8474-0C32-1DF5-D95B9AAA46AA}"/>
              </a:ext>
            </a:extLst>
          </p:cNvPr>
          <p:cNvCxnSpPr>
            <a:cxnSpLocks/>
            <a:stCxn id="15" idx="4"/>
            <a:endCxn id="20" idx="1"/>
          </p:cNvCxnSpPr>
          <p:nvPr/>
        </p:nvCxnSpPr>
        <p:spPr>
          <a:xfrm rot="16200000" flipH="1">
            <a:off x="6056581" y="1931090"/>
            <a:ext cx="5178333" cy="335353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39" name="Flowchart: Merge 38">
            <a:extLst>
              <a:ext uri="{FF2B5EF4-FFF2-40B4-BE49-F238E27FC236}">
                <a16:creationId xmlns:a16="http://schemas.microsoft.com/office/drawing/2014/main" id="{86D05A7E-61EA-E4B2-3167-E2443808CB40}"/>
              </a:ext>
            </a:extLst>
          </p:cNvPr>
          <p:cNvSpPr/>
          <p:nvPr/>
        </p:nvSpPr>
        <p:spPr>
          <a:xfrm>
            <a:off x="7052533" y="4189797"/>
            <a:ext cx="236723" cy="202011"/>
          </a:xfrm>
          <a:prstGeom prst="flowChartMerg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0" name="Connector: Elbow 39">
            <a:extLst>
              <a:ext uri="{FF2B5EF4-FFF2-40B4-BE49-F238E27FC236}">
                <a16:creationId xmlns:a16="http://schemas.microsoft.com/office/drawing/2014/main" id="{EEF6CEF1-D324-0359-0E7C-91D17DE1E127}"/>
              </a:ext>
            </a:extLst>
          </p:cNvPr>
          <p:cNvCxnSpPr>
            <a:cxnSpLocks/>
            <a:stCxn id="10" idx="2"/>
            <a:endCxn id="39" idx="0"/>
          </p:cNvCxnSpPr>
          <p:nvPr/>
        </p:nvCxnSpPr>
        <p:spPr>
          <a:xfrm rot="10800000" flipV="1">
            <a:off x="7170896" y="2520377"/>
            <a:ext cx="1033073" cy="1669420"/>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1" name="Connector: Elbow 40">
            <a:extLst>
              <a:ext uri="{FF2B5EF4-FFF2-40B4-BE49-F238E27FC236}">
                <a16:creationId xmlns:a16="http://schemas.microsoft.com/office/drawing/2014/main" id="{145813D4-9A3D-95ED-7EDF-1DD9A69EA2D4}"/>
              </a:ext>
            </a:extLst>
          </p:cNvPr>
          <p:cNvCxnSpPr>
            <a:cxnSpLocks/>
            <a:stCxn id="21" idx="2"/>
            <a:endCxn id="11" idx="0"/>
          </p:cNvCxnSpPr>
          <p:nvPr/>
        </p:nvCxnSpPr>
        <p:spPr>
          <a:xfrm rot="16200000" flipH="1">
            <a:off x="7885157" y="1516345"/>
            <a:ext cx="170234" cy="3275"/>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2" name="Connector: Elbow 41">
            <a:extLst>
              <a:ext uri="{FF2B5EF4-FFF2-40B4-BE49-F238E27FC236}">
                <a16:creationId xmlns:a16="http://schemas.microsoft.com/office/drawing/2014/main" id="{D2548251-937C-27D3-3DAF-9C02589DCE98}"/>
              </a:ext>
            </a:extLst>
          </p:cNvPr>
          <p:cNvCxnSpPr>
            <a:cxnSpLocks/>
            <a:stCxn id="11" idx="2"/>
            <a:endCxn id="39" idx="0"/>
          </p:cNvCxnSpPr>
          <p:nvPr/>
        </p:nvCxnSpPr>
        <p:spPr>
          <a:xfrm rot="10800000" flipV="1">
            <a:off x="7170895" y="1694833"/>
            <a:ext cx="704398" cy="2494964"/>
          </a:xfrm>
          <a:prstGeom prst="bentConnector2">
            <a:avLst/>
          </a:prstGeom>
          <a:ln w="19050">
            <a:solidFill>
              <a:srgbClr val="C8D82D"/>
            </a:solidFill>
            <a:tailEnd type="triangle"/>
          </a:ln>
        </p:spPr>
        <p:style>
          <a:lnRef idx="1">
            <a:schemeClr val="accent2"/>
          </a:lnRef>
          <a:fillRef idx="0">
            <a:schemeClr val="accent2"/>
          </a:fillRef>
          <a:effectRef idx="0">
            <a:schemeClr val="accent2"/>
          </a:effectRef>
          <a:fontRef idx="minor">
            <a:schemeClr val="tx1"/>
          </a:fontRef>
        </p:style>
      </p:cxnSp>
      <p:cxnSp>
        <p:nvCxnSpPr>
          <p:cNvPr id="43" name="Straight Connector 42">
            <a:extLst>
              <a:ext uri="{FF2B5EF4-FFF2-40B4-BE49-F238E27FC236}">
                <a16:creationId xmlns:a16="http://schemas.microsoft.com/office/drawing/2014/main" id="{81FCA65B-4EFD-81D4-983D-AB96A6374215}"/>
              </a:ext>
            </a:extLst>
          </p:cNvPr>
          <p:cNvCxnSpPr>
            <a:cxnSpLocks/>
          </p:cNvCxnSpPr>
          <p:nvPr/>
        </p:nvCxnSpPr>
        <p:spPr>
          <a:xfrm flipV="1">
            <a:off x="10556403" y="3063733"/>
            <a:ext cx="0" cy="15211"/>
          </a:xfrm>
          <a:prstGeom prst="line">
            <a:avLst/>
          </a:prstGeom>
        </p:spPr>
        <p:style>
          <a:lnRef idx="2">
            <a:schemeClr val="accent3"/>
          </a:lnRef>
          <a:fillRef idx="0">
            <a:schemeClr val="accent3"/>
          </a:fillRef>
          <a:effectRef idx="1">
            <a:schemeClr val="accent3"/>
          </a:effectRef>
          <a:fontRef idx="minor">
            <a:schemeClr val="tx1"/>
          </a:fontRef>
        </p:style>
      </p:cxnSp>
      <p:cxnSp>
        <p:nvCxnSpPr>
          <p:cNvPr id="44" name="Straight Connector 43">
            <a:extLst>
              <a:ext uri="{FF2B5EF4-FFF2-40B4-BE49-F238E27FC236}">
                <a16:creationId xmlns:a16="http://schemas.microsoft.com/office/drawing/2014/main" id="{1A7A55A5-AB0A-6C0D-A3C7-80F6E708E7E6}"/>
              </a:ext>
            </a:extLst>
          </p:cNvPr>
          <p:cNvCxnSpPr>
            <a:cxnSpLocks/>
            <a:stCxn id="30" idx="3"/>
            <a:endCxn id="31" idx="1"/>
          </p:cNvCxnSpPr>
          <p:nvPr/>
        </p:nvCxnSpPr>
        <p:spPr>
          <a:xfrm flipV="1">
            <a:off x="9806065" y="4607585"/>
            <a:ext cx="744185" cy="9021"/>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5" name="Straight Connector 44">
            <a:extLst>
              <a:ext uri="{FF2B5EF4-FFF2-40B4-BE49-F238E27FC236}">
                <a16:creationId xmlns:a16="http://schemas.microsoft.com/office/drawing/2014/main" id="{54D921B1-2767-737C-51C0-F2D361344C49}"/>
              </a:ext>
            </a:extLst>
          </p:cNvPr>
          <p:cNvCxnSpPr>
            <a:cxnSpLocks/>
            <a:stCxn id="32" idx="3"/>
            <a:endCxn id="33" idx="1"/>
          </p:cNvCxnSpPr>
          <p:nvPr/>
        </p:nvCxnSpPr>
        <p:spPr>
          <a:xfrm flipV="1">
            <a:off x="9820330" y="5055284"/>
            <a:ext cx="729920" cy="8219"/>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6" name="Straight Connector 45">
            <a:extLst>
              <a:ext uri="{FF2B5EF4-FFF2-40B4-BE49-F238E27FC236}">
                <a16:creationId xmlns:a16="http://schemas.microsoft.com/office/drawing/2014/main" id="{895ECF5C-C944-A4A2-E458-F330460A2EC2}"/>
              </a:ext>
            </a:extLst>
          </p:cNvPr>
          <p:cNvCxnSpPr>
            <a:cxnSpLocks/>
            <a:stCxn id="34" idx="3"/>
            <a:endCxn id="35" idx="1"/>
          </p:cNvCxnSpPr>
          <p:nvPr/>
        </p:nvCxnSpPr>
        <p:spPr>
          <a:xfrm flipV="1">
            <a:off x="9820746" y="5502983"/>
            <a:ext cx="729504" cy="17778"/>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7" name="Straight Connector 46">
            <a:extLst>
              <a:ext uri="{FF2B5EF4-FFF2-40B4-BE49-F238E27FC236}">
                <a16:creationId xmlns:a16="http://schemas.microsoft.com/office/drawing/2014/main" id="{E2FA4922-2C00-8F64-34D0-E578F4356917}"/>
              </a:ext>
            </a:extLst>
          </p:cNvPr>
          <p:cNvCxnSpPr>
            <a:cxnSpLocks/>
            <a:stCxn id="28" idx="3"/>
            <a:endCxn id="29" idx="1"/>
          </p:cNvCxnSpPr>
          <p:nvPr/>
        </p:nvCxnSpPr>
        <p:spPr>
          <a:xfrm flipV="1">
            <a:off x="10310740" y="3433615"/>
            <a:ext cx="245663" cy="2453"/>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8" name="Straight Connector 47">
            <a:extLst>
              <a:ext uri="{FF2B5EF4-FFF2-40B4-BE49-F238E27FC236}">
                <a16:creationId xmlns:a16="http://schemas.microsoft.com/office/drawing/2014/main" id="{52A433EF-A94C-1C76-2873-1059B5EC2C86}"/>
              </a:ext>
            </a:extLst>
          </p:cNvPr>
          <p:cNvCxnSpPr>
            <a:cxnSpLocks/>
            <a:stCxn id="26" idx="3"/>
            <a:endCxn id="27" idx="1"/>
          </p:cNvCxnSpPr>
          <p:nvPr/>
        </p:nvCxnSpPr>
        <p:spPr>
          <a:xfrm>
            <a:off x="10302465" y="2971217"/>
            <a:ext cx="261558" cy="2394"/>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9" name="Straight Connector 48">
            <a:extLst>
              <a:ext uri="{FF2B5EF4-FFF2-40B4-BE49-F238E27FC236}">
                <a16:creationId xmlns:a16="http://schemas.microsoft.com/office/drawing/2014/main" id="{F2AC9BBE-F64D-AB03-1D6F-153BB5589E71}"/>
              </a:ext>
            </a:extLst>
          </p:cNvPr>
          <p:cNvCxnSpPr>
            <a:cxnSpLocks/>
            <a:stCxn id="23" idx="3"/>
            <a:endCxn id="13" idx="1"/>
          </p:cNvCxnSpPr>
          <p:nvPr/>
        </p:nvCxnSpPr>
        <p:spPr>
          <a:xfrm flipV="1">
            <a:off x="10310741" y="2513607"/>
            <a:ext cx="245662" cy="6113"/>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0" name="Straight Arrow Connector 49">
            <a:extLst>
              <a:ext uri="{FF2B5EF4-FFF2-40B4-BE49-F238E27FC236}">
                <a16:creationId xmlns:a16="http://schemas.microsoft.com/office/drawing/2014/main" id="{FDD36FBD-75FC-B2F9-DEE4-A46BCC4EE197}"/>
              </a:ext>
            </a:extLst>
          </p:cNvPr>
          <p:cNvCxnSpPr>
            <a:cxnSpLocks/>
            <a:stCxn id="23" idx="2"/>
            <a:endCxn id="26" idx="0"/>
          </p:cNvCxnSpPr>
          <p:nvPr/>
        </p:nvCxnSpPr>
        <p:spPr>
          <a:xfrm flipH="1">
            <a:off x="9566405" y="2681140"/>
            <a:ext cx="8276" cy="12865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1" name="Straight Arrow Connector 50">
            <a:extLst>
              <a:ext uri="{FF2B5EF4-FFF2-40B4-BE49-F238E27FC236}">
                <a16:creationId xmlns:a16="http://schemas.microsoft.com/office/drawing/2014/main" id="{48AFCA32-A486-95B1-9D7A-38FDFE16CFE4}"/>
              </a:ext>
            </a:extLst>
          </p:cNvPr>
          <p:cNvCxnSpPr>
            <a:cxnSpLocks/>
            <a:stCxn id="26" idx="2"/>
            <a:endCxn id="28" idx="0"/>
          </p:cNvCxnSpPr>
          <p:nvPr/>
        </p:nvCxnSpPr>
        <p:spPr>
          <a:xfrm>
            <a:off x="9566405" y="3132637"/>
            <a:ext cx="8275" cy="142010"/>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2" name="Connector: Elbow 51">
            <a:extLst>
              <a:ext uri="{FF2B5EF4-FFF2-40B4-BE49-F238E27FC236}">
                <a16:creationId xmlns:a16="http://schemas.microsoft.com/office/drawing/2014/main" id="{14E70C86-188C-F8F1-E333-0EDFB62D716D}"/>
              </a:ext>
            </a:extLst>
          </p:cNvPr>
          <p:cNvCxnSpPr>
            <a:cxnSpLocks/>
            <a:stCxn id="28" idx="2"/>
            <a:endCxn id="39" idx="0"/>
          </p:cNvCxnSpPr>
          <p:nvPr/>
        </p:nvCxnSpPr>
        <p:spPr>
          <a:xfrm rot="5400000">
            <a:off x="8076634" y="2691750"/>
            <a:ext cx="592309" cy="2403785"/>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3" name="Straight Arrow Connector 52">
            <a:extLst>
              <a:ext uri="{FF2B5EF4-FFF2-40B4-BE49-F238E27FC236}">
                <a16:creationId xmlns:a16="http://schemas.microsoft.com/office/drawing/2014/main" id="{5A26D2E7-F981-BC19-666E-B9269F110422}"/>
              </a:ext>
            </a:extLst>
          </p:cNvPr>
          <p:cNvCxnSpPr>
            <a:cxnSpLocks/>
            <a:stCxn id="30" idx="2"/>
            <a:endCxn id="32" idx="0"/>
          </p:cNvCxnSpPr>
          <p:nvPr/>
        </p:nvCxnSpPr>
        <p:spPr>
          <a:xfrm>
            <a:off x="9070005" y="4778026"/>
            <a:ext cx="14265" cy="12405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4" name="Straight Arrow Connector 53">
            <a:extLst>
              <a:ext uri="{FF2B5EF4-FFF2-40B4-BE49-F238E27FC236}">
                <a16:creationId xmlns:a16="http://schemas.microsoft.com/office/drawing/2014/main" id="{6963E9C6-2D8D-C53B-D0A3-CB8D0D79B654}"/>
              </a:ext>
            </a:extLst>
          </p:cNvPr>
          <p:cNvCxnSpPr>
            <a:cxnSpLocks/>
            <a:stCxn id="32" idx="2"/>
            <a:endCxn id="34" idx="0"/>
          </p:cNvCxnSpPr>
          <p:nvPr/>
        </p:nvCxnSpPr>
        <p:spPr>
          <a:xfrm>
            <a:off x="9084270" y="5224923"/>
            <a:ext cx="416" cy="134417"/>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55" name="Rectangle: Rounded Corners 4">
            <a:extLst>
              <a:ext uri="{FF2B5EF4-FFF2-40B4-BE49-F238E27FC236}">
                <a16:creationId xmlns:a16="http://schemas.microsoft.com/office/drawing/2014/main" id="{711B77F6-2860-5596-6F21-1618C13E2C50}"/>
              </a:ext>
            </a:extLst>
          </p:cNvPr>
          <p:cNvSpPr txBox="1"/>
          <p:nvPr/>
        </p:nvSpPr>
        <p:spPr>
          <a:xfrm>
            <a:off x="10567055" y="3732197"/>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Cabin Air</a:t>
            </a:r>
          </a:p>
        </p:txBody>
      </p:sp>
      <p:cxnSp>
        <p:nvCxnSpPr>
          <p:cNvPr id="56" name="Connector: Elbow 55">
            <a:extLst>
              <a:ext uri="{FF2B5EF4-FFF2-40B4-BE49-F238E27FC236}">
                <a16:creationId xmlns:a16="http://schemas.microsoft.com/office/drawing/2014/main" id="{A16E4CF2-9959-8F4A-9D64-9AE98CA5758F}"/>
              </a:ext>
            </a:extLst>
          </p:cNvPr>
          <p:cNvCxnSpPr>
            <a:cxnSpLocks/>
            <a:stCxn id="28" idx="2"/>
            <a:endCxn id="55" idx="1"/>
          </p:cNvCxnSpPr>
          <p:nvPr/>
        </p:nvCxnSpPr>
        <p:spPr>
          <a:xfrm rot="16200000" flipH="1">
            <a:off x="9922802" y="3249365"/>
            <a:ext cx="296130" cy="992375"/>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2886848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9739CAB1-3962-4E55-A390-47E0869108E4}"/>
            </a:ext>
          </a:extLst>
        </p:cNvPr>
        <p:cNvGrpSpPr/>
        <p:nvPr/>
      </p:nvGrpSpPr>
      <p:grpSpPr>
        <a:xfrm>
          <a:off x="0" y="0"/>
          <a:ext cx="0" cy="0"/>
          <a:chOff x="0" y="0"/>
          <a:chExt cx="0" cy="0"/>
        </a:xfrm>
      </p:grpSpPr>
      <p:pic>
        <p:nvPicPr>
          <p:cNvPr id="8" name="Content Placeholder 7">
            <a:extLst>
              <a:ext uri="{FF2B5EF4-FFF2-40B4-BE49-F238E27FC236}">
                <a16:creationId xmlns:a16="http://schemas.microsoft.com/office/drawing/2014/main" id="{C2E18EC6-50B9-63E3-5D72-BB617B3D8BBC}"/>
              </a:ext>
            </a:extLst>
          </p:cNvPr>
          <p:cNvPicPr>
            <a:picLocks noGrp="1" noChangeAspect="1"/>
          </p:cNvPicPr>
          <p:nvPr>
            <p:ph sz="half" idx="2"/>
          </p:nvPr>
        </p:nvPicPr>
        <p:blipFill>
          <a:blip r:embed="rId4" cstate="email">
            <a:extLst>
              <a:ext uri="{28A0092B-C50C-407E-A947-70E740481C1C}">
                <a14:useLocalDpi xmlns:a14="http://schemas.microsoft.com/office/drawing/2010/main" val="0"/>
              </a:ext>
            </a:extLst>
          </a:blip>
          <a:stretch>
            <a:fillRect/>
          </a:stretch>
        </p:blipFill>
        <p:spPr>
          <a:xfrm>
            <a:off x="1017438" y="3284591"/>
            <a:ext cx="3965575" cy="2974181"/>
          </a:xfrm>
          <a:prstGeom prst="rect">
            <a:avLst/>
          </a:prstGeom>
        </p:spPr>
      </p:pic>
      <p:sp>
        <p:nvSpPr>
          <p:cNvPr id="204" name="TextBox 203">
            <a:extLst>
              <a:ext uri="{FF2B5EF4-FFF2-40B4-BE49-F238E27FC236}">
                <a16:creationId xmlns:a16="http://schemas.microsoft.com/office/drawing/2014/main" id="{32EE1FD4-3B92-FB66-C855-54EC8878C0EE}"/>
              </a:ext>
            </a:extLst>
          </p:cNvPr>
          <p:cNvSpPr txBox="1"/>
          <p:nvPr/>
        </p:nvSpPr>
        <p:spPr>
          <a:xfrm>
            <a:off x="6628240" y="0"/>
            <a:ext cx="5563760" cy="6868669"/>
          </a:xfrm>
          <a:prstGeom prst="rect">
            <a:avLst/>
          </a:prstGeom>
          <a:solidFill>
            <a:srgbClr val="C8D82D">
              <a:alpha val="13000"/>
            </a:srgbClr>
          </a:solidFill>
        </p:spPr>
        <p:txBody>
          <a:bodyPr wrap="square" rtlCol="0">
            <a:spAutoFit/>
          </a:bodyPr>
          <a:lstStyle/>
          <a:p>
            <a:endParaRPr lang="en-US" dirty="0"/>
          </a:p>
        </p:txBody>
      </p:sp>
      <p:sp>
        <p:nvSpPr>
          <p:cNvPr id="3" name="Footer Placeholder 2">
            <a:extLst>
              <a:ext uri="{FF2B5EF4-FFF2-40B4-BE49-F238E27FC236}">
                <a16:creationId xmlns:a16="http://schemas.microsoft.com/office/drawing/2014/main" id="{25242822-9827-D8E2-AFBD-5D2DB82B1DE3}"/>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17</a:t>
            </a:fld>
            <a:endParaRPr lang="en-US" dirty="0">
              <a:solidFill>
                <a:schemeClr val="tx1">
                  <a:lumMod val="65000"/>
                  <a:lumOff val="35000"/>
                </a:schemeClr>
              </a:solidFill>
            </a:endParaRPr>
          </a:p>
        </p:txBody>
      </p:sp>
      <p:sp>
        <p:nvSpPr>
          <p:cNvPr id="7" name="Title 6">
            <a:extLst>
              <a:ext uri="{FF2B5EF4-FFF2-40B4-BE49-F238E27FC236}">
                <a16:creationId xmlns:a16="http://schemas.microsoft.com/office/drawing/2014/main" id="{97F09F46-BC7E-010B-FC59-3109EFD51CA4}"/>
              </a:ext>
            </a:extLst>
          </p:cNvPr>
          <p:cNvSpPr>
            <a:spLocks noGrp="1"/>
          </p:cNvSpPr>
          <p:nvPr>
            <p:ph type="title"/>
          </p:nvPr>
        </p:nvSpPr>
        <p:spPr/>
        <p:txBody>
          <a:bodyPr>
            <a:normAutofit/>
          </a:bodyPr>
          <a:lstStyle/>
          <a:p>
            <a:r>
              <a:rPr lang="en-US" dirty="0"/>
              <a:t>5. Flow chart</a:t>
            </a:r>
            <a:endParaRPr lang="en-US" dirty="0">
              <a:solidFill>
                <a:srgbClr val="C8D82D"/>
              </a:solidFill>
            </a:endParaRPr>
          </a:p>
        </p:txBody>
      </p:sp>
      <p:sp>
        <p:nvSpPr>
          <p:cNvPr id="2" name="Content Placeholder 1">
            <a:extLst>
              <a:ext uri="{FF2B5EF4-FFF2-40B4-BE49-F238E27FC236}">
                <a16:creationId xmlns:a16="http://schemas.microsoft.com/office/drawing/2014/main" id="{50C3D596-EE38-18AE-7B0C-4DCB3E60F827}"/>
              </a:ext>
            </a:extLst>
          </p:cNvPr>
          <p:cNvSpPr>
            <a:spLocks noGrp="1"/>
          </p:cNvSpPr>
          <p:nvPr>
            <p:ph sz="half" idx="1"/>
          </p:nvPr>
        </p:nvSpPr>
        <p:spPr/>
        <p:txBody>
          <a:bodyPr/>
          <a:lstStyle/>
          <a:p>
            <a:r>
              <a:rPr lang="en-US" dirty="0"/>
              <a:t>5.3 Hinge and Check</a:t>
            </a:r>
          </a:p>
        </p:txBody>
      </p:sp>
      <p:sp>
        <p:nvSpPr>
          <p:cNvPr id="9" name="Footer Placeholder 4">
            <a:extLst>
              <a:ext uri="{FF2B5EF4-FFF2-40B4-BE49-F238E27FC236}">
                <a16:creationId xmlns:a16="http://schemas.microsoft.com/office/drawing/2014/main" id="{678025B1-D5A6-4006-5E56-55F611663705}"/>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14" name="Footer Placeholder 4">
            <a:extLst>
              <a:ext uri="{FF2B5EF4-FFF2-40B4-BE49-F238E27FC236}">
                <a16:creationId xmlns:a16="http://schemas.microsoft.com/office/drawing/2014/main" id="{D2D54648-BAF9-45A0-3A81-8EAD2B6C4425}"/>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
        <p:nvSpPr>
          <p:cNvPr id="16" name="Rectangle: Rounded Corners 4">
            <a:extLst>
              <a:ext uri="{FF2B5EF4-FFF2-40B4-BE49-F238E27FC236}">
                <a16:creationId xmlns:a16="http://schemas.microsoft.com/office/drawing/2014/main" id="{45FC5D89-6DB2-BED2-C72E-46297943DE24}"/>
              </a:ext>
            </a:extLst>
          </p:cNvPr>
          <p:cNvSpPr txBox="1"/>
          <p:nvPr/>
        </p:nvSpPr>
        <p:spPr>
          <a:xfrm>
            <a:off x="4636540" y="4933252"/>
            <a:ext cx="1605260" cy="568084"/>
          </a:xfrm>
          <a:prstGeom prst="rect">
            <a:avLst/>
          </a:prstGeom>
          <a:solidFill>
            <a:srgbClr val="FF0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Energy Loss</a:t>
            </a:r>
          </a:p>
        </p:txBody>
      </p:sp>
      <p:sp>
        <p:nvSpPr>
          <p:cNvPr id="17" name="Rectangle: Rounded Corners 4">
            <a:extLst>
              <a:ext uri="{FF2B5EF4-FFF2-40B4-BE49-F238E27FC236}">
                <a16:creationId xmlns:a16="http://schemas.microsoft.com/office/drawing/2014/main" id="{539C18A3-A61A-5A50-8223-23D979971A1D}"/>
              </a:ext>
            </a:extLst>
          </p:cNvPr>
          <p:cNvSpPr txBox="1"/>
          <p:nvPr/>
        </p:nvSpPr>
        <p:spPr>
          <a:xfrm>
            <a:off x="4636540" y="3601284"/>
            <a:ext cx="1605260" cy="389547"/>
          </a:xfrm>
          <a:prstGeom prst="rect">
            <a:avLst/>
          </a:prstGeom>
          <a:solidFill>
            <a:srgbClr val="FFC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Better then expected</a:t>
            </a:r>
          </a:p>
        </p:txBody>
      </p:sp>
      <p:sp>
        <p:nvSpPr>
          <p:cNvPr id="18" name="Rectangle: Rounded Corners 4">
            <a:extLst>
              <a:ext uri="{FF2B5EF4-FFF2-40B4-BE49-F238E27FC236}">
                <a16:creationId xmlns:a16="http://schemas.microsoft.com/office/drawing/2014/main" id="{DA26738B-D117-D359-92B2-8ADBA64CAA4B}"/>
              </a:ext>
            </a:extLst>
          </p:cNvPr>
          <p:cNvSpPr txBox="1"/>
          <p:nvPr/>
        </p:nvSpPr>
        <p:spPr>
          <a:xfrm>
            <a:off x="4646140" y="4085885"/>
            <a:ext cx="1605260" cy="747012"/>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Right Ratio</a:t>
            </a:r>
          </a:p>
        </p:txBody>
      </p:sp>
      <p:sp>
        <p:nvSpPr>
          <p:cNvPr id="119" name="Content Placeholder 4">
            <a:extLst>
              <a:ext uri="{FF2B5EF4-FFF2-40B4-BE49-F238E27FC236}">
                <a16:creationId xmlns:a16="http://schemas.microsoft.com/office/drawing/2014/main" id="{84BC985B-EFC6-B7F8-B699-BD0645C973E4}"/>
              </a:ext>
            </a:extLst>
          </p:cNvPr>
          <p:cNvSpPr txBox="1">
            <a:spLocks/>
          </p:cNvSpPr>
          <p:nvPr/>
        </p:nvSpPr>
        <p:spPr>
          <a:xfrm>
            <a:off x="1189047" y="1450773"/>
            <a:ext cx="4889696" cy="1805942"/>
          </a:xfrm>
          <a:prstGeom prst="rect">
            <a:avLst/>
          </a:prstGeom>
        </p:spPr>
        <p:txBody>
          <a:bodyPr vert="horz" lIns="91440" tIns="45720" rIns="91440" bIns="45720" numCol="1" rtlCol="0" anchor="t">
            <a:normAutofit lnSpcReduction="10000"/>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82880" lvl="1">
              <a:lnSpc>
                <a:spcPct val="100000"/>
              </a:lnSpc>
              <a:spcBef>
                <a:spcPts val="0"/>
              </a:spcBef>
              <a:buFont typeface="Arial" panose="020B0604020202020204" pitchFamily="34" charset="0"/>
              <a:buNone/>
            </a:pPr>
            <a:r>
              <a:rPr lang="en-US" sz="1200" i="1" dirty="0"/>
              <a:t>For a given door design there should be a fixed relation ship with provided Energy Input and resulting Speed.</a:t>
            </a:r>
          </a:p>
          <a:p>
            <a:pPr marL="182880" lvl="1">
              <a:lnSpc>
                <a:spcPct val="100000"/>
              </a:lnSpc>
              <a:spcBef>
                <a:spcPts val="0"/>
              </a:spcBef>
              <a:buFont typeface="Arial" panose="020B0604020202020204" pitchFamily="34" charset="0"/>
              <a:buNone/>
            </a:pPr>
            <a:endParaRPr lang="en-US" sz="1200" i="1" dirty="0"/>
          </a:p>
          <a:p>
            <a:pPr marL="354330" lvl="1" indent="-171450">
              <a:lnSpc>
                <a:spcPct val="100000"/>
              </a:lnSpc>
              <a:spcBef>
                <a:spcPts val="0"/>
              </a:spcBef>
              <a:buFont typeface="Arial" panose="020B0604020202020204" pitchFamily="34" charset="0"/>
              <a:buChar char="•"/>
            </a:pPr>
            <a:r>
              <a:rPr lang="en-US" sz="1200" b="1" i="1" dirty="0"/>
              <a:t>From the fully open position with Open Cabin.</a:t>
            </a:r>
          </a:p>
          <a:p>
            <a:pPr marL="354330" lvl="1" indent="-171450">
              <a:lnSpc>
                <a:spcPct val="100000"/>
              </a:lnSpc>
              <a:spcBef>
                <a:spcPts val="0"/>
              </a:spcBef>
              <a:buFont typeface="Arial" panose="020B0604020202020204" pitchFamily="34" charset="0"/>
              <a:buChar char="•"/>
            </a:pPr>
            <a:r>
              <a:rPr lang="en-US" sz="1200" b="1" i="1" dirty="0"/>
              <a:t>Minimum Closing Energy</a:t>
            </a:r>
          </a:p>
          <a:p>
            <a:pPr marL="354330" lvl="1" indent="-171450">
              <a:lnSpc>
                <a:spcPct val="100000"/>
              </a:lnSpc>
              <a:spcBef>
                <a:spcPts val="0"/>
              </a:spcBef>
              <a:buFont typeface="Arial" panose="020B0604020202020204" pitchFamily="34" charset="0"/>
              <a:buChar char="•"/>
            </a:pPr>
            <a:r>
              <a:rPr lang="en-US" sz="1200" b="1" i="1" dirty="0"/>
              <a:t>Minimum Closing Speed</a:t>
            </a:r>
          </a:p>
          <a:p>
            <a:pPr marL="182880" lvl="1">
              <a:lnSpc>
                <a:spcPct val="100000"/>
              </a:lnSpc>
              <a:spcBef>
                <a:spcPts val="0"/>
              </a:spcBef>
              <a:buFont typeface="Arial" panose="020B0604020202020204" pitchFamily="34" charset="0"/>
              <a:buNone/>
            </a:pPr>
            <a:endParaRPr lang="en-US" sz="1200" i="1" dirty="0"/>
          </a:p>
          <a:p>
            <a:pPr marL="182880" lvl="1">
              <a:lnSpc>
                <a:spcPct val="100000"/>
              </a:lnSpc>
              <a:spcBef>
                <a:spcPts val="0"/>
              </a:spcBef>
              <a:buFont typeface="Arial" panose="020B0604020202020204" pitchFamily="34" charset="0"/>
              <a:buNone/>
            </a:pPr>
            <a:r>
              <a:rPr lang="en-US" sz="1200" i="1" dirty="0"/>
              <a:t>A deviation from normal indicates and excessive loss of energy in the main travel of the door. This loss can be caused by an issue in </a:t>
            </a:r>
            <a:r>
              <a:rPr lang="en-US" sz="1200" b="1" i="1" dirty="0"/>
              <a:t>hinge or </a:t>
            </a:r>
            <a:r>
              <a:rPr lang="en-US" sz="1200" b="1" i="1" dirty="0" err="1"/>
              <a:t>doorcheck</a:t>
            </a:r>
            <a:r>
              <a:rPr lang="en-US" sz="1200" i="1" dirty="0"/>
              <a:t>.</a:t>
            </a:r>
          </a:p>
          <a:p>
            <a:pPr marL="182880" lvl="1">
              <a:lnSpc>
                <a:spcPct val="100000"/>
              </a:lnSpc>
              <a:spcBef>
                <a:spcPts val="0"/>
              </a:spcBef>
              <a:buFont typeface="Arial" panose="020B0604020202020204" pitchFamily="34" charset="0"/>
              <a:buNone/>
            </a:pPr>
            <a:endParaRPr lang="en-US" sz="1200" b="1" i="1" dirty="0"/>
          </a:p>
          <a:p>
            <a:pPr marL="182880" lvl="1">
              <a:lnSpc>
                <a:spcPct val="100000"/>
              </a:lnSpc>
              <a:spcBef>
                <a:spcPts val="0"/>
              </a:spcBef>
            </a:pPr>
            <a:endParaRPr lang="en-US" sz="1200" b="1" i="1" dirty="0"/>
          </a:p>
          <a:p>
            <a:pPr marL="182880" lvl="1">
              <a:lnSpc>
                <a:spcPct val="100000"/>
              </a:lnSpc>
              <a:spcBef>
                <a:spcPts val="600"/>
              </a:spcBef>
              <a:buClr>
                <a:srgbClr val="C9D803"/>
              </a:buClr>
              <a:buFont typeface="Arial" panose="020B0604020202020204" pitchFamily="34" charset="0"/>
              <a:buNone/>
            </a:pPr>
            <a:endParaRPr lang="en-US" sz="1000" dirty="0"/>
          </a:p>
        </p:txBody>
      </p:sp>
      <p:sp>
        <p:nvSpPr>
          <p:cNvPr id="13" name="Rectangle: Rounded Corners 4">
            <a:extLst>
              <a:ext uri="{FF2B5EF4-FFF2-40B4-BE49-F238E27FC236}">
                <a16:creationId xmlns:a16="http://schemas.microsoft.com/office/drawing/2014/main" id="{9277E713-5715-EB47-036D-6CEA92A81D61}"/>
              </a:ext>
            </a:extLst>
          </p:cNvPr>
          <p:cNvSpPr txBox="1"/>
          <p:nvPr/>
        </p:nvSpPr>
        <p:spPr>
          <a:xfrm>
            <a:off x="7563066" y="1892177"/>
            <a:ext cx="1472121" cy="322841"/>
          </a:xfrm>
          <a:prstGeom prst="rect">
            <a:avLst/>
          </a:prstGeom>
          <a:solidFill>
            <a:srgbClr val="00B0F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and Check</a:t>
            </a:r>
          </a:p>
        </p:txBody>
      </p:sp>
      <p:sp>
        <p:nvSpPr>
          <p:cNvPr id="15" name="Flowchart: Summing Junction 14">
            <a:extLst>
              <a:ext uri="{FF2B5EF4-FFF2-40B4-BE49-F238E27FC236}">
                <a16:creationId xmlns:a16="http://schemas.microsoft.com/office/drawing/2014/main" id="{6202E05C-6661-1DDD-80BE-F085ADB6ADAA}"/>
              </a:ext>
            </a:extLst>
          </p:cNvPr>
          <p:cNvSpPr/>
          <p:nvPr/>
        </p:nvSpPr>
        <p:spPr>
          <a:xfrm>
            <a:off x="8203968" y="2428644"/>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lowchart: Summing Junction 18">
            <a:extLst>
              <a:ext uri="{FF2B5EF4-FFF2-40B4-BE49-F238E27FC236}">
                <a16:creationId xmlns:a16="http://schemas.microsoft.com/office/drawing/2014/main" id="{48E89B10-6340-BE5E-E94B-3A044E9F3D6A}"/>
              </a:ext>
            </a:extLst>
          </p:cNvPr>
          <p:cNvSpPr/>
          <p:nvPr/>
        </p:nvSpPr>
        <p:spPr>
          <a:xfrm>
            <a:off x="7875293" y="1603100"/>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4">
            <a:extLst>
              <a:ext uri="{FF2B5EF4-FFF2-40B4-BE49-F238E27FC236}">
                <a16:creationId xmlns:a16="http://schemas.microsoft.com/office/drawing/2014/main" id="{B46F5D6C-3844-A152-4603-1AFA75182B99}"/>
              </a:ext>
            </a:extLst>
          </p:cNvPr>
          <p:cNvSpPr txBox="1"/>
          <p:nvPr/>
        </p:nvSpPr>
        <p:spPr>
          <a:xfrm>
            <a:off x="8435194" y="305457"/>
            <a:ext cx="1787025"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Closing Energy (First)</a:t>
            </a:r>
          </a:p>
        </p:txBody>
      </p:sp>
      <p:sp>
        <p:nvSpPr>
          <p:cNvPr id="21" name="Rectangle: Rounded Corners 4">
            <a:extLst>
              <a:ext uri="{FF2B5EF4-FFF2-40B4-BE49-F238E27FC236}">
                <a16:creationId xmlns:a16="http://schemas.microsoft.com/office/drawing/2014/main" id="{B2B2397A-C65D-B4D1-BFF1-A6C795F92EE2}"/>
              </a:ext>
            </a:extLst>
          </p:cNvPr>
          <p:cNvSpPr txBox="1"/>
          <p:nvPr/>
        </p:nvSpPr>
        <p:spPr>
          <a:xfrm>
            <a:off x="10556403" y="2352186"/>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Tip</a:t>
            </a:r>
          </a:p>
        </p:txBody>
      </p:sp>
      <p:sp>
        <p:nvSpPr>
          <p:cNvPr id="22" name="Flowchart: Summing Junction 21">
            <a:extLst>
              <a:ext uri="{FF2B5EF4-FFF2-40B4-BE49-F238E27FC236}">
                <a16:creationId xmlns:a16="http://schemas.microsoft.com/office/drawing/2014/main" id="{CDA4EF10-35FF-1C4E-E73C-37DE7E306295}"/>
              </a:ext>
            </a:extLst>
          </p:cNvPr>
          <p:cNvSpPr/>
          <p:nvPr/>
        </p:nvSpPr>
        <p:spPr>
          <a:xfrm>
            <a:off x="6872361" y="835226"/>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Connector: Elbow 22">
            <a:extLst>
              <a:ext uri="{FF2B5EF4-FFF2-40B4-BE49-F238E27FC236}">
                <a16:creationId xmlns:a16="http://schemas.microsoft.com/office/drawing/2014/main" id="{DDA51B7C-F26A-5871-A33A-E2083F071D80}"/>
              </a:ext>
            </a:extLst>
          </p:cNvPr>
          <p:cNvCxnSpPr>
            <a:cxnSpLocks/>
            <a:stCxn id="22" idx="6"/>
            <a:endCxn id="25" idx="0"/>
          </p:cNvCxnSpPr>
          <p:nvPr/>
        </p:nvCxnSpPr>
        <p:spPr>
          <a:xfrm>
            <a:off x="7065599" y="926959"/>
            <a:ext cx="903038" cy="183066"/>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4" name="Rectangle: Rounded Corners 4">
            <a:extLst>
              <a:ext uri="{FF2B5EF4-FFF2-40B4-BE49-F238E27FC236}">
                <a16:creationId xmlns:a16="http://schemas.microsoft.com/office/drawing/2014/main" id="{3172D59D-552E-353D-E669-D481B54104DD}"/>
              </a:ext>
            </a:extLst>
          </p:cNvPr>
          <p:cNvSpPr txBox="1"/>
          <p:nvPr/>
        </p:nvSpPr>
        <p:spPr>
          <a:xfrm>
            <a:off x="10322514" y="6064284"/>
            <a:ext cx="1738421" cy="265479"/>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OK</a:t>
            </a:r>
          </a:p>
        </p:txBody>
      </p:sp>
      <p:sp>
        <p:nvSpPr>
          <p:cNvPr id="25" name="Rectangle: Rounded Corners 4">
            <a:extLst>
              <a:ext uri="{FF2B5EF4-FFF2-40B4-BE49-F238E27FC236}">
                <a16:creationId xmlns:a16="http://schemas.microsoft.com/office/drawing/2014/main" id="{81898C31-716E-1FCB-82FC-710DB8B0D272}"/>
              </a:ext>
            </a:extLst>
          </p:cNvPr>
          <p:cNvSpPr txBox="1"/>
          <p:nvPr/>
        </p:nvSpPr>
        <p:spPr>
          <a:xfrm>
            <a:off x="7075124" y="1110025"/>
            <a:ext cx="1787025"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Closing Energy (Full)</a:t>
            </a:r>
          </a:p>
        </p:txBody>
      </p:sp>
      <p:cxnSp>
        <p:nvCxnSpPr>
          <p:cNvPr id="26" name="Connector: Elbow 25">
            <a:extLst>
              <a:ext uri="{FF2B5EF4-FFF2-40B4-BE49-F238E27FC236}">
                <a16:creationId xmlns:a16="http://schemas.microsoft.com/office/drawing/2014/main" id="{73CE830F-C696-269E-C8E5-33FE08FDA318}"/>
              </a:ext>
            </a:extLst>
          </p:cNvPr>
          <p:cNvCxnSpPr>
            <a:cxnSpLocks/>
            <a:stCxn id="19" idx="6"/>
            <a:endCxn id="13" idx="0"/>
          </p:cNvCxnSpPr>
          <p:nvPr/>
        </p:nvCxnSpPr>
        <p:spPr>
          <a:xfrm>
            <a:off x="8068531" y="1694833"/>
            <a:ext cx="230596" cy="19734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7" name="Rectangle: Rounded Corners 4">
            <a:extLst>
              <a:ext uri="{FF2B5EF4-FFF2-40B4-BE49-F238E27FC236}">
                <a16:creationId xmlns:a16="http://schemas.microsoft.com/office/drawing/2014/main" id="{84DB2CD8-A766-CCDC-0675-FF09993058BC}"/>
              </a:ext>
            </a:extLst>
          </p:cNvPr>
          <p:cNvSpPr txBox="1"/>
          <p:nvPr/>
        </p:nvSpPr>
        <p:spPr>
          <a:xfrm>
            <a:off x="8838620" y="2358299"/>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Tip</a:t>
            </a:r>
          </a:p>
        </p:txBody>
      </p:sp>
      <p:cxnSp>
        <p:nvCxnSpPr>
          <p:cNvPr id="28" name="Straight Arrow Connector 27">
            <a:extLst>
              <a:ext uri="{FF2B5EF4-FFF2-40B4-BE49-F238E27FC236}">
                <a16:creationId xmlns:a16="http://schemas.microsoft.com/office/drawing/2014/main" id="{61C617CB-70CB-2658-6A88-8D1B68C3EFF2}"/>
              </a:ext>
            </a:extLst>
          </p:cNvPr>
          <p:cNvCxnSpPr>
            <a:cxnSpLocks/>
            <a:stCxn id="13" idx="2"/>
            <a:endCxn id="15" idx="0"/>
          </p:cNvCxnSpPr>
          <p:nvPr/>
        </p:nvCxnSpPr>
        <p:spPr>
          <a:xfrm>
            <a:off x="8299127" y="2215018"/>
            <a:ext cx="1460" cy="21362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29" name="Straight Arrow Connector 28">
            <a:extLst>
              <a:ext uri="{FF2B5EF4-FFF2-40B4-BE49-F238E27FC236}">
                <a16:creationId xmlns:a16="http://schemas.microsoft.com/office/drawing/2014/main" id="{EDE62D21-825F-C047-3577-62A59511FA1B}"/>
              </a:ext>
            </a:extLst>
          </p:cNvPr>
          <p:cNvCxnSpPr>
            <a:cxnSpLocks/>
            <a:stCxn id="15" idx="6"/>
            <a:endCxn id="27" idx="1"/>
          </p:cNvCxnSpPr>
          <p:nvPr/>
        </p:nvCxnSpPr>
        <p:spPr>
          <a:xfrm flipV="1">
            <a:off x="8397206" y="2519720"/>
            <a:ext cx="441414" cy="657"/>
          </a:xfrm>
          <a:prstGeom prst="straightConnector1">
            <a:avLst/>
          </a:prstGeom>
          <a:ln w="28575">
            <a:solidFill>
              <a:srgbClr val="FF0000"/>
            </a:solidFill>
            <a:tailEnd type="triangle"/>
          </a:ln>
        </p:spPr>
        <p:style>
          <a:lnRef idx="1">
            <a:schemeClr val="accent2"/>
          </a:lnRef>
          <a:fillRef idx="0">
            <a:schemeClr val="accent2"/>
          </a:fillRef>
          <a:effectRef idx="0">
            <a:schemeClr val="accent2"/>
          </a:effectRef>
          <a:fontRef idx="minor">
            <a:schemeClr val="tx1"/>
          </a:fontRef>
        </p:style>
      </p:cxnSp>
      <p:sp>
        <p:nvSpPr>
          <p:cNvPr id="30" name="Rectangle: Rounded Corners 4">
            <a:extLst>
              <a:ext uri="{FF2B5EF4-FFF2-40B4-BE49-F238E27FC236}">
                <a16:creationId xmlns:a16="http://schemas.microsoft.com/office/drawing/2014/main" id="{4B0B9CFF-E60F-E69D-8E69-B6F52850AFFA}"/>
              </a:ext>
            </a:extLst>
          </p:cNvPr>
          <p:cNvSpPr txBox="1"/>
          <p:nvPr/>
        </p:nvSpPr>
        <p:spPr>
          <a:xfrm>
            <a:off x="8830344" y="2809796"/>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Bind</a:t>
            </a:r>
          </a:p>
        </p:txBody>
      </p:sp>
      <p:sp>
        <p:nvSpPr>
          <p:cNvPr id="31" name="Rectangle: Rounded Corners 4">
            <a:extLst>
              <a:ext uri="{FF2B5EF4-FFF2-40B4-BE49-F238E27FC236}">
                <a16:creationId xmlns:a16="http://schemas.microsoft.com/office/drawing/2014/main" id="{208A71D6-158A-DD34-E759-24120AC0682A}"/>
              </a:ext>
            </a:extLst>
          </p:cNvPr>
          <p:cNvSpPr txBox="1"/>
          <p:nvPr/>
        </p:nvSpPr>
        <p:spPr>
          <a:xfrm>
            <a:off x="10564023" y="2812190"/>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Alignment</a:t>
            </a:r>
          </a:p>
        </p:txBody>
      </p:sp>
      <p:sp>
        <p:nvSpPr>
          <p:cNvPr id="32" name="Rectangle: Rounded Corners 4">
            <a:extLst>
              <a:ext uri="{FF2B5EF4-FFF2-40B4-BE49-F238E27FC236}">
                <a16:creationId xmlns:a16="http://schemas.microsoft.com/office/drawing/2014/main" id="{94B7867E-E567-59FC-AEB1-8DA5FA1B5744}"/>
              </a:ext>
            </a:extLst>
          </p:cNvPr>
          <p:cNvSpPr txBox="1"/>
          <p:nvPr/>
        </p:nvSpPr>
        <p:spPr>
          <a:xfrm>
            <a:off x="8838619" y="3274647"/>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Check Loss</a:t>
            </a:r>
          </a:p>
        </p:txBody>
      </p:sp>
      <p:sp>
        <p:nvSpPr>
          <p:cNvPr id="33" name="Rectangle: Rounded Corners 4">
            <a:extLst>
              <a:ext uri="{FF2B5EF4-FFF2-40B4-BE49-F238E27FC236}">
                <a16:creationId xmlns:a16="http://schemas.microsoft.com/office/drawing/2014/main" id="{6715E250-4555-5E64-97A3-AC7437CDF384}"/>
              </a:ext>
            </a:extLst>
          </p:cNvPr>
          <p:cNvSpPr txBox="1"/>
          <p:nvPr/>
        </p:nvSpPr>
        <p:spPr>
          <a:xfrm>
            <a:off x="10556403" y="3272194"/>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err="1"/>
              <a:t>Doorcheck</a:t>
            </a:r>
            <a:endParaRPr lang="en-US" dirty="0"/>
          </a:p>
        </p:txBody>
      </p:sp>
      <p:sp>
        <p:nvSpPr>
          <p:cNvPr id="34" name="Rectangle: Rounded Corners 4">
            <a:extLst>
              <a:ext uri="{FF2B5EF4-FFF2-40B4-BE49-F238E27FC236}">
                <a16:creationId xmlns:a16="http://schemas.microsoft.com/office/drawing/2014/main" id="{8D7A3DC5-1189-DD77-BF65-C896D45B1FE6}"/>
              </a:ext>
            </a:extLst>
          </p:cNvPr>
          <p:cNvSpPr txBox="1"/>
          <p:nvPr/>
        </p:nvSpPr>
        <p:spPr>
          <a:xfrm>
            <a:off x="8333944" y="4455185"/>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Static Force</a:t>
            </a:r>
          </a:p>
        </p:txBody>
      </p:sp>
      <p:sp>
        <p:nvSpPr>
          <p:cNvPr id="35" name="Rectangle: Rounded Corners 4">
            <a:extLst>
              <a:ext uri="{FF2B5EF4-FFF2-40B4-BE49-F238E27FC236}">
                <a16:creationId xmlns:a16="http://schemas.microsoft.com/office/drawing/2014/main" id="{10B666F1-3FC2-C92F-9920-DAAFDB30EF49}"/>
              </a:ext>
            </a:extLst>
          </p:cNvPr>
          <p:cNvSpPr txBox="1"/>
          <p:nvPr/>
        </p:nvSpPr>
        <p:spPr>
          <a:xfrm>
            <a:off x="10550250" y="4446164"/>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 Seal Gap</a:t>
            </a:r>
          </a:p>
        </p:txBody>
      </p:sp>
      <p:sp>
        <p:nvSpPr>
          <p:cNvPr id="36" name="Rectangle: Rounded Corners 4">
            <a:extLst>
              <a:ext uri="{FF2B5EF4-FFF2-40B4-BE49-F238E27FC236}">
                <a16:creationId xmlns:a16="http://schemas.microsoft.com/office/drawing/2014/main" id="{A51A2E8A-E0AA-39FD-D4D9-73EA9F883703}"/>
              </a:ext>
            </a:extLst>
          </p:cNvPr>
          <p:cNvSpPr txBox="1"/>
          <p:nvPr/>
        </p:nvSpPr>
        <p:spPr>
          <a:xfrm>
            <a:off x="8348209" y="4902082"/>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Spring</a:t>
            </a:r>
          </a:p>
        </p:txBody>
      </p:sp>
      <p:sp>
        <p:nvSpPr>
          <p:cNvPr id="37" name="Rectangle: Rounded Corners 4">
            <a:extLst>
              <a:ext uri="{FF2B5EF4-FFF2-40B4-BE49-F238E27FC236}">
                <a16:creationId xmlns:a16="http://schemas.microsoft.com/office/drawing/2014/main" id="{5D16899B-583B-0214-4032-35FD713F4B7D}"/>
              </a:ext>
            </a:extLst>
          </p:cNvPr>
          <p:cNvSpPr txBox="1"/>
          <p:nvPr/>
        </p:nvSpPr>
        <p:spPr>
          <a:xfrm>
            <a:off x="10550250" y="4893863"/>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Striker</a:t>
            </a:r>
          </a:p>
        </p:txBody>
      </p:sp>
      <p:sp>
        <p:nvSpPr>
          <p:cNvPr id="38" name="Rectangle: Rounded Corners 4">
            <a:extLst>
              <a:ext uri="{FF2B5EF4-FFF2-40B4-BE49-F238E27FC236}">
                <a16:creationId xmlns:a16="http://schemas.microsoft.com/office/drawing/2014/main" id="{3414D307-9A2B-F91E-8965-23367A18854F}"/>
              </a:ext>
            </a:extLst>
          </p:cNvPr>
          <p:cNvSpPr txBox="1"/>
          <p:nvPr/>
        </p:nvSpPr>
        <p:spPr>
          <a:xfrm>
            <a:off x="8348625" y="5359340"/>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Dynamics</a:t>
            </a:r>
          </a:p>
        </p:txBody>
      </p:sp>
      <p:sp>
        <p:nvSpPr>
          <p:cNvPr id="39" name="Rectangle: Rounded Corners 4">
            <a:extLst>
              <a:ext uri="{FF2B5EF4-FFF2-40B4-BE49-F238E27FC236}">
                <a16:creationId xmlns:a16="http://schemas.microsoft.com/office/drawing/2014/main" id="{83CDF458-E961-608C-1C56-D6451D6DB00B}"/>
              </a:ext>
            </a:extLst>
          </p:cNvPr>
          <p:cNvSpPr txBox="1"/>
          <p:nvPr/>
        </p:nvSpPr>
        <p:spPr>
          <a:xfrm>
            <a:off x="10550250" y="5341562"/>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 Seal Gap</a:t>
            </a:r>
          </a:p>
        </p:txBody>
      </p:sp>
      <p:cxnSp>
        <p:nvCxnSpPr>
          <p:cNvPr id="40" name="Connector: Elbow 39">
            <a:extLst>
              <a:ext uri="{FF2B5EF4-FFF2-40B4-BE49-F238E27FC236}">
                <a16:creationId xmlns:a16="http://schemas.microsoft.com/office/drawing/2014/main" id="{4EC78BBF-3BED-F5A3-AFEF-AAF467071DDB}"/>
              </a:ext>
            </a:extLst>
          </p:cNvPr>
          <p:cNvCxnSpPr>
            <a:cxnSpLocks/>
            <a:stCxn id="43" idx="2"/>
            <a:endCxn id="34" idx="1"/>
          </p:cNvCxnSpPr>
          <p:nvPr/>
        </p:nvCxnSpPr>
        <p:spPr>
          <a:xfrm rot="16200000" flipH="1">
            <a:off x="7640020" y="3922682"/>
            <a:ext cx="224798" cy="1163049"/>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1" name="Connector: Elbow 40">
            <a:extLst>
              <a:ext uri="{FF2B5EF4-FFF2-40B4-BE49-F238E27FC236}">
                <a16:creationId xmlns:a16="http://schemas.microsoft.com/office/drawing/2014/main" id="{2CD67AC6-8597-FD25-9121-A333C4CF931F}"/>
              </a:ext>
            </a:extLst>
          </p:cNvPr>
          <p:cNvCxnSpPr>
            <a:cxnSpLocks/>
            <a:stCxn id="20" idx="2"/>
            <a:endCxn id="22" idx="0"/>
          </p:cNvCxnSpPr>
          <p:nvPr/>
        </p:nvCxnSpPr>
        <p:spPr>
          <a:xfrm rot="5400000">
            <a:off x="8045380" y="-448101"/>
            <a:ext cx="206928" cy="2359727"/>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2" name="Connector: Elbow 41">
            <a:extLst>
              <a:ext uri="{FF2B5EF4-FFF2-40B4-BE49-F238E27FC236}">
                <a16:creationId xmlns:a16="http://schemas.microsoft.com/office/drawing/2014/main" id="{2B70F18A-403F-DF85-E632-28872D811691}"/>
              </a:ext>
            </a:extLst>
          </p:cNvPr>
          <p:cNvCxnSpPr>
            <a:cxnSpLocks/>
            <a:stCxn id="22" idx="4"/>
            <a:endCxn id="24" idx="1"/>
          </p:cNvCxnSpPr>
          <p:nvPr/>
        </p:nvCxnSpPr>
        <p:spPr>
          <a:xfrm rot="16200000" flipH="1">
            <a:off x="6056581" y="1931090"/>
            <a:ext cx="5178333" cy="335353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43" name="Flowchart: Merge 42">
            <a:extLst>
              <a:ext uri="{FF2B5EF4-FFF2-40B4-BE49-F238E27FC236}">
                <a16:creationId xmlns:a16="http://schemas.microsoft.com/office/drawing/2014/main" id="{AA333584-7EFF-3C8A-C0A3-C30259457976}"/>
              </a:ext>
            </a:extLst>
          </p:cNvPr>
          <p:cNvSpPr/>
          <p:nvPr/>
        </p:nvSpPr>
        <p:spPr>
          <a:xfrm>
            <a:off x="7052533" y="4189797"/>
            <a:ext cx="236723" cy="202011"/>
          </a:xfrm>
          <a:prstGeom prst="flowChartMerg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5" name="Connector: Elbow 44">
            <a:extLst>
              <a:ext uri="{FF2B5EF4-FFF2-40B4-BE49-F238E27FC236}">
                <a16:creationId xmlns:a16="http://schemas.microsoft.com/office/drawing/2014/main" id="{2E376806-E13B-A520-4D75-6A0564BD403C}"/>
              </a:ext>
            </a:extLst>
          </p:cNvPr>
          <p:cNvCxnSpPr>
            <a:cxnSpLocks/>
            <a:stCxn id="25" idx="2"/>
            <a:endCxn id="19" idx="0"/>
          </p:cNvCxnSpPr>
          <p:nvPr/>
        </p:nvCxnSpPr>
        <p:spPr>
          <a:xfrm rot="16200000" flipH="1">
            <a:off x="7885157" y="1516345"/>
            <a:ext cx="170234" cy="3275"/>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6" name="Connector: Elbow 45">
            <a:extLst>
              <a:ext uri="{FF2B5EF4-FFF2-40B4-BE49-F238E27FC236}">
                <a16:creationId xmlns:a16="http://schemas.microsoft.com/office/drawing/2014/main" id="{1263BD51-1D00-5C73-65E9-1EB1E55948EE}"/>
              </a:ext>
            </a:extLst>
          </p:cNvPr>
          <p:cNvCxnSpPr>
            <a:cxnSpLocks/>
            <a:stCxn id="19" idx="2"/>
            <a:endCxn id="43" idx="0"/>
          </p:cNvCxnSpPr>
          <p:nvPr/>
        </p:nvCxnSpPr>
        <p:spPr>
          <a:xfrm rot="10800000" flipV="1">
            <a:off x="7170895" y="1694833"/>
            <a:ext cx="704398" cy="249496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7" name="Straight Connector 46">
            <a:extLst>
              <a:ext uri="{FF2B5EF4-FFF2-40B4-BE49-F238E27FC236}">
                <a16:creationId xmlns:a16="http://schemas.microsoft.com/office/drawing/2014/main" id="{DC038D69-2A44-4095-7A9B-4AAA73504D75}"/>
              </a:ext>
            </a:extLst>
          </p:cNvPr>
          <p:cNvCxnSpPr>
            <a:cxnSpLocks/>
          </p:cNvCxnSpPr>
          <p:nvPr/>
        </p:nvCxnSpPr>
        <p:spPr>
          <a:xfrm flipV="1">
            <a:off x="10556403" y="3063733"/>
            <a:ext cx="0" cy="15211"/>
          </a:xfrm>
          <a:prstGeom prst="line">
            <a:avLst/>
          </a:prstGeom>
        </p:spPr>
        <p:style>
          <a:lnRef idx="2">
            <a:schemeClr val="accent3"/>
          </a:lnRef>
          <a:fillRef idx="0">
            <a:schemeClr val="accent3"/>
          </a:fillRef>
          <a:effectRef idx="1">
            <a:schemeClr val="accent3"/>
          </a:effectRef>
          <a:fontRef idx="minor">
            <a:schemeClr val="tx1"/>
          </a:fontRef>
        </p:style>
      </p:cxnSp>
      <p:cxnSp>
        <p:nvCxnSpPr>
          <p:cNvPr id="48" name="Straight Connector 47">
            <a:extLst>
              <a:ext uri="{FF2B5EF4-FFF2-40B4-BE49-F238E27FC236}">
                <a16:creationId xmlns:a16="http://schemas.microsoft.com/office/drawing/2014/main" id="{6C1CD030-85B9-8E36-7F30-E553C5589A94}"/>
              </a:ext>
            </a:extLst>
          </p:cNvPr>
          <p:cNvCxnSpPr>
            <a:cxnSpLocks/>
            <a:stCxn id="34" idx="3"/>
            <a:endCxn id="35" idx="1"/>
          </p:cNvCxnSpPr>
          <p:nvPr/>
        </p:nvCxnSpPr>
        <p:spPr>
          <a:xfrm flipV="1">
            <a:off x="9806065" y="4607585"/>
            <a:ext cx="744185" cy="9021"/>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9" name="Straight Connector 48">
            <a:extLst>
              <a:ext uri="{FF2B5EF4-FFF2-40B4-BE49-F238E27FC236}">
                <a16:creationId xmlns:a16="http://schemas.microsoft.com/office/drawing/2014/main" id="{D0F734B1-B4E6-5348-7CE3-553B18B2582A}"/>
              </a:ext>
            </a:extLst>
          </p:cNvPr>
          <p:cNvCxnSpPr>
            <a:cxnSpLocks/>
            <a:stCxn id="36" idx="3"/>
            <a:endCxn id="37" idx="1"/>
          </p:cNvCxnSpPr>
          <p:nvPr/>
        </p:nvCxnSpPr>
        <p:spPr>
          <a:xfrm flipV="1">
            <a:off x="9820330" y="5055284"/>
            <a:ext cx="729920" cy="8219"/>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0" name="Straight Connector 49">
            <a:extLst>
              <a:ext uri="{FF2B5EF4-FFF2-40B4-BE49-F238E27FC236}">
                <a16:creationId xmlns:a16="http://schemas.microsoft.com/office/drawing/2014/main" id="{A2B44844-A6D5-187F-AA11-35812A6678E1}"/>
              </a:ext>
            </a:extLst>
          </p:cNvPr>
          <p:cNvCxnSpPr>
            <a:cxnSpLocks/>
            <a:stCxn id="38" idx="3"/>
            <a:endCxn id="39" idx="1"/>
          </p:cNvCxnSpPr>
          <p:nvPr/>
        </p:nvCxnSpPr>
        <p:spPr>
          <a:xfrm flipV="1">
            <a:off x="9820746" y="5502983"/>
            <a:ext cx="729504" cy="17778"/>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1" name="Straight Connector 50">
            <a:extLst>
              <a:ext uri="{FF2B5EF4-FFF2-40B4-BE49-F238E27FC236}">
                <a16:creationId xmlns:a16="http://schemas.microsoft.com/office/drawing/2014/main" id="{FFB5808C-2E3E-3DCA-57BD-FB3B79B9129D}"/>
              </a:ext>
            </a:extLst>
          </p:cNvPr>
          <p:cNvCxnSpPr>
            <a:cxnSpLocks/>
            <a:stCxn id="32" idx="3"/>
            <a:endCxn id="33" idx="1"/>
          </p:cNvCxnSpPr>
          <p:nvPr/>
        </p:nvCxnSpPr>
        <p:spPr>
          <a:xfrm flipV="1">
            <a:off x="10310740" y="3433615"/>
            <a:ext cx="245663" cy="2453"/>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2" name="Straight Connector 51">
            <a:extLst>
              <a:ext uri="{FF2B5EF4-FFF2-40B4-BE49-F238E27FC236}">
                <a16:creationId xmlns:a16="http://schemas.microsoft.com/office/drawing/2014/main" id="{70CEBBFF-435F-7EB8-074C-EC62B80FE943}"/>
              </a:ext>
            </a:extLst>
          </p:cNvPr>
          <p:cNvCxnSpPr>
            <a:cxnSpLocks/>
            <a:stCxn id="30" idx="3"/>
            <a:endCxn id="31" idx="1"/>
          </p:cNvCxnSpPr>
          <p:nvPr/>
        </p:nvCxnSpPr>
        <p:spPr>
          <a:xfrm>
            <a:off x="10302465" y="2971217"/>
            <a:ext cx="261558" cy="2394"/>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3" name="Straight Connector 52">
            <a:extLst>
              <a:ext uri="{FF2B5EF4-FFF2-40B4-BE49-F238E27FC236}">
                <a16:creationId xmlns:a16="http://schemas.microsoft.com/office/drawing/2014/main" id="{EC021A43-11BB-FB78-7C18-2C974F11721D}"/>
              </a:ext>
            </a:extLst>
          </p:cNvPr>
          <p:cNvCxnSpPr>
            <a:cxnSpLocks/>
            <a:stCxn id="27" idx="3"/>
            <a:endCxn id="21" idx="1"/>
          </p:cNvCxnSpPr>
          <p:nvPr/>
        </p:nvCxnSpPr>
        <p:spPr>
          <a:xfrm flipV="1">
            <a:off x="10310741" y="2513607"/>
            <a:ext cx="245662" cy="6113"/>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4" name="Straight Arrow Connector 53">
            <a:extLst>
              <a:ext uri="{FF2B5EF4-FFF2-40B4-BE49-F238E27FC236}">
                <a16:creationId xmlns:a16="http://schemas.microsoft.com/office/drawing/2014/main" id="{C0FF7D96-AA2C-007E-C71F-EC0F9571FBAC}"/>
              </a:ext>
            </a:extLst>
          </p:cNvPr>
          <p:cNvCxnSpPr>
            <a:cxnSpLocks/>
            <a:stCxn id="27" idx="2"/>
            <a:endCxn id="30" idx="0"/>
          </p:cNvCxnSpPr>
          <p:nvPr/>
        </p:nvCxnSpPr>
        <p:spPr>
          <a:xfrm flipH="1">
            <a:off x="9566405" y="2681140"/>
            <a:ext cx="8276" cy="12865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5" name="Straight Arrow Connector 54">
            <a:extLst>
              <a:ext uri="{FF2B5EF4-FFF2-40B4-BE49-F238E27FC236}">
                <a16:creationId xmlns:a16="http://schemas.microsoft.com/office/drawing/2014/main" id="{B25C2C78-67E3-551B-EC17-C9F67FC69F9B}"/>
              </a:ext>
            </a:extLst>
          </p:cNvPr>
          <p:cNvCxnSpPr>
            <a:cxnSpLocks/>
            <a:stCxn id="30" idx="2"/>
            <a:endCxn id="32" idx="0"/>
          </p:cNvCxnSpPr>
          <p:nvPr/>
        </p:nvCxnSpPr>
        <p:spPr>
          <a:xfrm>
            <a:off x="9566405" y="3132637"/>
            <a:ext cx="8275" cy="142010"/>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6" name="Connector: Elbow 55">
            <a:extLst>
              <a:ext uri="{FF2B5EF4-FFF2-40B4-BE49-F238E27FC236}">
                <a16:creationId xmlns:a16="http://schemas.microsoft.com/office/drawing/2014/main" id="{C7A99530-4ADF-C216-C123-641C086D697F}"/>
              </a:ext>
            </a:extLst>
          </p:cNvPr>
          <p:cNvCxnSpPr>
            <a:cxnSpLocks/>
            <a:stCxn id="32" idx="2"/>
            <a:endCxn id="43" idx="0"/>
          </p:cNvCxnSpPr>
          <p:nvPr/>
        </p:nvCxnSpPr>
        <p:spPr>
          <a:xfrm rot="5400000">
            <a:off x="8076634" y="2691750"/>
            <a:ext cx="592309" cy="2403785"/>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7" name="Straight Arrow Connector 56">
            <a:extLst>
              <a:ext uri="{FF2B5EF4-FFF2-40B4-BE49-F238E27FC236}">
                <a16:creationId xmlns:a16="http://schemas.microsoft.com/office/drawing/2014/main" id="{8D4B0D41-C6DB-75B5-202A-D99DEA78069B}"/>
              </a:ext>
            </a:extLst>
          </p:cNvPr>
          <p:cNvCxnSpPr>
            <a:cxnSpLocks/>
            <a:stCxn id="34" idx="2"/>
            <a:endCxn id="36" idx="0"/>
          </p:cNvCxnSpPr>
          <p:nvPr/>
        </p:nvCxnSpPr>
        <p:spPr>
          <a:xfrm>
            <a:off x="9070005" y="4778026"/>
            <a:ext cx="14265" cy="12405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8" name="Straight Arrow Connector 57">
            <a:extLst>
              <a:ext uri="{FF2B5EF4-FFF2-40B4-BE49-F238E27FC236}">
                <a16:creationId xmlns:a16="http://schemas.microsoft.com/office/drawing/2014/main" id="{678876C0-6DA9-A8A9-952D-3AFFFD461D44}"/>
              </a:ext>
            </a:extLst>
          </p:cNvPr>
          <p:cNvCxnSpPr>
            <a:cxnSpLocks/>
            <a:stCxn id="36" idx="2"/>
            <a:endCxn id="38" idx="0"/>
          </p:cNvCxnSpPr>
          <p:nvPr/>
        </p:nvCxnSpPr>
        <p:spPr>
          <a:xfrm>
            <a:off x="9084270" y="5224923"/>
            <a:ext cx="416" cy="134417"/>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59" name="Rectangle: Rounded Corners 4">
            <a:extLst>
              <a:ext uri="{FF2B5EF4-FFF2-40B4-BE49-F238E27FC236}">
                <a16:creationId xmlns:a16="http://schemas.microsoft.com/office/drawing/2014/main" id="{971F3772-0F90-79B0-71CB-A1EBFE25062C}"/>
              </a:ext>
            </a:extLst>
          </p:cNvPr>
          <p:cNvSpPr txBox="1"/>
          <p:nvPr/>
        </p:nvSpPr>
        <p:spPr>
          <a:xfrm>
            <a:off x="10567055" y="3732197"/>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Cabin Air</a:t>
            </a:r>
          </a:p>
        </p:txBody>
      </p:sp>
      <p:cxnSp>
        <p:nvCxnSpPr>
          <p:cNvPr id="60" name="Connector: Elbow 59">
            <a:extLst>
              <a:ext uri="{FF2B5EF4-FFF2-40B4-BE49-F238E27FC236}">
                <a16:creationId xmlns:a16="http://schemas.microsoft.com/office/drawing/2014/main" id="{4771605F-F3C5-8A21-8570-92477FCDBFEE}"/>
              </a:ext>
            </a:extLst>
          </p:cNvPr>
          <p:cNvCxnSpPr>
            <a:cxnSpLocks/>
            <a:stCxn id="32" idx="2"/>
            <a:endCxn id="59" idx="1"/>
          </p:cNvCxnSpPr>
          <p:nvPr/>
        </p:nvCxnSpPr>
        <p:spPr>
          <a:xfrm rot="16200000" flipH="1">
            <a:off x="9922802" y="3249365"/>
            <a:ext cx="296130" cy="992375"/>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4" name="Connector: Elbow 43">
            <a:extLst>
              <a:ext uri="{FF2B5EF4-FFF2-40B4-BE49-F238E27FC236}">
                <a16:creationId xmlns:a16="http://schemas.microsoft.com/office/drawing/2014/main" id="{86D45CD9-87BD-4580-82CE-95EDC53EE29B}"/>
              </a:ext>
            </a:extLst>
          </p:cNvPr>
          <p:cNvCxnSpPr>
            <a:cxnSpLocks/>
            <a:stCxn id="15" idx="2"/>
            <a:endCxn id="43" idx="0"/>
          </p:cNvCxnSpPr>
          <p:nvPr/>
        </p:nvCxnSpPr>
        <p:spPr>
          <a:xfrm rot="10800000" flipV="1">
            <a:off x="7170896" y="2520377"/>
            <a:ext cx="1033073" cy="1669420"/>
          </a:xfrm>
          <a:prstGeom prst="bentConnector2">
            <a:avLst/>
          </a:prstGeom>
          <a:ln w="19050">
            <a:solidFill>
              <a:srgbClr val="C8D82D"/>
            </a:solidFill>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0478293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E1362933-A40F-CC05-EC0E-7CFA11A4664D}"/>
            </a:ext>
          </a:extLst>
        </p:cNvPr>
        <p:cNvGrpSpPr/>
        <p:nvPr/>
      </p:nvGrpSpPr>
      <p:grpSpPr>
        <a:xfrm>
          <a:off x="0" y="0"/>
          <a:ext cx="0" cy="0"/>
          <a:chOff x="0" y="0"/>
          <a:chExt cx="0" cy="0"/>
        </a:xfrm>
      </p:grpSpPr>
      <p:sp>
        <p:nvSpPr>
          <p:cNvPr id="202" name="TextBox 201">
            <a:extLst>
              <a:ext uri="{FF2B5EF4-FFF2-40B4-BE49-F238E27FC236}">
                <a16:creationId xmlns:a16="http://schemas.microsoft.com/office/drawing/2014/main" id="{20BA10F2-6F8A-B5AF-04F6-4892EF0D40E4}"/>
              </a:ext>
            </a:extLst>
          </p:cNvPr>
          <p:cNvSpPr txBox="1"/>
          <p:nvPr/>
        </p:nvSpPr>
        <p:spPr>
          <a:xfrm>
            <a:off x="6628240" y="0"/>
            <a:ext cx="5563760" cy="6868669"/>
          </a:xfrm>
          <a:prstGeom prst="rect">
            <a:avLst/>
          </a:prstGeom>
          <a:solidFill>
            <a:srgbClr val="C8D82D">
              <a:alpha val="13000"/>
            </a:srgbClr>
          </a:solidFill>
        </p:spPr>
        <p:txBody>
          <a:bodyPr wrap="square" rtlCol="0">
            <a:spAutoFit/>
          </a:bodyPr>
          <a:lstStyle/>
          <a:p>
            <a:endParaRPr lang="en-US" dirty="0"/>
          </a:p>
        </p:txBody>
      </p:sp>
      <p:pic>
        <p:nvPicPr>
          <p:cNvPr id="8" name="Content Placeholder 7">
            <a:extLst>
              <a:ext uri="{FF2B5EF4-FFF2-40B4-BE49-F238E27FC236}">
                <a16:creationId xmlns:a16="http://schemas.microsoft.com/office/drawing/2014/main" id="{88EB55B9-7FCD-45C9-0A0F-479CB12F2DAE}"/>
              </a:ext>
            </a:extLst>
          </p:cNvPr>
          <p:cNvPicPr>
            <a:picLocks noGrp="1" noChangeAspect="1"/>
          </p:cNvPicPr>
          <p:nvPr>
            <p:ph sz="half" idx="2"/>
          </p:nvPr>
        </p:nvPicPr>
        <p:blipFill>
          <a:blip r:embed="rId4" cstate="email">
            <a:extLst>
              <a:ext uri="{28A0092B-C50C-407E-A947-70E740481C1C}">
                <a14:useLocalDpi xmlns:a14="http://schemas.microsoft.com/office/drawing/2010/main" val="0"/>
              </a:ext>
            </a:extLst>
          </a:blip>
          <a:stretch>
            <a:fillRect/>
          </a:stretch>
        </p:blipFill>
        <p:spPr>
          <a:xfrm>
            <a:off x="1010990" y="3220860"/>
            <a:ext cx="3965575" cy="2974181"/>
          </a:xfrm>
          <a:prstGeom prst="rect">
            <a:avLst/>
          </a:prstGeom>
        </p:spPr>
      </p:pic>
      <p:sp>
        <p:nvSpPr>
          <p:cNvPr id="3" name="Footer Placeholder 2">
            <a:extLst>
              <a:ext uri="{FF2B5EF4-FFF2-40B4-BE49-F238E27FC236}">
                <a16:creationId xmlns:a16="http://schemas.microsoft.com/office/drawing/2014/main" id="{40C2CB39-93A8-91AB-CE0A-A12A5EEC9CF6}"/>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18</a:t>
            </a:fld>
            <a:endParaRPr lang="en-US" dirty="0">
              <a:solidFill>
                <a:schemeClr val="tx1">
                  <a:lumMod val="65000"/>
                  <a:lumOff val="35000"/>
                </a:schemeClr>
              </a:solidFill>
            </a:endParaRPr>
          </a:p>
        </p:txBody>
      </p:sp>
      <p:sp>
        <p:nvSpPr>
          <p:cNvPr id="7" name="Title 6">
            <a:extLst>
              <a:ext uri="{FF2B5EF4-FFF2-40B4-BE49-F238E27FC236}">
                <a16:creationId xmlns:a16="http://schemas.microsoft.com/office/drawing/2014/main" id="{D98A6414-AA2C-6457-7818-B6410726EED4}"/>
              </a:ext>
            </a:extLst>
          </p:cNvPr>
          <p:cNvSpPr>
            <a:spLocks noGrp="1"/>
          </p:cNvSpPr>
          <p:nvPr>
            <p:ph type="title"/>
          </p:nvPr>
        </p:nvSpPr>
        <p:spPr/>
        <p:txBody>
          <a:bodyPr>
            <a:normAutofit/>
          </a:bodyPr>
          <a:lstStyle/>
          <a:p>
            <a:r>
              <a:rPr lang="en-US" dirty="0"/>
              <a:t>5. Flow chart</a:t>
            </a:r>
            <a:endParaRPr lang="en-US" dirty="0">
              <a:solidFill>
                <a:srgbClr val="C8D82D"/>
              </a:solidFill>
            </a:endParaRPr>
          </a:p>
        </p:txBody>
      </p:sp>
      <p:sp>
        <p:nvSpPr>
          <p:cNvPr id="2" name="Content Placeholder 1">
            <a:extLst>
              <a:ext uri="{FF2B5EF4-FFF2-40B4-BE49-F238E27FC236}">
                <a16:creationId xmlns:a16="http://schemas.microsoft.com/office/drawing/2014/main" id="{99D1402D-5281-5488-C74E-F25344739FDE}"/>
              </a:ext>
            </a:extLst>
          </p:cNvPr>
          <p:cNvSpPr>
            <a:spLocks noGrp="1"/>
          </p:cNvSpPr>
          <p:nvPr>
            <p:ph sz="half" idx="1"/>
          </p:nvPr>
        </p:nvSpPr>
        <p:spPr/>
        <p:txBody>
          <a:bodyPr/>
          <a:lstStyle/>
          <a:p>
            <a:r>
              <a:rPr lang="en-US" dirty="0"/>
              <a:t>5.4 hinge Tip</a:t>
            </a:r>
          </a:p>
        </p:txBody>
      </p:sp>
      <p:sp>
        <p:nvSpPr>
          <p:cNvPr id="9" name="Footer Placeholder 4">
            <a:extLst>
              <a:ext uri="{FF2B5EF4-FFF2-40B4-BE49-F238E27FC236}">
                <a16:creationId xmlns:a16="http://schemas.microsoft.com/office/drawing/2014/main" id="{4D47F97C-28BA-6C82-B9D6-FFB838B92CA9}"/>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14" name="Footer Placeholder 4">
            <a:extLst>
              <a:ext uri="{FF2B5EF4-FFF2-40B4-BE49-F238E27FC236}">
                <a16:creationId xmlns:a16="http://schemas.microsoft.com/office/drawing/2014/main" id="{06D6F2A5-752F-4918-F590-E0CBDD645EC2}"/>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
        <p:nvSpPr>
          <p:cNvPr id="16" name="Rectangle: Rounded Corners 4">
            <a:extLst>
              <a:ext uri="{FF2B5EF4-FFF2-40B4-BE49-F238E27FC236}">
                <a16:creationId xmlns:a16="http://schemas.microsoft.com/office/drawing/2014/main" id="{F975F6BB-7DEF-8154-FDE2-6DEB29577B11}"/>
              </a:ext>
            </a:extLst>
          </p:cNvPr>
          <p:cNvSpPr txBox="1"/>
          <p:nvPr/>
        </p:nvSpPr>
        <p:spPr>
          <a:xfrm>
            <a:off x="4622450" y="4669882"/>
            <a:ext cx="1791010" cy="568084"/>
          </a:xfrm>
          <a:prstGeom prst="rect">
            <a:avLst/>
          </a:prstGeom>
          <a:solidFill>
            <a:srgbClr val="FF0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Not </a:t>
            </a:r>
            <a:r>
              <a:rPr lang="en-US" sz="1200" kern="1200" baseline="0" dirty="0" err="1"/>
              <a:t>engouh</a:t>
            </a:r>
            <a:r>
              <a:rPr lang="en-US" sz="1200" kern="1200" baseline="0" dirty="0"/>
              <a:t> Inclination</a:t>
            </a:r>
          </a:p>
        </p:txBody>
      </p:sp>
      <p:sp>
        <p:nvSpPr>
          <p:cNvPr id="17" name="Rectangle: Rounded Corners 4">
            <a:extLst>
              <a:ext uri="{FF2B5EF4-FFF2-40B4-BE49-F238E27FC236}">
                <a16:creationId xmlns:a16="http://schemas.microsoft.com/office/drawing/2014/main" id="{9DE5A940-B880-AA11-57F4-4A56743501E6}"/>
              </a:ext>
            </a:extLst>
          </p:cNvPr>
          <p:cNvSpPr txBox="1"/>
          <p:nvPr/>
        </p:nvSpPr>
        <p:spPr>
          <a:xfrm>
            <a:off x="4622450" y="3491720"/>
            <a:ext cx="1791010" cy="389547"/>
          </a:xfrm>
          <a:prstGeom prst="rect">
            <a:avLst/>
          </a:prstGeom>
          <a:solidFill>
            <a:srgbClr val="FFC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Too Much Inclination</a:t>
            </a:r>
          </a:p>
        </p:txBody>
      </p:sp>
      <p:sp>
        <p:nvSpPr>
          <p:cNvPr id="18" name="Rectangle: Rounded Corners 4">
            <a:extLst>
              <a:ext uri="{FF2B5EF4-FFF2-40B4-BE49-F238E27FC236}">
                <a16:creationId xmlns:a16="http://schemas.microsoft.com/office/drawing/2014/main" id="{4F489DAF-3609-2423-4565-775CD2D20C2E}"/>
              </a:ext>
            </a:extLst>
          </p:cNvPr>
          <p:cNvSpPr txBox="1"/>
          <p:nvPr/>
        </p:nvSpPr>
        <p:spPr>
          <a:xfrm>
            <a:off x="4632050" y="3976321"/>
            <a:ext cx="1791010" cy="552336"/>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In Tolerance</a:t>
            </a:r>
          </a:p>
        </p:txBody>
      </p:sp>
      <p:sp>
        <p:nvSpPr>
          <p:cNvPr id="117" name="Content Placeholder 4">
            <a:extLst>
              <a:ext uri="{FF2B5EF4-FFF2-40B4-BE49-F238E27FC236}">
                <a16:creationId xmlns:a16="http://schemas.microsoft.com/office/drawing/2014/main" id="{DDA588F5-5EF5-7666-38D3-33C7911D5982}"/>
              </a:ext>
            </a:extLst>
          </p:cNvPr>
          <p:cNvSpPr txBox="1">
            <a:spLocks/>
          </p:cNvSpPr>
          <p:nvPr/>
        </p:nvSpPr>
        <p:spPr>
          <a:xfrm>
            <a:off x="1212283" y="1613022"/>
            <a:ext cx="4974543" cy="1411172"/>
          </a:xfrm>
          <a:prstGeom prst="rect">
            <a:avLst/>
          </a:prstGeom>
        </p:spPr>
        <p:txBody>
          <a:bodyPr vert="horz" lIns="91440" tIns="45720" rIns="91440" bIns="45720" numCol="1" rtlCol="0" anchor="t">
            <a:normAutofit fontScale="92500" lnSpcReduction="10000"/>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82880" lvl="1">
              <a:lnSpc>
                <a:spcPct val="100000"/>
              </a:lnSpc>
              <a:spcBef>
                <a:spcPts val="0"/>
              </a:spcBef>
              <a:buFont typeface="Arial" panose="020B0604020202020204" pitchFamily="34" charset="0"/>
              <a:buNone/>
            </a:pPr>
            <a:r>
              <a:rPr lang="en-US" sz="1200" i="1" dirty="0"/>
              <a:t>The inclination of the hinges, is used to help closing action.</a:t>
            </a:r>
          </a:p>
          <a:p>
            <a:pPr marL="182880" lvl="1">
              <a:lnSpc>
                <a:spcPct val="100000"/>
              </a:lnSpc>
              <a:spcBef>
                <a:spcPts val="0"/>
              </a:spcBef>
              <a:buFont typeface="Arial" panose="020B0604020202020204" pitchFamily="34" charset="0"/>
              <a:buNone/>
            </a:pPr>
            <a:endParaRPr lang="en-US" sz="1200" i="1" dirty="0"/>
          </a:p>
          <a:p>
            <a:pPr marL="354330" lvl="1" indent="-171450">
              <a:lnSpc>
                <a:spcPct val="100000"/>
              </a:lnSpc>
              <a:spcBef>
                <a:spcPts val="0"/>
              </a:spcBef>
              <a:buFont typeface="Arial" panose="020B0604020202020204" pitchFamily="34" charset="0"/>
              <a:buChar char="•"/>
            </a:pPr>
            <a:r>
              <a:rPr lang="en-US" sz="1200" b="1" i="1" dirty="0"/>
              <a:t>Hinge Tip</a:t>
            </a:r>
          </a:p>
          <a:p>
            <a:pPr marL="182880" lvl="1">
              <a:lnSpc>
                <a:spcPct val="100000"/>
              </a:lnSpc>
              <a:spcBef>
                <a:spcPts val="0"/>
              </a:spcBef>
              <a:buFont typeface="Arial" panose="020B0604020202020204" pitchFamily="34" charset="0"/>
              <a:buNone/>
            </a:pPr>
            <a:endParaRPr lang="en-US" sz="1200" i="1" dirty="0"/>
          </a:p>
          <a:p>
            <a:pPr marL="182880" lvl="1">
              <a:lnSpc>
                <a:spcPct val="100000"/>
              </a:lnSpc>
              <a:spcBef>
                <a:spcPts val="0"/>
              </a:spcBef>
              <a:buFont typeface="Arial" panose="020B0604020202020204" pitchFamily="34" charset="0"/>
              <a:buNone/>
            </a:pPr>
            <a:r>
              <a:rPr lang="en-US" sz="1200" i="1" dirty="0"/>
              <a:t>A deviation from normal orientation will change the required input from the user to compensate for the change.</a:t>
            </a:r>
          </a:p>
          <a:p>
            <a:pPr marL="182880" lvl="1">
              <a:lnSpc>
                <a:spcPct val="100000"/>
              </a:lnSpc>
              <a:spcBef>
                <a:spcPts val="0"/>
              </a:spcBef>
              <a:buFont typeface="Arial" panose="020B0604020202020204" pitchFamily="34" charset="0"/>
              <a:buNone/>
            </a:pPr>
            <a:endParaRPr lang="en-US" sz="1200" i="1" dirty="0"/>
          </a:p>
          <a:p>
            <a:pPr marL="182880" lvl="1">
              <a:lnSpc>
                <a:spcPct val="100000"/>
              </a:lnSpc>
              <a:spcBef>
                <a:spcPts val="0"/>
              </a:spcBef>
              <a:buFont typeface="Arial" panose="020B0604020202020204" pitchFamily="34" charset="0"/>
              <a:buNone/>
            </a:pPr>
            <a:r>
              <a:rPr lang="en-US" sz="1200" i="1" dirty="0"/>
              <a:t>(Informative Note: Hinge Tip of 1 degree ~ 2 Joule of Energy)</a:t>
            </a:r>
          </a:p>
          <a:p>
            <a:pPr marL="182880" lvl="1">
              <a:lnSpc>
                <a:spcPct val="100000"/>
              </a:lnSpc>
              <a:spcBef>
                <a:spcPts val="0"/>
              </a:spcBef>
              <a:buFont typeface="Arial" panose="020B0604020202020204" pitchFamily="34" charset="0"/>
              <a:buNone/>
            </a:pPr>
            <a:endParaRPr lang="en-US" sz="1200" i="1" dirty="0"/>
          </a:p>
          <a:p>
            <a:pPr marL="182880" lvl="1">
              <a:lnSpc>
                <a:spcPct val="100000"/>
              </a:lnSpc>
              <a:spcBef>
                <a:spcPts val="0"/>
              </a:spcBef>
            </a:pPr>
            <a:endParaRPr lang="en-US" sz="1200" i="1" dirty="0"/>
          </a:p>
          <a:p>
            <a:pPr marL="182880" lvl="1">
              <a:lnSpc>
                <a:spcPct val="100000"/>
              </a:lnSpc>
              <a:spcBef>
                <a:spcPts val="600"/>
              </a:spcBef>
              <a:buClr>
                <a:srgbClr val="C9D803"/>
              </a:buClr>
              <a:buFont typeface="Arial" panose="020B0604020202020204" pitchFamily="34" charset="0"/>
              <a:buNone/>
            </a:pPr>
            <a:endParaRPr lang="en-US" sz="1000" dirty="0"/>
          </a:p>
        </p:txBody>
      </p:sp>
      <p:sp>
        <p:nvSpPr>
          <p:cNvPr id="6" name="Rectangle: Rounded Corners 4">
            <a:extLst>
              <a:ext uri="{FF2B5EF4-FFF2-40B4-BE49-F238E27FC236}">
                <a16:creationId xmlns:a16="http://schemas.microsoft.com/office/drawing/2014/main" id="{E196CB13-C38A-C067-B6B1-E9E5471E364A}"/>
              </a:ext>
            </a:extLst>
          </p:cNvPr>
          <p:cNvSpPr txBox="1"/>
          <p:nvPr/>
        </p:nvSpPr>
        <p:spPr>
          <a:xfrm>
            <a:off x="7563066" y="1892177"/>
            <a:ext cx="1472121"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and Check</a:t>
            </a:r>
          </a:p>
        </p:txBody>
      </p:sp>
      <p:sp>
        <p:nvSpPr>
          <p:cNvPr id="10" name="Flowchart: Summing Junction 9">
            <a:extLst>
              <a:ext uri="{FF2B5EF4-FFF2-40B4-BE49-F238E27FC236}">
                <a16:creationId xmlns:a16="http://schemas.microsoft.com/office/drawing/2014/main" id="{16D08049-5499-CFE9-F641-80B1AC9ED3D6}"/>
              </a:ext>
            </a:extLst>
          </p:cNvPr>
          <p:cNvSpPr/>
          <p:nvPr/>
        </p:nvSpPr>
        <p:spPr>
          <a:xfrm>
            <a:off x="8203968" y="2428644"/>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lowchart: Summing Junction 10">
            <a:extLst>
              <a:ext uri="{FF2B5EF4-FFF2-40B4-BE49-F238E27FC236}">
                <a16:creationId xmlns:a16="http://schemas.microsoft.com/office/drawing/2014/main" id="{158A6FD5-CA1E-346E-B618-6DDA5897FB46}"/>
              </a:ext>
            </a:extLst>
          </p:cNvPr>
          <p:cNvSpPr/>
          <p:nvPr/>
        </p:nvSpPr>
        <p:spPr>
          <a:xfrm>
            <a:off x="7875293" y="1603100"/>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4">
            <a:extLst>
              <a:ext uri="{FF2B5EF4-FFF2-40B4-BE49-F238E27FC236}">
                <a16:creationId xmlns:a16="http://schemas.microsoft.com/office/drawing/2014/main" id="{A08466B0-FA21-6E29-7AB7-900C250A88F9}"/>
              </a:ext>
            </a:extLst>
          </p:cNvPr>
          <p:cNvSpPr txBox="1"/>
          <p:nvPr/>
        </p:nvSpPr>
        <p:spPr>
          <a:xfrm>
            <a:off x="8435194" y="305457"/>
            <a:ext cx="1787025"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Closing Energy (First)</a:t>
            </a:r>
          </a:p>
        </p:txBody>
      </p:sp>
      <p:sp>
        <p:nvSpPr>
          <p:cNvPr id="13" name="Rectangle: Rounded Corners 4">
            <a:extLst>
              <a:ext uri="{FF2B5EF4-FFF2-40B4-BE49-F238E27FC236}">
                <a16:creationId xmlns:a16="http://schemas.microsoft.com/office/drawing/2014/main" id="{2C3F2BAE-B9D2-F932-8806-F5B63105824E}"/>
              </a:ext>
            </a:extLst>
          </p:cNvPr>
          <p:cNvSpPr txBox="1"/>
          <p:nvPr/>
        </p:nvSpPr>
        <p:spPr>
          <a:xfrm>
            <a:off x="10556403" y="2352186"/>
            <a:ext cx="1507110" cy="322841"/>
          </a:xfrm>
          <a:prstGeom prst="rect">
            <a:avLst/>
          </a:prstGeom>
          <a:solidFill>
            <a:srgbClr val="FF0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Tip</a:t>
            </a:r>
          </a:p>
        </p:txBody>
      </p:sp>
      <p:sp>
        <p:nvSpPr>
          <p:cNvPr id="15" name="Flowchart: Summing Junction 14">
            <a:extLst>
              <a:ext uri="{FF2B5EF4-FFF2-40B4-BE49-F238E27FC236}">
                <a16:creationId xmlns:a16="http://schemas.microsoft.com/office/drawing/2014/main" id="{3FD6FE64-F453-883F-FD68-C5ACF5FBB50B}"/>
              </a:ext>
            </a:extLst>
          </p:cNvPr>
          <p:cNvSpPr/>
          <p:nvPr/>
        </p:nvSpPr>
        <p:spPr>
          <a:xfrm>
            <a:off x="6872361" y="835226"/>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Connector: Elbow 18">
            <a:extLst>
              <a:ext uri="{FF2B5EF4-FFF2-40B4-BE49-F238E27FC236}">
                <a16:creationId xmlns:a16="http://schemas.microsoft.com/office/drawing/2014/main" id="{3C06F4E0-9A30-333C-6D52-AF635F8A242C}"/>
              </a:ext>
            </a:extLst>
          </p:cNvPr>
          <p:cNvCxnSpPr>
            <a:cxnSpLocks/>
            <a:stCxn id="15" idx="6"/>
            <a:endCxn id="21" idx="0"/>
          </p:cNvCxnSpPr>
          <p:nvPr/>
        </p:nvCxnSpPr>
        <p:spPr>
          <a:xfrm>
            <a:off x="7065599" y="926959"/>
            <a:ext cx="903038" cy="183066"/>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0" name="Rectangle: Rounded Corners 4">
            <a:extLst>
              <a:ext uri="{FF2B5EF4-FFF2-40B4-BE49-F238E27FC236}">
                <a16:creationId xmlns:a16="http://schemas.microsoft.com/office/drawing/2014/main" id="{780D9D0F-7FA2-2576-A9D1-2F664439737D}"/>
              </a:ext>
            </a:extLst>
          </p:cNvPr>
          <p:cNvSpPr txBox="1"/>
          <p:nvPr/>
        </p:nvSpPr>
        <p:spPr>
          <a:xfrm>
            <a:off x="10322514" y="6064284"/>
            <a:ext cx="1738421" cy="265479"/>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OK</a:t>
            </a:r>
          </a:p>
        </p:txBody>
      </p:sp>
      <p:sp>
        <p:nvSpPr>
          <p:cNvPr id="21" name="Rectangle: Rounded Corners 4">
            <a:extLst>
              <a:ext uri="{FF2B5EF4-FFF2-40B4-BE49-F238E27FC236}">
                <a16:creationId xmlns:a16="http://schemas.microsoft.com/office/drawing/2014/main" id="{DB12E19A-285B-DB2A-3533-762532B57740}"/>
              </a:ext>
            </a:extLst>
          </p:cNvPr>
          <p:cNvSpPr txBox="1"/>
          <p:nvPr/>
        </p:nvSpPr>
        <p:spPr>
          <a:xfrm>
            <a:off x="7075124" y="1110025"/>
            <a:ext cx="1787025"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Closing Energy (Full)</a:t>
            </a:r>
          </a:p>
        </p:txBody>
      </p:sp>
      <p:cxnSp>
        <p:nvCxnSpPr>
          <p:cNvPr id="22" name="Connector: Elbow 21">
            <a:extLst>
              <a:ext uri="{FF2B5EF4-FFF2-40B4-BE49-F238E27FC236}">
                <a16:creationId xmlns:a16="http://schemas.microsoft.com/office/drawing/2014/main" id="{D9C063AD-E05D-7056-9855-A30ED46EEB96}"/>
              </a:ext>
            </a:extLst>
          </p:cNvPr>
          <p:cNvCxnSpPr>
            <a:cxnSpLocks/>
            <a:stCxn id="11" idx="6"/>
            <a:endCxn id="6" idx="0"/>
          </p:cNvCxnSpPr>
          <p:nvPr/>
        </p:nvCxnSpPr>
        <p:spPr>
          <a:xfrm>
            <a:off x="8068531" y="1694833"/>
            <a:ext cx="230596" cy="19734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3" name="Rectangle: Rounded Corners 4">
            <a:extLst>
              <a:ext uri="{FF2B5EF4-FFF2-40B4-BE49-F238E27FC236}">
                <a16:creationId xmlns:a16="http://schemas.microsoft.com/office/drawing/2014/main" id="{085F1077-6C26-24F1-94FD-6C61F59FB12E}"/>
              </a:ext>
            </a:extLst>
          </p:cNvPr>
          <p:cNvSpPr txBox="1"/>
          <p:nvPr/>
        </p:nvSpPr>
        <p:spPr>
          <a:xfrm>
            <a:off x="8838620" y="2358299"/>
            <a:ext cx="1472121" cy="322841"/>
          </a:xfrm>
          <a:prstGeom prst="rect">
            <a:avLst/>
          </a:prstGeom>
          <a:solidFill>
            <a:srgbClr val="00B0F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Tip</a:t>
            </a:r>
          </a:p>
        </p:txBody>
      </p:sp>
      <p:cxnSp>
        <p:nvCxnSpPr>
          <p:cNvPr id="24" name="Straight Arrow Connector 23">
            <a:extLst>
              <a:ext uri="{FF2B5EF4-FFF2-40B4-BE49-F238E27FC236}">
                <a16:creationId xmlns:a16="http://schemas.microsoft.com/office/drawing/2014/main" id="{C6CABE63-5344-09E5-3B91-98AB3819A37B}"/>
              </a:ext>
            </a:extLst>
          </p:cNvPr>
          <p:cNvCxnSpPr>
            <a:cxnSpLocks/>
            <a:stCxn id="6" idx="2"/>
            <a:endCxn id="10" idx="0"/>
          </p:cNvCxnSpPr>
          <p:nvPr/>
        </p:nvCxnSpPr>
        <p:spPr>
          <a:xfrm>
            <a:off x="8299127" y="2215018"/>
            <a:ext cx="1460" cy="21362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25" name="Straight Arrow Connector 24">
            <a:extLst>
              <a:ext uri="{FF2B5EF4-FFF2-40B4-BE49-F238E27FC236}">
                <a16:creationId xmlns:a16="http://schemas.microsoft.com/office/drawing/2014/main" id="{962EE984-B50E-0515-1D9F-D9BFD56D1A93}"/>
              </a:ext>
            </a:extLst>
          </p:cNvPr>
          <p:cNvCxnSpPr>
            <a:cxnSpLocks/>
            <a:stCxn id="10" idx="6"/>
            <a:endCxn id="23" idx="1"/>
          </p:cNvCxnSpPr>
          <p:nvPr/>
        </p:nvCxnSpPr>
        <p:spPr>
          <a:xfrm flipV="1">
            <a:off x="8397206" y="2519720"/>
            <a:ext cx="441414" cy="657"/>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6" name="Rectangle: Rounded Corners 4">
            <a:extLst>
              <a:ext uri="{FF2B5EF4-FFF2-40B4-BE49-F238E27FC236}">
                <a16:creationId xmlns:a16="http://schemas.microsoft.com/office/drawing/2014/main" id="{EC1D3ED6-DF61-B34A-5D71-D8A46DBA1C10}"/>
              </a:ext>
            </a:extLst>
          </p:cNvPr>
          <p:cNvSpPr txBox="1"/>
          <p:nvPr/>
        </p:nvSpPr>
        <p:spPr>
          <a:xfrm>
            <a:off x="8830344" y="2809796"/>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Bind</a:t>
            </a:r>
          </a:p>
        </p:txBody>
      </p:sp>
      <p:sp>
        <p:nvSpPr>
          <p:cNvPr id="27" name="Rectangle: Rounded Corners 4">
            <a:extLst>
              <a:ext uri="{FF2B5EF4-FFF2-40B4-BE49-F238E27FC236}">
                <a16:creationId xmlns:a16="http://schemas.microsoft.com/office/drawing/2014/main" id="{C2B423DC-C438-EEAB-5B4C-CCA5634423BA}"/>
              </a:ext>
            </a:extLst>
          </p:cNvPr>
          <p:cNvSpPr txBox="1"/>
          <p:nvPr/>
        </p:nvSpPr>
        <p:spPr>
          <a:xfrm>
            <a:off x="10564023" y="2812190"/>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Alignment</a:t>
            </a:r>
          </a:p>
        </p:txBody>
      </p:sp>
      <p:sp>
        <p:nvSpPr>
          <p:cNvPr id="28" name="Rectangle: Rounded Corners 4">
            <a:extLst>
              <a:ext uri="{FF2B5EF4-FFF2-40B4-BE49-F238E27FC236}">
                <a16:creationId xmlns:a16="http://schemas.microsoft.com/office/drawing/2014/main" id="{9FA4717D-C8EA-D547-B82E-1AD723EDE75E}"/>
              </a:ext>
            </a:extLst>
          </p:cNvPr>
          <p:cNvSpPr txBox="1"/>
          <p:nvPr/>
        </p:nvSpPr>
        <p:spPr>
          <a:xfrm>
            <a:off x="8838619" y="3274647"/>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Check Loss</a:t>
            </a:r>
          </a:p>
        </p:txBody>
      </p:sp>
      <p:sp>
        <p:nvSpPr>
          <p:cNvPr id="29" name="Rectangle: Rounded Corners 4">
            <a:extLst>
              <a:ext uri="{FF2B5EF4-FFF2-40B4-BE49-F238E27FC236}">
                <a16:creationId xmlns:a16="http://schemas.microsoft.com/office/drawing/2014/main" id="{70403E54-31CC-3126-29A3-5A89C25AF15F}"/>
              </a:ext>
            </a:extLst>
          </p:cNvPr>
          <p:cNvSpPr txBox="1"/>
          <p:nvPr/>
        </p:nvSpPr>
        <p:spPr>
          <a:xfrm>
            <a:off x="10556403" y="3272194"/>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err="1"/>
              <a:t>Doorcheck</a:t>
            </a:r>
            <a:endParaRPr lang="en-US" dirty="0"/>
          </a:p>
        </p:txBody>
      </p:sp>
      <p:sp>
        <p:nvSpPr>
          <p:cNvPr id="30" name="Rectangle: Rounded Corners 4">
            <a:extLst>
              <a:ext uri="{FF2B5EF4-FFF2-40B4-BE49-F238E27FC236}">
                <a16:creationId xmlns:a16="http://schemas.microsoft.com/office/drawing/2014/main" id="{8702F117-A783-9B03-DD35-0629B09D1288}"/>
              </a:ext>
            </a:extLst>
          </p:cNvPr>
          <p:cNvSpPr txBox="1"/>
          <p:nvPr/>
        </p:nvSpPr>
        <p:spPr>
          <a:xfrm>
            <a:off x="8333944" y="4455185"/>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Static Force</a:t>
            </a:r>
          </a:p>
        </p:txBody>
      </p:sp>
      <p:sp>
        <p:nvSpPr>
          <p:cNvPr id="31" name="Rectangle: Rounded Corners 4">
            <a:extLst>
              <a:ext uri="{FF2B5EF4-FFF2-40B4-BE49-F238E27FC236}">
                <a16:creationId xmlns:a16="http://schemas.microsoft.com/office/drawing/2014/main" id="{2E05B5D4-24FB-8A7A-BEAC-23F6A04848AA}"/>
              </a:ext>
            </a:extLst>
          </p:cNvPr>
          <p:cNvSpPr txBox="1"/>
          <p:nvPr/>
        </p:nvSpPr>
        <p:spPr>
          <a:xfrm>
            <a:off x="10550250" y="4446164"/>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 Seal Gap</a:t>
            </a:r>
          </a:p>
        </p:txBody>
      </p:sp>
      <p:sp>
        <p:nvSpPr>
          <p:cNvPr id="32" name="Rectangle: Rounded Corners 4">
            <a:extLst>
              <a:ext uri="{FF2B5EF4-FFF2-40B4-BE49-F238E27FC236}">
                <a16:creationId xmlns:a16="http://schemas.microsoft.com/office/drawing/2014/main" id="{2832A136-F882-995E-F12B-5E17DCA3E6B8}"/>
              </a:ext>
            </a:extLst>
          </p:cNvPr>
          <p:cNvSpPr txBox="1"/>
          <p:nvPr/>
        </p:nvSpPr>
        <p:spPr>
          <a:xfrm>
            <a:off x="8348209" y="4902082"/>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Spring</a:t>
            </a:r>
          </a:p>
        </p:txBody>
      </p:sp>
      <p:sp>
        <p:nvSpPr>
          <p:cNvPr id="33" name="Rectangle: Rounded Corners 4">
            <a:extLst>
              <a:ext uri="{FF2B5EF4-FFF2-40B4-BE49-F238E27FC236}">
                <a16:creationId xmlns:a16="http://schemas.microsoft.com/office/drawing/2014/main" id="{D2A34B49-6237-9A28-DC1B-CCD220D28388}"/>
              </a:ext>
            </a:extLst>
          </p:cNvPr>
          <p:cNvSpPr txBox="1"/>
          <p:nvPr/>
        </p:nvSpPr>
        <p:spPr>
          <a:xfrm>
            <a:off x="10550250" y="4893863"/>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Striker</a:t>
            </a:r>
          </a:p>
        </p:txBody>
      </p:sp>
      <p:sp>
        <p:nvSpPr>
          <p:cNvPr id="34" name="Rectangle: Rounded Corners 4">
            <a:extLst>
              <a:ext uri="{FF2B5EF4-FFF2-40B4-BE49-F238E27FC236}">
                <a16:creationId xmlns:a16="http://schemas.microsoft.com/office/drawing/2014/main" id="{6B05CF19-8FCA-1A50-92AD-B2701A661281}"/>
              </a:ext>
            </a:extLst>
          </p:cNvPr>
          <p:cNvSpPr txBox="1"/>
          <p:nvPr/>
        </p:nvSpPr>
        <p:spPr>
          <a:xfrm>
            <a:off x="8348625" y="5359340"/>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Dynamics</a:t>
            </a:r>
          </a:p>
        </p:txBody>
      </p:sp>
      <p:sp>
        <p:nvSpPr>
          <p:cNvPr id="35" name="Rectangle: Rounded Corners 4">
            <a:extLst>
              <a:ext uri="{FF2B5EF4-FFF2-40B4-BE49-F238E27FC236}">
                <a16:creationId xmlns:a16="http://schemas.microsoft.com/office/drawing/2014/main" id="{C143EF97-24B0-2ED8-8DE7-5D4C6719FDCB}"/>
              </a:ext>
            </a:extLst>
          </p:cNvPr>
          <p:cNvSpPr txBox="1"/>
          <p:nvPr/>
        </p:nvSpPr>
        <p:spPr>
          <a:xfrm>
            <a:off x="10550250" y="5341562"/>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 Seal Gap</a:t>
            </a:r>
          </a:p>
        </p:txBody>
      </p:sp>
      <p:cxnSp>
        <p:nvCxnSpPr>
          <p:cNvPr id="36" name="Connector: Elbow 35">
            <a:extLst>
              <a:ext uri="{FF2B5EF4-FFF2-40B4-BE49-F238E27FC236}">
                <a16:creationId xmlns:a16="http://schemas.microsoft.com/office/drawing/2014/main" id="{25AC71B5-9AA9-3A66-AF7E-A0C909ED14E2}"/>
              </a:ext>
            </a:extLst>
          </p:cNvPr>
          <p:cNvCxnSpPr>
            <a:cxnSpLocks/>
            <a:stCxn id="39" idx="2"/>
            <a:endCxn id="30" idx="1"/>
          </p:cNvCxnSpPr>
          <p:nvPr/>
        </p:nvCxnSpPr>
        <p:spPr>
          <a:xfrm rot="16200000" flipH="1">
            <a:off x="7640020" y="3922682"/>
            <a:ext cx="224798" cy="1163049"/>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37" name="Connector: Elbow 36">
            <a:extLst>
              <a:ext uri="{FF2B5EF4-FFF2-40B4-BE49-F238E27FC236}">
                <a16:creationId xmlns:a16="http://schemas.microsoft.com/office/drawing/2014/main" id="{E077BD86-0852-9B83-EC5D-C5E208CCC65A}"/>
              </a:ext>
            </a:extLst>
          </p:cNvPr>
          <p:cNvCxnSpPr>
            <a:cxnSpLocks/>
            <a:stCxn id="12" idx="2"/>
            <a:endCxn id="15" idx="0"/>
          </p:cNvCxnSpPr>
          <p:nvPr/>
        </p:nvCxnSpPr>
        <p:spPr>
          <a:xfrm rot="5400000">
            <a:off x="8045380" y="-448101"/>
            <a:ext cx="206928" cy="2359727"/>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38" name="Connector: Elbow 37">
            <a:extLst>
              <a:ext uri="{FF2B5EF4-FFF2-40B4-BE49-F238E27FC236}">
                <a16:creationId xmlns:a16="http://schemas.microsoft.com/office/drawing/2014/main" id="{9900C379-BF56-46D2-AD09-D7B67CC5CEFC}"/>
              </a:ext>
            </a:extLst>
          </p:cNvPr>
          <p:cNvCxnSpPr>
            <a:cxnSpLocks/>
            <a:stCxn id="15" idx="4"/>
            <a:endCxn id="20" idx="1"/>
          </p:cNvCxnSpPr>
          <p:nvPr/>
        </p:nvCxnSpPr>
        <p:spPr>
          <a:xfrm rot="16200000" flipH="1">
            <a:off x="6056581" y="1931090"/>
            <a:ext cx="5178333" cy="335353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39" name="Flowchart: Merge 38">
            <a:extLst>
              <a:ext uri="{FF2B5EF4-FFF2-40B4-BE49-F238E27FC236}">
                <a16:creationId xmlns:a16="http://schemas.microsoft.com/office/drawing/2014/main" id="{DF079BA2-B2EE-5C60-08D2-C6F09DA71D14}"/>
              </a:ext>
            </a:extLst>
          </p:cNvPr>
          <p:cNvSpPr/>
          <p:nvPr/>
        </p:nvSpPr>
        <p:spPr>
          <a:xfrm>
            <a:off x="7052533" y="4189797"/>
            <a:ext cx="236723" cy="202011"/>
          </a:xfrm>
          <a:prstGeom prst="flowChartMerg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0" name="Connector: Elbow 39">
            <a:extLst>
              <a:ext uri="{FF2B5EF4-FFF2-40B4-BE49-F238E27FC236}">
                <a16:creationId xmlns:a16="http://schemas.microsoft.com/office/drawing/2014/main" id="{8B0FDBA4-F717-EEFA-6A05-60AB3F1E7B0F}"/>
              </a:ext>
            </a:extLst>
          </p:cNvPr>
          <p:cNvCxnSpPr>
            <a:cxnSpLocks/>
            <a:stCxn id="10" idx="2"/>
            <a:endCxn id="39" idx="0"/>
          </p:cNvCxnSpPr>
          <p:nvPr/>
        </p:nvCxnSpPr>
        <p:spPr>
          <a:xfrm rot="10800000" flipV="1">
            <a:off x="7170896" y="2520377"/>
            <a:ext cx="1033073" cy="1669420"/>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1" name="Connector: Elbow 40">
            <a:extLst>
              <a:ext uri="{FF2B5EF4-FFF2-40B4-BE49-F238E27FC236}">
                <a16:creationId xmlns:a16="http://schemas.microsoft.com/office/drawing/2014/main" id="{EF70F73A-34FB-4041-A1E9-20CDD0857CF1}"/>
              </a:ext>
            </a:extLst>
          </p:cNvPr>
          <p:cNvCxnSpPr>
            <a:cxnSpLocks/>
            <a:stCxn id="21" idx="2"/>
            <a:endCxn id="11" idx="0"/>
          </p:cNvCxnSpPr>
          <p:nvPr/>
        </p:nvCxnSpPr>
        <p:spPr>
          <a:xfrm rot="16200000" flipH="1">
            <a:off x="7885157" y="1516345"/>
            <a:ext cx="170234" cy="3275"/>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2" name="Connector: Elbow 41">
            <a:extLst>
              <a:ext uri="{FF2B5EF4-FFF2-40B4-BE49-F238E27FC236}">
                <a16:creationId xmlns:a16="http://schemas.microsoft.com/office/drawing/2014/main" id="{1FA48F9D-24F8-A091-D9AD-CB8FA23AF1B7}"/>
              </a:ext>
            </a:extLst>
          </p:cNvPr>
          <p:cNvCxnSpPr>
            <a:cxnSpLocks/>
            <a:stCxn id="11" idx="2"/>
            <a:endCxn id="39" idx="0"/>
          </p:cNvCxnSpPr>
          <p:nvPr/>
        </p:nvCxnSpPr>
        <p:spPr>
          <a:xfrm rot="10800000" flipV="1">
            <a:off x="7170895" y="1694833"/>
            <a:ext cx="704398" cy="249496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3" name="Straight Connector 42">
            <a:extLst>
              <a:ext uri="{FF2B5EF4-FFF2-40B4-BE49-F238E27FC236}">
                <a16:creationId xmlns:a16="http://schemas.microsoft.com/office/drawing/2014/main" id="{FD2C9413-C44F-534D-5C35-FDC1105D019A}"/>
              </a:ext>
            </a:extLst>
          </p:cNvPr>
          <p:cNvCxnSpPr>
            <a:cxnSpLocks/>
          </p:cNvCxnSpPr>
          <p:nvPr/>
        </p:nvCxnSpPr>
        <p:spPr>
          <a:xfrm flipV="1">
            <a:off x="10556403" y="3063733"/>
            <a:ext cx="0" cy="15211"/>
          </a:xfrm>
          <a:prstGeom prst="line">
            <a:avLst/>
          </a:prstGeom>
        </p:spPr>
        <p:style>
          <a:lnRef idx="2">
            <a:schemeClr val="accent3"/>
          </a:lnRef>
          <a:fillRef idx="0">
            <a:schemeClr val="accent3"/>
          </a:fillRef>
          <a:effectRef idx="1">
            <a:schemeClr val="accent3"/>
          </a:effectRef>
          <a:fontRef idx="minor">
            <a:schemeClr val="tx1"/>
          </a:fontRef>
        </p:style>
      </p:cxnSp>
      <p:cxnSp>
        <p:nvCxnSpPr>
          <p:cNvPr id="44" name="Straight Connector 43">
            <a:extLst>
              <a:ext uri="{FF2B5EF4-FFF2-40B4-BE49-F238E27FC236}">
                <a16:creationId xmlns:a16="http://schemas.microsoft.com/office/drawing/2014/main" id="{74DBFED9-5145-C1B0-3D2A-2D4A14E035F8}"/>
              </a:ext>
            </a:extLst>
          </p:cNvPr>
          <p:cNvCxnSpPr>
            <a:cxnSpLocks/>
            <a:stCxn id="30" idx="3"/>
            <a:endCxn id="31" idx="1"/>
          </p:cNvCxnSpPr>
          <p:nvPr/>
        </p:nvCxnSpPr>
        <p:spPr>
          <a:xfrm flipV="1">
            <a:off x="9806065" y="4607585"/>
            <a:ext cx="744185" cy="9021"/>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5" name="Straight Connector 44">
            <a:extLst>
              <a:ext uri="{FF2B5EF4-FFF2-40B4-BE49-F238E27FC236}">
                <a16:creationId xmlns:a16="http://schemas.microsoft.com/office/drawing/2014/main" id="{2F06F802-01B8-4056-DEA2-4E55ACF32E4B}"/>
              </a:ext>
            </a:extLst>
          </p:cNvPr>
          <p:cNvCxnSpPr>
            <a:cxnSpLocks/>
            <a:stCxn id="32" idx="3"/>
            <a:endCxn id="33" idx="1"/>
          </p:cNvCxnSpPr>
          <p:nvPr/>
        </p:nvCxnSpPr>
        <p:spPr>
          <a:xfrm flipV="1">
            <a:off x="9820330" y="5055284"/>
            <a:ext cx="729920" cy="8219"/>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6" name="Straight Connector 45">
            <a:extLst>
              <a:ext uri="{FF2B5EF4-FFF2-40B4-BE49-F238E27FC236}">
                <a16:creationId xmlns:a16="http://schemas.microsoft.com/office/drawing/2014/main" id="{C102FE8B-31F5-D6D3-CB67-74682F08E0B1}"/>
              </a:ext>
            </a:extLst>
          </p:cNvPr>
          <p:cNvCxnSpPr>
            <a:cxnSpLocks/>
            <a:stCxn id="34" idx="3"/>
            <a:endCxn id="35" idx="1"/>
          </p:cNvCxnSpPr>
          <p:nvPr/>
        </p:nvCxnSpPr>
        <p:spPr>
          <a:xfrm flipV="1">
            <a:off x="9820746" y="5502983"/>
            <a:ext cx="729504" cy="17778"/>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7" name="Straight Connector 46">
            <a:extLst>
              <a:ext uri="{FF2B5EF4-FFF2-40B4-BE49-F238E27FC236}">
                <a16:creationId xmlns:a16="http://schemas.microsoft.com/office/drawing/2014/main" id="{FC87BEAC-F81E-F4BE-C06A-4ADF3F906C80}"/>
              </a:ext>
            </a:extLst>
          </p:cNvPr>
          <p:cNvCxnSpPr>
            <a:cxnSpLocks/>
            <a:stCxn id="28" idx="3"/>
            <a:endCxn id="29" idx="1"/>
          </p:cNvCxnSpPr>
          <p:nvPr/>
        </p:nvCxnSpPr>
        <p:spPr>
          <a:xfrm flipV="1">
            <a:off x="10310740" y="3433615"/>
            <a:ext cx="245663" cy="2453"/>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8" name="Straight Connector 47">
            <a:extLst>
              <a:ext uri="{FF2B5EF4-FFF2-40B4-BE49-F238E27FC236}">
                <a16:creationId xmlns:a16="http://schemas.microsoft.com/office/drawing/2014/main" id="{E1D903A2-CE7C-84E6-5CBE-EC4710504E9F}"/>
              </a:ext>
            </a:extLst>
          </p:cNvPr>
          <p:cNvCxnSpPr>
            <a:cxnSpLocks/>
            <a:stCxn id="26" idx="3"/>
            <a:endCxn id="27" idx="1"/>
          </p:cNvCxnSpPr>
          <p:nvPr/>
        </p:nvCxnSpPr>
        <p:spPr>
          <a:xfrm>
            <a:off x="10302465" y="2971217"/>
            <a:ext cx="261558" cy="2394"/>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9" name="Straight Connector 48">
            <a:extLst>
              <a:ext uri="{FF2B5EF4-FFF2-40B4-BE49-F238E27FC236}">
                <a16:creationId xmlns:a16="http://schemas.microsoft.com/office/drawing/2014/main" id="{89C971E0-C724-6B2B-B991-8A264ED9C470}"/>
              </a:ext>
            </a:extLst>
          </p:cNvPr>
          <p:cNvCxnSpPr>
            <a:cxnSpLocks/>
            <a:stCxn id="23" idx="3"/>
            <a:endCxn id="13" idx="1"/>
          </p:cNvCxnSpPr>
          <p:nvPr/>
        </p:nvCxnSpPr>
        <p:spPr>
          <a:xfrm flipV="1">
            <a:off x="10310741" y="2513607"/>
            <a:ext cx="245662" cy="6113"/>
          </a:xfrm>
          <a:prstGeom prst="line">
            <a:avLst/>
          </a:prstGeom>
          <a:ln w="28575">
            <a:solidFill>
              <a:srgbClr val="FF0000"/>
            </a:solidFill>
            <a:tailEnd type="triangle"/>
          </a:ln>
        </p:spPr>
        <p:style>
          <a:lnRef idx="1">
            <a:schemeClr val="accent2"/>
          </a:lnRef>
          <a:fillRef idx="0">
            <a:schemeClr val="accent2"/>
          </a:fillRef>
          <a:effectRef idx="0">
            <a:schemeClr val="accent2"/>
          </a:effectRef>
          <a:fontRef idx="minor">
            <a:schemeClr val="tx1"/>
          </a:fontRef>
        </p:style>
      </p:cxnSp>
      <p:cxnSp>
        <p:nvCxnSpPr>
          <p:cNvPr id="50" name="Straight Arrow Connector 49">
            <a:extLst>
              <a:ext uri="{FF2B5EF4-FFF2-40B4-BE49-F238E27FC236}">
                <a16:creationId xmlns:a16="http://schemas.microsoft.com/office/drawing/2014/main" id="{578CAF76-5AAC-3F44-A889-111A6B6527F6}"/>
              </a:ext>
            </a:extLst>
          </p:cNvPr>
          <p:cNvCxnSpPr>
            <a:cxnSpLocks/>
            <a:stCxn id="23" idx="2"/>
            <a:endCxn id="26" idx="0"/>
          </p:cNvCxnSpPr>
          <p:nvPr/>
        </p:nvCxnSpPr>
        <p:spPr>
          <a:xfrm flipH="1">
            <a:off x="9566405" y="2681140"/>
            <a:ext cx="8276" cy="128656"/>
          </a:xfrm>
          <a:prstGeom prst="straightConnector1">
            <a:avLst/>
          </a:prstGeom>
          <a:ln w="19050">
            <a:solidFill>
              <a:srgbClr val="C8D82D"/>
            </a:solidFill>
            <a:tailEnd type="triangle"/>
          </a:ln>
        </p:spPr>
        <p:style>
          <a:lnRef idx="1">
            <a:schemeClr val="accent2"/>
          </a:lnRef>
          <a:fillRef idx="0">
            <a:schemeClr val="accent2"/>
          </a:fillRef>
          <a:effectRef idx="0">
            <a:schemeClr val="accent2"/>
          </a:effectRef>
          <a:fontRef idx="minor">
            <a:schemeClr val="tx1"/>
          </a:fontRef>
        </p:style>
      </p:cxnSp>
      <p:cxnSp>
        <p:nvCxnSpPr>
          <p:cNvPr id="51" name="Straight Arrow Connector 50">
            <a:extLst>
              <a:ext uri="{FF2B5EF4-FFF2-40B4-BE49-F238E27FC236}">
                <a16:creationId xmlns:a16="http://schemas.microsoft.com/office/drawing/2014/main" id="{36D0E0B4-4682-8099-4BFB-C9A8745A3343}"/>
              </a:ext>
            </a:extLst>
          </p:cNvPr>
          <p:cNvCxnSpPr>
            <a:cxnSpLocks/>
            <a:stCxn id="26" idx="2"/>
            <a:endCxn id="28" idx="0"/>
          </p:cNvCxnSpPr>
          <p:nvPr/>
        </p:nvCxnSpPr>
        <p:spPr>
          <a:xfrm>
            <a:off x="9566405" y="3132637"/>
            <a:ext cx="8275" cy="142010"/>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2" name="Connector: Elbow 51">
            <a:extLst>
              <a:ext uri="{FF2B5EF4-FFF2-40B4-BE49-F238E27FC236}">
                <a16:creationId xmlns:a16="http://schemas.microsoft.com/office/drawing/2014/main" id="{8B4D51FE-FA5E-A149-9416-FECD1C6F7D0E}"/>
              </a:ext>
            </a:extLst>
          </p:cNvPr>
          <p:cNvCxnSpPr>
            <a:cxnSpLocks/>
            <a:stCxn id="28" idx="2"/>
            <a:endCxn id="39" idx="0"/>
          </p:cNvCxnSpPr>
          <p:nvPr/>
        </p:nvCxnSpPr>
        <p:spPr>
          <a:xfrm rot="5400000">
            <a:off x="8076634" y="2691750"/>
            <a:ext cx="592309" cy="2403785"/>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3" name="Straight Arrow Connector 52">
            <a:extLst>
              <a:ext uri="{FF2B5EF4-FFF2-40B4-BE49-F238E27FC236}">
                <a16:creationId xmlns:a16="http://schemas.microsoft.com/office/drawing/2014/main" id="{616AC784-23FB-011E-880F-D1A1B9B0F2B8}"/>
              </a:ext>
            </a:extLst>
          </p:cNvPr>
          <p:cNvCxnSpPr>
            <a:cxnSpLocks/>
            <a:stCxn id="30" idx="2"/>
            <a:endCxn id="32" idx="0"/>
          </p:cNvCxnSpPr>
          <p:nvPr/>
        </p:nvCxnSpPr>
        <p:spPr>
          <a:xfrm>
            <a:off x="9070005" y="4778026"/>
            <a:ext cx="14265" cy="12405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4" name="Straight Arrow Connector 53">
            <a:extLst>
              <a:ext uri="{FF2B5EF4-FFF2-40B4-BE49-F238E27FC236}">
                <a16:creationId xmlns:a16="http://schemas.microsoft.com/office/drawing/2014/main" id="{4EFBE134-85DC-970C-04E4-515417F70D73}"/>
              </a:ext>
            </a:extLst>
          </p:cNvPr>
          <p:cNvCxnSpPr>
            <a:cxnSpLocks/>
            <a:stCxn id="32" idx="2"/>
            <a:endCxn id="34" idx="0"/>
          </p:cNvCxnSpPr>
          <p:nvPr/>
        </p:nvCxnSpPr>
        <p:spPr>
          <a:xfrm>
            <a:off x="9084270" y="5224923"/>
            <a:ext cx="416" cy="134417"/>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55" name="Rectangle: Rounded Corners 4">
            <a:extLst>
              <a:ext uri="{FF2B5EF4-FFF2-40B4-BE49-F238E27FC236}">
                <a16:creationId xmlns:a16="http://schemas.microsoft.com/office/drawing/2014/main" id="{09DDE43D-225A-87C6-FAA1-1990A4B6B4EA}"/>
              </a:ext>
            </a:extLst>
          </p:cNvPr>
          <p:cNvSpPr txBox="1"/>
          <p:nvPr/>
        </p:nvSpPr>
        <p:spPr>
          <a:xfrm>
            <a:off x="10567055" y="3732197"/>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Cabin Air</a:t>
            </a:r>
          </a:p>
        </p:txBody>
      </p:sp>
      <p:cxnSp>
        <p:nvCxnSpPr>
          <p:cNvPr id="56" name="Connector: Elbow 55">
            <a:extLst>
              <a:ext uri="{FF2B5EF4-FFF2-40B4-BE49-F238E27FC236}">
                <a16:creationId xmlns:a16="http://schemas.microsoft.com/office/drawing/2014/main" id="{743E50C9-C5A0-E361-3A97-E069E28114AF}"/>
              </a:ext>
            </a:extLst>
          </p:cNvPr>
          <p:cNvCxnSpPr>
            <a:cxnSpLocks/>
            <a:stCxn id="28" idx="2"/>
            <a:endCxn id="55" idx="1"/>
          </p:cNvCxnSpPr>
          <p:nvPr/>
        </p:nvCxnSpPr>
        <p:spPr>
          <a:xfrm rot="16200000" flipH="1">
            <a:off x="9922802" y="3249365"/>
            <a:ext cx="296130" cy="992375"/>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6683525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CABFA415-1145-55E8-6876-78A36362AF31}"/>
            </a:ext>
          </a:extLst>
        </p:cNvPr>
        <p:cNvGrpSpPr/>
        <p:nvPr/>
      </p:nvGrpSpPr>
      <p:grpSpPr>
        <a:xfrm>
          <a:off x="0" y="0"/>
          <a:ext cx="0" cy="0"/>
          <a:chOff x="0" y="0"/>
          <a:chExt cx="0" cy="0"/>
        </a:xfrm>
      </p:grpSpPr>
      <p:sp>
        <p:nvSpPr>
          <p:cNvPr id="199" name="TextBox 198">
            <a:extLst>
              <a:ext uri="{FF2B5EF4-FFF2-40B4-BE49-F238E27FC236}">
                <a16:creationId xmlns:a16="http://schemas.microsoft.com/office/drawing/2014/main" id="{C106EBE2-5448-9C0E-64F6-8AD20C9D7EBB}"/>
              </a:ext>
            </a:extLst>
          </p:cNvPr>
          <p:cNvSpPr txBox="1"/>
          <p:nvPr/>
        </p:nvSpPr>
        <p:spPr>
          <a:xfrm>
            <a:off x="6628240" y="0"/>
            <a:ext cx="5563760" cy="6868669"/>
          </a:xfrm>
          <a:prstGeom prst="rect">
            <a:avLst/>
          </a:prstGeom>
          <a:solidFill>
            <a:srgbClr val="C8D82D">
              <a:alpha val="13000"/>
            </a:srgbClr>
          </a:solidFill>
        </p:spPr>
        <p:txBody>
          <a:bodyPr wrap="square" rtlCol="0">
            <a:spAutoFit/>
          </a:bodyPr>
          <a:lstStyle/>
          <a:p>
            <a:endParaRPr lang="en-US" dirty="0"/>
          </a:p>
        </p:txBody>
      </p:sp>
      <p:pic>
        <p:nvPicPr>
          <p:cNvPr id="19" name="Content Placeholder 18">
            <a:extLst>
              <a:ext uri="{FF2B5EF4-FFF2-40B4-BE49-F238E27FC236}">
                <a16:creationId xmlns:a16="http://schemas.microsoft.com/office/drawing/2014/main" id="{70695497-DC7A-90CB-CDB0-2C9DF08C6984}"/>
              </a:ext>
            </a:extLst>
          </p:cNvPr>
          <p:cNvPicPr>
            <a:picLocks noGrp="1" noChangeAspect="1"/>
          </p:cNvPicPr>
          <p:nvPr>
            <p:ph sz="half" idx="2"/>
          </p:nvPr>
        </p:nvPicPr>
        <p:blipFill>
          <a:blip r:embed="rId4" cstate="email">
            <a:extLst>
              <a:ext uri="{28A0092B-C50C-407E-A947-70E740481C1C}">
                <a14:useLocalDpi xmlns:a14="http://schemas.microsoft.com/office/drawing/2010/main" val="0"/>
              </a:ext>
            </a:extLst>
          </a:blip>
          <a:stretch>
            <a:fillRect/>
          </a:stretch>
        </p:blipFill>
        <p:spPr>
          <a:xfrm>
            <a:off x="1009872" y="3319429"/>
            <a:ext cx="3965575" cy="2974181"/>
          </a:xfrm>
          <a:prstGeom prst="rect">
            <a:avLst/>
          </a:prstGeom>
        </p:spPr>
      </p:pic>
      <p:sp>
        <p:nvSpPr>
          <p:cNvPr id="3" name="Footer Placeholder 2">
            <a:extLst>
              <a:ext uri="{FF2B5EF4-FFF2-40B4-BE49-F238E27FC236}">
                <a16:creationId xmlns:a16="http://schemas.microsoft.com/office/drawing/2014/main" id="{E03936F9-5B27-E8B6-B937-3860D784F10C}"/>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19</a:t>
            </a:fld>
            <a:endParaRPr lang="en-US" dirty="0">
              <a:solidFill>
                <a:schemeClr val="tx1">
                  <a:lumMod val="65000"/>
                  <a:lumOff val="35000"/>
                </a:schemeClr>
              </a:solidFill>
            </a:endParaRPr>
          </a:p>
        </p:txBody>
      </p:sp>
      <p:sp>
        <p:nvSpPr>
          <p:cNvPr id="7" name="Title 6">
            <a:extLst>
              <a:ext uri="{FF2B5EF4-FFF2-40B4-BE49-F238E27FC236}">
                <a16:creationId xmlns:a16="http://schemas.microsoft.com/office/drawing/2014/main" id="{06F8DAB0-F2AD-0751-B64B-193E72034951}"/>
              </a:ext>
            </a:extLst>
          </p:cNvPr>
          <p:cNvSpPr>
            <a:spLocks noGrp="1"/>
          </p:cNvSpPr>
          <p:nvPr>
            <p:ph type="title"/>
          </p:nvPr>
        </p:nvSpPr>
        <p:spPr/>
        <p:txBody>
          <a:bodyPr>
            <a:normAutofit/>
          </a:bodyPr>
          <a:lstStyle/>
          <a:p>
            <a:r>
              <a:rPr lang="en-US" dirty="0"/>
              <a:t>5. Flow chart</a:t>
            </a:r>
            <a:endParaRPr lang="en-US" dirty="0">
              <a:solidFill>
                <a:srgbClr val="C8D82D"/>
              </a:solidFill>
            </a:endParaRPr>
          </a:p>
        </p:txBody>
      </p:sp>
      <p:sp>
        <p:nvSpPr>
          <p:cNvPr id="2" name="Content Placeholder 1">
            <a:extLst>
              <a:ext uri="{FF2B5EF4-FFF2-40B4-BE49-F238E27FC236}">
                <a16:creationId xmlns:a16="http://schemas.microsoft.com/office/drawing/2014/main" id="{B377C3E3-601C-BC2B-FB69-D12CE4EFAC20}"/>
              </a:ext>
            </a:extLst>
          </p:cNvPr>
          <p:cNvSpPr>
            <a:spLocks noGrp="1"/>
          </p:cNvSpPr>
          <p:nvPr>
            <p:ph sz="half" idx="1"/>
          </p:nvPr>
        </p:nvSpPr>
        <p:spPr/>
        <p:txBody>
          <a:bodyPr/>
          <a:lstStyle/>
          <a:p>
            <a:r>
              <a:rPr lang="en-US" dirty="0"/>
              <a:t>5.5 HINGE ALIGNMENT</a:t>
            </a:r>
          </a:p>
        </p:txBody>
      </p:sp>
      <p:sp>
        <p:nvSpPr>
          <p:cNvPr id="9" name="Footer Placeholder 4">
            <a:extLst>
              <a:ext uri="{FF2B5EF4-FFF2-40B4-BE49-F238E27FC236}">
                <a16:creationId xmlns:a16="http://schemas.microsoft.com/office/drawing/2014/main" id="{FCE36CDA-02B2-0CFE-D47A-E1BCAA7ED4C3}"/>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14" name="Footer Placeholder 4">
            <a:extLst>
              <a:ext uri="{FF2B5EF4-FFF2-40B4-BE49-F238E27FC236}">
                <a16:creationId xmlns:a16="http://schemas.microsoft.com/office/drawing/2014/main" id="{950C3F74-C6C5-7C4D-CFAB-45ED8B58BB86}"/>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
        <p:nvSpPr>
          <p:cNvPr id="16" name="Rectangle: Rounded Corners 4">
            <a:extLst>
              <a:ext uri="{FF2B5EF4-FFF2-40B4-BE49-F238E27FC236}">
                <a16:creationId xmlns:a16="http://schemas.microsoft.com/office/drawing/2014/main" id="{10102C30-9F93-32A7-48EF-44639B07B862}"/>
              </a:ext>
            </a:extLst>
          </p:cNvPr>
          <p:cNvSpPr txBox="1"/>
          <p:nvPr/>
        </p:nvSpPr>
        <p:spPr>
          <a:xfrm>
            <a:off x="4632049" y="4306894"/>
            <a:ext cx="1474296" cy="687221"/>
          </a:xfrm>
          <a:prstGeom prst="rect">
            <a:avLst/>
          </a:prstGeom>
          <a:solidFill>
            <a:srgbClr val="FF0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Too much Friction</a:t>
            </a:r>
          </a:p>
        </p:txBody>
      </p:sp>
      <p:sp>
        <p:nvSpPr>
          <p:cNvPr id="17" name="Rectangle: Rounded Corners 4">
            <a:extLst>
              <a:ext uri="{FF2B5EF4-FFF2-40B4-BE49-F238E27FC236}">
                <a16:creationId xmlns:a16="http://schemas.microsoft.com/office/drawing/2014/main" id="{96F8E593-0260-C179-CA08-0817D6C76083}"/>
              </a:ext>
            </a:extLst>
          </p:cNvPr>
          <p:cNvSpPr txBox="1"/>
          <p:nvPr/>
        </p:nvSpPr>
        <p:spPr>
          <a:xfrm>
            <a:off x="4632049" y="3049394"/>
            <a:ext cx="1474296" cy="393010"/>
          </a:xfrm>
          <a:prstGeom prst="rect">
            <a:avLst/>
          </a:prstGeom>
          <a:solidFill>
            <a:srgbClr val="FFC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Above Expectation</a:t>
            </a:r>
          </a:p>
        </p:txBody>
      </p:sp>
      <p:sp>
        <p:nvSpPr>
          <p:cNvPr id="18" name="Rectangle: Rounded Corners 4">
            <a:extLst>
              <a:ext uri="{FF2B5EF4-FFF2-40B4-BE49-F238E27FC236}">
                <a16:creationId xmlns:a16="http://schemas.microsoft.com/office/drawing/2014/main" id="{48EE1383-23BF-23E3-F03E-FF4FC6886146}"/>
              </a:ext>
            </a:extLst>
          </p:cNvPr>
          <p:cNvSpPr txBox="1"/>
          <p:nvPr/>
        </p:nvSpPr>
        <p:spPr>
          <a:xfrm>
            <a:off x="4641649" y="3533994"/>
            <a:ext cx="1474296" cy="687221"/>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Correct Speed</a:t>
            </a:r>
          </a:p>
        </p:txBody>
      </p:sp>
      <p:sp>
        <p:nvSpPr>
          <p:cNvPr id="200" name="Content Placeholder 4">
            <a:extLst>
              <a:ext uri="{FF2B5EF4-FFF2-40B4-BE49-F238E27FC236}">
                <a16:creationId xmlns:a16="http://schemas.microsoft.com/office/drawing/2014/main" id="{E306EAC0-5AEA-E8A6-5F2A-3446A3AEF142}"/>
              </a:ext>
            </a:extLst>
          </p:cNvPr>
          <p:cNvSpPr txBox="1">
            <a:spLocks/>
          </p:cNvSpPr>
          <p:nvPr/>
        </p:nvSpPr>
        <p:spPr>
          <a:xfrm>
            <a:off x="1200540" y="1389416"/>
            <a:ext cx="4974543" cy="1838423"/>
          </a:xfrm>
          <a:prstGeom prst="rect">
            <a:avLst/>
          </a:prstGeom>
        </p:spPr>
        <p:txBody>
          <a:bodyPr vert="horz" lIns="91440" tIns="45720" rIns="91440" bIns="45720" numCol="1" rtlCol="0" anchor="t">
            <a:normAutofit lnSpcReduction="10000"/>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82880" lvl="1">
              <a:lnSpc>
                <a:spcPct val="100000"/>
              </a:lnSpc>
              <a:spcBef>
                <a:spcPts val="0"/>
              </a:spcBef>
              <a:buFont typeface="Arial" panose="020B0604020202020204" pitchFamily="34" charset="0"/>
              <a:buNone/>
            </a:pPr>
            <a:r>
              <a:rPr lang="en-US" sz="1200" i="1" dirty="0"/>
              <a:t>When the cabin air influence and </a:t>
            </a:r>
            <a:r>
              <a:rPr lang="en-US" sz="1200" i="1" dirty="0" err="1"/>
              <a:t>doorcheck</a:t>
            </a:r>
            <a:r>
              <a:rPr lang="en-US" sz="1200" i="1" dirty="0"/>
              <a:t> is eliminated from the system, the relationship between the hinge tip and resulting speed describes the performance of the hinges. </a:t>
            </a:r>
          </a:p>
          <a:p>
            <a:pPr marL="182880" lvl="1">
              <a:lnSpc>
                <a:spcPct val="100000"/>
              </a:lnSpc>
              <a:spcBef>
                <a:spcPts val="0"/>
              </a:spcBef>
              <a:buFont typeface="Arial" panose="020B0604020202020204" pitchFamily="34" charset="0"/>
              <a:buNone/>
            </a:pPr>
            <a:endParaRPr lang="en-US" sz="1200" i="1" dirty="0"/>
          </a:p>
          <a:p>
            <a:pPr marL="182880" lvl="1">
              <a:lnSpc>
                <a:spcPct val="100000"/>
              </a:lnSpc>
              <a:spcBef>
                <a:spcPts val="0"/>
              </a:spcBef>
              <a:buFont typeface="Arial" panose="020B0604020202020204" pitchFamily="34" charset="0"/>
              <a:buNone/>
            </a:pPr>
            <a:r>
              <a:rPr lang="en-US" sz="1200" i="1" dirty="0"/>
              <a:t>Potential energy from the hinge tip, should be converted to kinetic energy minus the losses from friction.</a:t>
            </a:r>
          </a:p>
          <a:p>
            <a:pPr marL="182880" lvl="1">
              <a:lnSpc>
                <a:spcPct val="100000"/>
              </a:lnSpc>
              <a:spcBef>
                <a:spcPts val="0"/>
              </a:spcBef>
              <a:buFont typeface="Arial" panose="020B0604020202020204" pitchFamily="34" charset="0"/>
              <a:buNone/>
            </a:pPr>
            <a:endParaRPr lang="en-US" sz="1200" i="1" dirty="0"/>
          </a:p>
          <a:p>
            <a:pPr marL="354330" lvl="1" indent="-171450">
              <a:lnSpc>
                <a:spcPct val="100000"/>
              </a:lnSpc>
              <a:spcBef>
                <a:spcPts val="0"/>
              </a:spcBef>
              <a:buFont typeface="Arial" panose="020B0604020202020204" pitchFamily="34" charset="0"/>
              <a:buChar char="•"/>
            </a:pPr>
            <a:r>
              <a:rPr lang="en-US" sz="1200" b="1" i="1" dirty="0"/>
              <a:t>From the Fully Open position with Open Cabin, No Door Check.</a:t>
            </a:r>
          </a:p>
          <a:p>
            <a:pPr marL="354330" lvl="1" indent="-171450">
              <a:lnSpc>
                <a:spcPct val="100000"/>
              </a:lnSpc>
              <a:spcBef>
                <a:spcPts val="0"/>
              </a:spcBef>
              <a:buFont typeface="Arial" panose="020B0604020202020204" pitchFamily="34" charset="0"/>
              <a:buChar char="•"/>
            </a:pPr>
            <a:r>
              <a:rPr lang="en-US" sz="1200" b="1" i="1" dirty="0"/>
              <a:t>Hinge Tip</a:t>
            </a:r>
          </a:p>
          <a:p>
            <a:pPr marL="354330" lvl="1" indent="-171450">
              <a:lnSpc>
                <a:spcPct val="100000"/>
              </a:lnSpc>
              <a:spcBef>
                <a:spcPts val="0"/>
              </a:spcBef>
              <a:buFont typeface="Arial" panose="020B0604020202020204" pitchFamily="34" charset="0"/>
              <a:buChar char="•"/>
            </a:pPr>
            <a:r>
              <a:rPr lang="en-US" sz="1200" b="1" i="1" dirty="0"/>
              <a:t>Friction (often acceleration)</a:t>
            </a:r>
            <a:endParaRPr lang="en-US" sz="1200" i="1" dirty="0"/>
          </a:p>
        </p:txBody>
      </p:sp>
      <p:sp>
        <p:nvSpPr>
          <p:cNvPr id="6" name="Rectangle: Rounded Corners 4">
            <a:extLst>
              <a:ext uri="{FF2B5EF4-FFF2-40B4-BE49-F238E27FC236}">
                <a16:creationId xmlns:a16="http://schemas.microsoft.com/office/drawing/2014/main" id="{9A20B06D-D304-E8D2-AECC-69B479A10A59}"/>
              </a:ext>
            </a:extLst>
          </p:cNvPr>
          <p:cNvSpPr txBox="1"/>
          <p:nvPr/>
        </p:nvSpPr>
        <p:spPr>
          <a:xfrm>
            <a:off x="7563066" y="1892177"/>
            <a:ext cx="1472121"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and Check</a:t>
            </a:r>
          </a:p>
        </p:txBody>
      </p:sp>
      <p:sp>
        <p:nvSpPr>
          <p:cNvPr id="8" name="Flowchart: Summing Junction 7">
            <a:extLst>
              <a:ext uri="{FF2B5EF4-FFF2-40B4-BE49-F238E27FC236}">
                <a16:creationId xmlns:a16="http://schemas.microsoft.com/office/drawing/2014/main" id="{C7715A74-2983-B161-F231-72AE1DD199E0}"/>
              </a:ext>
            </a:extLst>
          </p:cNvPr>
          <p:cNvSpPr/>
          <p:nvPr/>
        </p:nvSpPr>
        <p:spPr>
          <a:xfrm>
            <a:off x="8203968" y="2428644"/>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Summing Junction 9">
            <a:extLst>
              <a:ext uri="{FF2B5EF4-FFF2-40B4-BE49-F238E27FC236}">
                <a16:creationId xmlns:a16="http://schemas.microsoft.com/office/drawing/2014/main" id="{D6F679F2-5B38-38DC-2907-CD38C281263F}"/>
              </a:ext>
            </a:extLst>
          </p:cNvPr>
          <p:cNvSpPr/>
          <p:nvPr/>
        </p:nvSpPr>
        <p:spPr>
          <a:xfrm>
            <a:off x="7875293" y="1603100"/>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4">
            <a:extLst>
              <a:ext uri="{FF2B5EF4-FFF2-40B4-BE49-F238E27FC236}">
                <a16:creationId xmlns:a16="http://schemas.microsoft.com/office/drawing/2014/main" id="{D8E5D026-C38C-AB4F-CF24-DAF0396A6BA5}"/>
              </a:ext>
            </a:extLst>
          </p:cNvPr>
          <p:cNvSpPr txBox="1"/>
          <p:nvPr/>
        </p:nvSpPr>
        <p:spPr>
          <a:xfrm>
            <a:off x="8435194" y="305457"/>
            <a:ext cx="1787025"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Closing Energy (First)</a:t>
            </a:r>
          </a:p>
        </p:txBody>
      </p:sp>
      <p:sp>
        <p:nvSpPr>
          <p:cNvPr id="12" name="Rectangle: Rounded Corners 4">
            <a:extLst>
              <a:ext uri="{FF2B5EF4-FFF2-40B4-BE49-F238E27FC236}">
                <a16:creationId xmlns:a16="http://schemas.microsoft.com/office/drawing/2014/main" id="{FD229C08-AF24-9AF3-6DFD-665CA5612BBC}"/>
              </a:ext>
            </a:extLst>
          </p:cNvPr>
          <p:cNvSpPr txBox="1"/>
          <p:nvPr/>
        </p:nvSpPr>
        <p:spPr>
          <a:xfrm>
            <a:off x="10556403" y="2352186"/>
            <a:ext cx="1507110"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Tip</a:t>
            </a:r>
          </a:p>
        </p:txBody>
      </p:sp>
      <p:sp>
        <p:nvSpPr>
          <p:cNvPr id="13" name="Flowchart: Summing Junction 12">
            <a:extLst>
              <a:ext uri="{FF2B5EF4-FFF2-40B4-BE49-F238E27FC236}">
                <a16:creationId xmlns:a16="http://schemas.microsoft.com/office/drawing/2014/main" id="{2F9FE631-856D-E05D-C2A8-BCB9CD1938DE}"/>
              </a:ext>
            </a:extLst>
          </p:cNvPr>
          <p:cNvSpPr/>
          <p:nvPr/>
        </p:nvSpPr>
        <p:spPr>
          <a:xfrm>
            <a:off x="6872361" y="835226"/>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Connector: Elbow 14">
            <a:extLst>
              <a:ext uri="{FF2B5EF4-FFF2-40B4-BE49-F238E27FC236}">
                <a16:creationId xmlns:a16="http://schemas.microsoft.com/office/drawing/2014/main" id="{E2F1E550-D781-6792-D90B-96A1B4DA66E9}"/>
              </a:ext>
            </a:extLst>
          </p:cNvPr>
          <p:cNvCxnSpPr>
            <a:cxnSpLocks/>
            <a:stCxn id="13" idx="6"/>
            <a:endCxn id="21" idx="0"/>
          </p:cNvCxnSpPr>
          <p:nvPr/>
        </p:nvCxnSpPr>
        <p:spPr>
          <a:xfrm>
            <a:off x="7065599" y="926959"/>
            <a:ext cx="903038" cy="183066"/>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0" name="Rectangle: Rounded Corners 4">
            <a:extLst>
              <a:ext uri="{FF2B5EF4-FFF2-40B4-BE49-F238E27FC236}">
                <a16:creationId xmlns:a16="http://schemas.microsoft.com/office/drawing/2014/main" id="{A736B60F-55B0-0D6A-9A1D-6DF1394A197C}"/>
              </a:ext>
            </a:extLst>
          </p:cNvPr>
          <p:cNvSpPr txBox="1"/>
          <p:nvPr/>
        </p:nvSpPr>
        <p:spPr>
          <a:xfrm>
            <a:off x="10322514" y="6064284"/>
            <a:ext cx="1738421" cy="265479"/>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OK</a:t>
            </a:r>
          </a:p>
        </p:txBody>
      </p:sp>
      <p:sp>
        <p:nvSpPr>
          <p:cNvPr id="21" name="Rectangle: Rounded Corners 4">
            <a:extLst>
              <a:ext uri="{FF2B5EF4-FFF2-40B4-BE49-F238E27FC236}">
                <a16:creationId xmlns:a16="http://schemas.microsoft.com/office/drawing/2014/main" id="{3AFD7961-C2D4-800B-1B67-E63D69AF676C}"/>
              </a:ext>
            </a:extLst>
          </p:cNvPr>
          <p:cNvSpPr txBox="1"/>
          <p:nvPr/>
        </p:nvSpPr>
        <p:spPr>
          <a:xfrm>
            <a:off x="7075124" y="1110025"/>
            <a:ext cx="1787025"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Closing Energy (Full)</a:t>
            </a:r>
          </a:p>
        </p:txBody>
      </p:sp>
      <p:cxnSp>
        <p:nvCxnSpPr>
          <p:cNvPr id="22" name="Connector: Elbow 21">
            <a:extLst>
              <a:ext uri="{FF2B5EF4-FFF2-40B4-BE49-F238E27FC236}">
                <a16:creationId xmlns:a16="http://schemas.microsoft.com/office/drawing/2014/main" id="{47BE20EB-9D83-B83A-3A4A-3E491DCB9695}"/>
              </a:ext>
            </a:extLst>
          </p:cNvPr>
          <p:cNvCxnSpPr>
            <a:cxnSpLocks/>
            <a:stCxn id="10" idx="6"/>
            <a:endCxn id="6" idx="0"/>
          </p:cNvCxnSpPr>
          <p:nvPr/>
        </p:nvCxnSpPr>
        <p:spPr>
          <a:xfrm>
            <a:off x="8068531" y="1694833"/>
            <a:ext cx="230596" cy="19734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3" name="Rectangle: Rounded Corners 4">
            <a:extLst>
              <a:ext uri="{FF2B5EF4-FFF2-40B4-BE49-F238E27FC236}">
                <a16:creationId xmlns:a16="http://schemas.microsoft.com/office/drawing/2014/main" id="{7553E0D1-CF21-8408-A912-474F7139E82D}"/>
              </a:ext>
            </a:extLst>
          </p:cNvPr>
          <p:cNvSpPr txBox="1"/>
          <p:nvPr/>
        </p:nvSpPr>
        <p:spPr>
          <a:xfrm>
            <a:off x="8838620" y="2358299"/>
            <a:ext cx="1472121"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Tip</a:t>
            </a:r>
          </a:p>
        </p:txBody>
      </p:sp>
      <p:cxnSp>
        <p:nvCxnSpPr>
          <p:cNvPr id="24" name="Straight Arrow Connector 23">
            <a:extLst>
              <a:ext uri="{FF2B5EF4-FFF2-40B4-BE49-F238E27FC236}">
                <a16:creationId xmlns:a16="http://schemas.microsoft.com/office/drawing/2014/main" id="{033E3787-AD84-8DAB-7BD3-71D7DDD6577C}"/>
              </a:ext>
            </a:extLst>
          </p:cNvPr>
          <p:cNvCxnSpPr>
            <a:cxnSpLocks/>
            <a:stCxn id="6" idx="2"/>
            <a:endCxn id="8" idx="0"/>
          </p:cNvCxnSpPr>
          <p:nvPr/>
        </p:nvCxnSpPr>
        <p:spPr>
          <a:xfrm>
            <a:off x="8299127" y="2215018"/>
            <a:ext cx="1460" cy="21362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25" name="Straight Arrow Connector 24">
            <a:extLst>
              <a:ext uri="{FF2B5EF4-FFF2-40B4-BE49-F238E27FC236}">
                <a16:creationId xmlns:a16="http://schemas.microsoft.com/office/drawing/2014/main" id="{B8A73900-5FA0-9A94-51F8-5805929D911A}"/>
              </a:ext>
            </a:extLst>
          </p:cNvPr>
          <p:cNvCxnSpPr>
            <a:cxnSpLocks/>
            <a:stCxn id="8" idx="6"/>
            <a:endCxn id="23" idx="1"/>
          </p:cNvCxnSpPr>
          <p:nvPr/>
        </p:nvCxnSpPr>
        <p:spPr>
          <a:xfrm flipV="1">
            <a:off x="8397206" y="2519720"/>
            <a:ext cx="441414" cy="657"/>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6" name="Rectangle: Rounded Corners 4">
            <a:extLst>
              <a:ext uri="{FF2B5EF4-FFF2-40B4-BE49-F238E27FC236}">
                <a16:creationId xmlns:a16="http://schemas.microsoft.com/office/drawing/2014/main" id="{B7E2ECAC-4457-FFF3-A0BB-F71331E4E660}"/>
              </a:ext>
            </a:extLst>
          </p:cNvPr>
          <p:cNvSpPr txBox="1"/>
          <p:nvPr/>
        </p:nvSpPr>
        <p:spPr>
          <a:xfrm>
            <a:off x="8830344" y="2809796"/>
            <a:ext cx="1472121" cy="322841"/>
          </a:xfrm>
          <a:prstGeom prst="rect">
            <a:avLst/>
          </a:prstGeom>
          <a:solidFill>
            <a:srgbClr val="00B0F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Bind</a:t>
            </a:r>
          </a:p>
        </p:txBody>
      </p:sp>
      <p:sp>
        <p:nvSpPr>
          <p:cNvPr id="27" name="Rectangle: Rounded Corners 4">
            <a:extLst>
              <a:ext uri="{FF2B5EF4-FFF2-40B4-BE49-F238E27FC236}">
                <a16:creationId xmlns:a16="http://schemas.microsoft.com/office/drawing/2014/main" id="{959858CD-0303-B4D1-E3CB-B5B67A095C55}"/>
              </a:ext>
            </a:extLst>
          </p:cNvPr>
          <p:cNvSpPr txBox="1"/>
          <p:nvPr/>
        </p:nvSpPr>
        <p:spPr>
          <a:xfrm>
            <a:off x="10564023" y="2812190"/>
            <a:ext cx="1507110" cy="322841"/>
          </a:xfrm>
          <a:prstGeom prst="rect">
            <a:avLst/>
          </a:prstGeom>
          <a:solidFill>
            <a:srgbClr val="FF0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Alignment</a:t>
            </a:r>
          </a:p>
        </p:txBody>
      </p:sp>
      <p:sp>
        <p:nvSpPr>
          <p:cNvPr id="28" name="Rectangle: Rounded Corners 4">
            <a:extLst>
              <a:ext uri="{FF2B5EF4-FFF2-40B4-BE49-F238E27FC236}">
                <a16:creationId xmlns:a16="http://schemas.microsoft.com/office/drawing/2014/main" id="{A4A2D42C-1A9B-7770-A923-1BF5816A078C}"/>
              </a:ext>
            </a:extLst>
          </p:cNvPr>
          <p:cNvSpPr txBox="1"/>
          <p:nvPr/>
        </p:nvSpPr>
        <p:spPr>
          <a:xfrm>
            <a:off x="8838619" y="3274647"/>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Check Loss</a:t>
            </a:r>
          </a:p>
        </p:txBody>
      </p:sp>
      <p:sp>
        <p:nvSpPr>
          <p:cNvPr id="29" name="Rectangle: Rounded Corners 4">
            <a:extLst>
              <a:ext uri="{FF2B5EF4-FFF2-40B4-BE49-F238E27FC236}">
                <a16:creationId xmlns:a16="http://schemas.microsoft.com/office/drawing/2014/main" id="{3A0DE4AD-E10C-C89E-960F-891B56B8F820}"/>
              </a:ext>
            </a:extLst>
          </p:cNvPr>
          <p:cNvSpPr txBox="1"/>
          <p:nvPr/>
        </p:nvSpPr>
        <p:spPr>
          <a:xfrm>
            <a:off x="10556403" y="3272194"/>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err="1"/>
              <a:t>Doorcheck</a:t>
            </a:r>
            <a:endParaRPr lang="en-US" dirty="0"/>
          </a:p>
        </p:txBody>
      </p:sp>
      <p:sp>
        <p:nvSpPr>
          <p:cNvPr id="30" name="Rectangle: Rounded Corners 4">
            <a:extLst>
              <a:ext uri="{FF2B5EF4-FFF2-40B4-BE49-F238E27FC236}">
                <a16:creationId xmlns:a16="http://schemas.microsoft.com/office/drawing/2014/main" id="{A0978260-EE03-EAAD-2391-841B3F5FE824}"/>
              </a:ext>
            </a:extLst>
          </p:cNvPr>
          <p:cNvSpPr txBox="1"/>
          <p:nvPr/>
        </p:nvSpPr>
        <p:spPr>
          <a:xfrm>
            <a:off x="8333944" y="4455185"/>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Static Force</a:t>
            </a:r>
          </a:p>
        </p:txBody>
      </p:sp>
      <p:sp>
        <p:nvSpPr>
          <p:cNvPr id="31" name="Rectangle: Rounded Corners 4">
            <a:extLst>
              <a:ext uri="{FF2B5EF4-FFF2-40B4-BE49-F238E27FC236}">
                <a16:creationId xmlns:a16="http://schemas.microsoft.com/office/drawing/2014/main" id="{9B134894-57BE-22FB-83F5-254022CC1C72}"/>
              </a:ext>
            </a:extLst>
          </p:cNvPr>
          <p:cNvSpPr txBox="1"/>
          <p:nvPr/>
        </p:nvSpPr>
        <p:spPr>
          <a:xfrm>
            <a:off x="10550250" y="4446164"/>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 Seal Gap</a:t>
            </a:r>
          </a:p>
        </p:txBody>
      </p:sp>
      <p:sp>
        <p:nvSpPr>
          <p:cNvPr id="32" name="Rectangle: Rounded Corners 4">
            <a:extLst>
              <a:ext uri="{FF2B5EF4-FFF2-40B4-BE49-F238E27FC236}">
                <a16:creationId xmlns:a16="http://schemas.microsoft.com/office/drawing/2014/main" id="{9A198D63-DE42-9B3E-1F6E-2124B96101D2}"/>
              </a:ext>
            </a:extLst>
          </p:cNvPr>
          <p:cNvSpPr txBox="1"/>
          <p:nvPr/>
        </p:nvSpPr>
        <p:spPr>
          <a:xfrm>
            <a:off x="8348209" y="4902082"/>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Spring</a:t>
            </a:r>
          </a:p>
        </p:txBody>
      </p:sp>
      <p:sp>
        <p:nvSpPr>
          <p:cNvPr id="33" name="Rectangle: Rounded Corners 4">
            <a:extLst>
              <a:ext uri="{FF2B5EF4-FFF2-40B4-BE49-F238E27FC236}">
                <a16:creationId xmlns:a16="http://schemas.microsoft.com/office/drawing/2014/main" id="{B83DA183-5B4F-114F-0644-601CA571AF8A}"/>
              </a:ext>
            </a:extLst>
          </p:cNvPr>
          <p:cNvSpPr txBox="1"/>
          <p:nvPr/>
        </p:nvSpPr>
        <p:spPr>
          <a:xfrm>
            <a:off x="10550250" y="4893863"/>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Striker</a:t>
            </a:r>
          </a:p>
        </p:txBody>
      </p:sp>
      <p:sp>
        <p:nvSpPr>
          <p:cNvPr id="34" name="Rectangle: Rounded Corners 4">
            <a:extLst>
              <a:ext uri="{FF2B5EF4-FFF2-40B4-BE49-F238E27FC236}">
                <a16:creationId xmlns:a16="http://schemas.microsoft.com/office/drawing/2014/main" id="{C6229B2B-1631-7DDE-52BE-8B98C0322199}"/>
              </a:ext>
            </a:extLst>
          </p:cNvPr>
          <p:cNvSpPr txBox="1"/>
          <p:nvPr/>
        </p:nvSpPr>
        <p:spPr>
          <a:xfrm>
            <a:off x="8348625" y="5359340"/>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Dynamics</a:t>
            </a:r>
          </a:p>
        </p:txBody>
      </p:sp>
      <p:sp>
        <p:nvSpPr>
          <p:cNvPr id="35" name="Rectangle: Rounded Corners 4">
            <a:extLst>
              <a:ext uri="{FF2B5EF4-FFF2-40B4-BE49-F238E27FC236}">
                <a16:creationId xmlns:a16="http://schemas.microsoft.com/office/drawing/2014/main" id="{74AC73F0-0165-4F63-C7B0-75308FA40817}"/>
              </a:ext>
            </a:extLst>
          </p:cNvPr>
          <p:cNvSpPr txBox="1"/>
          <p:nvPr/>
        </p:nvSpPr>
        <p:spPr>
          <a:xfrm>
            <a:off x="10550250" y="5341562"/>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 Seal Gap</a:t>
            </a:r>
          </a:p>
        </p:txBody>
      </p:sp>
      <p:cxnSp>
        <p:nvCxnSpPr>
          <p:cNvPr id="36" name="Connector: Elbow 35">
            <a:extLst>
              <a:ext uri="{FF2B5EF4-FFF2-40B4-BE49-F238E27FC236}">
                <a16:creationId xmlns:a16="http://schemas.microsoft.com/office/drawing/2014/main" id="{E80CFCAA-E6FE-3398-7595-CE633D120193}"/>
              </a:ext>
            </a:extLst>
          </p:cNvPr>
          <p:cNvCxnSpPr>
            <a:cxnSpLocks/>
            <a:stCxn id="39" idx="2"/>
            <a:endCxn id="30" idx="1"/>
          </p:cNvCxnSpPr>
          <p:nvPr/>
        </p:nvCxnSpPr>
        <p:spPr>
          <a:xfrm rot="16200000" flipH="1">
            <a:off x="7640020" y="3922682"/>
            <a:ext cx="224798" cy="1163049"/>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37" name="Connector: Elbow 36">
            <a:extLst>
              <a:ext uri="{FF2B5EF4-FFF2-40B4-BE49-F238E27FC236}">
                <a16:creationId xmlns:a16="http://schemas.microsoft.com/office/drawing/2014/main" id="{719FE532-A8D1-8BFA-ABD1-ED0458330C17}"/>
              </a:ext>
            </a:extLst>
          </p:cNvPr>
          <p:cNvCxnSpPr>
            <a:cxnSpLocks/>
            <a:stCxn id="11" idx="2"/>
            <a:endCxn id="13" idx="0"/>
          </p:cNvCxnSpPr>
          <p:nvPr/>
        </p:nvCxnSpPr>
        <p:spPr>
          <a:xfrm rot="5400000">
            <a:off x="8045380" y="-448101"/>
            <a:ext cx="206928" cy="2359727"/>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38" name="Connector: Elbow 37">
            <a:extLst>
              <a:ext uri="{FF2B5EF4-FFF2-40B4-BE49-F238E27FC236}">
                <a16:creationId xmlns:a16="http://schemas.microsoft.com/office/drawing/2014/main" id="{33C4992C-18A8-82F7-A480-FBDA9F018A45}"/>
              </a:ext>
            </a:extLst>
          </p:cNvPr>
          <p:cNvCxnSpPr>
            <a:cxnSpLocks/>
            <a:stCxn id="13" idx="4"/>
            <a:endCxn id="20" idx="1"/>
          </p:cNvCxnSpPr>
          <p:nvPr/>
        </p:nvCxnSpPr>
        <p:spPr>
          <a:xfrm rot="16200000" flipH="1">
            <a:off x="6056581" y="1931090"/>
            <a:ext cx="5178333" cy="335353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39" name="Flowchart: Merge 38">
            <a:extLst>
              <a:ext uri="{FF2B5EF4-FFF2-40B4-BE49-F238E27FC236}">
                <a16:creationId xmlns:a16="http://schemas.microsoft.com/office/drawing/2014/main" id="{34CC5BB5-D4AC-9CF2-7C33-05881DCCAB21}"/>
              </a:ext>
            </a:extLst>
          </p:cNvPr>
          <p:cNvSpPr/>
          <p:nvPr/>
        </p:nvSpPr>
        <p:spPr>
          <a:xfrm>
            <a:off x="7052533" y="4189797"/>
            <a:ext cx="236723" cy="202011"/>
          </a:xfrm>
          <a:prstGeom prst="flowChartMerg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0" name="Connector: Elbow 39">
            <a:extLst>
              <a:ext uri="{FF2B5EF4-FFF2-40B4-BE49-F238E27FC236}">
                <a16:creationId xmlns:a16="http://schemas.microsoft.com/office/drawing/2014/main" id="{672BDD1E-D41B-4BEA-E86F-2866CEF3E483}"/>
              </a:ext>
            </a:extLst>
          </p:cNvPr>
          <p:cNvCxnSpPr>
            <a:cxnSpLocks/>
            <a:stCxn id="8" idx="2"/>
            <a:endCxn id="39" idx="0"/>
          </p:cNvCxnSpPr>
          <p:nvPr/>
        </p:nvCxnSpPr>
        <p:spPr>
          <a:xfrm rot="10800000" flipV="1">
            <a:off x="7170896" y="2520377"/>
            <a:ext cx="1033073" cy="1669420"/>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1" name="Connector: Elbow 40">
            <a:extLst>
              <a:ext uri="{FF2B5EF4-FFF2-40B4-BE49-F238E27FC236}">
                <a16:creationId xmlns:a16="http://schemas.microsoft.com/office/drawing/2014/main" id="{5AB0536D-C007-6C53-BEDB-8AEF04F89D57}"/>
              </a:ext>
            </a:extLst>
          </p:cNvPr>
          <p:cNvCxnSpPr>
            <a:cxnSpLocks/>
            <a:stCxn id="21" idx="2"/>
            <a:endCxn id="10" idx="0"/>
          </p:cNvCxnSpPr>
          <p:nvPr/>
        </p:nvCxnSpPr>
        <p:spPr>
          <a:xfrm rot="16200000" flipH="1">
            <a:off x="7885157" y="1516345"/>
            <a:ext cx="170234" cy="3275"/>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2" name="Connector: Elbow 41">
            <a:extLst>
              <a:ext uri="{FF2B5EF4-FFF2-40B4-BE49-F238E27FC236}">
                <a16:creationId xmlns:a16="http://schemas.microsoft.com/office/drawing/2014/main" id="{3E33E879-9F42-B7CA-7F9D-7E5BB168BE25}"/>
              </a:ext>
            </a:extLst>
          </p:cNvPr>
          <p:cNvCxnSpPr>
            <a:cxnSpLocks/>
            <a:stCxn id="10" idx="2"/>
            <a:endCxn id="39" idx="0"/>
          </p:cNvCxnSpPr>
          <p:nvPr/>
        </p:nvCxnSpPr>
        <p:spPr>
          <a:xfrm rot="10800000" flipV="1">
            <a:off x="7170895" y="1694833"/>
            <a:ext cx="704398" cy="249496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3" name="Straight Connector 42">
            <a:extLst>
              <a:ext uri="{FF2B5EF4-FFF2-40B4-BE49-F238E27FC236}">
                <a16:creationId xmlns:a16="http://schemas.microsoft.com/office/drawing/2014/main" id="{4E45886E-B16F-2F7F-83A7-64A65710082E}"/>
              </a:ext>
            </a:extLst>
          </p:cNvPr>
          <p:cNvCxnSpPr>
            <a:cxnSpLocks/>
          </p:cNvCxnSpPr>
          <p:nvPr/>
        </p:nvCxnSpPr>
        <p:spPr>
          <a:xfrm flipV="1">
            <a:off x="10556403" y="3063733"/>
            <a:ext cx="0" cy="15211"/>
          </a:xfrm>
          <a:prstGeom prst="line">
            <a:avLst/>
          </a:prstGeom>
        </p:spPr>
        <p:style>
          <a:lnRef idx="2">
            <a:schemeClr val="accent3"/>
          </a:lnRef>
          <a:fillRef idx="0">
            <a:schemeClr val="accent3"/>
          </a:fillRef>
          <a:effectRef idx="1">
            <a:schemeClr val="accent3"/>
          </a:effectRef>
          <a:fontRef idx="minor">
            <a:schemeClr val="tx1"/>
          </a:fontRef>
        </p:style>
      </p:cxnSp>
      <p:cxnSp>
        <p:nvCxnSpPr>
          <p:cNvPr id="44" name="Straight Connector 43">
            <a:extLst>
              <a:ext uri="{FF2B5EF4-FFF2-40B4-BE49-F238E27FC236}">
                <a16:creationId xmlns:a16="http://schemas.microsoft.com/office/drawing/2014/main" id="{37F11342-98A5-8158-BD5D-361E070141B7}"/>
              </a:ext>
            </a:extLst>
          </p:cNvPr>
          <p:cNvCxnSpPr>
            <a:cxnSpLocks/>
            <a:stCxn id="30" idx="3"/>
            <a:endCxn id="31" idx="1"/>
          </p:cNvCxnSpPr>
          <p:nvPr/>
        </p:nvCxnSpPr>
        <p:spPr>
          <a:xfrm flipV="1">
            <a:off x="9806065" y="4607585"/>
            <a:ext cx="744185" cy="9021"/>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5" name="Straight Connector 44">
            <a:extLst>
              <a:ext uri="{FF2B5EF4-FFF2-40B4-BE49-F238E27FC236}">
                <a16:creationId xmlns:a16="http://schemas.microsoft.com/office/drawing/2014/main" id="{0611C0EC-773C-1A09-B35D-DA45114765F5}"/>
              </a:ext>
            </a:extLst>
          </p:cNvPr>
          <p:cNvCxnSpPr>
            <a:cxnSpLocks/>
            <a:stCxn id="32" idx="3"/>
            <a:endCxn id="33" idx="1"/>
          </p:cNvCxnSpPr>
          <p:nvPr/>
        </p:nvCxnSpPr>
        <p:spPr>
          <a:xfrm flipV="1">
            <a:off x="9820330" y="5055284"/>
            <a:ext cx="729920" cy="8219"/>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6" name="Straight Connector 45">
            <a:extLst>
              <a:ext uri="{FF2B5EF4-FFF2-40B4-BE49-F238E27FC236}">
                <a16:creationId xmlns:a16="http://schemas.microsoft.com/office/drawing/2014/main" id="{15D6248C-0396-133B-2165-8EF8B9973BE0}"/>
              </a:ext>
            </a:extLst>
          </p:cNvPr>
          <p:cNvCxnSpPr>
            <a:cxnSpLocks/>
            <a:stCxn id="34" idx="3"/>
            <a:endCxn id="35" idx="1"/>
          </p:cNvCxnSpPr>
          <p:nvPr/>
        </p:nvCxnSpPr>
        <p:spPr>
          <a:xfrm flipV="1">
            <a:off x="9820746" y="5502983"/>
            <a:ext cx="729504" cy="17778"/>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7" name="Straight Connector 46">
            <a:extLst>
              <a:ext uri="{FF2B5EF4-FFF2-40B4-BE49-F238E27FC236}">
                <a16:creationId xmlns:a16="http://schemas.microsoft.com/office/drawing/2014/main" id="{3743FB2E-3E0F-A9AC-4CE4-B2247ACF9469}"/>
              </a:ext>
            </a:extLst>
          </p:cNvPr>
          <p:cNvCxnSpPr>
            <a:cxnSpLocks/>
            <a:stCxn id="28" idx="3"/>
            <a:endCxn id="29" idx="1"/>
          </p:cNvCxnSpPr>
          <p:nvPr/>
        </p:nvCxnSpPr>
        <p:spPr>
          <a:xfrm flipV="1">
            <a:off x="10310740" y="3433615"/>
            <a:ext cx="245663" cy="2453"/>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8" name="Straight Connector 47">
            <a:extLst>
              <a:ext uri="{FF2B5EF4-FFF2-40B4-BE49-F238E27FC236}">
                <a16:creationId xmlns:a16="http://schemas.microsoft.com/office/drawing/2014/main" id="{D20FCA3D-17B2-2116-E13A-DC83A291FDE9}"/>
              </a:ext>
            </a:extLst>
          </p:cNvPr>
          <p:cNvCxnSpPr>
            <a:cxnSpLocks/>
            <a:stCxn id="26" idx="3"/>
            <a:endCxn id="27" idx="1"/>
          </p:cNvCxnSpPr>
          <p:nvPr/>
        </p:nvCxnSpPr>
        <p:spPr>
          <a:xfrm>
            <a:off x="10302465" y="2971217"/>
            <a:ext cx="261558" cy="2394"/>
          </a:xfrm>
          <a:prstGeom prst="line">
            <a:avLst/>
          </a:prstGeom>
          <a:ln w="28575">
            <a:solidFill>
              <a:srgbClr val="FF0000"/>
            </a:solidFill>
            <a:tailEnd type="triangle"/>
          </a:ln>
        </p:spPr>
        <p:style>
          <a:lnRef idx="1">
            <a:schemeClr val="accent2"/>
          </a:lnRef>
          <a:fillRef idx="0">
            <a:schemeClr val="accent2"/>
          </a:fillRef>
          <a:effectRef idx="0">
            <a:schemeClr val="accent2"/>
          </a:effectRef>
          <a:fontRef idx="minor">
            <a:schemeClr val="tx1"/>
          </a:fontRef>
        </p:style>
      </p:cxnSp>
      <p:cxnSp>
        <p:nvCxnSpPr>
          <p:cNvPr id="49" name="Straight Connector 48">
            <a:extLst>
              <a:ext uri="{FF2B5EF4-FFF2-40B4-BE49-F238E27FC236}">
                <a16:creationId xmlns:a16="http://schemas.microsoft.com/office/drawing/2014/main" id="{812EF499-0708-7AD8-2CD8-A41FB3A39D97}"/>
              </a:ext>
            </a:extLst>
          </p:cNvPr>
          <p:cNvCxnSpPr>
            <a:cxnSpLocks/>
            <a:stCxn id="23" idx="3"/>
            <a:endCxn id="12" idx="1"/>
          </p:cNvCxnSpPr>
          <p:nvPr/>
        </p:nvCxnSpPr>
        <p:spPr>
          <a:xfrm flipV="1">
            <a:off x="10310741" y="2513607"/>
            <a:ext cx="245662" cy="6113"/>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0" name="Straight Arrow Connector 49">
            <a:extLst>
              <a:ext uri="{FF2B5EF4-FFF2-40B4-BE49-F238E27FC236}">
                <a16:creationId xmlns:a16="http://schemas.microsoft.com/office/drawing/2014/main" id="{E05C5F7A-7784-B5A7-F1D6-3EBCB2C153B7}"/>
              </a:ext>
            </a:extLst>
          </p:cNvPr>
          <p:cNvCxnSpPr>
            <a:cxnSpLocks/>
            <a:stCxn id="23" idx="2"/>
            <a:endCxn id="26" idx="0"/>
          </p:cNvCxnSpPr>
          <p:nvPr/>
        </p:nvCxnSpPr>
        <p:spPr>
          <a:xfrm flipH="1">
            <a:off x="9566405" y="2681140"/>
            <a:ext cx="8276" cy="12865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1" name="Straight Arrow Connector 50">
            <a:extLst>
              <a:ext uri="{FF2B5EF4-FFF2-40B4-BE49-F238E27FC236}">
                <a16:creationId xmlns:a16="http://schemas.microsoft.com/office/drawing/2014/main" id="{0CCB9036-10E8-D3AF-0477-97463648397B}"/>
              </a:ext>
            </a:extLst>
          </p:cNvPr>
          <p:cNvCxnSpPr>
            <a:cxnSpLocks/>
            <a:stCxn id="26" idx="2"/>
            <a:endCxn id="28" idx="0"/>
          </p:cNvCxnSpPr>
          <p:nvPr/>
        </p:nvCxnSpPr>
        <p:spPr>
          <a:xfrm>
            <a:off x="9566405" y="3132637"/>
            <a:ext cx="8275" cy="142010"/>
          </a:xfrm>
          <a:prstGeom prst="straightConnector1">
            <a:avLst/>
          </a:prstGeom>
          <a:ln w="19050">
            <a:solidFill>
              <a:srgbClr val="C8D82D"/>
            </a:solidFill>
            <a:tailEnd type="triangle"/>
          </a:ln>
        </p:spPr>
        <p:style>
          <a:lnRef idx="1">
            <a:schemeClr val="accent2"/>
          </a:lnRef>
          <a:fillRef idx="0">
            <a:schemeClr val="accent2"/>
          </a:fillRef>
          <a:effectRef idx="0">
            <a:schemeClr val="accent2"/>
          </a:effectRef>
          <a:fontRef idx="minor">
            <a:schemeClr val="tx1"/>
          </a:fontRef>
        </p:style>
      </p:cxnSp>
      <p:cxnSp>
        <p:nvCxnSpPr>
          <p:cNvPr id="52" name="Connector: Elbow 51">
            <a:extLst>
              <a:ext uri="{FF2B5EF4-FFF2-40B4-BE49-F238E27FC236}">
                <a16:creationId xmlns:a16="http://schemas.microsoft.com/office/drawing/2014/main" id="{4B7FE548-5222-C90F-8315-8D1D1F574954}"/>
              </a:ext>
            </a:extLst>
          </p:cNvPr>
          <p:cNvCxnSpPr>
            <a:cxnSpLocks/>
            <a:stCxn id="28" idx="2"/>
            <a:endCxn id="39" idx="0"/>
          </p:cNvCxnSpPr>
          <p:nvPr/>
        </p:nvCxnSpPr>
        <p:spPr>
          <a:xfrm rot="5400000">
            <a:off x="8076634" y="2691750"/>
            <a:ext cx="592309" cy="2403785"/>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3" name="Straight Arrow Connector 52">
            <a:extLst>
              <a:ext uri="{FF2B5EF4-FFF2-40B4-BE49-F238E27FC236}">
                <a16:creationId xmlns:a16="http://schemas.microsoft.com/office/drawing/2014/main" id="{6C72CC5A-948A-BCFD-2357-9DD2569BA99B}"/>
              </a:ext>
            </a:extLst>
          </p:cNvPr>
          <p:cNvCxnSpPr>
            <a:cxnSpLocks/>
            <a:stCxn id="30" idx="2"/>
            <a:endCxn id="32" idx="0"/>
          </p:cNvCxnSpPr>
          <p:nvPr/>
        </p:nvCxnSpPr>
        <p:spPr>
          <a:xfrm>
            <a:off x="9070005" y="4778026"/>
            <a:ext cx="14265" cy="12405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4" name="Straight Arrow Connector 53">
            <a:extLst>
              <a:ext uri="{FF2B5EF4-FFF2-40B4-BE49-F238E27FC236}">
                <a16:creationId xmlns:a16="http://schemas.microsoft.com/office/drawing/2014/main" id="{B7663DF2-4AE5-B225-49F4-AD8FA4618461}"/>
              </a:ext>
            </a:extLst>
          </p:cNvPr>
          <p:cNvCxnSpPr>
            <a:cxnSpLocks/>
            <a:stCxn id="32" idx="2"/>
            <a:endCxn id="34" idx="0"/>
          </p:cNvCxnSpPr>
          <p:nvPr/>
        </p:nvCxnSpPr>
        <p:spPr>
          <a:xfrm>
            <a:off x="9084270" y="5224923"/>
            <a:ext cx="416" cy="134417"/>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55" name="Rectangle: Rounded Corners 4">
            <a:extLst>
              <a:ext uri="{FF2B5EF4-FFF2-40B4-BE49-F238E27FC236}">
                <a16:creationId xmlns:a16="http://schemas.microsoft.com/office/drawing/2014/main" id="{982E0F2B-2792-7A23-20CB-9145E4AD8E22}"/>
              </a:ext>
            </a:extLst>
          </p:cNvPr>
          <p:cNvSpPr txBox="1"/>
          <p:nvPr/>
        </p:nvSpPr>
        <p:spPr>
          <a:xfrm>
            <a:off x="10567055" y="3732197"/>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Cabin Air</a:t>
            </a:r>
          </a:p>
        </p:txBody>
      </p:sp>
      <p:cxnSp>
        <p:nvCxnSpPr>
          <p:cNvPr id="56" name="Connector: Elbow 55">
            <a:extLst>
              <a:ext uri="{FF2B5EF4-FFF2-40B4-BE49-F238E27FC236}">
                <a16:creationId xmlns:a16="http://schemas.microsoft.com/office/drawing/2014/main" id="{81ABB4D5-D3A6-290B-E266-21FDDD91F6CA}"/>
              </a:ext>
            </a:extLst>
          </p:cNvPr>
          <p:cNvCxnSpPr>
            <a:cxnSpLocks/>
            <a:stCxn id="28" idx="2"/>
            <a:endCxn id="55" idx="1"/>
          </p:cNvCxnSpPr>
          <p:nvPr/>
        </p:nvCxnSpPr>
        <p:spPr>
          <a:xfrm rot="16200000" flipH="1">
            <a:off x="9922802" y="3249365"/>
            <a:ext cx="296130" cy="992375"/>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1404271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1947C8DA-AD39-D371-8117-2FFF6FFBBC0C}"/>
            </a:ext>
          </a:extLst>
        </p:cNvPr>
        <p:cNvGrpSpPr/>
        <p:nvPr/>
      </p:nvGrpSpPr>
      <p:grpSpPr>
        <a:xfrm>
          <a:off x="0" y="0"/>
          <a:ext cx="0" cy="0"/>
          <a:chOff x="0" y="0"/>
          <a:chExt cx="0" cy="0"/>
        </a:xfrm>
      </p:grpSpPr>
      <p:sp>
        <p:nvSpPr>
          <p:cNvPr id="196" name="TextBox 195">
            <a:extLst>
              <a:ext uri="{FF2B5EF4-FFF2-40B4-BE49-F238E27FC236}">
                <a16:creationId xmlns:a16="http://schemas.microsoft.com/office/drawing/2014/main" id="{6E8D5FAB-D05B-A69D-1831-4B8886AE9143}"/>
              </a:ext>
            </a:extLst>
          </p:cNvPr>
          <p:cNvSpPr txBox="1"/>
          <p:nvPr/>
        </p:nvSpPr>
        <p:spPr>
          <a:xfrm>
            <a:off x="6628240" y="0"/>
            <a:ext cx="5563760" cy="6868669"/>
          </a:xfrm>
          <a:prstGeom prst="rect">
            <a:avLst/>
          </a:prstGeom>
          <a:solidFill>
            <a:srgbClr val="C8D82D">
              <a:alpha val="13000"/>
            </a:srgbClr>
          </a:solidFill>
        </p:spPr>
        <p:txBody>
          <a:bodyPr wrap="square" rtlCol="0">
            <a:spAutoFit/>
          </a:bodyPr>
          <a:lstStyle/>
          <a:p>
            <a:endParaRPr lang="en-US" dirty="0"/>
          </a:p>
        </p:txBody>
      </p:sp>
      <p:pic>
        <p:nvPicPr>
          <p:cNvPr id="15" name="Content Placeholder 14">
            <a:extLst>
              <a:ext uri="{FF2B5EF4-FFF2-40B4-BE49-F238E27FC236}">
                <a16:creationId xmlns:a16="http://schemas.microsoft.com/office/drawing/2014/main" id="{3E57D0F8-9301-E451-2DC1-B5F5C8A8A971}"/>
              </a:ext>
            </a:extLst>
          </p:cNvPr>
          <p:cNvPicPr>
            <a:picLocks noGrp="1" noChangeAspect="1"/>
          </p:cNvPicPr>
          <p:nvPr>
            <p:ph sz="half" idx="2"/>
          </p:nvPr>
        </p:nvPicPr>
        <p:blipFill>
          <a:blip r:embed="rId4" cstate="email">
            <a:extLst>
              <a:ext uri="{28A0092B-C50C-407E-A947-70E740481C1C}">
                <a14:useLocalDpi xmlns:a14="http://schemas.microsoft.com/office/drawing/2010/main" val="0"/>
              </a:ext>
            </a:extLst>
          </a:blip>
          <a:stretch>
            <a:fillRect/>
          </a:stretch>
        </p:blipFill>
        <p:spPr>
          <a:xfrm>
            <a:off x="1009872" y="3327674"/>
            <a:ext cx="3965575" cy="2974181"/>
          </a:xfrm>
          <a:prstGeom prst="rect">
            <a:avLst/>
          </a:prstGeom>
        </p:spPr>
      </p:pic>
      <p:sp>
        <p:nvSpPr>
          <p:cNvPr id="3" name="Footer Placeholder 2">
            <a:extLst>
              <a:ext uri="{FF2B5EF4-FFF2-40B4-BE49-F238E27FC236}">
                <a16:creationId xmlns:a16="http://schemas.microsoft.com/office/drawing/2014/main" id="{963A11BA-A4CA-C1AE-B1E8-9AF3B12C6879}"/>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20</a:t>
            </a:fld>
            <a:endParaRPr lang="en-US" dirty="0">
              <a:solidFill>
                <a:schemeClr val="tx1">
                  <a:lumMod val="65000"/>
                  <a:lumOff val="35000"/>
                </a:schemeClr>
              </a:solidFill>
            </a:endParaRPr>
          </a:p>
        </p:txBody>
      </p:sp>
      <p:sp>
        <p:nvSpPr>
          <p:cNvPr id="7" name="Title 6">
            <a:extLst>
              <a:ext uri="{FF2B5EF4-FFF2-40B4-BE49-F238E27FC236}">
                <a16:creationId xmlns:a16="http://schemas.microsoft.com/office/drawing/2014/main" id="{30ACE4A1-F9EA-48F2-F052-C69B58EB64C2}"/>
              </a:ext>
            </a:extLst>
          </p:cNvPr>
          <p:cNvSpPr>
            <a:spLocks noGrp="1"/>
          </p:cNvSpPr>
          <p:nvPr>
            <p:ph type="title"/>
          </p:nvPr>
        </p:nvSpPr>
        <p:spPr/>
        <p:txBody>
          <a:bodyPr>
            <a:normAutofit/>
          </a:bodyPr>
          <a:lstStyle/>
          <a:p>
            <a:r>
              <a:rPr lang="en-US" dirty="0"/>
              <a:t>5. Flow chart</a:t>
            </a:r>
            <a:endParaRPr lang="en-US" dirty="0">
              <a:solidFill>
                <a:srgbClr val="C8D82D"/>
              </a:solidFill>
            </a:endParaRPr>
          </a:p>
        </p:txBody>
      </p:sp>
      <p:sp>
        <p:nvSpPr>
          <p:cNvPr id="2" name="Content Placeholder 1">
            <a:extLst>
              <a:ext uri="{FF2B5EF4-FFF2-40B4-BE49-F238E27FC236}">
                <a16:creationId xmlns:a16="http://schemas.microsoft.com/office/drawing/2014/main" id="{2A63922C-9B2A-22D2-2405-4EED48F68CC0}"/>
              </a:ext>
            </a:extLst>
          </p:cNvPr>
          <p:cNvSpPr>
            <a:spLocks noGrp="1"/>
          </p:cNvSpPr>
          <p:nvPr>
            <p:ph sz="half" idx="1"/>
          </p:nvPr>
        </p:nvSpPr>
        <p:spPr/>
        <p:txBody>
          <a:bodyPr/>
          <a:lstStyle/>
          <a:p>
            <a:r>
              <a:rPr lang="en-US" dirty="0"/>
              <a:t>5.6 door check</a:t>
            </a:r>
          </a:p>
        </p:txBody>
      </p:sp>
      <p:sp>
        <p:nvSpPr>
          <p:cNvPr id="9" name="Footer Placeholder 4">
            <a:extLst>
              <a:ext uri="{FF2B5EF4-FFF2-40B4-BE49-F238E27FC236}">
                <a16:creationId xmlns:a16="http://schemas.microsoft.com/office/drawing/2014/main" id="{B3443306-223D-010D-9BC1-BE66D780155E}"/>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16" name="Rectangle: Rounded Corners 4">
            <a:extLst>
              <a:ext uri="{FF2B5EF4-FFF2-40B4-BE49-F238E27FC236}">
                <a16:creationId xmlns:a16="http://schemas.microsoft.com/office/drawing/2014/main" id="{500F2F5E-8600-7BAE-9FC7-21DF51F26A20}"/>
              </a:ext>
            </a:extLst>
          </p:cNvPr>
          <p:cNvSpPr txBox="1"/>
          <p:nvPr/>
        </p:nvSpPr>
        <p:spPr>
          <a:xfrm>
            <a:off x="4657934" y="4561145"/>
            <a:ext cx="1674857" cy="1025554"/>
          </a:xfrm>
          <a:prstGeom prst="rect">
            <a:avLst/>
          </a:prstGeom>
          <a:solidFill>
            <a:srgbClr val="FF0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Too much Friction</a:t>
            </a:r>
          </a:p>
        </p:txBody>
      </p:sp>
      <p:sp>
        <p:nvSpPr>
          <p:cNvPr id="17" name="Rectangle: Rounded Corners 4">
            <a:extLst>
              <a:ext uri="{FF2B5EF4-FFF2-40B4-BE49-F238E27FC236}">
                <a16:creationId xmlns:a16="http://schemas.microsoft.com/office/drawing/2014/main" id="{131B1A3C-D060-3D71-E1CD-818833A9FF80}"/>
              </a:ext>
            </a:extLst>
          </p:cNvPr>
          <p:cNvSpPr txBox="1"/>
          <p:nvPr/>
        </p:nvSpPr>
        <p:spPr>
          <a:xfrm>
            <a:off x="4657934" y="3303645"/>
            <a:ext cx="1674857" cy="389547"/>
          </a:xfrm>
          <a:prstGeom prst="rect">
            <a:avLst/>
          </a:prstGeom>
          <a:solidFill>
            <a:srgbClr val="FFC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200" dirty="0"/>
              <a:t>Above Expectation</a:t>
            </a:r>
          </a:p>
        </p:txBody>
      </p:sp>
      <p:sp>
        <p:nvSpPr>
          <p:cNvPr id="18" name="Rectangle: Rounded Corners 4">
            <a:extLst>
              <a:ext uri="{FF2B5EF4-FFF2-40B4-BE49-F238E27FC236}">
                <a16:creationId xmlns:a16="http://schemas.microsoft.com/office/drawing/2014/main" id="{1559A77F-8919-AD29-3A48-8AAD7C86C27A}"/>
              </a:ext>
            </a:extLst>
          </p:cNvPr>
          <p:cNvSpPr txBox="1"/>
          <p:nvPr/>
        </p:nvSpPr>
        <p:spPr>
          <a:xfrm>
            <a:off x="4667534" y="3788246"/>
            <a:ext cx="1674857" cy="681166"/>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Correct Speed</a:t>
            </a:r>
          </a:p>
        </p:txBody>
      </p:sp>
      <p:sp>
        <p:nvSpPr>
          <p:cNvPr id="197" name="Content Placeholder 4">
            <a:extLst>
              <a:ext uri="{FF2B5EF4-FFF2-40B4-BE49-F238E27FC236}">
                <a16:creationId xmlns:a16="http://schemas.microsoft.com/office/drawing/2014/main" id="{659AB15B-239D-1A57-5948-18314A7A8E48}"/>
              </a:ext>
            </a:extLst>
          </p:cNvPr>
          <p:cNvSpPr txBox="1">
            <a:spLocks/>
          </p:cNvSpPr>
          <p:nvPr/>
        </p:nvSpPr>
        <p:spPr>
          <a:xfrm>
            <a:off x="1212283" y="1388017"/>
            <a:ext cx="4974543" cy="1944289"/>
          </a:xfrm>
          <a:prstGeom prst="rect">
            <a:avLst/>
          </a:prstGeom>
        </p:spPr>
        <p:txBody>
          <a:bodyPr vert="horz" lIns="91440" tIns="45720" rIns="91440" bIns="45720" numCol="1" rtlCol="0" anchor="t">
            <a:normAutofit/>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82880" lvl="1">
              <a:lnSpc>
                <a:spcPct val="100000"/>
              </a:lnSpc>
              <a:spcBef>
                <a:spcPts val="0"/>
              </a:spcBef>
              <a:buFont typeface="Arial" panose="020B0604020202020204" pitchFamily="34" charset="0"/>
              <a:buNone/>
            </a:pPr>
            <a:r>
              <a:rPr lang="en-US" sz="1200" i="1" dirty="0"/>
              <a:t>Now that hinge tip and alignment is evaluated, only the check performance remains questionable.</a:t>
            </a:r>
          </a:p>
          <a:p>
            <a:pPr marL="182880" lvl="1">
              <a:lnSpc>
                <a:spcPct val="100000"/>
              </a:lnSpc>
              <a:spcBef>
                <a:spcPts val="0"/>
              </a:spcBef>
              <a:buFont typeface="Arial" panose="020B0604020202020204" pitchFamily="34" charset="0"/>
              <a:buNone/>
            </a:pPr>
            <a:endParaRPr lang="en-US" sz="1200" i="1" dirty="0"/>
          </a:p>
          <a:p>
            <a:pPr marL="354330" lvl="1" indent="-171450">
              <a:lnSpc>
                <a:spcPct val="100000"/>
              </a:lnSpc>
              <a:spcBef>
                <a:spcPts val="0"/>
              </a:spcBef>
              <a:buFont typeface="Arial" panose="020B0604020202020204" pitchFamily="34" charset="0"/>
              <a:buChar char="•"/>
            </a:pPr>
            <a:r>
              <a:rPr lang="en-US" sz="1200" b="1" i="1" dirty="0"/>
              <a:t>From the fully open position with Open Cabin.</a:t>
            </a:r>
          </a:p>
          <a:p>
            <a:pPr marL="354330" lvl="1" indent="-171450">
              <a:lnSpc>
                <a:spcPct val="100000"/>
              </a:lnSpc>
              <a:spcBef>
                <a:spcPts val="0"/>
              </a:spcBef>
              <a:buFont typeface="Arial" panose="020B0604020202020204" pitchFamily="34" charset="0"/>
              <a:buChar char="•"/>
            </a:pPr>
            <a:r>
              <a:rPr lang="en-US" sz="1200" b="1" i="1" dirty="0"/>
              <a:t>Minimum Closing Energy</a:t>
            </a:r>
          </a:p>
          <a:p>
            <a:pPr marL="354330" lvl="1" indent="-171450">
              <a:lnSpc>
                <a:spcPct val="100000"/>
              </a:lnSpc>
              <a:spcBef>
                <a:spcPts val="0"/>
              </a:spcBef>
              <a:buFont typeface="Arial" panose="020B0604020202020204" pitchFamily="34" charset="0"/>
              <a:buChar char="•"/>
            </a:pPr>
            <a:r>
              <a:rPr lang="en-US" sz="1200" b="1" i="1" dirty="0"/>
              <a:t>Minimum Closing Speed</a:t>
            </a:r>
            <a:endParaRPr lang="en-US" sz="1200" i="1" dirty="0"/>
          </a:p>
          <a:p>
            <a:pPr marL="182880" lvl="1">
              <a:lnSpc>
                <a:spcPct val="100000"/>
              </a:lnSpc>
              <a:spcBef>
                <a:spcPts val="0"/>
              </a:spcBef>
              <a:buFont typeface="Arial" panose="020B0604020202020204" pitchFamily="34" charset="0"/>
              <a:buNone/>
            </a:pPr>
            <a:endParaRPr lang="en-US" sz="1200" i="1" dirty="0"/>
          </a:p>
          <a:p>
            <a:pPr marL="182880" lvl="1">
              <a:lnSpc>
                <a:spcPct val="100000"/>
              </a:lnSpc>
              <a:spcBef>
                <a:spcPts val="0"/>
              </a:spcBef>
              <a:buFont typeface="Arial" panose="020B0604020202020204" pitchFamily="34" charset="0"/>
              <a:buNone/>
            </a:pPr>
            <a:r>
              <a:rPr lang="en-US" sz="1200" i="1" dirty="0"/>
              <a:t>A deviation from normal orientation will indicate a different check behavior. A correct performance of door Check will, by elimination, indicate an air evacuation issue.</a:t>
            </a:r>
          </a:p>
          <a:p>
            <a:pPr marL="182880" lvl="1">
              <a:lnSpc>
                <a:spcPct val="100000"/>
              </a:lnSpc>
              <a:spcBef>
                <a:spcPts val="600"/>
              </a:spcBef>
              <a:buClr>
                <a:srgbClr val="C9D803"/>
              </a:buClr>
              <a:buFont typeface="Arial" panose="020B0604020202020204" pitchFamily="34" charset="0"/>
              <a:buNone/>
            </a:pPr>
            <a:endParaRPr lang="en-US" sz="1000" dirty="0"/>
          </a:p>
        </p:txBody>
      </p:sp>
      <p:sp>
        <p:nvSpPr>
          <p:cNvPr id="6" name="Rectangle: Rounded Corners 4">
            <a:extLst>
              <a:ext uri="{FF2B5EF4-FFF2-40B4-BE49-F238E27FC236}">
                <a16:creationId xmlns:a16="http://schemas.microsoft.com/office/drawing/2014/main" id="{758A8515-1102-53D7-6CBD-D46C33B1F7AD}"/>
              </a:ext>
            </a:extLst>
          </p:cNvPr>
          <p:cNvSpPr txBox="1"/>
          <p:nvPr/>
        </p:nvSpPr>
        <p:spPr>
          <a:xfrm>
            <a:off x="7563066" y="1892177"/>
            <a:ext cx="1472121"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and Check</a:t>
            </a:r>
          </a:p>
        </p:txBody>
      </p:sp>
      <p:sp>
        <p:nvSpPr>
          <p:cNvPr id="8" name="Flowchart: Summing Junction 7">
            <a:extLst>
              <a:ext uri="{FF2B5EF4-FFF2-40B4-BE49-F238E27FC236}">
                <a16:creationId xmlns:a16="http://schemas.microsoft.com/office/drawing/2014/main" id="{729E4A9E-0751-06E8-2822-620E69C4EBB9}"/>
              </a:ext>
            </a:extLst>
          </p:cNvPr>
          <p:cNvSpPr/>
          <p:nvPr/>
        </p:nvSpPr>
        <p:spPr>
          <a:xfrm>
            <a:off x="8203968" y="2428644"/>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Summing Junction 9">
            <a:extLst>
              <a:ext uri="{FF2B5EF4-FFF2-40B4-BE49-F238E27FC236}">
                <a16:creationId xmlns:a16="http://schemas.microsoft.com/office/drawing/2014/main" id="{71BBA39A-C129-F465-725E-6136D7F38ED5}"/>
              </a:ext>
            </a:extLst>
          </p:cNvPr>
          <p:cNvSpPr/>
          <p:nvPr/>
        </p:nvSpPr>
        <p:spPr>
          <a:xfrm>
            <a:off x="7875293" y="1603100"/>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4">
            <a:extLst>
              <a:ext uri="{FF2B5EF4-FFF2-40B4-BE49-F238E27FC236}">
                <a16:creationId xmlns:a16="http://schemas.microsoft.com/office/drawing/2014/main" id="{743401A3-A7B0-6B16-02D8-75CDD9FDDD38}"/>
              </a:ext>
            </a:extLst>
          </p:cNvPr>
          <p:cNvSpPr txBox="1"/>
          <p:nvPr/>
        </p:nvSpPr>
        <p:spPr>
          <a:xfrm>
            <a:off x="8435194" y="305457"/>
            <a:ext cx="1787025"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Closing Energy (First)</a:t>
            </a:r>
          </a:p>
        </p:txBody>
      </p:sp>
      <p:sp>
        <p:nvSpPr>
          <p:cNvPr id="12" name="Rectangle: Rounded Corners 4">
            <a:extLst>
              <a:ext uri="{FF2B5EF4-FFF2-40B4-BE49-F238E27FC236}">
                <a16:creationId xmlns:a16="http://schemas.microsoft.com/office/drawing/2014/main" id="{47411A4E-93D5-E5F0-E9B8-AAF747FB30D9}"/>
              </a:ext>
            </a:extLst>
          </p:cNvPr>
          <p:cNvSpPr txBox="1"/>
          <p:nvPr/>
        </p:nvSpPr>
        <p:spPr>
          <a:xfrm>
            <a:off x="10556403" y="2352186"/>
            <a:ext cx="1507110"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Tip</a:t>
            </a:r>
          </a:p>
        </p:txBody>
      </p:sp>
      <p:sp>
        <p:nvSpPr>
          <p:cNvPr id="13" name="Flowchart: Summing Junction 12">
            <a:extLst>
              <a:ext uri="{FF2B5EF4-FFF2-40B4-BE49-F238E27FC236}">
                <a16:creationId xmlns:a16="http://schemas.microsoft.com/office/drawing/2014/main" id="{3B0B32F9-1763-523C-672C-3F36B5B8547E}"/>
              </a:ext>
            </a:extLst>
          </p:cNvPr>
          <p:cNvSpPr/>
          <p:nvPr/>
        </p:nvSpPr>
        <p:spPr>
          <a:xfrm>
            <a:off x="6872361" y="835226"/>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Connector: Elbow 13">
            <a:extLst>
              <a:ext uri="{FF2B5EF4-FFF2-40B4-BE49-F238E27FC236}">
                <a16:creationId xmlns:a16="http://schemas.microsoft.com/office/drawing/2014/main" id="{0969F891-811B-42C6-6B42-F4DA69142E97}"/>
              </a:ext>
            </a:extLst>
          </p:cNvPr>
          <p:cNvCxnSpPr>
            <a:cxnSpLocks/>
            <a:stCxn id="13" idx="6"/>
            <a:endCxn id="20" idx="0"/>
          </p:cNvCxnSpPr>
          <p:nvPr/>
        </p:nvCxnSpPr>
        <p:spPr>
          <a:xfrm>
            <a:off x="7065599" y="926959"/>
            <a:ext cx="903038" cy="183066"/>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19" name="Rectangle: Rounded Corners 4">
            <a:extLst>
              <a:ext uri="{FF2B5EF4-FFF2-40B4-BE49-F238E27FC236}">
                <a16:creationId xmlns:a16="http://schemas.microsoft.com/office/drawing/2014/main" id="{D9587384-E20E-6CDC-A1B0-B01B702A99C7}"/>
              </a:ext>
            </a:extLst>
          </p:cNvPr>
          <p:cNvSpPr txBox="1"/>
          <p:nvPr/>
        </p:nvSpPr>
        <p:spPr>
          <a:xfrm>
            <a:off x="10322514" y="6064284"/>
            <a:ext cx="1738421" cy="265479"/>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OK</a:t>
            </a:r>
          </a:p>
        </p:txBody>
      </p:sp>
      <p:sp>
        <p:nvSpPr>
          <p:cNvPr id="20" name="Rectangle: Rounded Corners 4">
            <a:extLst>
              <a:ext uri="{FF2B5EF4-FFF2-40B4-BE49-F238E27FC236}">
                <a16:creationId xmlns:a16="http://schemas.microsoft.com/office/drawing/2014/main" id="{8A535FCE-BDB5-39B7-8935-B46FECA1C961}"/>
              </a:ext>
            </a:extLst>
          </p:cNvPr>
          <p:cNvSpPr txBox="1"/>
          <p:nvPr/>
        </p:nvSpPr>
        <p:spPr>
          <a:xfrm>
            <a:off x="7075124" y="1110025"/>
            <a:ext cx="1787025"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Closing Energy (Full)</a:t>
            </a:r>
          </a:p>
        </p:txBody>
      </p:sp>
      <p:cxnSp>
        <p:nvCxnSpPr>
          <p:cNvPr id="21" name="Connector: Elbow 20">
            <a:extLst>
              <a:ext uri="{FF2B5EF4-FFF2-40B4-BE49-F238E27FC236}">
                <a16:creationId xmlns:a16="http://schemas.microsoft.com/office/drawing/2014/main" id="{25A056D8-4777-EE69-3030-D046DB706DDE}"/>
              </a:ext>
            </a:extLst>
          </p:cNvPr>
          <p:cNvCxnSpPr>
            <a:cxnSpLocks/>
            <a:stCxn id="10" idx="6"/>
            <a:endCxn id="6" idx="0"/>
          </p:cNvCxnSpPr>
          <p:nvPr/>
        </p:nvCxnSpPr>
        <p:spPr>
          <a:xfrm>
            <a:off x="8068531" y="1694833"/>
            <a:ext cx="230596" cy="19734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2" name="Rectangle: Rounded Corners 4">
            <a:extLst>
              <a:ext uri="{FF2B5EF4-FFF2-40B4-BE49-F238E27FC236}">
                <a16:creationId xmlns:a16="http://schemas.microsoft.com/office/drawing/2014/main" id="{8C3EA63C-0C78-2CB2-FFE0-3CC8022B9DF3}"/>
              </a:ext>
            </a:extLst>
          </p:cNvPr>
          <p:cNvSpPr txBox="1"/>
          <p:nvPr/>
        </p:nvSpPr>
        <p:spPr>
          <a:xfrm>
            <a:off x="8838620" y="2358299"/>
            <a:ext cx="1472121"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Tip</a:t>
            </a:r>
          </a:p>
        </p:txBody>
      </p:sp>
      <p:cxnSp>
        <p:nvCxnSpPr>
          <p:cNvPr id="23" name="Straight Arrow Connector 22">
            <a:extLst>
              <a:ext uri="{FF2B5EF4-FFF2-40B4-BE49-F238E27FC236}">
                <a16:creationId xmlns:a16="http://schemas.microsoft.com/office/drawing/2014/main" id="{36D5C33E-E76F-B535-4798-046CC206E9A8}"/>
              </a:ext>
            </a:extLst>
          </p:cNvPr>
          <p:cNvCxnSpPr>
            <a:cxnSpLocks/>
            <a:stCxn id="6" idx="2"/>
            <a:endCxn id="8" idx="0"/>
          </p:cNvCxnSpPr>
          <p:nvPr/>
        </p:nvCxnSpPr>
        <p:spPr>
          <a:xfrm>
            <a:off x="8299127" y="2215018"/>
            <a:ext cx="1460" cy="21362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24" name="Straight Arrow Connector 23">
            <a:extLst>
              <a:ext uri="{FF2B5EF4-FFF2-40B4-BE49-F238E27FC236}">
                <a16:creationId xmlns:a16="http://schemas.microsoft.com/office/drawing/2014/main" id="{FC866886-8618-A07C-00EC-D77332CEFFE3}"/>
              </a:ext>
            </a:extLst>
          </p:cNvPr>
          <p:cNvCxnSpPr>
            <a:cxnSpLocks/>
            <a:stCxn id="8" idx="6"/>
            <a:endCxn id="22" idx="1"/>
          </p:cNvCxnSpPr>
          <p:nvPr/>
        </p:nvCxnSpPr>
        <p:spPr>
          <a:xfrm flipV="1">
            <a:off x="8397206" y="2519720"/>
            <a:ext cx="441414" cy="657"/>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5" name="Rectangle: Rounded Corners 4">
            <a:extLst>
              <a:ext uri="{FF2B5EF4-FFF2-40B4-BE49-F238E27FC236}">
                <a16:creationId xmlns:a16="http://schemas.microsoft.com/office/drawing/2014/main" id="{98A83748-65A8-A5F3-2FD3-15274535CCF6}"/>
              </a:ext>
            </a:extLst>
          </p:cNvPr>
          <p:cNvSpPr txBox="1"/>
          <p:nvPr/>
        </p:nvSpPr>
        <p:spPr>
          <a:xfrm>
            <a:off x="8830344" y="2809796"/>
            <a:ext cx="1472121"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Bind</a:t>
            </a:r>
          </a:p>
        </p:txBody>
      </p:sp>
      <p:sp>
        <p:nvSpPr>
          <p:cNvPr id="26" name="Rectangle: Rounded Corners 4">
            <a:extLst>
              <a:ext uri="{FF2B5EF4-FFF2-40B4-BE49-F238E27FC236}">
                <a16:creationId xmlns:a16="http://schemas.microsoft.com/office/drawing/2014/main" id="{5D1A076A-A43D-A914-0771-AF55617C5599}"/>
              </a:ext>
            </a:extLst>
          </p:cNvPr>
          <p:cNvSpPr txBox="1"/>
          <p:nvPr/>
        </p:nvSpPr>
        <p:spPr>
          <a:xfrm>
            <a:off x="10564023" y="2812190"/>
            <a:ext cx="1507110"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Alignment</a:t>
            </a:r>
          </a:p>
        </p:txBody>
      </p:sp>
      <p:sp>
        <p:nvSpPr>
          <p:cNvPr id="27" name="Rectangle: Rounded Corners 4">
            <a:extLst>
              <a:ext uri="{FF2B5EF4-FFF2-40B4-BE49-F238E27FC236}">
                <a16:creationId xmlns:a16="http://schemas.microsoft.com/office/drawing/2014/main" id="{5CDFFE6D-C346-05B2-C784-545A230908D8}"/>
              </a:ext>
            </a:extLst>
          </p:cNvPr>
          <p:cNvSpPr txBox="1"/>
          <p:nvPr/>
        </p:nvSpPr>
        <p:spPr>
          <a:xfrm>
            <a:off x="8838619" y="3274647"/>
            <a:ext cx="1472121" cy="322841"/>
          </a:xfrm>
          <a:prstGeom prst="rect">
            <a:avLst/>
          </a:prstGeom>
          <a:solidFill>
            <a:srgbClr val="00B0F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Check Loss</a:t>
            </a:r>
          </a:p>
        </p:txBody>
      </p:sp>
      <p:sp>
        <p:nvSpPr>
          <p:cNvPr id="28" name="Rectangle: Rounded Corners 4">
            <a:extLst>
              <a:ext uri="{FF2B5EF4-FFF2-40B4-BE49-F238E27FC236}">
                <a16:creationId xmlns:a16="http://schemas.microsoft.com/office/drawing/2014/main" id="{B677E7FF-24A4-C705-480B-4288BA7C954F}"/>
              </a:ext>
            </a:extLst>
          </p:cNvPr>
          <p:cNvSpPr txBox="1"/>
          <p:nvPr/>
        </p:nvSpPr>
        <p:spPr>
          <a:xfrm>
            <a:off x="10556403" y="3272194"/>
            <a:ext cx="1507110" cy="322841"/>
          </a:xfrm>
          <a:prstGeom prst="rect">
            <a:avLst/>
          </a:prstGeom>
          <a:solidFill>
            <a:srgbClr val="FF0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err="1"/>
              <a:t>Doorcheck</a:t>
            </a:r>
            <a:endParaRPr lang="en-US" dirty="0"/>
          </a:p>
        </p:txBody>
      </p:sp>
      <p:sp>
        <p:nvSpPr>
          <p:cNvPr id="29" name="Rectangle: Rounded Corners 4">
            <a:extLst>
              <a:ext uri="{FF2B5EF4-FFF2-40B4-BE49-F238E27FC236}">
                <a16:creationId xmlns:a16="http://schemas.microsoft.com/office/drawing/2014/main" id="{23F92F2D-A170-ED2C-0207-378003051F45}"/>
              </a:ext>
            </a:extLst>
          </p:cNvPr>
          <p:cNvSpPr txBox="1"/>
          <p:nvPr/>
        </p:nvSpPr>
        <p:spPr>
          <a:xfrm>
            <a:off x="8333944" y="4455185"/>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Static Force</a:t>
            </a:r>
          </a:p>
        </p:txBody>
      </p:sp>
      <p:sp>
        <p:nvSpPr>
          <p:cNvPr id="30" name="Rectangle: Rounded Corners 4">
            <a:extLst>
              <a:ext uri="{FF2B5EF4-FFF2-40B4-BE49-F238E27FC236}">
                <a16:creationId xmlns:a16="http://schemas.microsoft.com/office/drawing/2014/main" id="{8EF16698-10F9-493E-5127-1BB6F0C286BF}"/>
              </a:ext>
            </a:extLst>
          </p:cNvPr>
          <p:cNvSpPr txBox="1"/>
          <p:nvPr/>
        </p:nvSpPr>
        <p:spPr>
          <a:xfrm>
            <a:off x="10550250" y="4446164"/>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 Seal Gap</a:t>
            </a:r>
          </a:p>
        </p:txBody>
      </p:sp>
      <p:sp>
        <p:nvSpPr>
          <p:cNvPr id="31" name="Rectangle: Rounded Corners 4">
            <a:extLst>
              <a:ext uri="{FF2B5EF4-FFF2-40B4-BE49-F238E27FC236}">
                <a16:creationId xmlns:a16="http://schemas.microsoft.com/office/drawing/2014/main" id="{1771F9DB-FEA3-5EB2-1DA5-D1F19363B53D}"/>
              </a:ext>
            </a:extLst>
          </p:cNvPr>
          <p:cNvSpPr txBox="1"/>
          <p:nvPr/>
        </p:nvSpPr>
        <p:spPr>
          <a:xfrm>
            <a:off x="8348209" y="4902082"/>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Spring</a:t>
            </a:r>
          </a:p>
        </p:txBody>
      </p:sp>
      <p:sp>
        <p:nvSpPr>
          <p:cNvPr id="32" name="Rectangle: Rounded Corners 4">
            <a:extLst>
              <a:ext uri="{FF2B5EF4-FFF2-40B4-BE49-F238E27FC236}">
                <a16:creationId xmlns:a16="http://schemas.microsoft.com/office/drawing/2014/main" id="{7F97732A-E097-0853-A2AD-126C359CC9AA}"/>
              </a:ext>
            </a:extLst>
          </p:cNvPr>
          <p:cNvSpPr txBox="1"/>
          <p:nvPr/>
        </p:nvSpPr>
        <p:spPr>
          <a:xfrm>
            <a:off x="10550250" y="4893863"/>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Striker</a:t>
            </a:r>
          </a:p>
        </p:txBody>
      </p:sp>
      <p:sp>
        <p:nvSpPr>
          <p:cNvPr id="33" name="Rectangle: Rounded Corners 4">
            <a:extLst>
              <a:ext uri="{FF2B5EF4-FFF2-40B4-BE49-F238E27FC236}">
                <a16:creationId xmlns:a16="http://schemas.microsoft.com/office/drawing/2014/main" id="{92711D7B-C35F-2D71-F9F0-03046DF3DCCF}"/>
              </a:ext>
            </a:extLst>
          </p:cNvPr>
          <p:cNvSpPr txBox="1"/>
          <p:nvPr/>
        </p:nvSpPr>
        <p:spPr>
          <a:xfrm>
            <a:off x="8348625" y="5359340"/>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Dynamics</a:t>
            </a:r>
          </a:p>
        </p:txBody>
      </p:sp>
      <p:sp>
        <p:nvSpPr>
          <p:cNvPr id="34" name="Rectangle: Rounded Corners 4">
            <a:extLst>
              <a:ext uri="{FF2B5EF4-FFF2-40B4-BE49-F238E27FC236}">
                <a16:creationId xmlns:a16="http://schemas.microsoft.com/office/drawing/2014/main" id="{0A3847B3-F708-0A12-C352-81C24FB738EB}"/>
              </a:ext>
            </a:extLst>
          </p:cNvPr>
          <p:cNvSpPr txBox="1"/>
          <p:nvPr/>
        </p:nvSpPr>
        <p:spPr>
          <a:xfrm>
            <a:off x="10550250" y="5341562"/>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 Seal Gap</a:t>
            </a:r>
          </a:p>
        </p:txBody>
      </p:sp>
      <p:cxnSp>
        <p:nvCxnSpPr>
          <p:cNvPr id="35" name="Connector: Elbow 34">
            <a:extLst>
              <a:ext uri="{FF2B5EF4-FFF2-40B4-BE49-F238E27FC236}">
                <a16:creationId xmlns:a16="http://schemas.microsoft.com/office/drawing/2014/main" id="{90EA657A-0122-7CC8-99E3-E96819119D67}"/>
              </a:ext>
            </a:extLst>
          </p:cNvPr>
          <p:cNvCxnSpPr>
            <a:cxnSpLocks/>
            <a:stCxn id="38" idx="2"/>
            <a:endCxn id="29" idx="1"/>
          </p:cNvCxnSpPr>
          <p:nvPr/>
        </p:nvCxnSpPr>
        <p:spPr>
          <a:xfrm rot="16200000" flipH="1">
            <a:off x="7640020" y="3922682"/>
            <a:ext cx="224798" cy="1163049"/>
          </a:xfrm>
          <a:prstGeom prst="bentConnector2">
            <a:avLst/>
          </a:prstGeom>
          <a:ln w="19050">
            <a:solidFill>
              <a:srgbClr val="C8D82D"/>
            </a:solidFill>
            <a:tailEnd type="triangle"/>
          </a:ln>
        </p:spPr>
        <p:style>
          <a:lnRef idx="1">
            <a:schemeClr val="accent2"/>
          </a:lnRef>
          <a:fillRef idx="0">
            <a:schemeClr val="accent2"/>
          </a:fillRef>
          <a:effectRef idx="0">
            <a:schemeClr val="accent2"/>
          </a:effectRef>
          <a:fontRef idx="minor">
            <a:schemeClr val="tx1"/>
          </a:fontRef>
        </p:style>
      </p:cxnSp>
      <p:cxnSp>
        <p:nvCxnSpPr>
          <p:cNvPr id="36" name="Connector: Elbow 35">
            <a:extLst>
              <a:ext uri="{FF2B5EF4-FFF2-40B4-BE49-F238E27FC236}">
                <a16:creationId xmlns:a16="http://schemas.microsoft.com/office/drawing/2014/main" id="{C7954159-AF5D-47D8-4843-A44F7728804C}"/>
              </a:ext>
            </a:extLst>
          </p:cNvPr>
          <p:cNvCxnSpPr>
            <a:cxnSpLocks/>
            <a:stCxn id="11" idx="2"/>
            <a:endCxn id="13" idx="0"/>
          </p:cNvCxnSpPr>
          <p:nvPr/>
        </p:nvCxnSpPr>
        <p:spPr>
          <a:xfrm rot="5400000">
            <a:off x="8045380" y="-448101"/>
            <a:ext cx="206928" cy="2359727"/>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37" name="Connector: Elbow 36">
            <a:extLst>
              <a:ext uri="{FF2B5EF4-FFF2-40B4-BE49-F238E27FC236}">
                <a16:creationId xmlns:a16="http://schemas.microsoft.com/office/drawing/2014/main" id="{25244598-0838-C3B9-BD0B-0C520BBE48D5}"/>
              </a:ext>
            </a:extLst>
          </p:cNvPr>
          <p:cNvCxnSpPr>
            <a:cxnSpLocks/>
            <a:stCxn id="13" idx="4"/>
            <a:endCxn id="19" idx="1"/>
          </p:cNvCxnSpPr>
          <p:nvPr/>
        </p:nvCxnSpPr>
        <p:spPr>
          <a:xfrm rot="16200000" flipH="1">
            <a:off x="6056581" y="1931090"/>
            <a:ext cx="5178333" cy="335353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38" name="Flowchart: Merge 37">
            <a:extLst>
              <a:ext uri="{FF2B5EF4-FFF2-40B4-BE49-F238E27FC236}">
                <a16:creationId xmlns:a16="http://schemas.microsoft.com/office/drawing/2014/main" id="{692935AF-83AD-4CD9-08CC-1A188131B108}"/>
              </a:ext>
            </a:extLst>
          </p:cNvPr>
          <p:cNvSpPr/>
          <p:nvPr/>
        </p:nvSpPr>
        <p:spPr>
          <a:xfrm>
            <a:off x="7052533" y="4189797"/>
            <a:ext cx="236723" cy="202011"/>
          </a:xfrm>
          <a:prstGeom prst="flowChartMerg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9" name="Connector: Elbow 38">
            <a:extLst>
              <a:ext uri="{FF2B5EF4-FFF2-40B4-BE49-F238E27FC236}">
                <a16:creationId xmlns:a16="http://schemas.microsoft.com/office/drawing/2014/main" id="{625B3868-DFD6-8746-DAD4-095AB5F64EDD}"/>
              </a:ext>
            </a:extLst>
          </p:cNvPr>
          <p:cNvCxnSpPr>
            <a:cxnSpLocks/>
            <a:stCxn id="8" idx="2"/>
            <a:endCxn id="38" idx="0"/>
          </p:cNvCxnSpPr>
          <p:nvPr/>
        </p:nvCxnSpPr>
        <p:spPr>
          <a:xfrm rot="10800000" flipV="1">
            <a:off x="7170896" y="2520377"/>
            <a:ext cx="1033073" cy="1669420"/>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0" name="Connector: Elbow 39">
            <a:extLst>
              <a:ext uri="{FF2B5EF4-FFF2-40B4-BE49-F238E27FC236}">
                <a16:creationId xmlns:a16="http://schemas.microsoft.com/office/drawing/2014/main" id="{016D6B1A-6FB1-7ECE-34F1-DF7132E288A8}"/>
              </a:ext>
            </a:extLst>
          </p:cNvPr>
          <p:cNvCxnSpPr>
            <a:cxnSpLocks/>
            <a:stCxn id="20" idx="2"/>
            <a:endCxn id="10" idx="0"/>
          </p:cNvCxnSpPr>
          <p:nvPr/>
        </p:nvCxnSpPr>
        <p:spPr>
          <a:xfrm rot="16200000" flipH="1">
            <a:off x="7885157" y="1516345"/>
            <a:ext cx="170234" cy="3275"/>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1" name="Connector: Elbow 40">
            <a:extLst>
              <a:ext uri="{FF2B5EF4-FFF2-40B4-BE49-F238E27FC236}">
                <a16:creationId xmlns:a16="http://schemas.microsoft.com/office/drawing/2014/main" id="{D3231082-B17A-00BB-3E0B-01F7A31DBA04}"/>
              </a:ext>
            </a:extLst>
          </p:cNvPr>
          <p:cNvCxnSpPr>
            <a:cxnSpLocks/>
            <a:stCxn id="10" idx="2"/>
            <a:endCxn id="38" idx="0"/>
          </p:cNvCxnSpPr>
          <p:nvPr/>
        </p:nvCxnSpPr>
        <p:spPr>
          <a:xfrm rot="10800000" flipV="1">
            <a:off x="7170895" y="1694833"/>
            <a:ext cx="704398" cy="249496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2" name="Straight Connector 41">
            <a:extLst>
              <a:ext uri="{FF2B5EF4-FFF2-40B4-BE49-F238E27FC236}">
                <a16:creationId xmlns:a16="http://schemas.microsoft.com/office/drawing/2014/main" id="{8C9F9195-7B41-84F7-B69E-AC5CC3713967}"/>
              </a:ext>
            </a:extLst>
          </p:cNvPr>
          <p:cNvCxnSpPr>
            <a:cxnSpLocks/>
          </p:cNvCxnSpPr>
          <p:nvPr/>
        </p:nvCxnSpPr>
        <p:spPr>
          <a:xfrm flipV="1">
            <a:off x="10556403" y="3063733"/>
            <a:ext cx="0" cy="15211"/>
          </a:xfrm>
          <a:prstGeom prst="line">
            <a:avLst/>
          </a:prstGeom>
        </p:spPr>
        <p:style>
          <a:lnRef idx="2">
            <a:schemeClr val="accent3"/>
          </a:lnRef>
          <a:fillRef idx="0">
            <a:schemeClr val="accent3"/>
          </a:fillRef>
          <a:effectRef idx="1">
            <a:schemeClr val="accent3"/>
          </a:effectRef>
          <a:fontRef idx="minor">
            <a:schemeClr val="tx1"/>
          </a:fontRef>
        </p:style>
      </p:cxnSp>
      <p:cxnSp>
        <p:nvCxnSpPr>
          <p:cNvPr id="43" name="Straight Connector 42">
            <a:extLst>
              <a:ext uri="{FF2B5EF4-FFF2-40B4-BE49-F238E27FC236}">
                <a16:creationId xmlns:a16="http://schemas.microsoft.com/office/drawing/2014/main" id="{C46E6C25-0BB7-5108-F2CD-FD424ACA707A}"/>
              </a:ext>
            </a:extLst>
          </p:cNvPr>
          <p:cNvCxnSpPr>
            <a:cxnSpLocks/>
            <a:stCxn id="29" idx="3"/>
            <a:endCxn id="30" idx="1"/>
          </p:cNvCxnSpPr>
          <p:nvPr/>
        </p:nvCxnSpPr>
        <p:spPr>
          <a:xfrm flipV="1">
            <a:off x="9806065" y="4607585"/>
            <a:ext cx="744185" cy="9021"/>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4" name="Straight Connector 43">
            <a:extLst>
              <a:ext uri="{FF2B5EF4-FFF2-40B4-BE49-F238E27FC236}">
                <a16:creationId xmlns:a16="http://schemas.microsoft.com/office/drawing/2014/main" id="{0E3DE8F7-CE94-7469-93FD-36AD2E1554A0}"/>
              </a:ext>
            </a:extLst>
          </p:cNvPr>
          <p:cNvCxnSpPr>
            <a:cxnSpLocks/>
            <a:stCxn id="31" idx="3"/>
            <a:endCxn id="32" idx="1"/>
          </p:cNvCxnSpPr>
          <p:nvPr/>
        </p:nvCxnSpPr>
        <p:spPr>
          <a:xfrm flipV="1">
            <a:off x="9820330" y="5055284"/>
            <a:ext cx="729920" cy="8219"/>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5" name="Straight Connector 44">
            <a:extLst>
              <a:ext uri="{FF2B5EF4-FFF2-40B4-BE49-F238E27FC236}">
                <a16:creationId xmlns:a16="http://schemas.microsoft.com/office/drawing/2014/main" id="{C55DF228-B73C-D762-6A0D-9FC421F89522}"/>
              </a:ext>
            </a:extLst>
          </p:cNvPr>
          <p:cNvCxnSpPr>
            <a:cxnSpLocks/>
            <a:stCxn id="33" idx="3"/>
            <a:endCxn id="34" idx="1"/>
          </p:cNvCxnSpPr>
          <p:nvPr/>
        </p:nvCxnSpPr>
        <p:spPr>
          <a:xfrm flipV="1">
            <a:off x="9820746" y="5502983"/>
            <a:ext cx="729504" cy="17778"/>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6" name="Straight Connector 45">
            <a:extLst>
              <a:ext uri="{FF2B5EF4-FFF2-40B4-BE49-F238E27FC236}">
                <a16:creationId xmlns:a16="http://schemas.microsoft.com/office/drawing/2014/main" id="{DB376778-3385-CF4C-331D-A200FA8E27F1}"/>
              </a:ext>
            </a:extLst>
          </p:cNvPr>
          <p:cNvCxnSpPr>
            <a:cxnSpLocks/>
            <a:stCxn id="27" idx="3"/>
            <a:endCxn id="28" idx="1"/>
          </p:cNvCxnSpPr>
          <p:nvPr/>
        </p:nvCxnSpPr>
        <p:spPr>
          <a:xfrm flipV="1">
            <a:off x="10310740" y="3433615"/>
            <a:ext cx="245663" cy="2453"/>
          </a:xfrm>
          <a:prstGeom prst="line">
            <a:avLst/>
          </a:prstGeom>
          <a:ln w="28575">
            <a:solidFill>
              <a:srgbClr val="FF0000"/>
            </a:solidFill>
            <a:tailEnd type="triangle"/>
          </a:ln>
        </p:spPr>
        <p:style>
          <a:lnRef idx="1">
            <a:schemeClr val="accent2"/>
          </a:lnRef>
          <a:fillRef idx="0">
            <a:schemeClr val="accent2"/>
          </a:fillRef>
          <a:effectRef idx="0">
            <a:schemeClr val="accent2"/>
          </a:effectRef>
          <a:fontRef idx="minor">
            <a:schemeClr val="tx1"/>
          </a:fontRef>
        </p:style>
      </p:cxnSp>
      <p:cxnSp>
        <p:nvCxnSpPr>
          <p:cNvPr id="47" name="Straight Connector 46">
            <a:extLst>
              <a:ext uri="{FF2B5EF4-FFF2-40B4-BE49-F238E27FC236}">
                <a16:creationId xmlns:a16="http://schemas.microsoft.com/office/drawing/2014/main" id="{137722B3-4211-1281-D87C-ACF90E837EC5}"/>
              </a:ext>
            </a:extLst>
          </p:cNvPr>
          <p:cNvCxnSpPr>
            <a:cxnSpLocks/>
            <a:stCxn id="25" idx="3"/>
            <a:endCxn id="26" idx="1"/>
          </p:cNvCxnSpPr>
          <p:nvPr/>
        </p:nvCxnSpPr>
        <p:spPr>
          <a:xfrm>
            <a:off x="10302465" y="2971217"/>
            <a:ext cx="261558" cy="2394"/>
          </a:xfrm>
          <a:prstGeom prst="line">
            <a:avLst/>
          </a:prstGeom>
        </p:spPr>
        <p:style>
          <a:lnRef idx="3">
            <a:schemeClr val="accent2"/>
          </a:lnRef>
          <a:fillRef idx="0">
            <a:schemeClr val="accent2"/>
          </a:fillRef>
          <a:effectRef idx="2">
            <a:schemeClr val="accent2"/>
          </a:effectRef>
          <a:fontRef idx="minor">
            <a:schemeClr val="tx1"/>
          </a:fontRef>
        </p:style>
      </p:cxnSp>
      <p:cxnSp>
        <p:nvCxnSpPr>
          <p:cNvPr id="48" name="Straight Connector 47">
            <a:extLst>
              <a:ext uri="{FF2B5EF4-FFF2-40B4-BE49-F238E27FC236}">
                <a16:creationId xmlns:a16="http://schemas.microsoft.com/office/drawing/2014/main" id="{E5B7518D-2C86-DA3F-C1AB-0761691827F1}"/>
              </a:ext>
            </a:extLst>
          </p:cNvPr>
          <p:cNvCxnSpPr>
            <a:cxnSpLocks/>
            <a:stCxn id="22" idx="3"/>
            <a:endCxn id="12" idx="1"/>
          </p:cNvCxnSpPr>
          <p:nvPr/>
        </p:nvCxnSpPr>
        <p:spPr>
          <a:xfrm flipV="1">
            <a:off x="10310741" y="2513607"/>
            <a:ext cx="245662" cy="6113"/>
          </a:xfrm>
          <a:prstGeom prst="line">
            <a:avLst/>
          </a:prstGeom>
        </p:spPr>
        <p:style>
          <a:lnRef idx="3">
            <a:schemeClr val="accent2"/>
          </a:lnRef>
          <a:fillRef idx="0">
            <a:schemeClr val="accent2"/>
          </a:fillRef>
          <a:effectRef idx="2">
            <a:schemeClr val="accent2"/>
          </a:effectRef>
          <a:fontRef idx="minor">
            <a:schemeClr val="tx1"/>
          </a:fontRef>
        </p:style>
      </p:cxnSp>
      <p:cxnSp>
        <p:nvCxnSpPr>
          <p:cNvPr id="49" name="Straight Arrow Connector 48">
            <a:extLst>
              <a:ext uri="{FF2B5EF4-FFF2-40B4-BE49-F238E27FC236}">
                <a16:creationId xmlns:a16="http://schemas.microsoft.com/office/drawing/2014/main" id="{07661BF8-D0C9-3686-97D0-D0401D449CBF}"/>
              </a:ext>
            </a:extLst>
          </p:cNvPr>
          <p:cNvCxnSpPr>
            <a:cxnSpLocks/>
            <a:stCxn id="22" idx="2"/>
            <a:endCxn id="25" idx="0"/>
          </p:cNvCxnSpPr>
          <p:nvPr/>
        </p:nvCxnSpPr>
        <p:spPr>
          <a:xfrm flipH="1">
            <a:off x="9566405" y="2681140"/>
            <a:ext cx="8276" cy="12865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0" name="Straight Arrow Connector 49">
            <a:extLst>
              <a:ext uri="{FF2B5EF4-FFF2-40B4-BE49-F238E27FC236}">
                <a16:creationId xmlns:a16="http://schemas.microsoft.com/office/drawing/2014/main" id="{EA50F0BA-77E4-3AE5-440E-99104C6CEF16}"/>
              </a:ext>
            </a:extLst>
          </p:cNvPr>
          <p:cNvCxnSpPr>
            <a:cxnSpLocks/>
            <a:stCxn id="25" idx="2"/>
            <a:endCxn id="27" idx="0"/>
          </p:cNvCxnSpPr>
          <p:nvPr/>
        </p:nvCxnSpPr>
        <p:spPr>
          <a:xfrm>
            <a:off x="9566405" y="3132637"/>
            <a:ext cx="8275" cy="142010"/>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1" name="Connector: Elbow 50">
            <a:extLst>
              <a:ext uri="{FF2B5EF4-FFF2-40B4-BE49-F238E27FC236}">
                <a16:creationId xmlns:a16="http://schemas.microsoft.com/office/drawing/2014/main" id="{45F49DCC-7B1D-5313-3AE5-0B8541C53E7D}"/>
              </a:ext>
            </a:extLst>
          </p:cNvPr>
          <p:cNvCxnSpPr>
            <a:cxnSpLocks/>
            <a:stCxn id="27" idx="2"/>
            <a:endCxn id="38" idx="0"/>
          </p:cNvCxnSpPr>
          <p:nvPr/>
        </p:nvCxnSpPr>
        <p:spPr>
          <a:xfrm rot="5400000">
            <a:off x="8076634" y="2691750"/>
            <a:ext cx="592309" cy="2403785"/>
          </a:xfrm>
          <a:prstGeom prst="bentConnector3">
            <a:avLst>
              <a:gd name="adj1" fmla="val 50000"/>
            </a:avLst>
          </a:prstGeom>
          <a:ln w="19050">
            <a:solidFill>
              <a:srgbClr val="C8D82D"/>
            </a:solidFill>
            <a:tailEnd type="triangle"/>
          </a:ln>
        </p:spPr>
        <p:style>
          <a:lnRef idx="1">
            <a:schemeClr val="accent2"/>
          </a:lnRef>
          <a:fillRef idx="0">
            <a:schemeClr val="accent2"/>
          </a:fillRef>
          <a:effectRef idx="0">
            <a:schemeClr val="accent2"/>
          </a:effectRef>
          <a:fontRef idx="minor">
            <a:schemeClr val="tx1"/>
          </a:fontRef>
        </p:style>
      </p:cxnSp>
      <p:cxnSp>
        <p:nvCxnSpPr>
          <p:cNvPr id="52" name="Straight Arrow Connector 51">
            <a:extLst>
              <a:ext uri="{FF2B5EF4-FFF2-40B4-BE49-F238E27FC236}">
                <a16:creationId xmlns:a16="http://schemas.microsoft.com/office/drawing/2014/main" id="{EC491330-3A45-4A5F-B6AD-F9F1E585FBCC}"/>
              </a:ext>
            </a:extLst>
          </p:cNvPr>
          <p:cNvCxnSpPr>
            <a:cxnSpLocks/>
            <a:stCxn id="29" idx="2"/>
            <a:endCxn id="31" idx="0"/>
          </p:cNvCxnSpPr>
          <p:nvPr/>
        </p:nvCxnSpPr>
        <p:spPr>
          <a:xfrm>
            <a:off x="9070005" y="4778026"/>
            <a:ext cx="14265" cy="12405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3" name="Straight Arrow Connector 52">
            <a:extLst>
              <a:ext uri="{FF2B5EF4-FFF2-40B4-BE49-F238E27FC236}">
                <a16:creationId xmlns:a16="http://schemas.microsoft.com/office/drawing/2014/main" id="{AE1BB6C1-78EB-B952-2136-C515D503A665}"/>
              </a:ext>
            </a:extLst>
          </p:cNvPr>
          <p:cNvCxnSpPr>
            <a:cxnSpLocks/>
            <a:stCxn id="31" idx="2"/>
            <a:endCxn id="33" idx="0"/>
          </p:cNvCxnSpPr>
          <p:nvPr/>
        </p:nvCxnSpPr>
        <p:spPr>
          <a:xfrm>
            <a:off x="9084270" y="5224923"/>
            <a:ext cx="416" cy="134417"/>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54" name="Rectangle: Rounded Corners 4">
            <a:extLst>
              <a:ext uri="{FF2B5EF4-FFF2-40B4-BE49-F238E27FC236}">
                <a16:creationId xmlns:a16="http://schemas.microsoft.com/office/drawing/2014/main" id="{25B35A59-8F11-5ED4-F2D8-1E570BBCF66C}"/>
              </a:ext>
            </a:extLst>
          </p:cNvPr>
          <p:cNvSpPr txBox="1"/>
          <p:nvPr/>
        </p:nvSpPr>
        <p:spPr>
          <a:xfrm>
            <a:off x="10567055" y="3732197"/>
            <a:ext cx="1507110" cy="322841"/>
          </a:xfrm>
          <a:prstGeom prst="rect">
            <a:avLst/>
          </a:prstGeom>
          <a:solidFill>
            <a:srgbClr val="FF0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Cabin Air</a:t>
            </a:r>
          </a:p>
        </p:txBody>
      </p:sp>
      <p:cxnSp>
        <p:nvCxnSpPr>
          <p:cNvPr id="55" name="Connector: Elbow 54">
            <a:extLst>
              <a:ext uri="{FF2B5EF4-FFF2-40B4-BE49-F238E27FC236}">
                <a16:creationId xmlns:a16="http://schemas.microsoft.com/office/drawing/2014/main" id="{25EEF750-4F31-2DE4-877C-2F969ACC54DD}"/>
              </a:ext>
            </a:extLst>
          </p:cNvPr>
          <p:cNvCxnSpPr>
            <a:cxnSpLocks/>
            <a:stCxn id="27" idx="2"/>
            <a:endCxn id="54" idx="1"/>
          </p:cNvCxnSpPr>
          <p:nvPr/>
        </p:nvCxnSpPr>
        <p:spPr>
          <a:xfrm rot="16200000" flipH="1">
            <a:off x="9922802" y="3249365"/>
            <a:ext cx="296130" cy="992375"/>
          </a:xfrm>
          <a:prstGeom prst="bentConnector2">
            <a:avLst/>
          </a:prstGeom>
          <a:ln w="28575">
            <a:solidFill>
              <a:srgbClr val="FF0000"/>
            </a:solidFill>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4387257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87FA6324-32B9-E0E3-696F-9DCF0340D5F0}"/>
            </a:ext>
          </a:extLst>
        </p:cNvPr>
        <p:cNvGrpSpPr/>
        <p:nvPr/>
      </p:nvGrpSpPr>
      <p:grpSpPr>
        <a:xfrm>
          <a:off x="0" y="0"/>
          <a:ext cx="0" cy="0"/>
          <a:chOff x="0" y="0"/>
          <a:chExt cx="0" cy="0"/>
        </a:xfrm>
      </p:grpSpPr>
      <p:sp>
        <p:nvSpPr>
          <p:cNvPr id="195" name="TextBox 194">
            <a:extLst>
              <a:ext uri="{FF2B5EF4-FFF2-40B4-BE49-F238E27FC236}">
                <a16:creationId xmlns:a16="http://schemas.microsoft.com/office/drawing/2014/main" id="{3ADABD25-5632-6484-E834-9DCB4DEEB4DA}"/>
              </a:ext>
            </a:extLst>
          </p:cNvPr>
          <p:cNvSpPr txBox="1"/>
          <p:nvPr/>
        </p:nvSpPr>
        <p:spPr>
          <a:xfrm>
            <a:off x="6628240" y="0"/>
            <a:ext cx="5563760" cy="6868669"/>
          </a:xfrm>
          <a:prstGeom prst="rect">
            <a:avLst/>
          </a:prstGeom>
          <a:solidFill>
            <a:srgbClr val="C8D82D">
              <a:alpha val="13000"/>
            </a:srgbClr>
          </a:solidFill>
        </p:spPr>
        <p:txBody>
          <a:bodyPr wrap="square" rtlCol="0">
            <a:spAutoFit/>
          </a:bodyPr>
          <a:lstStyle/>
          <a:p>
            <a:endParaRPr lang="en-US" dirty="0"/>
          </a:p>
        </p:txBody>
      </p:sp>
      <p:pic>
        <p:nvPicPr>
          <p:cNvPr id="8" name="Content Placeholder 7">
            <a:extLst>
              <a:ext uri="{FF2B5EF4-FFF2-40B4-BE49-F238E27FC236}">
                <a16:creationId xmlns:a16="http://schemas.microsoft.com/office/drawing/2014/main" id="{6C246090-1FFF-7702-276B-3AC58BB89D94}"/>
              </a:ext>
            </a:extLst>
          </p:cNvPr>
          <p:cNvPicPr>
            <a:picLocks noGrp="1" noChangeAspect="1"/>
          </p:cNvPicPr>
          <p:nvPr>
            <p:ph sz="half" idx="2"/>
          </p:nvPr>
        </p:nvPicPr>
        <p:blipFill>
          <a:blip r:embed="rId4" cstate="email">
            <a:extLst>
              <a:ext uri="{28A0092B-C50C-407E-A947-70E740481C1C}">
                <a14:useLocalDpi xmlns:a14="http://schemas.microsoft.com/office/drawing/2010/main" val="0"/>
              </a:ext>
            </a:extLst>
          </a:blip>
          <a:stretch>
            <a:fillRect/>
          </a:stretch>
        </p:blipFill>
        <p:spPr>
          <a:xfrm>
            <a:off x="1008867" y="3216894"/>
            <a:ext cx="3965575" cy="2974181"/>
          </a:xfrm>
          <a:prstGeom prst="rect">
            <a:avLst/>
          </a:prstGeom>
        </p:spPr>
      </p:pic>
      <p:sp>
        <p:nvSpPr>
          <p:cNvPr id="3" name="Footer Placeholder 2">
            <a:extLst>
              <a:ext uri="{FF2B5EF4-FFF2-40B4-BE49-F238E27FC236}">
                <a16:creationId xmlns:a16="http://schemas.microsoft.com/office/drawing/2014/main" id="{0510E224-236E-4E61-7B7E-8B820425E36D}"/>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21</a:t>
            </a:fld>
            <a:endParaRPr lang="en-US" dirty="0">
              <a:solidFill>
                <a:schemeClr val="tx1">
                  <a:lumMod val="65000"/>
                  <a:lumOff val="35000"/>
                </a:schemeClr>
              </a:solidFill>
            </a:endParaRPr>
          </a:p>
        </p:txBody>
      </p:sp>
      <p:sp>
        <p:nvSpPr>
          <p:cNvPr id="7" name="Title 6">
            <a:extLst>
              <a:ext uri="{FF2B5EF4-FFF2-40B4-BE49-F238E27FC236}">
                <a16:creationId xmlns:a16="http://schemas.microsoft.com/office/drawing/2014/main" id="{F553B332-1B08-9F66-8A38-49BD1BF7EC2C}"/>
              </a:ext>
            </a:extLst>
          </p:cNvPr>
          <p:cNvSpPr>
            <a:spLocks noGrp="1"/>
          </p:cNvSpPr>
          <p:nvPr>
            <p:ph type="title"/>
          </p:nvPr>
        </p:nvSpPr>
        <p:spPr/>
        <p:txBody>
          <a:bodyPr>
            <a:normAutofit/>
          </a:bodyPr>
          <a:lstStyle/>
          <a:p>
            <a:r>
              <a:rPr lang="en-US" dirty="0"/>
              <a:t>5. Flow chart</a:t>
            </a:r>
            <a:endParaRPr lang="en-US" dirty="0">
              <a:solidFill>
                <a:srgbClr val="C8D82D"/>
              </a:solidFill>
            </a:endParaRPr>
          </a:p>
        </p:txBody>
      </p:sp>
      <p:sp>
        <p:nvSpPr>
          <p:cNvPr id="2" name="Content Placeholder 1">
            <a:extLst>
              <a:ext uri="{FF2B5EF4-FFF2-40B4-BE49-F238E27FC236}">
                <a16:creationId xmlns:a16="http://schemas.microsoft.com/office/drawing/2014/main" id="{898692DA-41C4-64DD-BE61-4ED231DB8AC1}"/>
              </a:ext>
            </a:extLst>
          </p:cNvPr>
          <p:cNvSpPr>
            <a:spLocks noGrp="1"/>
          </p:cNvSpPr>
          <p:nvPr>
            <p:ph sz="half" idx="1"/>
          </p:nvPr>
        </p:nvSpPr>
        <p:spPr/>
        <p:txBody>
          <a:bodyPr/>
          <a:lstStyle/>
          <a:p>
            <a:r>
              <a:rPr lang="en-US" dirty="0"/>
              <a:t>5.7 seal system</a:t>
            </a:r>
          </a:p>
        </p:txBody>
      </p:sp>
      <p:sp>
        <p:nvSpPr>
          <p:cNvPr id="9" name="Footer Placeholder 4">
            <a:extLst>
              <a:ext uri="{FF2B5EF4-FFF2-40B4-BE49-F238E27FC236}">
                <a16:creationId xmlns:a16="http://schemas.microsoft.com/office/drawing/2014/main" id="{3074B89F-7066-58DF-343E-9A8E4F758E69}"/>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14" name="Footer Placeholder 4">
            <a:extLst>
              <a:ext uri="{FF2B5EF4-FFF2-40B4-BE49-F238E27FC236}">
                <a16:creationId xmlns:a16="http://schemas.microsoft.com/office/drawing/2014/main" id="{AE94E5CE-9252-B15F-7E32-B934E4B97870}"/>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
        <p:nvSpPr>
          <p:cNvPr id="16" name="Rectangle: Rounded Corners 4">
            <a:extLst>
              <a:ext uri="{FF2B5EF4-FFF2-40B4-BE49-F238E27FC236}">
                <a16:creationId xmlns:a16="http://schemas.microsoft.com/office/drawing/2014/main" id="{256ED162-48E6-1D7E-4FD2-7A7B857DBDDF}"/>
              </a:ext>
            </a:extLst>
          </p:cNvPr>
          <p:cNvSpPr txBox="1"/>
          <p:nvPr/>
        </p:nvSpPr>
        <p:spPr>
          <a:xfrm>
            <a:off x="4645194" y="4810302"/>
            <a:ext cx="1699737" cy="847649"/>
          </a:xfrm>
          <a:prstGeom prst="rect">
            <a:avLst/>
          </a:prstGeom>
          <a:solidFill>
            <a:srgbClr val="FF0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Not enough Compression</a:t>
            </a:r>
          </a:p>
        </p:txBody>
      </p:sp>
      <p:sp>
        <p:nvSpPr>
          <p:cNvPr id="17" name="Rectangle: Rounded Corners 4">
            <a:extLst>
              <a:ext uri="{FF2B5EF4-FFF2-40B4-BE49-F238E27FC236}">
                <a16:creationId xmlns:a16="http://schemas.microsoft.com/office/drawing/2014/main" id="{4ED8AA52-783E-A490-5335-4368F5872563}"/>
              </a:ext>
            </a:extLst>
          </p:cNvPr>
          <p:cNvSpPr txBox="1"/>
          <p:nvPr/>
        </p:nvSpPr>
        <p:spPr>
          <a:xfrm>
            <a:off x="4645194" y="3552803"/>
            <a:ext cx="1699737" cy="417178"/>
          </a:xfrm>
          <a:prstGeom prst="rect">
            <a:avLst/>
          </a:prstGeom>
          <a:solidFill>
            <a:srgbClr val="FF0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Too much Compression</a:t>
            </a:r>
          </a:p>
        </p:txBody>
      </p:sp>
      <p:sp>
        <p:nvSpPr>
          <p:cNvPr id="18" name="Rectangle: Rounded Corners 4">
            <a:extLst>
              <a:ext uri="{FF2B5EF4-FFF2-40B4-BE49-F238E27FC236}">
                <a16:creationId xmlns:a16="http://schemas.microsoft.com/office/drawing/2014/main" id="{0A1DF261-C003-E919-8FA9-1D1F0FD7C684}"/>
              </a:ext>
            </a:extLst>
          </p:cNvPr>
          <p:cNvSpPr txBox="1"/>
          <p:nvPr/>
        </p:nvSpPr>
        <p:spPr>
          <a:xfrm>
            <a:off x="4654794" y="4037403"/>
            <a:ext cx="1699737" cy="729481"/>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Correct sealing</a:t>
            </a:r>
          </a:p>
        </p:txBody>
      </p:sp>
      <p:sp>
        <p:nvSpPr>
          <p:cNvPr id="196" name="Content Placeholder 4">
            <a:extLst>
              <a:ext uri="{FF2B5EF4-FFF2-40B4-BE49-F238E27FC236}">
                <a16:creationId xmlns:a16="http://schemas.microsoft.com/office/drawing/2014/main" id="{EB57D39F-DDED-C6B7-8B0B-816443CDAD67}"/>
              </a:ext>
            </a:extLst>
          </p:cNvPr>
          <p:cNvSpPr txBox="1">
            <a:spLocks/>
          </p:cNvSpPr>
          <p:nvPr/>
        </p:nvSpPr>
        <p:spPr>
          <a:xfrm>
            <a:off x="1212283" y="1613022"/>
            <a:ext cx="4974543" cy="1411172"/>
          </a:xfrm>
          <a:prstGeom prst="rect">
            <a:avLst/>
          </a:prstGeom>
        </p:spPr>
        <p:txBody>
          <a:bodyPr vert="horz" lIns="91440" tIns="45720" rIns="91440" bIns="45720" numCol="1" rtlCol="0" anchor="t">
            <a:normAutofit lnSpcReduction="10000"/>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82880" lvl="1">
              <a:lnSpc>
                <a:spcPct val="100000"/>
              </a:lnSpc>
              <a:spcBef>
                <a:spcPts val="0"/>
              </a:spcBef>
              <a:buFont typeface="Arial" panose="020B0604020202020204" pitchFamily="34" charset="0"/>
              <a:buNone/>
            </a:pPr>
            <a:r>
              <a:rPr lang="en-US" sz="1200" i="1" dirty="0"/>
              <a:t>From a chronological perspective, the system would now reach the seal system and the door will require kinetic energy to latch the system.</a:t>
            </a:r>
          </a:p>
          <a:p>
            <a:pPr marL="182880" lvl="1">
              <a:lnSpc>
                <a:spcPct val="100000"/>
              </a:lnSpc>
              <a:spcBef>
                <a:spcPts val="0"/>
              </a:spcBef>
              <a:buFont typeface="Arial" panose="020B0604020202020204" pitchFamily="34" charset="0"/>
              <a:buNone/>
            </a:pPr>
            <a:endParaRPr lang="en-US" sz="1200" i="1" dirty="0"/>
          </a:p>
          <a:p>
            <a:pPr marL="354330" lvl="1" indent="-171450">
              <a:lnSpc>
                <a:spcPct val="100000"/>
              </a:lnSpc>
              <a:spcBef>
                <a:spcPts val="0"/>
              </a:spcBef>
              <a:buFont typeface="Arial" panose="020B0604020202020204" pitchFamily="34" charset="0"/>
              <a:buChar char="•"/>
            </a:pPr>
            <a:r>
              <a:rPr lang="en-US" sz="1200" b="1" i="1" dirty="0"/>
              <a:t>Static Closing Force</a:t>
            </a:r>
          </a:p>
          <a:p>
            <a:pPr marL="182880" lvl="1">
              <a:lnSpc>
                <a:spcPct val="100000"/>
              </a:lnSpc>
              <a:spcBef>
                <a:spcPts val="0"/>
              </a:spcBef>
              <a:buFont typeface="Arial" panose="020B0604020202020204" pitchFamily="34" charset="0"/>
              <a:buNone/>
            </a:pPr>
            <a:endParaRPr lang="en-US" sz="1200" i="1" dirty="0"/>
          </a:p>
          <a:p>
            <a:pPr marL="182880" lvl="1">
              <a:lnSpc>
                <a:spcPct val="100000"/>
              </a:lnSpc>
              <a:spcBef>
                <a:spcPts val="0"/>
              </a:spcBef>
              <a:buFont typeface="Arial" panose="020B0604020202020204" pitchFamily="34" charset="0"/>
              <a:buNone/>
            </a:pPr>
            <a:r>
              <a:rPr lang="en-US" sz="1200" i="1" dirty="0"/>
              <a:t>A deviation from normal force, indicates a seal gap, door positioning or seal placement problem.</a:t>
            </a:r>
          </a:p>
          <a:p>
            <a:pPr marL="182880" lvl="1">
              <a:lnSpc>
                <a:spcPct val="100000"/>
              </a:lnSpc>
              <a:spcBef>
                <a:spcPts val="0"/>
              </a:spcBef>
              <a:buFont typeface="Arial" panose="020B0604020202020204" pitchFamily="34" charset="0"/>
              <a:buNone/>
            </a:pPr>
            <a:endParaRPr lang="en-US" sz="1200" i="1" dirty="0"/>
          </a:p>
          <a:p>
            <a:pPr marL="182880" lvl="1">
              <a:lnSpc>
                <a:spcPct val="100000"/>
              </a:lnSpc>
              <a:spcBef>
                <a:spcPts val="0"/>
              </a:spcBef>
            </a:pPr>
            <a:endParaRPr lang="en-US" sz="1200" i="1" dirty="0"/>
          </a:p>
          <a:p>
            <a:pPr marL="182880" lvl="1">
              <a:lnSpc>
                <a:spcPct val="100000"/>
              </a:lnSpc>
              <a:spcBef>
                <a:spcPts val="600"/>
              </a:spcBef>
              <a:buClr>
                <a:srgbClr val="C9D803"/>
              </a:buClr>
              <a:buFont typeface="Arial" panose="020B0604020202020204" pitchFamily="34" charset="0"/>
              <a:buNone/>
            </a:pPr>
            <a:endParaRPr lang="en-US" sz="1000" dirty="0"/>
          </a:p>
        </p:txBody>
      </p:sp>
      <p:sp>
        <p:nvSpPr>
          <p:cNvPr id="12" name="Rectangle: Rounded Corners 4">
            <a:extLst>
              <a:ext uri="{FF2B5EF4-FFF2-40B4-BE49-F238E27FC236}">
                <a16:creationId xmlns:a16="http://schemas.microsoft.com/office/drawing/2014/main" id="{2B243C8B-B592-3AA1-56DB-87342265C4AC}"/>
              </a:ext>
            </a:extLst>
          </p:cNvPr>
          <p:cNvSpPr txBox="1"/>
          <p:nvPr/>
        </p:nvSpPr>
        <p:spPr>
          <a:xfrm>
            <a:off x="7563066" y="1892177"/>
            <a:ext cx="1472121"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and Check</a:t>
            </a:r>
          </a:p>
        </p:txBody>
      </p:sp>
      <p:sp>
        <p:nvSpPr>
          <p:cNvPr id="13" name="Flowchart: Summing Junction 12">
            <a:extLst>
              <a:ext uri="{FF2B5EF4-FFF2-40B4-BE49-F238E27FC236}">
                <a16:creationId xmlns:a16="http://schemas.microsoft.com/office/drawing/2014/main" id="{E1ECE402-DDF3-0A0D-A68A-FFDC7F01E32B}"/>
              </a:ext>
            </a:extLst>
          </p:cNvPr>
          <p:cNvSpPr/>
          <p:nvPr/>
        </p:nvSpPr>
        <p:spPr>
          <a:xfrm>
            <a:off x="8203968" y="2428644"/>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lowchart: Summing Junction 14">
            <a:extLst>
              <a:ext uri="{FF2B5EF4-FFF2-40B4-BE49-F238E27FC236}">
                <a16:creationId xmlns:a16="http://schemas.microsoft.com/office/drawing/2014/main" id="{086A52F0-12CA-A8C4-F57E-71FE91ED8EE3}"/>
              </a:ext>
            </a:extLst>
          </p:cNvPr>
          <p:cNvSpPr/>
          <p:nvPr/>
        </p:nvSpPr>
        <p:spPr>
          <a:xfrm>
            <a:off x="7875293" y="1603100"/>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Rounded Corners 4">
            <a:extLst>
              <a:ext uri="{FF2B5EF4-FFF2-40B4-BE49-F238E27FC236}">
                <a16:creationId xmlns:a16="http://schemas.microsoft.com/office/drawing/2014/main" id="{F96589D4-FC28-2737-D47D-7886F56C854F}"/>
              </a:ext>
            </a:extLst>
          </p:cNvPr>
          <p:cNvSpPr txBox="1"/>
          <p:nvPr/>
        </p:nvSpPr>
        <p:spPr>
          <a:xfrm>
            <a:off x="8435194" y="305457"/>
            <a:ext cx="1787025"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Closing Energy (First)</a:t>
            </a:r>
          </a:p>
        </p:txBody>
      </p:sp>
      <p:sp>
        <p:nvSpPr>
          <p:cNvPr id="20" name="Rectangle: Rounded Corners 4">
            <a:extLst>
              <a:ext uri="{FF2B5EF4-FFF2-40B4-BE49-F238E27FC236}">
                <a16:creationId xmlns:a16="http://schemas.microsoft.com/office/drawing/2014/main" id="{7B56127D-C9CE-129D-3CC6-2E11F9D1D2F3}"/>
              </a:ext>
            </a:extLst>
          </p:cNvPr>
          <p:cNvSpPr txBox="1"/>
          <p:nvPr/>
        </p:nvSpPr>
        <p:spPr>
          <a:xfrm>
            <a:off x="10556403" y="2352186"/>
            <a:ext cx="1507110"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Tip</a:t>
            </a:r>
          </a:p>
        </p:txBody>
      </p:sp>
      <p:sp>
        <p:nvSpPr>
          <p:cNvPr id="21" name="Flowchart: Summing Junction 20">
            <a:extLst>
              <a:ext uri="{FF2B5EF4-FFF2-40B4-BE49-F238E27FC236}">
                <a16:creationId xmlns:a16="http://schemas.microsoft.com/office/drawing/2014/main" id="{A1FAD7C4-98A7-B7B3-079C-2051211C15E0}"/>
              </a:ext>
            </a:extLst>
          </p:cNvPr>
          <p:cNvSpPr/>
          <p:nvPr/>
        </p:nvSpPr>
        <p:spPr>
          <a:xfrm>
            <a:off x="6872361" y="835226"/>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Connector: Elbow 21">
            <a:extLst>
              <a:ext uri="{FF2B5EF4-FFF2-40B4-BE49-F238E27FC236}">
                <a16:creationId xmlns:a16="http://schemas.microsoft.com/office/drawing/2014/main" id="{0182C764-00D2-1472-A9AC-992998A4A2DB}"/>
              </a:ext>
            </a:extLst>
          </p:cNvPr>
          <p:cNvCxnSpPr>
            <a:cxnSpLocks/>
            <a:stCxn id="21" idx="6"/>
            <a:endCxn id="24" idx="0"/>
          </p:cNvCxnSpPr>
          <p:nvPr/>
        </p:nvCxnSpPr>
        <p:spPr>
          <a:xfrm>
            <a:off x="7065599" y="926959"/>
            <a:ext cx="903038" cy="183066"/>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3" name="Rectangle: Rounded Corners 4">
            <a:extLst>
              <a:ext uri="{FF2B5EF4-FFF2-40B4-BE49-F238E27FC236}">
                <a16:creationId xmlns:a16="http://schemas.microsoft.com/office/drawing/2014/main" id="{BEB913BE-6E6B-142D-8992-A9B2D8DF9E55}"/>
              </a:ext>
            </a:extLst>
          </p:cNvPr>
          <p:cNvSpPr txBox="1"/>
          <p:nvPr/>
        </p:nvSpPr>
        <p:spPr>
          <a:xfrm>
            <a:off x="10322514" y="6064284"/>
            <a:ext cx="1738421" cy="265479"/>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OK</a:t>
            </a:r>
          </a:p>
        </p:txBody>
      </p:sp>
      <p:sp>
        <p:nvSpPr>
          <p:cNvPr id="24" name="Rectangle: Rounded Corners 4">
            <a:extLst>
              <a:ext uri="{FF2B5EF4-FFF2-40B4-BE49-F238E27FC236}">
                <a16:creationId xmlns:a16="http://schemas.microsoft.com/office/drawing/2014/main" id="{710133D7-CE66-7E40-548D-515BB88590BD}"/>
              </a:ext>
            </a:extLst>
          </p:cNvPr>
          <p:cNvSpPr txBox="1"/>
          <p:nvPr/>
        </p:nvSpPr>
        <p:spPr>
          <a:xfrm>
            <a:off x="7075124" y="1110025"/>
            <a:ext cx="1787025"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Closing Energy (Full)</a:t>
            </a:r>
          </a:p>
        </p:txBody>
      </p:sp>
      <p:cxnSp>
        <p:nvCxnSpPr>
          <p:cNvPr id="25" name="Connector: Elbow 24">
            <a:extLst>
              <a:ext uri="{FF2B5EF4-FFF2-40B4-BE49-F238E27FC236}">
                <a16:creationId xmlns:a16="http://schemas.microsoft.com/office/drawing/2014/main" id="{537D4A1B-37FD-9B18-E0C6-44796D09264E}"/>
              </a:ext>
            </a:extLst>
          </p:cNvPr>
          <p:cNvCxnSpPr>
            <a:cxnSpLocks/>
            <a:stCxn id="15" idx="6"/>
            <a:endCxn id="12" idx="0"/>
          </p:cNvCxnSpPr>
          <p:nvPr/>
        </p:nvCxnSpPr>
        <p:spPr>
          <a:xfrm>
            <a:off x="8068531" y="1694833"/>
            <a:ext cx="230596" cy="19734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6" name="Rectangle: Rounded Corners 4">
            <a:extLst>
              <a:ext uri="{FF2B5EF4-FFF2-40B4-BE49-F238E27FC236}">
                <a16:creationId xmlns:a16="http://schemas.microsoft.com/office/drawing/2014/main" id="{6C642850-9E93-CD48-D404-F0FE1E67EEE3}"/>
              </a:ext>
            </a:extLst>
          </p:cNvPr>
          <p:cNvSpPr txBox="1"/>
          <p:nvPr/>
        </p:nvSpPr>
        <p:spPr>
          <a:xfrm>
            <a:off x="8838620" y="2358299"/>
            <a:ext cx="1472121"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Tip</a:t>
            </a:r>
          </a:p>
        </p:txBody>
      </p:sp>
      <p:cxnSp>
        <p:nvCxnSpPr>
          <p:cNvPr id="27" name="Straight Arrow Connector 26">
            <a:extLst>
              <a:ext uri="{FF2B5EF4-FFF2-40B4-BE49-F238E27FC236}">
                <a16:creationId xmlns:a16="http://schemas.microsoft.com/office/drawing/2014/main" id="{05DF4BAE-56BB-A272-0DB3-F7BAB0967ECC}"/>
              </a:ext>
            </a:extLst>
          </p:cNvPr>
          <p:cNvCxnSpPr>
            <a:cxnSpLocks/>
            <a:stCxn id="12" idx="2"/>
            <a:endCxn id="13" idx="0"/>
          </p:cNvCxnSpPr>
          <p:nvPr/>
        </p:nvCxnSpPr>
        <p:spPr>
          <a:xfrm>
            <a:off x="8299127" y="2215018"/>
            <a:ext cx="1460" cy="21362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28" name="Straight Arrow Connector 27">
            <a:extLst>
              <a:ext uri="{FF2B5EF4-FFF2-40B4-BE49-F238E27FC236}">
                <a16:creationId xmlns:a16="http://schemas.microsoft.com/office/drawing/2014/main" id="{0592698B-EC16-E38F-A727-400B0192D3B2}"/>
              </a:ext>
            </a:extLst>
          </p:cNvPr>
          <p:cNvCxnSpPr>
            <a:cxnSpLocks/>
            <a:stCxn id="13" idx="6"/>
            <a:endCxn id="26" idx="1"/>
          </p:cNvCxnSpPr>
          <p:nvPr/>
        </p:nvCxnSpPr>
        <p:spPr>
          <a:xfrm flipV="1">
            <a:off x="8397206" y="2519720"/>
            <a:ext cx="441414" cy="657"/>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9" name="Rectangle: Rounded Corners 4">
            <a:extLst>
              <a:ext uri="{FF2B5EF4-FFF2-40B4-BE49-F238E27FC236}">
                <a16:creationId xmlns:a16="http://schemas.microsoft.com/office/drawing/2014/main" id="{92EEC5F8-87AC-30BF-007B-F7FB315CD93F}"/>
              </a:ext>
            </a:extLst>
          </p:cNvPr>
          <p:cNvSpPr txBox="1"/>
          <p:nvPr/>
        </p:nvSpPr>
        <p:spPr>
          <a:xfrm>
            <a:off x="8830344" y="2809796"/>
            <a:ext cx="1472121"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Bind</a:t>
            </a:r>
          </a:p>
        </p:txBody>
      </p:sp>
      <p:sp>
        <p:nvSpPr>
          <p:cNvPr id="30" name="Rectangle: Rounded Corners 4">
            <a:extLst>
              <a:ext uri="{FF2B5EF4-FFF2-40B4-BE49-F238E27FC236}">
                <a16:creationId xmlns:a16="http://schemas.microsoft.com/office/drawing/2014/main" id="{134C0B25-0F94-52B6-8FB2-38A034BFABB0}"/>
              </a:ext>
            </a:extLst>
          </p:cNvPr>
          <p:cNvSpPr txBox="1"/>
          <p:nvPr/>
        </p:nvSpPr>
        <p:spPr>
          <a:xfrm>
            <a:off x="10564023" y="2812190"/>
            <a:ext cx="1507110"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Alignment</a:t>
            </a:r>
          </a:p>
        </p:txBody>
      </p:sp>
      <p:sp>
        <p:nvSpPr>
          <p:cNvPr id="31" name="Rectangle: Rounded Corners 4">
            <a:extLst>
              <a:ext uri="{FF2B5EF4-FFF2-40B4-BE49-F238E27FC236}">
                <a16:creationId xmlns:a16="http://schemas.microsoft.com/office/drawing/2014/main" id="{8784A32A-F75C-B0A3-6784-F49CBF6F074E}"/>
              </a:ext>
            </a:extLst>
          </p:cNvPr>
          <p:cNvSpPr txBox="1"/>
          <p:nvPr/>
        </p:nvSpPr>
        <p:spPr>
          <a:xfrm>
            <a:off x="8838619" y="3274647"/>
            <a:ext cx="1472121"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Check Loss</a:t>
            </a:r>
          </a:p>
        </p:txBody>
      </p:sp>
      <p:sp>
        <p:nvSpPr>
          <p:cNvPr id="32" name="Rectangle: Rounded Corners 4">
            <a:extLst>
              <a:ext uri="{FF2B5EF4-FFF2-40B4-BE49-F238E27FC236}">
                <a16:creationId xmlns:a16="http://schemas.microsoft.com/office/drawing/2014/main" id="{9DD19539-D1B8-E9BF-2E3E-CEE7173492E3}"/>
              </a:ext>
            </a:extLst>
          </p:cNvPr>
          <p:cNvSpPr txBox="1"/>
          <p:nvPr/>
        </p:nvSpPr>
        <p:spPr>
          <a:xfrm>
            <a:off x="10556403" y="3272194"/>
            <a:ext cx="1507110"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err="1"/>
              <a:t>Doorcheck</a:t>
            </a:r>
            <a:endParaRPr lang="en-US" dirty="0"/>
          </a:p>
        </p:txBody>
      </p:sp>
      <p:sp>
        <p:nvSpPr>
          <p:cNvPr id="33" name="Rectangle: Rounded Corners 4">
            <a:extLst>
              <a:ext uri="{FF2B5EF4-FFF2-40B4-BE49-F238E27FC236}">
                <a16:creationId xmlns:a16="http://schemas.microsoft.com/office/drawing/2014/main" id="{A8283F1B-A4D4-B38C-29BE-E3371F931DAC}"/>
              </a:ext>
            </a:extLst>
          </p:cNvPr>
          <p:cNvSpPr txBox="1"/>
          <p:nvPr/>
        </p:nvSpPr>
        <p:spPr>
          <a:xfrm>
            <a:off x="8333944" y="4455185"/>
            <a:ext cx="1472121" cy="322841"/>
          </a:xfrm>
          <a:prstGeom prst="rect">
            <a:avLst/>
          </a:prstGeom>
          <a:solidFill>
            <a:srgbClr val="00B0F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Static Force</a:t>
            </a:r>
          </a:p>
        </p:txBody>
      </p:sp>
      <p:sp>
        <p:nvSpPr>
          <p:cNvPr id="34" name="Rectangle: Rounded Corners 4">
            <a:extLst>
              <a:ext uri="{FF2B5EF4-FFF2-40B4-BE49-F238E27FC236}">
                <a16:creationId xmlns:a16="http://schemas.microsoft.com/office/drawing/2014/main" id="{C1A15F8B-0F49-0A7B-B78F-88A53F0A1996}"/>
              </a:ext>
            </a:extLst>
          </p:cNvPr>
          <p:cNvSpPr txBox="1"/>
          <p:nvPr/>
        </p:nvSpPr>
        <p:spPr>
          <a:xfrm>
            <a:off x="10550250" y="4446164"/>
            <a:ext cx="1507110" cy="322841"/>
          </a:xfrm>
          <a:prstGeom prst="rect">
            <a:avLst/>
          </a:prstGeom>
          <a:solidFill>
            <a:srgbClr val="FF0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 Seal Gap</a:t>
            </a:r>
          </a:p>
        </p:txBody>
      </p:sp>
      <p:sp>
        <p:nvSpPr>
          <p:cNvPr id="35" name="Rectangle: Rounded Corners 4">
            <a:extLst>
              <a:ext uri="{FF2B5EF4-FFF2-40B4-BE49-F238E27FC236}">
                <a16:creationId xmlns:a16="http://schemas.microsoft.com/office/drawing/2014/main" id="{E04190D9-949E-1DA1-2749-39B0617C1ADC}"/>
              </a:ext>
            </a:extLst>
          </p:cNvPr>
          <p:cNvSpPr txBox="1"/>
          <p:nvPr/>
        </p:nvSpPr>
        <p:spPr>
          <a:xfrm>
            <a:off x="8348209" y="4902082"/>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Spring</a:t>
            </a:r>
          </a:p>
        </p:txBody>
      </p:sp>
      <p:sp>
        <p:nvSpPr>
          <p:cNvPr id="36" name="Rectangle: Rounded Corners 4">
            <a:extLst>
              <a:ext uri="{FF2B5EF4-FFF2-40B4-BE49-F238E27FC236}">
                <a16:creationId xmlns:a16="http://schemas.microsoft.com/office/drawing/2014/main" id="{E9E7CDD6-3BB5-CEB1-604A-C7D2ACF4723F}"/>
              </a:ext>
            </a:extLst>
          </p:cNvPr>
          <p:cNvSpPr txBox="1"/>
          <p:nvPr/>
        </p:nvSpPr>
        <p:spPr>
          <a:xfrm>
            <a:off x="10550250" y="4893863"/>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Striker</a:t>
            </a:r>
          </a:p>
        </p:txBody>
      </p:sp>
      <p:sp>
        <p:nvSpPr>
          <p:cNvPr id="37" name="Rectangle: Rounded Corners 4">
            <a:extLst>
              <a:ext uri="{FF2B5EF4-FFF2-40B4-BE49-F238E27FC236}">
                <a16:creationId xmlns:a16="http://schemas.microsoft.com/office/drawing/2014/main" id="{362195C9-7B8E-A750-486C-404C4D266B6D}"/>
              </a:ext>
            </a:extLst>
          </p:cNvPr>
          <p:cNvSpPr txBox="1"/>
          <p:nvPr/>
        </p:nvSpPr>
        <p:spPr>
          <a:xfrm>
            <a:off x="8348625" y="5359340"/>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Dynamics</a:t>
            </a:r>
          </a:p>
        </p:txBody>
      </p:sp>
      <p:sp>
        <p:nvSpPr>
          <p:cNvPr id="38" name="Rectangle: Rounded Corners 4">
            <a:extLst>
              <a:ext uri="{FF2B5EF4-FFF2-40B4-BE49-F238E27FC236}">
                <a16:creationId xmlns:a16="http://schemas.microsoft.com/office/drawing/2014/main" id="{EB27B551-E3E2-5042-7C2B-BCBCE742E851}"/>
              </a:ext>
            </a:extLst>
          </p:cNvPr>
          <p:cNvSpPr txBox="1"/>
          <p:nvPr/>
        </p:nvSpPr>
        <p:spPr>
          <a:xfrm>
            <a:off x="10550250" y="5341562"/>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 Seal Gap</a:t>
            </a:r>
          </a:p>
        </p:txBody>
      </p:sp>
      <p:cxnSp>
        <p:nvCxnSpPr>
          <p:cNvPr id="39" name="Connector: Elbow 38">
            <a:extLst>
              <a:ext uri="{FF2B5EF4-FFF2-40B4-BE49-F238E27FC236}">
                <a16:creationId xmlns:a16="http://schemas.microsoft.com/office/drawing/2014/main" id="{24FAB97C-329C-E931-E507-36607A85AE2E}"/>
              </a:ext>
            </a:extLst>
          </p:cNvPr>
          <p:cNvCxnSpPr>
            <a:cxnSpLocks/>
            <a:stCxn id="42" idx="2"/>
            <a:endCxn id="33" idx="1"/>
          </p:cNvCxnSpPr>
          <p:nvPr/>
        </p:nvCxnSpPr>
        <p:spPr>
          <a:xfrm rot="16200000" flipH="1">
            <a:off x="7640020" y="3922682"/>
            <a:ext cx="224798" cy="1163049"/>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0" name="Connector: Elbow 39">
            <a:extLst>
              <a:ext uri="{FF2B5EF4-FFF2-40B4-BE49-F238E27FC236}">
                <a16:creationId xmlns:a16="http://schemas.microsoft.com/office/drawing/2014/main" id="{9F7581D1-BB26-0549-1C0C-D696ABC7CFDD}"/>
              </a:ext>
            </a:extLst>
          </p:cNvPr>
          <p:cNvCxnSpPr>
            <a:cxnSpLocks/>
            <a:stCxn id="19" idx="2"/>
            <a:endCxn id="21" idx="0"/>
          </p:cNvCxnSpPr>
          <p:nvPr/>
        </p:nvCxnSpPr>
        <p:spPr>
          <a:xfrm rot="5400000">
            <a:off x="8045380" y="-448101"/>
            <a:ext cx="206928" cy="2359727"/>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1" name="Connector: Elbow 40">
            <a:extLst>
              <a:ext uri="{FF2B5EF4-FFF2-40B4-BE49-F238E27FC236}">
                <a16:creationId xmlns:a16="http://schemas.microsoft.com/office/drawing/2014/main" id="{E85C2938-D759-27CC-78C8-86FECB12681D}"/>
              </a:ext>
            </a:extLst>
          </p:cNvPr>
          <p:cNvCxnSpPr>
            <a:cxnSpLocks/>
            <a:stCxn id="21" idx="4"/>
            <a:endCxn id="23" idx="1"/>
          </p:cNvCxnSpPr>
          <p:nvPr/>
        </p:nvCxnSpPr>
        <p:spPr>
          <a:xfrm rot="16200000" flipH="1">
            <a:off x="6056581" y="1931090"/>
            <a:ext cx="5178333" cy="335353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42" name="Flowchart: Merge 41">
            <a:extLst>
              <a:ext uri="{FF2B5EF4-FFF2-40B4-BE49-F238E27FC236}">
                <a16:creationId xmlns:a16="http://schemas.microsoft.com/office/drawing/2014/main" id="{39453A93-77EE-0C39-638F-A206BA5DB98A}"/>
              </a:ext>
            </a:extLst>
          </p:cNvPr>
          <p:cNvSpPr/>
          <p:nvPr/>
        </p:nvSpPr>
        <p:spPr>
          <a:xfrm>
            <a:off x="7052533" y="4189797"/>
            <a:ext cx="236723" cy="202011"/>
          </a:xfrm>
          <a:prstGeom prst="flowChartMerg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3" name="Connector: Elbow 42">
            <a:extLst>
              <a:ext uri="{FF2B5EF4-FFF2-40B4-BE49-F238E27FC236}">
                <a16:creationId xmlns:a16="http://schemas.microsoft.com/office/drawing/2014/main" id="{027C555A-F3B3-0E8C-E263-13FE67DD24FE}"/>
              </a:ext>
            </a:extLst>
          </p:cNvPr>
          <p:cNvCxnSpPr>
            <a:cxnSpLocks/>
            <a:stCxn id="13" idx="2"/>
            <a:endCxn id="42" idx="0"/>
          </p:cNvCxnSpPr>
          <p:nvPr/>
        </p:nvCxnSpPr>
        <p:spPr>
          <a:xfrm rot="10800000" flipV="1">
            <a:off x="7170896" y="2520377"/>
            <a:ext cx="1033073" cy="1669420"/>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4" name="Connector: Elbow 43">
            <a:extLst>
              <a:ext uri="{FF2B5EF4-FFF2-40B4-BE49-F238E27FC236}">
                <a16:creationId xmlns:a16="http://schemas.microsoft.com/office/drawing/2014/main" id="{BEE9C8BF-ABF9-14EA-D81C-98920D700816}"/>
              </a:ext>
            </a:extLst>
          </p:cNvPr>
          <p:cNvCxnSpPr>
            <a:cxnSpLocks/>
            <a:stCxn id="24" idx="2"/>
            <a:endCxn id="15" idx="0"/>
          </p:cNvCxnSpPr>
          <p:nvPr/>
        </p:nvCxnSpPr>
        <p:spPr>
          <a:xfrm rot="16200000" flipH="1">
            <a:off x="7885157" y="1516345"/>
            <a:ext cx="170234" cy="3275"/>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5" name="Connector: Elbow 44">
            <a:extLst>
              <a:ext uri="{FF2B5EF4-FFF2-40B4-BE49-F238E27FC236}">
                <a16:creationId xmlns:a16="http://schemas.microsoft.com/office/drawing/2014/main" id="{828DC43E-D38B-51EE-3A52-DD64C98734B2}"/>
              </a:ext>
            </a:extLst>
          </p:cNvPr>
          <p:cNvCxnSpPr>
            <a:cxnSpLocks/>
            <a:stCxn id="15" idx="2"/>
            <a:endCxn id="42" idx="0"/>
          </p:cNvCxnSpPr>
          <p:nvPr/>
        </p:nvCxnSpPr>
        <p:spPr>
          <a:xfrm rot="10800000" flipV="1">
            <a:off x="7170895" y="1694833"/>
            <a:ext cx="704398" cy="249496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6" name="Straight Connector 45">
            <a:extLst>
              <a:ext uri="{FF2B5EF4-FFF2-40B4-BE49-F238E27FC236}">
                <a16:creationId xmlns:a16="http://schemas.microsoft.com/office/drawing/2014/main" id="{58F14D82-0E04-BB26-2B47-D532699D35AE}"/>
              </a:ext>
            </a:extLst>
          </p:cNvPr>
          <p:cNvCxnSpPr>
            <a:cxnSpLocks/>
          </p:cNvCxnSpPr>
          <p:nvPr/>
        </p:nvCxnSpPr>
        <p:spPr>
          <a:xfrm flipV="1">
            <a:off x="10556403" y="3063733"/>
            <a:ext cx="0" cy="15211"/>
          </a:xfrm>
          <a:prstGeom prst="line">
            <a:avLst/>
          </a:prstGeom>
        </p:spPr>
        <p:style>
          <a:lnRef idx="2">
            <a:schemeClr val="accent3"/>
          </a:lnRef>
          <a:fillRef idx="0">
            <a:schemeClr val="accent3"/>
          </a:fillRef>
          <a:effectRef idx="1">
            <a:schemeClr val="accent3"/>
          </a:effectRef>
          <a:fontRef idx="minor">
            <a:schemeClr val="tx1"/>
          </a:fontRef>
        </p:style>
      </p:cxnSp>
      <p:cxnSp>
        <p:nvCxnSpPr>
          <p:cNvPr id="47" name="Straight Connector 46">
            <a:extLst>
              <a:ext uri="{FF2B5EF4-FFF2-40B4-BE49-F238E27FC236}">
                <a16:creationId xmlns:a16="http://schemas.microsoft.com/office/drawing/2014/main" id="{97700B9D-4D94-627C-EA2C-B6D2FF3710CE}"/>
              </a:ext>
            </a:extLst>
          </p:cNvPr>
          <p:cNvCxnSpPr>
            <a:cxnSpLocks/>
            <a:stCxn id="33" idx="3"/>
            <a:endCxn id="34" idx="1"/>
          </p:cNvCxnSpPr>
          <p:nvPr/>
        </p:nvCxnSpPr>
        <p:spPr>
          <a:xfrm flipV="1">
            <a:off x="9806065" y="4607585"/>
            <a:ext cx="744185" cy="9021"/>
          </a:xfrm>
          <a:prstGeom prst="line">
            <a:avLst/>
          </a:prstGeom>
          <a:ln w="28575">
            <a:solidFill>
              <a:srgbClr val="FF0000"/>
            </a:solidFill>
            <a:tailEnd type="triangle"/>
          </a:ln>
        </p:spPr>
        <p:style>
          <a:lnRef idx="1">
            <a:schemeClr val="accent2"/>
          </a:lnRef>
          <a:fillRef idx="0">
            <a:schemeClr val="accent2"/>
          </a:fillRef>
          <a:effectRef idx="0">
            <a:schemeClr val="accent2"/>
          </a:effectRef>
          <a:fontRef idx="minor">
            <a:schemeClr val="tx1"/>
          </a:fontRef>
        </p:style>
      </p:cxnSp>
      <p:cxnSp>
        <p:nvCxnSpPr>
          <p:cNvPr id="48" name="Straight Connector 47">
            <a:extLst>
              <a:ext uri="{FF2B5EF4-FFF2-40B4-BE49-F238E27FC236}">
                <a16:creationId xmlns:a16="http://schemas.microsoft.com/office/drawing/2014/main" id="{1379A405-3B43-D11C-D4F3-D3F7B77A1BDE}"/>
              </a:ext>
            </a:extLst>
          </p:cNvPr>
          <p:cNvCxnSpPr>
            <a:cxnSpLocks/>
            <a:stCxn id="35" idx="3"/>
            <a:endCxn id="36" idx="1"/>
          </p:cNvCxnSpPr>
          <p:nvPr/>
        </p:nvCxnSpPr>
        <p:spPr>
          <a:xfrm flipV="1">
            <a:off x="9820330" y="5055284"/>
            <a:ext cx="729920" cy="8219"/>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9" name="Straight Connector 48">
            <a:extLst>
              <a:ext uri="{FF2B5EF4-FFF2-40B4-BE49-F238E27FC236}">
                <a16:creationId xmlns:a16="http://schemas.microsoft.com/office/drawing/2014/main" id="{CB97494F-0779-962A-940F-3820AA4375BD}"/>
              </a:ext>
            </a:extLst>
          </p:cNvPr>
          <p:cNvCxnSpPr>
            <a:cxnSpLocks/>
            <a:stCxn id="37" idx="3"/>
            <a:endCxn id="38" idx="1"/>
          </p:cNvCxnSpPr>
          <p:nvPr/>
        </p:nvCxnSpPr>
        <p:spPr>
          <a:xfrm flipV="1">
            <a:off x="9820746" y="5502983"/>
            <a:ext cx="729504" cy="17778"/>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0" name="Straight Connector 49">
            <a:extLst>
              <a:ext uri="{FF2B5EF4-FFF2-40B4-BE49-F238E27FC236}">
                <a16:creationId xmlns:a16="http://schemas.microsoft.com/office/drawing/2014/main" id="{D5F86524-C7BF-7883-3256-0DD4863A4158}"/>
              </a:ext>
            </a:extLst>
          </p:cNvPr>
          <p:cNvCxnSpPr>
            <a:cxnSpLocks/>
            <a:stCxn id="31" idx="3"/>
            <a:endCxn id="32" idx="1"/>
          </p:cNvCxnSpPr>
          <p:nvPr/>
        </p:nvCxnSpPr>
        <p:spPr>
          <a:xfrm flipV="1">
            <a:off x="10310740" y="3433615"/>
            <a:ext cx="245663" cy="2453"/>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1" name="Straight Connector 50">
            <a:extLst>
              <a:ext uri="{FF2B5EF4-FFF2-40B4-BE49-F238E27FC236}">
                <a16:creationId xmlns:a16="http://schemas.microsoft.com/office/drawing/2014/main" id="{2C91CA58-553B-2686-CDDF-8CBE95C25950}"/>
              </a:ext>
            </a:extLst>
          </p:cNvPr>
          <p:cNvCxnSpPr>
            <a:cxnSpLocks/>
            <a:stCxn id="29" idx="3"/>
            <a:endCxn id="30" idx="1"/>
          </p:cNvCxnSpPr>
          <p:nvPr/>
        </p:nvCxnSpPr>
        <p:spPr>
          <a:xfrm>
            <a:off x="10302465" y="2971217"/>
            <a:ext cx="261558" cy="2394"/>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2" name="Straight Connector 51">
            <a:extLst>
              <a:ext uri="{FF2B5EF4-FFF2-40B4-BE49-F238E27FC236}">
                <a16:creationId xmlns:a16="http://schemas.microsoft.com/office/drawing/2014/main" id="{4A8E9311-2038-7C4C-C4D8-2A32E1696A57}"/>
              </a:ext>
            </a:extLst>
          </p:cNvPr>
          <p:cNvCxnSpPr>
            <a:cxnSpLocks/>
            <a:stCxn id="26" idx="3"/>
            <a:endCxn id="20" idx="1"/>
          </p:cNvCxnSpPr>
          <p:nvPr/>
        </p:nvCxnSpPr>
        <p:spPr>
          <a:xfrm flipV="1">
            <a:off x="10310741" y="2513607"/>
            <a:ext cx="245662" cy="6113"/>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3" name="Straight Arrow Connector 52">
            <a:extLst>
              <a:ext uri="{FF2B5EF4-FFF2-40B4-BE49-F238E27FC236}">
                <a16:creationId xmlns:a16="http://schemas.microsoft.com/office/drawing/2014/main" id="{95B59D66-70C3-24FB-9FF8-9A1753525E5A}"/>
              </a:ext>
            </a:extLst>
          </p:cNvPr>
          <p:cNvCxnSpPr>
            <a:cxnSpLocks/>
            <a:stCxn id="26" idx="2"/>
            <a:endCxn id="29" idx="0"/>
          </p:cNvCxnSpPr>
          <p:nvPr/>
        </p:nvCxnSpPr>
        <p:spPr>
          <a:xfrm flipH="1">
            <a:off x="9566405" y="2681140"/>
            <a:ext cx="8276" cy="12865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4" name="Straight Arrow Connector 53">
            <a:extLst>
              <a:ext uri="{FF2B5EF4-FFF2-40B4-BE49-F238E27FC236}">
                <a16:creationId xmlns:a16="http://schemas.microsoft.com/office/drawing/2014/main" id="{790708C3-2E1E-90C5-5E8D-F60BCA84BEC8}"/>
              </a:ext>
            </a:extLst>
          </p:cNvPr>
          <p:cNvCxnSpPr>
            <a:cxnSpLocks/>
            <a:stCxn id="29" idx="2"/>
            <a:endCxn id="31" idx="0"/>
          </p:cNvCxnSpPr>
          <p:nvPr/>
        </p:nvCxnSpPr>
        <p:spPr>
          <a:xfrm>
            <a:off x="9566405" y="3132637"/>
            <a:ext cx="8275" cy="142010"/>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5" name="Connector: Elbow 54">
            <a:extLst>
              <a:ext uri="{FF2B5EF4-FFF2-40B4-BE49-F238E27FC236}">
                <a16:creationId xmlns:a16="http://schemas.microsoft.com/office/drawing/2014/main" id="{C938CAA5-5FB6-2F03-DC40-4590F6FFCD77}"/>
              </a:ext>
            </a:extLst>
          </p:cNvPr>
          <p:cNvCxnSpPr>
            <a:cxnSpLocks/>
            <a:stCxn id="31" idx="2"/>
            <a:endCxn id="42" idx="0"/>
          </p:cNvCxnSpPr>
          <p:nvPr/>
        </p:nvCxnSpPr>
        <p:spPr>
          <a:xfrm rot="5400000">
            <a:off x="8076634" y="2691750"/>
            <a:ext cx="592309" cy="2403785"/>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6" name="Straight Arrow Connector 55">
            <a:extLst>
              <a:ext uri="{FF2B5EF4-FFF2-40B4-BE49-F238E27FC236}">
                <a16:creationId xmlns:a16="http://schemas.microsoft.com/office/drawing/2014/main" id="{80689DB7-6FB2-446E-2A53-A7E92C4A521A}"/>
              </a:ext>
            </a:extLst>
          </p:cNvPr>
          <p:cNvCxnSpPr>
            <a:cxnSpLocks/>
            <a:stCxn id="33" idx="2"/>
            <a:endCxn id="35" idx="0"/>
          </p:cNvCxnSpPr>
          <p:nvPr/>
        </p:nvCxnSpPr>
        <p:spPr>
          <a:xfrm>
            <a:off x="9070005" y="4778026"/>
            <a:ext cx="14265" cy="124056"/>
          </a:xfrm>
          <a:prstGeom prst="straightConnector1">
            <a:avLst/>
          </a:prstGeom>
          <a:ln w="19050">
            <a:solidFill>
              <a:srgbClr val="C8D82D"/>
            </a:solidFill>
            <a:tailEnd type="triangle"/>
          </a:ln>
        </p:spPr>
        <p:style>
          <a:lnRef idx="1">
            <a:schemeClr val="accent2"/>
          </a:lnRef>
          <a:fillRef idx="0">
            <a:schemeClr val="accent2"/>
          </a:fillRef>
          <a:effectRef idx="0">
            <a:schemeClr val="accent2"/>
          </a:effectRef>
          <a:fontRef idx="minor">
            <a:schemeClr val="tx1"/>
          </a:fontRef>
        </p:style>
      </p:cxnSp>
      <p:cxnSp>
        <p:nvCxnSpPr>
          <p:cNvPr id="57" name="Straight Arrow Connector 56">
            <a:extLst>
              <a:ext uri="{FF2B5EF4-FFF2-40B4-BE49-F238E27FC236}">
                <a16:creationId xmlns:a16="http://schemas.microsoft.com/office/drawing/2014/main" id="{022E302D-E0E4-0F9D-6ADD-743A5AC62A0E}"/>
              </a:ext>
            </a:extLst>
          </p:cNvPr>
          <p:cNvCxnSpPr>
            <a:cxnSpLocks/>
            <a:stCxn id="35" idx="2"/>
            <a:endCxn id="37" idx="0"/>
          </p:cNvCxnSpPr>
          <p:nvPr/>
        </p:nvCxnSpPr>
        <p:spPr>
          <a:xfrm>
            <a:off x="9084270" y="5224923"/>
            <a:ext cx="416" cy="134417"/>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58" name="Rectangle: Rounded Corners 4">
            <a:extLst>
              <a:ext uri="{FF2B5EF4-FFF2-40B4-BE49-F238E27FC236}">
                <a16:creationId xmlns:a16="http://schemas.microsoft.com/office/drawing/2014/main" id="{549788A1-6A9C-F267-3DC6-DA888208374B}"/>
              </a:ext>
            </a:extLst>
          </p:cNvPr>
          <p:cNvSpPr txBox="1"/>
          <p:nvPr/>
        </p:nvSpPr>
        <p:spPr>
          <a:xfrm>
            <a:off x="10567055" y="3732197"/>
            <a:ext cx="1507110"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Cabin Air</a:t>
            </a:r>
          </a:p>
        </p:txBody>
      </p:sp>
      <p:cxnSp>
        <p:nvCxnSpPr>
          <p:cNvPr id="59" name="Connector: Elbow 58">
            <a:extLst>
              <a:ext uri="{FF2B5EF4-FFF2-40B4-BE49-F238E27FC236}">
                <a16:creationId xmlns:a16="http://schemas.microsoft.com/office/drawing/2014/main" id="{4850171B-E782-2577-C37B-09C7FB307386}"/>
              </a:ext>
            </a:extLst>
          </p:cNvPr>
          <p:cNvCxnSpPr>
            <a:cxnSpLocks/>
            <a:stCxn id="31" idx="2"/>
            <a:endCxn id="58" idx="1"/>
          </p:cNvCxnSpPr>
          <p:nvPr/>
        </p:nvCxnSpPr>
        <p:spPr>
          <a:xfrm rot="16200000" flipH="1">
            <a:off x="9922802" y="3249365"/>
            <a:ext cx="296130" cy="992375"/>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8786300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DBCBB309-14EF-5CC6-C931-5AA2813E2511}"/>
            </a:ext>
          </a:extLst>
        </p:cNvPr>
        <p:cNvGrpSpPr/>
        <p:nvPr/>
      </p:nvGrpSpPr>
      <p:grpSpPr>
        <a:xfrm>
          <a:off x="0" y="0"/>
          <a:ext cx="0" cy="0"/>
          <a:chOff x="0" y="0"/>
          <a:chExt cx="0" cy="0"/>
        </a:xfrm>
      </p:grpSpPr>
      <p:sp>
        <p:nvSpPr>
          <p:cNvPr id="200" name="TextBox 199">
            <a:extLst>
              <a:ext uri="{FF2B5EF4-FFF2-40B4-BE49-F238E27FC236}">
                <a16:creationId xmlns:a16="http://schemas.microsoft.com/office/drawing/2014/main" id="{A7C27918-6623-39EB-B640-AF8ACD45AD5A}"/>
              </a:ext>
            </a:extLst>
          </p:cNvPr>
          <p:cNvSpPr txBox="1"/>
          <p:nvPr/>
        </p:nvSpPr>
        <p:spPr>
          <a:xfrm>
            <a:off x="6628240" y="0"/>
            <a:ext cx="5563760" cy="6868669"/>
          </a:xfrm>
          <a:prstGeom prst="rect">
            <a:avLst/>
          </a:prstGeom>
          <a:solidFill>
            <a:srgbClr val="C8D82D">
              <a:alpha val="13000"/>
            </a:srgbClr>
          </a:solidFill>
        </p:spPr>
        <p:txBody>
          <a:bodyPr wrap="square" rtlCol="0">
            <a:spAutoFit/>
          </a:bodyPr>
          <a:lstStyle/>
          <a:p>
            <a:endParaRPr lang="en-US" dirty="0"/>
          </a:p>
        </p:txBody>
      </p:sp>
      <p:pic>
        <p:nvPicPr>
          <p:cNvPr id="19" name="Content Placeholder 18">
            <a:extLst>
              <a:ext uri="{FF2B5EF4-FFF2-40B4-BE49-F238E27FC236}">
                <a16:creationId xmlns:a16="http://schemas.microsoft.com/office/drawing/2014/main" id="{B8F0BF06-6CB0-8099-B94F-C87FBA939ED3}"/>
              </a:ext>
            </a:extLst>
          </p:cNvPr>
          <p:cNvPicPr>
            <a:picLocks noGrp="1" noChangeAspect="1"/>
          </p:cNvPicPr>
          <p:nvPr>
            <p:ph sz="half" idx="2"/>
          </p:nvPr>
        </p:nvPicPr>
        <p:blipFill>
          <a:blip r:embed="rId4" cstate="email">
            <a:extLst>
              <a:ext uri="{28A0092B-C50C-407E-A947-70E740481C1C}">
                <a14:useLocalDpi xmlns:a14="http://schemas.microsoft.com/office/drawing/2010/main" val="0"/>
              </a:ext>
            </a:extLst>
          </a:blip>
          <a:stretch>
            <a:fillRect/>
          </a:stretch>
        </p:blipFill>
        <p:spPr>
          <a:xfrm>
            <a:off x="1009445" y="3330423"/>
            <a:ext cx="3965575" cy="2974181"/>
          </a:xfrm>
          <a:prstGeom prst="rect">
            <a:avLst/>
          </a:prstGeom>
        </p:spPr>
      </p:pic>
      <p:sp>
        <p:nvSpPr>
          <p:cNvPr id="3" name="Footer Placeholder 2">
            <a:extLst>
              <a:ext uri="{FF2B5EF4-FFF2-40B4-BE49-F238E27FC236}">
                <a16:creationId xmlns:a16="http://schemas.microsoft.com/office/drawing/2014/main" id="{C3576591-A5F8-9C71-CD5F-DBA0083F7B86}"/>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22</a:t>
            </a:fld>
            <a:endParaRPr lang="en-US" dirty="0">
              <a:solidFill>
                <a:schemeClr val="tx1">
                  <a:lumMod val="65000"/>
                  <a:lumOff val="35000"/>
                </a:schemeClr>
              </a:solidFill>
            </a:endParaRPr>
          </a:p>
        </p:txBody>
      </p:sp>
      <p:sp>
        <p:nvSpPr>
          <p:cNvPr id="7" name="Title 6">
            <a:extLst>
              <a:ext uri="{FF2B5EF4-FFF2-40B4-BE49-F238E27FC236}">
                <a16:creationId xmlns:a16="http://schemas.microsoft.com/office/drawing/2014/main" id="{E5DA8F7F-181A-3EA6-1485-88AF5DA8476D}"/>
              </a:ext>
            </a:extLst>
          </p:cNvPr>
          <p:cNvSpPr>
            <a:spLocks noGrp="1"/>
          </p:cNvSpPr>
          <p:nvPr>
            <p:ph type="title"/>
          </p:nvPr>
        </p:nvSpPr>
        <p:spPr/>
        <p:txBody>
          <a:bodyPr>
            <a:normAutofit/>
          </a:bodyPr>
          <a:lstStyle/>
          <a:p>
            <a:r>
              <a:rPr lang="en-US" dirty="0"/>
              <a:t>5. Flow chart</a:t>
            </a:r>
            <a:endParaRPr lang="en-US" dirty="0">
              <a:solidFill>
                <a:srgbClr val="C8D82D"/>
              </a:solidFill>
            </a:endParaRPr>
          </a:p>
        </p:txBody>
      </p:sp>
      <p:sp>
        <p:nvSpPr>
          <p:cNvPr id="2" name="Content Placeholder 1">
            <a:extLst>
              <a:ext uri="{FF2B5EF4-FFF2-40B4-BE49-F238E27FC236}">
                <a16:creationId xmlns:a16="http://schemas.microsoft.com/office/drawing/2014/main" id="{04EB6721-9362-D03D-F428-428706442D11}"/>
              </a:ext>
            </a:extLst>
          </p:cNvPr>
          <p:cNvSpPr>
            <a:spLocks noGrp="1"/>
          </p:cNvSpPr>
          <p:nvPr>
            <p:ph sz="half" idx="1"/>
          </p:nvPr>
        </p:nvSpPr>
        <p:spPr/>
        <p:txBody>
          <a:bodyPr/>
          <a:lstStyle/>
          <a:p>
            <a:r>
              <a:rPr lang="en-US" dirty="0"/>
              <a:t>5.8 striker</a:t>
            </a:r>
          </a:p>
        </p:txBody>
      </p:sp>
      <p:sp>
        <p:nvSpPr>
          <p:cNvPr id="9" name="Footer Placeholder 4">
            <a:extLst>
              <a:ext uri="{FF2B5EF4-FFF2-40B4-BE49-F238E27FC236}">
                <a16:creationId xmlns:a16="http://schemas.microsoft.com/office/drawing/2014/main" id="{3C55D354-B001-6956-B070-9F9724C303D3}"/>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14" name="Footer Placeholder 4">
            <a:extLst>
              <a:ext uri="{FF2B5EF4-FFF2-40B4-BE49-F238E27FC236}">
                <a16:creationId xmlns:a16="http://schemas.microsoft.com/office/drawing/2014/main" id="{104EC27F-FAEE-AB43-EBE1-A38D07CC4011}"/>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
        <p:nvSpPr>
          <p:cNvPr id="16" name="Rectangle: Rounded Corners 4">
            <a:extLst>
              <a:ext uri="{FF2B5EF4-FFF2-40B4-BE49-F238E27FC236}">
                <a16:creationId xmlns:a16="http://schemas.microsoft.com/office/drawing/2014/main" id="{D245ECA2-2369-8C7F-55FA-BC01C45E4119}"/>
              </a:ext>
            </a:extLst>
          </p:cNvPr>
          <p:cNvSpPr txBox="1"/>
          <p:nvPr/>
        </p:nvSpPr>
        <p:spPr>
          <a:xfrm>
            <a:off x="4662484" y="4430719"/>
            <a:ext cx="1725508" cy="847649"/>
          </a:xfrm>
          <a:prstGeom prst="rect">
            <a:avLst/>
          </a:prstGeom>
          <a:solidFill>
            <a:srgbClr val="FFC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dirty="0"/>
              <a:t>Slow </a:t>
            </a:r>
            <a:r>
              <a:rPr lang="en-US" sz="1200" kern="1200" baseline="0" dirty="0"/>
              <a:t>spring back</a:t>
            </a:r>
          </a:p>
        </p:txBody>
      </p:sp>
      <p:sp>
        <p:nvSpPr>
          <p:cNvPr id="17" name="Rectangle: Rounded Corners 4">
            <a:extLst>
              <a:ext uri="{FF2B5EF4-FFF2-40B4-BE49-F238E27FC236}">
                <a16:creationId xmlns:a16="http://schemas.microsoft.com/office/drawing/2014/main" id="{414189B2-85D9-A268-2BB2-2C76FF40E50E}"/>
              </a:ext>
            </a:extLst>
          </p:cNvPr>
          <p:cNvSpPr txBox="1"/>
          <p:nvPr/>
        </p:nvSpPr>
        <p:spPr>
          <a:xfrm>
            <a:off x="4662484" y="3270777"/>
            <a:ext cx="1725508" cy="417178"/>
          </a:xfrm>
          <a:prstGeom prst="rect">
            <a:avLst/>
          </a:prstGeom>
          <a:solidFill>
            <a:srgbClr val="FF0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Too much spring</a:t>
            </a:r>
          </a:p>
        </p:txBody>
      </p:sp>
      <p:sp>
        <p:nvSpPr>
          <p:cNvPr id="18" name="Rectangle: Rounded Corners 4">
            <a:extLst>
              <a:ext uri="{FF2B5EF4-FFF2-40B4-BE49-F238E27FC236}">
                <a16:creationId xmlns:a16="http://schemas.microsoft.com/office/drawing/2014/main" id="{315907D4-0094-A3E9-39C2-C2FE09CB34AC}"/>
              </a:ext>
            </a:extLst>
          </p:cNvPr>
          <p:cNvSpPr txBox="1"/>
          <p:nvPr/>
        </p:nvSpPr>
        <p:spPr>
          <a:xfrm>
            <a:off x="4672084" y="3747529"/>
            <a:ext cx="1725508" cy="570360"/>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Correct </a:t>
            </a:r>
            <a:r>
              <a:rPr lang="en-US" sz="1200" dirty="0"/>
              <a:t>Spring</a:t>
            </a:r>
            <a:endParaRPr lang="en-US" sz="1200" kern="1200" baseline="0" dirty="0"/>
          </a:p>
        </p:txBody>
      </p:sp>
      <p:sp>
        <p:nvSpPr>
          <p:cNvPr id="201" name="Content Placeholder 4">
            <a:extLst>
              <a:ext uri="{FF2B5EF4-FFF2-40B4-BE49-F238E27FC236}">
                <a16:creationId xmlns:a16="http://schemas.microsoft.com/office/drawing/2014/main" id="{7D1D945F-371F-AAB0-3268-FF4C6CD44FE8}"/>
              </a:ext>
            </a:extLst>
          </p:cNvPr>
          <p:cNvSpPr txBox="1">
            <a:spLocks/>
          </p:cNvSpPr>
          <p:nvPr/>
        </p:nvSpPr>
        <p:spPr>
          <a:xfrm>
            <a:off x="1212283" y="1318741"/>
            <a:ext cx="4974543" cy="2001012"/>
          </a:xfrm>
          <a:prstGeom prst="rect">
            <a:avLst/>
          </a:prstGeom>
        </p:spPr>
        <p:txBody>
          <a:bodyPr vert="horz" lIns="91440" tIns="45720" rIns="91440" bIns="45720" numCol="1" rtlCol="0" anchor="t">
            <a:normAutofit fontScale="92500" lnSpcReduction="10000"/>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82880" lvl="1">
              <a:lnSpc>
                <a:spcPct val="100000"/>
              </a:lnSpc>
              <a:spcBef>
                <a:spcPts val="0"/>
              </a:spcBef>
              <a:buFont typeface="Arial" panose="020B0604020202020204" pitchFamily="34" charset="0"/>
              <a:buNone/>
            </a:pPr>
            <a:r>
              <a:rPr lang="en-US" sz="1200" i="1" dirty="0"/>
              <a:t>When seals are compressed, the compacted seals would return the stored energy when unlatching .</a:t>
            </a:r>
          </a:p>
          <a:p>
            <a:pPr marL="182880" lvl="1">
              <a:lnSpc>
                <a:spcPct val="100000"/>
              </a:lnSpc>
              <a:spcBef>
                <a:spcPts val="0"/>
              </a:spcBef>
              <a:buFont typeface="Arial" panose="020B0604020202020204" pitchFamily="34" charset="0"/>
              <a:buNone/>
            </a:pPr>
            <a:endParaRPr lang="en-US" sz="1200" i="1" dirty="0"/>
          </a:p>
          <a:p>
            <a:pPr marL="354330" lvl="1" indent="-171450">
              <a:lnSpc>
                <a:spcPct val="100000"/>
              </a:lnSpc>
              <a:spcBef>
                <a:spcPts val="0"/>
              </a:spcBef>
              <a:buFont typeface="Arial" panose="020B0604020202020204" pitchFamily="34" charset="0"/>
              <a:buChar char="•"/>
            </a:pPr>
            <a:r>
              <a:rPr lang="en-US" sz="1200" b="1" i="1" dirty="0"/>
              <a:t>Static Closing Force</a:t>
            </a:r>
          </a:p>
          <a:p>
            <a:pPr marL="354330" lvl="1" indent="-171450">
              <a:lnSpc>
                <a:spcPct val="100000"/>
              </a:lnSpc>
              <a:spcBef>
                <a:spcPts val="0"/>
              </a:spcBef>
              <a:buFont typeface="Arial" panose="020B0604020202020204" pitchFamily="34" charset="0"/>
              <a:buChar char="•"/>
            </a:pPr>
            <a:r>
              <a:rPr lang="en-US" sz="1200" b="1" i="1" dirty="0"/>
              <a:t>Spring Speed</a:t>
            </a:r>
          </a:p>
          <a:p>
            <a:pPr marL="182880" lvl="1">
              <a:lnSpc>
                <a:spcPct val="100000"/>
              </a:lnSpc>
              <a:spcBef>
                <a:spcPts val="0"/>
              </a:spcBef>
              <a:buFont typeface="Arial" panose="020B0604020202020204" pitchFamily="34" charset="0"/>
              <a:buNone/>
            </a:pPr>
            <a:endParaRPr lang="en-US" sz="1200" i="1" dirty="0"/>
          </a:p>
          <a:p>
            <a:pPr marL="182880" lvl="1">
              <a:lnSpc>
                <a:spcPct val="100000"/>
              </a:lnSpc>
              <a:spcBef>
                <a:spcPts val="0"/>
              </a:spcBef>
              <a:buFont typeface="Arial" panose="020B0604020202020204" pitchFamily="34" charset="0"/>
              <a:buNone/>
            </a:pPr>
            <a:r>
              <a:rPr lang="en-US" sz="1200" i="1" dirty="0"/>
              <a:t>When less energy is returned,  indicates compression of seal in non spring based and is not recovered. Typical friction on sealing surfaces.</a:t>
            </a:r>
          </a:p>
          <a:p>
            <a:pPr marL="182880" lvl="1">
              <a:lnSpc>
                <a:spcPct val="100000"/>
              </a:lnSpc>
              <a:spcBef>
                <a:spcPts val="0"/>
              </a:spcBef>
              <a:buFont typeface="Arial" panose="020B0604020202020204" pitchFamily="34" charset="0"/>
              <a:buNone/>
            </a:pPr>
            <a:endParaRPr lang="en-US" sz="1200" i="1" dirty="0"/>
          </a:p>
          <a:p>
            <a:pPr marL="182880" lvl="1">
              <a:lnSpc>
                <a:spcPct val="100000"/>
              </a:lnSpc>
              <a:spcBef>
                <a:spcPts val="0"/>
              </a:spcBef>
              <a:buFont typeface="Arial" panose="020B0604020202020204" pitchFamily="34" charset="0"/>
              <a:buNone/>
            </a:pPr>
            <a:r>
              <a:rPr lang="en-US" sz="1200" i="1" dirty="0"/>
              <a:t>When an excess of energy is released, there might be other parameters such as striker alignment that cause a sudden fast bounce or drop following opening.</a:t>
            </a:r>
          </a:p>
        </p:txBody>
      </p:sp>
      <p:sp>
        <p:nvSpPr>
          <p:cNvPr id="6" name="Rectangle: Rounded Corners 4">
            <a:extLst>
              <a:ext uri="{FF2B5EF4-FFF2-40B4-BE49-F238E27FC236}">
                <a16:creationId xmlns:a16="http://schemas.microsoft.com/office/drawing/2014/main" id="{58025483-2656-3AF3-A414-0CC1D178207C}"/>
              </a:ext>
            </a:extLst>
          </p:cNvPr>
          <p:cNvSpPr txBox="1"/>
          <p:nvPr/>
        </p:nvSpPr>
        <p:spPr>
          <a:xfrm>
            <a:off x="7563066" y="1892177"/>
            <a:ext cx="1472121"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and Check</a:t>
            </a:r>
          </a:p>
        </p:txBody>
      </p:sp>
      <p:sp>
        <p:nvSpPr>
          <p:cNvPr id="8" name="Flowchart: Summing Junction 7">
            <a:extLst>
              <a:ext uri="{FF2B5EF4-FFF2-40B4-BE49-F238E27FC236}">
                <a16:creationId xmlns:a16="http://schemas.microsoft.com/office/drawing/2014/main" id="{1B6FBB83-F6F3-54FD-4BE0-530A05E618AE}"/>
              </a:ext>
            </a:extLst>
          </p:cNvPr>
          <p:cNvSpPr/>
          <p:nvPr/>
        </p:nvSpPr>
        <p:spPr>
          <a:xfrm>
            <a:off x="8203968" y="2428644"/>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Summing Junction 9">
            <a:extLst>
              <a:ext uri="{FF2B5EF4-FFF2-40B4-BE49-F238E27FC236}">
                <a16:creationId xmlns:a16="http://schemas.microsoft.com/office/drawing/2014/main" id="{76D7F677-9258-0753-ABBF-819EAC14BF91}"/>
              </a:ext>
            </a:extLst>
          </p:cNvPr>
          <p:cNvSpPr/>
          <p:nvPr/>
        </p:nvSpPr>
        <p:spPr>
          <a:xfrm>
            <a:off x="7875293" y="1603100"/>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4">
            <a:extLst>
              <a:ext uri="{FF2B5EF4-FFF2-40B4-BE49-F238E27FC236}">
                <a16:creationId xmlns:a16="http://schemas.microsoft.com/office/drawing/2014/main" id="{F4E9B7D0-75D4-D7BC-448E-B8DD303B42A0}"/>
              </a:ext>
            </a:extLst>
          </p:cNvPr>
          <p:cNvSpPr txBox="1"/>
          <p:nvPr/>
        </p:nvSpPr>
        <p:spPr>
          <a:xfrm>
            <a:off x="8435194" y="305457"/>
            <a:ext cx="1787025"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Closing Energy (First)</a:t>
            </a:r>
          </a:p>
        </p:txBody>
      </p:sp>
      <p:sp>
        <p:nvSpPr>
          <p:cNvPr id="12" name="Rectangle: Rounded Corners 4">
            <a:extLst>
              <a:ext uri="{FF2B5EF4-FFF2-40B4-BE49-F238E27FC236}">
                <a16:creationId xmlns:a16="http://schemas.microsoft.com/office/drawing/2014/main" id="{9FD7DC69-1DD5-6A4A-7D4A-9D77E2B224FF}"/>
              </a:ext>
            </a:extLst>
          </p:cNvPr>
          <p:cNvSpPr txBox="1"/>
          <p:nvPr/>
        </p:nvSpPr>
        <p:spPr>
          <a:xfrm>
            <a:off x="10556403" y="2352186"/>
            <a:ext cx="1507110"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Tip</a:t>
            </a:r>
          </a:p>
        </p:txBody>
      </p:sp>
      <p:sp>
        <p:nvSpPr>
          <p:cNvPr id="13" name="Flowchart: Summing Junction 12">
            <a:extLst>
              <a:ext uri="{FF2B5EF4-FFF2-40B4-BE49-F238E27FC236}">
                <a16:creationId xmlns:a16="http://schemas.microsoft.com/office/drawing/2014/main" id="{EB655CA9-586B-3B1E-6C72-67B602A3BA9A}"/>
              </a:ext>
            </a:extLst>
          </p:cNvPr>
          <p:cNvSpPr/>
          <p:nvPr/>
        </p:nvSpPr>
        <p:spPr>
          <a:xfrm>
            <a:off x="6872361" y="835226"/>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Connector: Elbow 14">
            <a:extLst>
              <a:ext uri="{FF2B5EF4-FFF2-40B4-BE49-F238E27FC236}">
                <a16:creationId xmlns:a16="http://schemas.microsoft.com/office/drawing/2014/main" id="{C928DB04-412A-2E18-44AB-95EBE8FA8D5F}"/>
              </a:ext>
            </a:extLst>
          </p:cNvPr>
          <p:cNvCxnSpPr>
            <a:cxnSpLocks/>
            <a:stCxn id="13" idx="6"/>
            <a:endCxn id="21" idx="0"/>
          </p:cNvCxnSpPr>
          <p:nvPr/>
        </p:nvCxnSpPr>
        <p:spPr>
          <a:xfrm>
            <a:off x="7065599" y="926959"/>
            <a:ext cx="903038" cy="183066"/>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0" name="Rectangle: Rounded Corners 4">
            <a:extLst>
              <a:ext uri="{FF2B5EF4-FFF2-40B4-BE49-F238E27FC236}">
                <a16:creationId xmlns:a16="http://schemas.microsoft.com/office/drawing/2014/main" id="{8E956CC6-5FDC-C5BE-1627-64ED5862C644}"/>
              </a:ext>
            </a:extLst>
          </p:cNvPr>
          <p:cNvSpPr txBox="1"/>
          <p:nvPr/>
        </p:nvSpPr>
        <p:spPr>
          <a:xfrm>
            <a:off x="10322514" y="6064284"/>
            <a:ext cx="1738421" cy="265479"/>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OK</a:t>
            </a:r>
          </a:p>
        </p:txBody>
      </p:sp>
      <p:sp>
        <p:nvSpPr>
          <p:cNvPr id="21" name="Rectangle: Rounded Corners 4">
            <a:extLst>
              <a:ext uri="{FF2B5EF4-FFF2-40B4-BE49-F238E27FC236}">
                <a16:creationId xmlns:a16="http://schemas.microsoft.com/office/drawing/2014/main" id="{21213407-5BFE-20E9-9F40-0DF9CADFFF00}"/>
              </a:ext>
            </a:extLst>
          </p:cNvPr>
          <p:cNvSpPr txBox="1"/>
          <p:nvPr/>
        </p:nvSpPr>
        <p:spPr>
          <a:xfrm>
            <a:off x="7075124" y="1110025"/>
            <a:ext cx="1787025"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Closing Energy (Full)</a:t>
            </a:r>
          </a:p>
        </p:txBody>
      </p:sp>
      <p:cxnSp>
        <p:nvCxnSpPr>
          <p:cNvPr id="22" name="Connector: Elbow 21">
            <a:extLst>
              <a:ext uri="{FF2B5EF4-FFF2-40B4-BE49-F238E27FC236}">
                <a16:creationId xmlns:a16="http://schemas.microsoft.com/office/drawing/2014/main" id="{41562851-B952-15DF-8F65-621C0109C9B6}"/>
              </a:ext>
            </a:extLst>
          </p:cNvPr>
          <p:cNvCxnSpPr>
            <a:cxnSpLocks/>
            <a:stCxn id="10" idx="6"/>
            <a:endCxn id="6" idx="0"/>
          </p:cNvCxnSpPr>
          <p:nvPr/>
        </p:nvCxnSpPr>
        <p:spPr>
          <a:xfrm>
            <a:off x="8068531" y="1694833"/>
            <a:ext cx="230596" cy="19734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3" name="Rectangle: Rounded Corners 4">
            <a:extLst>
              <a:ext uri="{FF2B5EF4-FFF2-40B4-BE49-F238E27FC236}">
                <a16:creationId xmlns:a16="http://schemas.microsoft.com/office/drawing/2014/main" id="{59BD2E51-E744-D4DD-5397-709C10630A14}"/>
              </a:ext>
            </a:extLst>
          </p:cNvPr>
          <p:cNvSpPr txBox="1"/>
          <p:nvPr/>
        </p:nvSpPr>
        <p:spPr>
          <a:xfrm>
            <a:off x="8838620" y="2358299"/>
            <a:ext cx="1472121"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Tip</a:t>
            </a:r>
          </a:p>
        </p:txBody>
      </p:sp>
      <p:cxnSp>
        <p:nvCxnSpPr>
          <p:cNvPr id="24" name="Straight Arrow Connector 23">
            <a:extLst>
              <a:ext uri="{FF2B5EF4-FFF2-40B4-BE49-F238E27FC236}">
                <a16:creationId xmlns:a16="http://schemas.microsoft.com/office/drawing/2014/main" id="{0C0188A8-B89B-E2C9-031A-5453AF452CB6}"/>
              </a:ext>
            </a:extLst>
          </p:cNvPr>
          <p:cNvCxnSpPr>
            <a:cxnSpLocks/>
            <a:stCxn id="6" idx="2"/>
            <a:endCxn id="8" idx="0"/>
          </p:cNvCxnSpPr>
          <p:nvPr/>
        </p:nvCxnSpPr>
        <p:spPr>
          <a:xfrm>
            <a:off x="8299127" y="2215018"/>
            <a:ext cx="1460" cy="21362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25" name="Straight Arrow Connector 24">
            <a:extLst>
              <a:ext uri="{FF2B5EF4-FFF2-40B4-BE49-F238E27FC236}">
                <a16:creationId xmlns:a16="http://schemas.microsoft.com/office/drawing/2014/main" id="{A1FA75D4-5705-8C42-7015-AA01411A2597}"/>
              </a:ext>
            </a:extLst>
          </p:cNvPr>
          <p:cNvCxnSpPr>
            <a:cxnSpLocks/>
            <a:stCxn id="8" idx="6"/>
            <a:endCxn id="23" idx="1"/>
          </p:cNvCxnSpPr>
          <p:nvPr/>
        </p:nvCxnSpPr>
        <p:spPr>
          <a:xfrm flipV="1">
            <a:off x="8397206" y="2519720"/>
            <a:ext cx="441414" cy="657"/>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6" name="Rectangle: Rounded Corners 4">
            <a:extLst>
              <a:ext uri="{FF2B5EF4-FFF2-40B4-BE49-F238E27FC236}">
                <a16:creationId xmlns:a16="http://schemas.microsoft.com/office/drawing/2014/main" id="{B7FAC73F-90C6-42DD-056D-77019C2B1EC1}"/>
              </a:ext>
            </a:extLst>
          </p:cNvPr>
          <p:cNvSpPr txBox="1"/>
          <p:nvPr/>
        </p:nvSpPr>
        <p:spPr>
          <a:xfrm>
            <a:off x="8830344" y="2809796"/>
            <a:ext cx="1472121"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Bind</a:t>
            </a:r>
          </a:p>
        </p:txBody>
      </p:sp>
      <p:sp>
        <p:nvSpPr>
          <p:cNvPr id="27" name="Rectangle: Rounded Corners 4">
            <a:extLst>
              <a:ext uri="{FF2B5EF4-FFF2-40B4-BE49-F238E27FC236}">
                <a16:creationId xmlns:a16="http://schemas.microsoft.com/office/drawing/2014/main" id="{119FB2B4-8284-D02D-EC75-56398D686A9C}"/>
              </a:ext>
            </a:extLst>
          </p:cNvPr>
          <p:cNvSpPr txBox="1"/>
          <p:nvPr/>
        </p:nvSpPr>
        <p:spPr>
          <a:xfrm>
            <a:off x="10564023" y="2812190"/>
            <a:ext cx="1507110"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Alignment</a:t>
            </a:r>
          </a:p>
        </p:txBody>
      </p:sp>
      <p:sp>
        <p:nvSpPr>
          <p:cNvPr id="28" name="Rectangle: Rounded Corners 4">
            <a:extLst>
              <a:ext uri="{FF2B5EF4-FFF2-40B4-BE49-F238E27FC236}">
                <a16:creationId xmlns:a16="http://schemas.microsoft.com/office/drawing/2014/main" id="{5CD0A86E-E7A0-4A18-CCAC-B4B42B534BB1}"/>
              </a:ext>
            </a:extLst>
          </p:cNvPr>
          <p:cNvSpPr txBox="1"/>
          <p:nvPr/>
        </p:nvSpPr>
        <p:spPr>
          <a:xfrm>
            <a:off x="8838619" y="3274647"/>
            <a:ext cx="1472121"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Check Loss</a:t>
            </a:r>
          </a:p>
        </p:txBody>
      </p:sp>
      <p:sp>
        <p:nvSpPr>
          <p:cNvPr id="29" name="Rectangle: Rounded Corners 4">
            <a:extLst>
              <a:ext uri="{FF2B5EF4-FFF2-40B4-BE49-F238E27FC236}">
                <a16:creationId xmlns:a16="http://schemas.microsoft.com/office/drawing/2014/main" id="{433A6A70-531A-9484-3E93-3E575C370139}"/>
              </a:ext>
            </a:extLst>
          </p:cNvPr>
          <p:cNvSpPr txBox="1"/>
          <p:nvPr/>
        </p:nvSpPr>
        <p:spPr>
          <a:xfrm>
            <a:off x="10556403" y="3272194"/>
            <a:ext cx="1507110"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err="1"/>
              <a:t>Doorcheck</a:t>
            </a:r>
            <a:endParaRPr lang="en-US" dirty="0"/>
          </a:p>
        </p:txBody>
      </p:sp>
      <p:sp>
        <p:nvSpPr>
          <p:cNvPr id="30" name="Rectangle: Rounded Corners 4">
            <a:extLst>
              <a:ext uri="{FF2B5EF4-FFF2-40B4-BE49-F238E27FC236}">
                <a16:creationId xmlns:a16="http://schemas.microsoft.com/office/drawing/2014/main" id="{7C81E7D6-6C15-58B1-20D3-C10B444FBC62}"/>
              </a:ext>
            </a:extLst>
          </p:cNvPr>
          <p:cNvSpPr txBox="1"/>
          <p:nvPr/>
        </p:nvSpPr>
        <p:spPr>
          <a:xfrm>
            <a:off x="8333944" y="4455185"/>
            <a:ext cx="1472121"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Static Force</a:t>
            </a:r>
          </a:p>
        </p:txBody>
      </p:sp>
      <p:sp>
        <p:nvSpPr>
          <p:cNvPr id="31" name="Rectangle: Rounded Corners 4">
            <a:extLst>
              <a:ext uri="{FF2B5EF4-FFF2-40B4-BE49-F238E27FC236}">
                <a16:creationId xmlns:a16="http://schemas.microsoft.com/office/drawing/2014/main" id="{38C43D22-02B6-A08B-EB6B-3DDD213B4DAA}"/>
              </a:ext>
            </a:extLst>
          </p:cNvPr>
          <p:cNvSpPr txBox="1"/>
          <p:nvPr/>
        </p:nvSpPr>
        <p:spPr>
          <a:xfrm>
            <a:off x="10550250" y="4446164"/>
            <a:ext cx="1507110"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 Seal Gap</a:t>
            </a:r>
          </a:p>
        </p:txBody>
      </p:sp>
      <p:sp>
        <p:nvSpPr>
          <p:cNvPr id="32" name="Rectangle: Rounded Corners 4">
            <a:extLst>
              <a:ext uri="{FF2B5EF4-FFF2-40B4-BE49-F238E27FC236}">
                <a16:creationId xmlns:a16="http://schemas.microsoft.com/office/drawing/2014/main" id="{E3617C9A-5C4E-AC22-8BD2-F8499B4E59E0}"/>
              </a:ext>
            </a:extLst>
          </p:cNvPr>
          <p:cNvSpPr txBox="1"/>
          <p:nvPr/>
        </p:nvSpPr>
        <p:spPr>
          <a:xfrm>
            <a:off x="8348209" y="4902082"/>
            <a:ext cx="1472121" cy="322841"/>
          </a:xfrm>
          <a:prstGeom prst="rect">
            <a:avLst/>
          </a:prstGeom>
          <a:solidFill>
            <a:srgbClr val="00B0F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Spring</a:t>
            </a:r>
          </a:p>
        </p:txBody>
      </p:sp>
      <p:sp>
        <p:nvSpPr>
          <p:cNvPr id="33" name="Rectangle: Rounded Corners 4">
            <a:extLst>
              <a:ext uri="{FF2B5EF4-FFF2-40B4-BE49-F238E27FC236}">
                <a16:creationId xmlns:a16="http://schemas.microsoft.com/office/drawing/2014/main" id="{E982A80D-C79E-43E4-F748-1014E03DF9B6}"/>
              </a:ext>
            </a:extLst>
          </p:cNvPr>
          <p:cNvSpPr txBox="1"/>
          <p:nvPr/>
        </p:nvSpPr>
        <p:spPr>
          <a:xfrm>
            <a:off x="10550250" y="4893863"/>
            <a:ext cx="1507110" cy="322841"/>
          </a:xfrm>
          <a:prstGeom prst="rect">
            <a:avLst/>
          </a:prstGeom>
          <a:solidFill>
            <a:srgbClr val="FF0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Striker</a:t>
            </a:r>
          </a:p>
        </p:txBody>
      </p:sp>
      <p:sp>
        <p:nvSpPr>
          <p:cNvPr id="34" name="Rectangle: Rounded Corners 4">
            <a:extLst>
              <a:ext uri="{FF2B5EF4-FFF2-40B4-BE49-F238E27FC236}">
                <a16:creationId xmlns:a16="http://schemas.microsoft.com/office/drawing/2014/main" id="{86BEC937-31CF-F28B-F926-89B0851A7205}"/>
              </a:ext>
            </a:extLst>
          </p:cNvPr>
          <p:cNvSpPr txBox="1"/>
          <p:nvPr/>
        </p:nvSpPr>
        <p:spPr>
          <a:xfrm>
            <a:off x="8348625" y="5359340"/>
            <a:ext cx="1472121"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Dynamics</a:t>
            </a:r>
          </a:p>
        </p:txBody>
      </p:sp>
      <p:sp>
        <p:nvSpPr>
          <p:cNvPr id="35" name="Rectangle: Rounded Corners 4">
            <a:extLst>
              <a:ext uri="{FF2B5EF4-FFF2-40B4-BE49-F238E27FC236}">
                <a16:creationId xmlns:a16="http://schemas.microsoft.com/office/drawing/2014/main" id="{1EC8044A-38B4-0704-2B7F-95EAAEBF01CA}"/>
              </a:ext>
            </a:extLst>
          </p:cNvPr>
          <p:cNvSpPr txBox="1"/>
          <p:nvPr/>
        </p:nvSpPr>
        <p:spPr>
          <a:xfrm>
            <a:off x="10550250" y="5341562"/>
            <a:ext cx="1507110" cy="32284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 Seal Gap</a:t>
            </a:r>
          </a:p>
        </p:txBody>
      </p:sp>
      <p:cxnSp>
        <p:nvCxnSpPr>
          <p:cNvPr id="36" name="Connector: Elbow 35">
            <a:extLst>
              <a:ext uri="{FF2B5EF4-FFF2-40B4-BE49-F238E27FC236}">
                <a16:creationId xmlns:a16="http://schemas.microsoft.com/office/drawing/2014/main" id="{935B29DD-47A1-D2DD-95EA-3320D58F5617}"/>
              </a:ext>
            </a:extLst>
          </p:cNvPr>
          <p:cNvCxnSpPr>
            <a:cxnSpLocks/>
            <a:stCxn id="39" idx="2"/>
            <a:endCxn id="30" idx="1"/>
          </p:cNvCxnSpPr>
          <p:nvPr/>
        </p:nvCxnSpPr>
        <p:spPr>
          <a:xfrm rot="16200000" flipH="1">
            <a:off x="7640020" y="3922682"/>
            <a:ext cx="224798" cy="1163049"/>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37" name="Connector: Elbow 36">
            <a:extLst>
              <a:ext uri="{FF2B5EF4-FFF2-40B4-BE49-F238E27FC236}">
                <a16:creationId xmlns:a16="http://schemas.microsoft.com/office/drawing/2014/main" id="{8D3B7FBD-ECFE-BAD1-6759-DCB5AC076109}"/>
              </a:ext>
            </a:extLst>
          </p:cNvPr>
          <p:cNvCxnSpPr>
            <a:cxnSpLocks/>
            <a:stCxn id="11" idx="2"/>
            <a:endCxn id="13" idx="0"/>
          </p:cNvCxnSpPr>
          <p:nvPr/>
        </p:nvCxnSpPr>
        <p:spPr>
          <a:xfrm rot="5400000">
            <a:off x="8045380" y="-448101"/>
            <a:ext cx="206928" cy="2359727"/>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38" name="Connector: Elbow 37">
            <a:extLst>
              <a:ext uri="{FF2B5EF4-FFF2-40B4-BE49-F238E27FC236}">
                <a16:creationId xmlns:a16="http://schemas.microsoft.com/office/drawing/2014/main" id="{D8F60E78-C663-46DF-AFBA-34C03794C8F2}"/>
              </a:ext>
            </a:extLst>
          </p:cNvPr>
          <p:cNvCxnSpPr>
            <a:cxnSpLocks/>
            <a:stCxn id="13" idx="4"/>
            <a:endCxn id="20" idx="1"/>
          </p:cNvCxnSpPr>
          <p:nvPr/>
        </p:nvCxnSpPr>
        <p:spPr>
          <a:xfrm rot="16200000" flipH="1">
            <a:off x="6056581" y="1931090"/>
            <a:ext cx="5178333" cy="335353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39" name="Flowchart: Merge 38">
            <a:extLst>
              <a:ext uri="{FF2B5EF4-FFF2-40B4-BE49-F238E27FC236}">
                <a16:creationId xmlns:a16="http://schemas.microsoft.com/office/drawing/2014/main" id="{5634EE8B-2140-AE6A-CD4F-979918D1CEAC}"/>
              </a:ext>
            </a:extLst>
          </p:cNvPr>
          <p:cNvSpPr/>
          <p:nvPr/>
        </p:nvSpPr>
        <p:spPr>
          <a:xfrm>
            <a:off x="7052533" y="4189797"/>
            <a:ext cx="236723" cy="202011"/>
          </a:xfrm>
          <a:prstGeom prst="flowChartMerg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0" name="Connector: Elbow 39">
            <a:extLst>
              <a:ext uri="{FF2B5EF4-FFF2-40B4-BE49-F238E27FC236}">
                <a16:creationId xmlns:a16="http://schemas.microsoft.com/office/drawing/2014/main" id="{5F20D1E6-D8DD-BA0A-A769-1E2A05D22605}"/>
              </a:ext>
            </a:extLst>
          </p:cNvPr>
          <p:cNvCxnSpPr>
            <a:cxnSpLocks/>
            <a:stCxn id="8" idx="2"/>
            <a:endCxn id="39" idx="0"/>
          </p:cNvCxnSpPr>
          <p:nvPr/>
        </p:nvCxnSpPr>
        <p:spPr>
          <a:xfrm rot="10800000" flipV="1">
            <a:off x="7170896" y="2520377"/>
            <a:ext cx="1033073" cy="1669420"/>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1" name="Connector: Elbow 40">
            <a:extLst>
              <a:ext uri="{FF2B5EF4-FFF2-40B4-BE49-F238E27FC236}">
                <a16:creationId xmlns:a16="http://schemas.microsoft.com/office/drawing/2014/main" id="{4964C362-6F53-0334-F947-32EBDE844162}"/>
              </a:ext>
            </a:extLst>
          </p:cNvPr>
          <p:cNvCxnSpPr>
            <a:cxnSpLocks/>
            <a:stCxn id="21" idx="2"/>
            <a:endCxn id="10" idx="0"/>
          </p:cNvCxnSpPr>
          <p:nvPr/>
        </p:nvCxnSpPr>
        <p:spPr>
          <a:xfrm rot="16200000" flipH="1">
            <a:off x="7885157" y="1516345"/>
            <a:ext cx="170234" cy="3275"/>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2" name="Connector: Elbow 41">
            <a:extLst>
              <a:ext uri="{FF2B5EF4-FFF2-40B4-BE49-F238E27FC236}">
                <a16:creationId xmlns:a16="http://schemas.microsoft.com/office/drawing/2014/main" id="{F3FA387E-4369-A3E9-0163-3F4336001EE9}"/>
              </a:ext>
            </a:extLst>
          </p:cNvPr>
          <p:cNvCxnSpPr>
            <a:cxnSpLocks/>
            <a:stCxn id="10" idx="2"/>
            <a:endCxn id="39" idx="0"/>
          </p:cNvCxnSpPr>
          <p:nvPr/>
        </p:nvCxnSpPr>
        <p:spPr>
          <a:xfrm rot="10800000" flipV="1">
            <a:off x="7170895" y="1694833"/>
            <a:ext cx="704398" cy="249496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3" name="Straight Connector 42">
            <a:extLst>
              <a:ext uri="{FF2B5EF4-FFF2-40B4-BE49-F238E27FC236}">
                <a16:creationId xmlns:a16="http://schemas.microsoft.com/office/drawing/2014/main" id="{91E1EB65-0300-011D-5643-BB4DACAB5341}"/>
              </a:ext>
            </a:extLst>
          </p:cNvPr>
          <p:cNvCxnSpPr>
            <a:cxnSpLocks/>
          </p:cNvCxnSpPr>
          <p:nvPr/>
        </p:nvCxnSpPr>
        <p:spPr>
          <a:xfrm flipV="1">
            <a:off x="10556403" y="3063733"/>
            <a:ext cx="0" cy="15211"/>
          </a:xfrm>
          <a:prstGeom prst="line">
            <a:avLst/>
          </a:prstGeom>
        </p:spPr>
        <p:style>
          <a:lnRef idx="2">
            <a:schemeClr val="accent3"/>
          </a:lnRef>
          <a:fillRef idx="0">
            <a:schemeClr val="accent3"/>
          </a:fillRef>
          <a:effectRef idx="1">
            <a:schemeClr val="accent3"/>
          </a:effectRef>
          <a:fontRef idx="minor">
            <a:schemeClr val="tx1"/>
          </a:fontRef>
        </p:style>
      </p:cxnSp>
      <p:cxnSp>
        <p:nvCxnSpPr>
          <p:cNvPr id="44" name="Straight Connector 43">
            <a:extLst>
              <a:ext uri="{FF2B5EF4-FFF2-40B4-BE49-F238E27FC236}">
                <a16:creationId xmlns:a16="http://schemas.microsoft.com/office/drawing/2014/main" id="{6BA5D3BC-22B1-4BA2-A6BB-37FB16DBF975}"/>
              </a:ext>
            </a:extLst>
          </p:cNvPr>
          <p:cNvCxnSpPr>
            <a:cxnSpLocks/>
            <a:stCxn id="30" idx="3"/>
            <a:endCxn id="31" idx="1"/>
          </p:cNvCxnSpPr>
          <p:nvPr/>
        </p:nvCxnSpPr>
        <p:spPr>
          <a:xfrm flipV="1">
            <a:off x="9806065" y="4607585"/>
            <a:ext cx="744185" cy="9021"/>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5" name="Straight Connector 44">
            <a:extLst>
              <a:ext uri="{FF2B5EF4-FFF2-40B4-BE49-F238E27FC236}">
                <a16:creationId xmlns:a16="http://schemas.microsoft.com/office/drawing/2014/main" id="{CEF7BA64-902A-B9D4-5951-8ACE41115640}"/>
              </a:ext>
            </a:extLst>
          </p:cNvPr>
          <p:cNvCxnSpPr>
            <a:cxnSpLocks/>
            <a:stCxn id="32" idx="3"/>
            <a:endCxn id="33" idx="1"/>
          </p:cNvCxnSpPr>
          <p:nvPr/>
        </p:nvCxnSpPr>
        <p:spPr>
          <a:xfrm flipV="1">
            <a:off x="9820330" y="5055284"/>
            <a:ext cx="729920" cy="8219"/>
          </a:xfrm>
          <a:prstGeom prst="line">
            <a:avLst/>
          </a:prstGeom>
          <a:ln w="28575">
            <a:solidFill>
              <a:srgbClr val="FF0000"/>
            </a:solidFill>
            <a:tailEnd type="triangle"/>
          </a:ln>
        </p:spPr>
        <p:style>
          <a:lnRef idx="1">
            <a:schemeClr val="accent2"/>
          </a:lnRef>
          <a:fillRef idx="0">
            <a:schemeClr val="accent2"/>
          </a:fillRef>
          <a:effectRef idx="0">
            <a:schemeClr val="accent2"/>
          </a:effectRef>
          <a:fontRef idx="minor">
            <a:schemeClr val="tx1"/>
          </a:fontRef>
        </p:style>
      </p:cxnSp>
      <p:cxnSp>
        <p:nvCxnSpPr>
          <p:cNvPr id="46" name="Straight Connector 45">
            <a:extLst>
              <a:ext uri="{FF2B5EF4-FFF2-40B4-BE49-F238E27FC236}">
                <a16:creationId xmlns:a16="http://schemas.microsoft.com/office/drawing/2014/main" id="{5A1AE8A7-59C0-8D86-0A8D-8676A4F59807}"/>
              </a:ext>
            </a:extLst>
          </p:cNvPr>
          <p:cNvCxnSpPr>
            <a:cxnSpLocks/>
            <a:stCxn id="34" idx="3"/>
            <a:endCxn id="35" idx="1"/>
          </p:cNvCxnSpPr>
          <p:nvPr/>
        </p:nvCxnSpPr>
        <p:spPr>
          <a:xfrm flipV="1">
            <a:off x="9820746" y="5502983"/>
            <a:ext cx="729504" cy="17778"/>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7" name="Straight Connector 46">
            <a:extLst>
              <a:ext uri="{FF2B5EF4-FFF2-40B4-BE49-F238E27FC236}">
                <a16:creationId xmlns:a16="http://schemas.microsoft.com/office/drawing/2014/main" id="{97D2B93A-ED74-9620-CD85-91D92087D425}"/>
              </a:ext>
            </a:extLst>
          </p:cNvPr>
          <p:cNvCxnSpPr>
            <a:cxnSpLocks/>
            <a:stCxn id="28" idx="3"/>
            <a:endCxn id="29" idx="1"/>
          </p:cNvCxnSpPr>
          <p:nvPr/>
        </p:nvCxnSpPr>
        <p:spPr>
          <a:xfrm flipV="1">
            <a:off x="10310740" y="3433615"/>
            <a:ext cx="245663" cy="2453"/>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8" name="Straight Connector 47">
            <a:extLst>
              <a:ext uri="{FF2B5EF4-FFF2-40B4-BE49-F238E27FC236}">
                <a16:creationId xmlns:a16="http://schemas.microsoft.com/office/drawing/2014/main" id="{6FD1C813-91FC-298B-72DE-BAA65583C70D}"/>
              </a:ext>
            </a:extLst>
          </p:cNvPr>
          <p:cNvCxnSpPr>
            <a:cxnSpLocks/>
            <a:stCxn id="26" idx="3"/>
            <a:endCxn id="27" idx="1"/>
          </p:cNvCxnSpPr>
          <p:nvPr/>
        </p:nvCxnSpPr>
        <p:spPr>
          <a:xfrm>
            <a:off x="10302465" y="2971217"/>
            <a:ext cx="261558" cy="2394"/>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49" name="Straight Connector 48">
            <a:extLst>
              <a:ext uri="{FF2B5EF4-FFF2-40B4-BE49-F238E27FC236}">
                <a16:creationId xmlns:a16="http://schemas.microsoft.com/office/drawing/2014/main" id="{183D6E6D-A76F-16D3-8CDF-C685CB7EB6DB}"/>
              </a:ext>
            </a:extLst>
          </p:cNvPr>
          <p:cNvCxnSpPr>
            <a:cxnSpLocks/>
            <a:stCxn id="23" idx="3"/>
            <a:endCxn id="12" idx="1"/>
          </p:cNvCxnSpPr>
          <p:nvPr/>
        </p:nvCxnSpPr>
        <p:spPr>
          <a:xfrm flipV="1">
            <a:off x="10310741" y="2513607"/>
            <a:ext cx="245662" cy="6113"/>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0" name="Straight Arrow Connector 49">
            <a:extLst>
              <a:ext uri="{FF2B5EF4-FFF2-40B4-BE49-F238E27FC236}">
                <a16:creationId xmlns:a16="http://schemas.microsoft.com/office/drawing/2014/main" id="{CBAFED91-6BEB-39C8-F7D7-FCD017302741}"/>
              </a:ext>
            </a:extLst>
          </p:cNvPr>
          <p:cNvCxnSpPr>
            <a:cxnSpLocks/>
            <a:stCxn id="23" idx="2"/>
            <a:endCxn id="26" idx="0"/>
          </p:cNvCxnSpPr>
          <p:nvPr/>
        </p:nvCxnSpPr>
        <p:spPr>
          <a:xfrm flipH="1">
            <a:off x="9566405" y="2681140"/>
            <a:ext cx="8276" cy="12865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1" name="Straight Arrow Connector 50">
            <a:extLst>
              <a:ext uri="{FF2B5EF4-FFF2-40B4-BE49-F238E27FC236}">
                <a16:creationId xmlns:a16="http://schemas.microsoft.com/office/drawing/2014/main" id="{9F5126E6-5B60-61E2-7803-C8141CE1CD04}"/>
              </a:ext>
            </a:extLst>
          </p:cNvPr>
          <p:cNvCxnSpPr>
            <a:cxnSpLocks/>
            <a:stCxn id="26" idx="2"/>
            <a:endCxn id="28" idx="0"/>
          </p:cNvCxnSpPr>
          <p:nvPr/>
        </p:nvCxnSpPr>
        <p:spPr>
          <a:xfrm>
            <a:off x="9566405" y="3132637"/>
            <a:ext cx="8275" cy="142010"/>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2" name="Connector: Elbow 51">
            <a:extLst>
              <a:ext uri="{FF2B5EF4-FFF2-40B4-BE49-F238E27FC236}">
                <a16:creationId xmlns:a16="http://schemas.microsoft.com/office/drawing/2014/main" id="{67669D10-DFDD-DE58-CCB0-8C06831A5E63}"/>
              </a:ext>
            </a:extLst>
          </p:cNvPr>
          <p:cNvCxnSpPr>
            <a:cxnSpLocks/>
            <a:stCxn id="28" idx="2"/>
            <a:endCxn id="39" idx="0"/>
          </p:cNvCxnSpPr>
          <p:nvPr/>
        </p:nvCxnSpPr>
        <p:spPr>
          <a:xfrm rot="5400000">
            <a:off x="8076634" y="2691750"/>
            <a:ext cx="592309" cy="2403785"/>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3" name="Straight Arrow Connector 52">
            <a:extLst>
              <a:ext uri="{FF2B5EF4-FFF2-40B4-BE49-F238E27FC236}">
                <a16:creationId xmlns:a16="http://schemas.microsoft.com/office/drawing/2014/main" id="{EC746C94-8654-3EAE-AFA3-0B4B3AE6BAFB}"/>
              </a:ext>
            </a:extLst>
          </p:cNvPr>
          <p:cNvCxnSpPr>
            <a:cxnSpLocks/>
            <a:stCxn id="30" idx="2"/>
            <a:endCxn id="32" idx="0"/>
          </p:cNvCxnSpPr>
          <p:nvPr/>
        </p:nvCxnSpPr>
        <p:spPr>
          <a:xfrm>
            <a:off x="9070005" y="4778026"/>
            <a:ext cx="14265" cy="12405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54" name="Straight Arrow Connector 53">
            <a:extLst>
              <a:ext uri="{FF2B5EF4-FFF2-40B4-BE49-F238E27FC236}">
                <a16:creationId xmlns:a16="http://schemas.microsoft.com/office/drawing/2014/main" id="{6007C6E7-3436-FFCC-FBDA-916742E56FCB}"/>
              </a:ext>
            </a:extLst>
          </p:cNvPr>
          <p:cNvCxnSpPr>
            <a:cxnSpLocks/>
            <a:stCxn id="32" idx="2"/>
            <a:endCxn id="34" idx="0"/>
          </p:cNvCxnSpPr>
          <p:nvPr/>
        </p:nvCxnSpPr>
        <p:spPr>
          <a:xfrm>
            <a:off x="9084270" y="5224923"/>
            <a:ext cx="416" cy="134417"/>
          </a:xfrm>
          <a:prstGeom prst="straightConnector1">
            <a:avLst/>
          </a:prstGeom>
          <a:ln w="19050">
            <a:solidFill>
              <a:srgbClr val="C8D82D"/>
            </a:solidFill>
            <a:tailEnd type="triangle"/>
          </a:ln>
        </p:spPr>
        <p:style>
          <a:lnRef idx="1">
            <a:schemeClr val="accent2"/>
          </a:lnRef>
          <a:fillRef idx="0">
            <a:schemeClr val="accent2"/>
          </a:fillRef>
          <a:effectRef idx="0">
            <a:schemeClr val="accent2"/>
          </a:effectRef>
          <a:fontRef idx="minor">
            <a:schemeClr val="tx1"/>
          </a:fontRef>
        </p:style>
      </p:cxnSp>
      <p:sp>
        <p:nvSpPr>
          <p:cNvPr id="55" name="Rectangle: Rounded Corners 4">
            <a:extLst>
              <a:ext uri="{FF2B5EF4-FFF2-40B4-BE49-F238E27FC236}">
                <a16:creationId xmlns:a16="http://schemas.microsoft.com/office/drawing/2014/main" id="{7666A851-39DB-C932-7DEE-01FD0D1A3CA8}"/>
              </a:ext>
            </a:extLst>
          </p:cNvPr>
          <p:cNvSpPr txBox="1"/>
          <p:nvPr/>
        </p:nvSpPr>
        <p:spPr>
          <a:xfrm>
            <a:off x="10567055" y="3732197"/>
            <a:ext cx="1507110"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Cabin Air</a:t>
            </a:r>
          </a:p>
        </p:txBody>
      </p:sp>
      <p:cxnSp>
        <p:nvCxnSpPr>
          <p:cNvPr id="56" name="Connector: Elbow 55">
            <a:extLst>
              <a:ext uri="{FF2B5EF4-FFF2-40B4-BE49-F238E27FC236}">
                <a16:creationId xmlns:a16="http://schemas.microsoft.com/office/drawing/2014/main" id="{790FFE0F-5E4D-F6C1-2CEE-826F6A7A07D4}"/>
              </a:ext>
            </a:extLst>
          </p:cNvPr>
          <p:cNvCxnSpPr>
            <a:cxnSpLocks/>
            <a:stCxn id="28" idx="2"/>
            <a:endCxn id="55" idx="1"/>
          </p:cNvCxnSpPr>
          <p:nvPr/>
        </p:nvCxnSpPr>
        <p:spPr>
          <a:xfrm rot="16200000" flipH="1">
            <a:off x="9922802" y="3249365"/>
            <a:ext cx="296130" cy="992375"/>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3522369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D4771596-45F1-4C6F-B526-7BE0E8455A8A}"/>
            </a:ext>
          </a:extLst>
        </p:cNvPr>
        <p:cNvGrpSpPr/>
        <p:nvPr/>
      </p:nvGrpSpPr>
      <p:grpSpPr>
        <a:xfrm>
          <a:off x="0" y="0"/>
          <a:ext cx="0" cy="0"/>
          <a:chOff x="0" y="0"/>
          <a:chExt cx="0" cy="0"/>
        </a:xfrm>
      </p:grpSpPr>
      <p:sp>
        <p:nvSpPr>
          <p:cNvPr id="229" name="TextBox 228">
            <a:extLst>
              <a:ext uri="{FF2B5EF4-FFF2-40B4-BE49-F238E27FC236}">
                <a16:creationId xmlns:a16="http://schemas.microsoft.com/office/drawing/2014/main" id="{B10D4AA5-0660-EB17-2106-14795F217B46}"/>
              </a:ext>
            </a:extLst>
          </p:cNvPr>
          <p:cNvSpPr txBox="1"/>
          <p:nvPr/>
        </p:nvSpPr>
        <p:spPr>
          <a:xfrm>
            <a:off x="6628240" y="0"/>
            <a:ext cx="5563760" cy="6868669"/>
          </a:xfrm>
          <a:prstGeom prst="rect">
            <a:avLst/>
          </a:prstGeom>
          <a:solidFill>
            <a:srgbClr val="C8D82D">
              <a:alpha val="13000"/>
            </a:srgbClr>
          </a:solidFill>
        </p:spPr>
        <p:txBody>
          <a:bodyPr wrap="square" rtlCol="0">
            <a:spAutoFit/>
          </a:bodyPr>
          <a:lstStyle/>
          <a:p>
            <a:endParaRPr lang="en-US" dirty="0"/>
          </a:p>
        </p:txBody>
      </p:sp>
      <p:pic>
        <p:nvPicPr>
          <p:cNvPr id="8" name="Content Placeholder 7">
            <a:extLst>
              <a:ext uri="{FF2B5EF4-FFF2-40B4-BE49-F238E27FC236}">
                <a16:creationId xmlns:a16="http://schemas.microsoft.com/office/drawing/2014/main" id="{09B1023B-EB99-B713-8D0E-46E68E1DE429}"/>
              </a:ext>
            </a:extLst>
          </p:cNvPr>
          <p:cNvPicPr>
            <a:picLocks noGrp="1" noChangeAspect="1"/>
          </p:cNvPicPr>
          <p:nvPr>
            <p:ph sz="half" idx="2"/>
          </p:nvPr>
        </p:nvPicPr>
        <p:blipFill>
          <a:blip r:embed="rId4" cstate="email">
            <a:extLst>
              <a:ext uri="{28A0092B-C50C-407E-A947-70E740481C1C}">
                <a14:useLocalDpi xmlns:a14="http://schemas.microsoft.com/office/drawing/2010/main" val="0"/>
              </a:ext>
            </a:extLst>
          </a:blip>
          <a:stretch>
            <a:fillRect/>
          </a:stretch>
        </p:blipFill>
        <p:spPr>
          <a:xfrm>
            <a:off x="1018729" y="3328599"/>
            <a:ext cx="3965575" cy="2974181"/>
          </a:xfrm>
          <a:prstGeom prst="rect">
            <a:avLst/>
          </a:prstGeom>
        </p:spPr>
      </p:pic>
      <p:sp>
        <p:nvSpPr>
          <p:cNvPr id="3" name="Footer Placeholder 2">
            <a:extLst>
              <a:ext uri="{FF2B5EF4-FFF2-40B4-BE49-F238E27FC236}">
                <a16:creationId xmlns:a16="http://schemas.microsoft.com/office/drawing/2014/main" id="{9FE2D231-5EF0-3C69-4589-1BEC696D6026}"/>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23</a:t>
            </a:fld>
            <a:endParaRPr lang="en-US" dirty="0">
              <a:solidFill>
                <a:schemeClr val="tx1">
                  <a:lumMod val="65000"/>
                  <a:lumOff val="35000"/>
                </a:schemeClr>
              </a:solidFill>
            </a:endParaRPr>
          </a:p>
        </p:txBody>
      </p:sp>
      <p:sp>
        <p:nvSpPr>
          <p:cNvPr id="7" name="Title 6">
            <a:extLst>
              <a:ext uri="{FF2B5EF4-FFF2-40B4-BE49-F238E27FC236}">
                <a16:creationId xmlns:a16="http://schemas.microsoft.com/office/drawing/2014/main" id="{1F614C6D-79A8-6347-7310-53E0B3D2FD1C}"/>
              </a:ext>
            </a:extLst>
          </p:cNvPr>
          <p:cNvSpPr>
            <a:spLocks noGrp="1"/>
          </p:cNvSpPr>
          <p:nvPr>
            <p:ph type="title"/>
          </p:nvPr>
        </p:nvSpPr>
        <p:spPr/>
        <p:txBody>
          <a:bodyPr>
            <a:normAutofit/>
          </a:bodyPr>
          <a:lstStyle/>
          <a:p>
            <a:r>
              <a:rPr lang="en-US" dirty="0"/>
              <a:t>5. Flow chart</a:t>
            </a:r>
            <a:endParaRPr lang="en-US" dirty="0">
              <a:solidFill>
                <a:srgbClr val="C8D82D"/>
              </a:solidFill>
            </a:endParaRPr>
          </a:p>
        </p:txBody>
      </p:sp>
      <p:sp>
        <p:nvSpPr>
          <p:cNvPr id="2" name="Content Placeholder 1">
            <a:extLst>
              <a:ext uri="{FF2B5EF4-FFF2-40B4-BE49-F238E27FC236}">
                <a16:creationId xmlns:a16="http://schemas.microsoft.com/office/drawing/2014/main" id="{B9899C36-A3BE-7275-98EE-424E6C6E4EB1}"/>
              </a:ext>
            </a:extLst>
          </p:cNvPr>
          <p:cNvSpPr>
            <a:spLocks noGrp="1"/>
          </p:cNvSpPr>
          <p:nvPr>
            <p:ph sz="half" idx="1"/>
          </p:nvPr>
        </p:nvSpPr>
        <p:spPr/>
        <p:txBody>
          <a:bodyPr/>
          <a:lstStyle/>
          <a:p>
            <a:r>
              <a:rPr lang="en-US" dirty="0"/>
              <a:t>5.9 seal dynamics</a:t>
            </a:r>
          </a:p>
        </p:txBody>
      </p:sp>
      <p:sp>
        <p:nvSpPr>
          <p:cNvPr id="9" name="Footer Placeholder 4">
            <a:extLst>
              <a:ext uri="{FF2B5EF4-FFF2-40B4-BE49-F238E27FC236}">
                <a16:creationId xmlns:a16="http://schemas.microsoft.com/office/drawing/2014/main" id="{7C14C45F-7276-73DB-48FA-70076BABC3B5}"/>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14" name="Footer Placeholder 4">
            <a:extLst>
              <a:ext uri="{FF2B5EF4-FFF2-40B4-BE49-F238E27FC236}">
                <a16:creationId xmlns:a16="http://schemas.microsoft.com/office/drawing/2014/main" id="{714714AC-3BD8-E39C-3414-2B32437E48E8}"/>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
        <p:nvSpPr>
          <p:cNvPr id="16" name="Rectangle: Rounded Corners 4">
            <a:extLst>
              <a:ext uri="{FF2B5EF4-FFF2-40B4-BE49-F238E27FC236}">
                <a16:creationId xmlns:a16="http://schemas.microsoft.com/office/drawing/2014/main" id="{C7D51152-8F69-FFE5-8561-65D4877E0AB0}"/>
              </a:ext>
            </a:extLst>
          </p:cNvPr>
          <p:cNvSpPr txBox="1"/>
          <p:nvPr/>
        </p:nvSpPr>
        <p:spPr>
          <a:xfrm>
            <a:off x="4632050" y="4482071"/>
            <a:ext cx="1765226" cy="641890"/>
          </a:xfrm>
          <a:prstGeom prst="rect">
            <a:avLst/>
          </a:prstGeom>
          <a:solidFill>
            <a:srgbClr val="FFC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Better then expected</a:t>
            </a:r>
          </a:p>
        </p:txBody>
      </p:sp>
      <p:sp>
        <p:nvSpPr>
          <p:cNvPr id="17" name="Rectangle: Rounded Corners 4">
            <a:extLst>
              <a:ext uri="{FF2B5EF4-FFF2-40B4-BE49-F238E27FC236}">
                <a16:creationId xmlns:a16="http://schemas.microsoft.com/office/drawing/2014/main" id="{300C7320-755C-8E9A-ADD2-83A0C876375C}"/>
              </a:ext>
            </a:extLst>
          </p:cNvPr>
          <p:cNvSpPr txBox="1"/>
          <p:nvPr/>
        </p:nvSpPr>
        <p:spPr>
          <a:xfrm>
            <a:off x="4632049" y="3265898"/>
            <a:ext cx="1765226" cy="457200"/>
          </a:xfrm>
          <a:prstGeom prst="rect">
            <a:avLst/>
          </a:prstGeom>
          <a:solidFill>
            <a:srgbClr val="FF0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Too much dynamic resistance</a:t>
            </a:r>
          </a:p>
        </p:txBody>
      </p:sp>
      <p:sp>
        <p:nvSpPr>
          <p:cNvPr id="18" name="Rectangle: Rounded Corners 4">
            <a:extLst>
              <a:ext uri="{FF2B5EF4-FFF2-40B4-BE49-F238E27FC236}">
                <a16:creationId xmlns:a16="http://schemas.microsoft.com/office/drawing/2014/main" id="{0537D52F-8125-5A89-E5C5-0C6DFB85891F}"/>
              </a:ext>
            </a:extLst>
          </p:cNvPr>
          <p:cNvSpPr txBox="1"/>
          <p:nvPr/>
        </p:nvSpPr>
        <p:spPr>
          <a:xfrm>
            <a:off x="4641650" y="3798880"/>
            <a:ext cx="1765226" cy="570360"/>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Correct </a:t>
            </a:r>
            <a:r>
              <a:rPr lang="en-US" sz="1200" dirty="0"/>
              <a:t>Spring</a:t>
            </a:r>
            <a:endParaRPr lang="en-US" sz="1200" kern="1200" baseline="0" dirty="0"/>
          </a:p>
        </p:txBody>
      </p:sp>
      <p:sp>
        <p:nvSpPr>
          <p:cNvPr id="10" name="Footer Placeholder 4">
            <a:extLst>
              <a:ext uri="{FF2B5EF4-FFF2-40B4-BE49-F238E27FC236}">
                <a16:creationId xmlns:a16="http://schemas.microsoft.com/office/drawing/2014/main" id="{C0A91461-281B-6FF1-3A1C-8BA175A4DC13}"/>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
        <p:nvSpPr>
          <p:cNvPr id="230" name="Content Placeholder 4">
            <a:extLst>
              <a:ext uri="{FF2B5EF4-FFF2-40B4-BE49-F238E27FC236}">
                <a16:creationId xmlns:a16="http://schemas.microsoft.com/office/drawing/2014/main" id="{6BA666B0-2707-0FD5-732F-A4A0AC1EBC1D}"/>
              </a:ext>
            </a:extLst>
          </p:cNvPr>
          <p:cNvSpPr txBox="1">
            <a:spLocks/>
          </p:cNvSpPr>
          <p:nvPr/>
        </p:nvSpPr>
        <p:spPr>
          <a:xfrm>
            <a:off x="1212283" y="1484431"/>
            <a:ext cx="4974543" cy="1770797"/>
          </a:xfrm>
          <a:prstGeom prst="rect">
            <a:avLst/>
          </a:prstGeom>
        </p:spPr>
        <p:txBody>
          <a:bodyPr vert="horz" lIns="91440" tIns="45720" rIns="91440" bIns="45720" numCol="1" rtlCol="0" anchor="t">
            <a:normAutofit fontScale="85000" lnSpcReduction="20000"/>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82880" lvl="1">
              <a:lnSpc>
                <a:spcPct val="100000"/>
              </a:lnSpc>
              <a:spcBef>
                <a:spcPts val="0"/>
              </a:spcBef>
              <a:buFont typeface="Arial" panose="020B0604020202020204" pitchFamily="34" charset="0"/>
              <a:buNone/>
            </a:pPr>
            <a:r>
              <a:rPr lang="en-US" sz="1200" i="1" dirty="0"/>
              <a:t>Seal systems have a dynamic effect , especially double seal systems. </a:t>
            </a:r>
          </a:p>
          <a:p>
            <a:pPr marL="182880" lvl="1">
              <a:lnSpc>
                <a:spcPct val="100000"/>
              </a:lnSpc>
              <a:spcBef>
                <a:spcPts val="0"/>
              </a:spcBef>
              <a:buFont typeface="Arial" panose="020B0604020202020204" pitchFamily="34" charset="0"/>
              <a:buNone/>
            </a:pPr>
            <a:endParaRPr lang="en-US" sz="1200" i="1" dirty="0"/>
          </a:p>
          <a:p>
            <a:pPr marL="354330" lvl="1" indent="-171450">
              <a:lnSpc>
                <a:spcPct val="100000"/>
              </a:lnSpc>
              <a:spcBef>
                <a:spcPts val="0"/>
              </a:spcBef>
              <a:buFont typeface="Arial" panose="020B0604020202020204" pitchFamily="34" charset="0"/>
              <a:buChar char="•"/>
            </a:pPr>
            <a:r>
              <a:rPr lang="en-US" sz="1200" b="1" i="1" dirty="0"/>
              <a:t>Vented Cabin</a:t>
            </a:r>
          </a:p>
          <a:p>
            <a:pPr marL="354330" lvl="1" indent="-171450">
              <a:lnSpc>
                <a:spcPct val="100000"/>
              </a:lnSpc>
              <a:spcBef>
                <a:spcPts val="0"/>
              </a:spcBef>
              <a:buFont typeface="Arial" panose="020B0604020202020204" pitchFamily="34" charset="0"/>
              <a:buChar char="•"/>
            </a:pPr>
            <a:r>
              <a:rPr lang="en-US" sz="1200" b="1" i="1" dirty="0"/>
              <a:t>Static Closing Force</a:t>
            </a:r>
          </a:p>
          <a:p>
            <a:pPr marL="354330" lvl="1" indent="-171450">
              <a:lnSpc>
                <a:spcPct val="100000"/>
              </a:lnSpc>
              <a:spcBef>
                <a:spcPts val="0"/>
              </a:spcBef>
              <a:buFont typeface="Arial" panose="020B0604020202020204" pitchFamily="34" charset="0"/>
              <a:buChar char="•"/>
            </a:pPr>
            <a:r>
              <a:rPr lang="en-US" sz="1200" b="1" i="1" dirty="0"/>
              <a:t>Minimum Closing Speed</a:t>
            </a:r>
          </a:p>
          <a:p>
            <a:pPr marL="182880" lvl="1">
              <a:lnSpc>
                <a:spcPct val="100000"/>
              </a:lnSpc>
              <a:spcBef>
                <a:spcPts val="0"/>
              </a:spcBef>
              <a:buFont typeface="Arial" panose="020B0604020202020204" pitchFamily="34" charset="0"/>
              <a:buNone/>
            </a:pPr>
            <a:endParaRPr lang="en-US" sz="1200" i="1" dirty="0"/>
          </a:p>
          <a:p>
            <a:pPr marL="182880" lvl="1">
              <a:lnSpc>
                <a:spcPct val="100000"/>
              </a:lnSpc>
              <a:spcBef>
                <a:spcPts val="0"/>
              </a:spcBef>
              <a:buFont typeface="Arial" panose="020B0604020202020204" pitchFamily="34" charset="0"/>
              <a:buNone/>
            </a:pPr>
            <a:endParaRPr lang="en-US" sz="1200" i="1" dirty="0"/>
          </a:p>
          <a:p>
            <a:pPr marL="182880" lvl="1">
              <a:lnSpc>
                <a:spcPct val="100000"/>
              </a:lnSpc>
              <a:spcBef>
                <a:spcPts val="0"/>
              </a:spcBef>
              <a:buFont typeface="Arial" panose="020B0604020202020204" pitchFamily="34" charset="0"/>
              <a:buNone/>
            </a:pPr>
            <a:r>
              <a:rPr lang="en-US" sz="1200" i="1" dirty="0"/>
              <a:t>In order to overcome a specific closing force, the door will require a precise kinetic energy. When excessive kinetic energy is required. It indicates excessive dynamic resistance forces.</a:t>
            </a:r>
          </a:p>
          <a:p>
            <a:pPr marL="182880" lvl="1">
              <a:lnSpc>
                <a:spcPct val="100000"/>
              </a:lnSpc>
              <a:spcBef>
                <a:spcPts val="0"/>
              </a:spcBef>
              <a:buFont typeface="Arial" panose="020B0604020202020204" pitchFamily="34" charset="0"/>
              <a:buNone/>
            </a:pPr>
            <a:endParaRPr lang="en-US" sz="1200" i="1" dirty="0"/>
          </a:p>
          <a:p>
            <a:pPr marL="182880" lvl="1">
              <a:lnSpc>
                <a:spcPct val="100000"/>
              </a:lnSpc>
              <a:spcBef>
                <a:spcPts val="0"/>
              </a:spcBef>
              <a:buFont typeface="Arial" panose="020B0604020202020204" pitchFamily="34" charset="0"/>
              <a:buNone/>
            </a:pPr>
            <a:r>
              <a:rPr lang="en-US" sz="1200" i="1" dirty="0"/>
              <a:t>Can be caused by venting holes in seal, or door misalignment  (tilt in/out) and has regions of excessive compression.</a:t>
            </a:r>
          </a:p>
          <a:p>
            <a:pPr marL="182880" lvl="1">
              <a:lnSpc>
                <a:spcPct val="100000"/>
              </a:lnSpc>
              <a:spcBef>
                <a:spcPts val="0"/>
              </a:spcBef>
              <a:buFont typeface="Arial" panose="020B0604020202020204" pitchFamily="34" charset="0"/>
              <a:buNone/>
            </a:pPr>
            <a:endParaRPr lang="en-US" sz="1200" i="1" dirty="0"/>
          </a:p>
          <a:p>
            <a:pPr marL="182880" lvl="1">
              <a:lnSpc>
                <a:spcPct val="100000"/>
              </a:lnSpc>
              <a:spcBef>
                <a:spcPts val="0"/>
              </a:spcBef>
            </a:pPr>
            <a:endParaRPr lang="en-US" sz="1200" i="1" dirty="0"/>
          </a:p>
          <a:p>
            <a:pPr marL="182880" lvl="1">
              <a:lnSpc>
                <a:spcPct val="100000"/>
              </a:lnSpc>
              <a:spcBef>
                <a:spcPts val="600"/>
              </a:spcBef>
              <a:buClr>
                <a:srgbClr val="C9D803"/>
              </a:buClr>
              <a:buFont typeface="Arial" panose="020B0604020202020204" pitchFamily="34" charset="0"/>
              <a:buNone/>
            </a:pPr>
            <a:endParaRPr lang="en-US" sz="1000" dirty="0"/>
          </a:p>
        </p:txBody>
      </p:sp>
      <p:sp>
        <p:nvSpPr>
          <p:cNvPr id="6" name="Rectangle: Rounded Corners 4">
            <a:extLst>
              <a:ext uri="{FF2B5EF4-FFF2-40B4-BE49-F238E27FC236}">
                <a16:creationId xmlns:a16="http://schemas.microsoft.com/office/drawing/2014/main" id="{C35510BB-5F5A-109F-B297-49237AA80A25}"/>
              </a:ext>
            </a:extLst>
          </p:cNvPr>
          <p:cNvSpPr txBox="1"/>
          <p:nvPr/>
        </p:nvSpPr>
        <p:spPr>
          <a:xfrm>
            <a:off x="7563066" y="1892177"/>
            <a:ext cx="1472121"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and Check</a:t>
            </a:r>
          </a:p>
        </p:txBody>
      </p:sp>
      <p:sp>
        <p:nvSpPr>
          <p:cNvPr id="11" name="Flowchart: Summing Junction 10">
            <a:extLst>
              <a:ext uri="{FF2B5EF4-FFF2-40B4-BE49-F238E27FC236}">
                <a16:creationId xmlns:a16="http://schemas.microsoft.com/office/drawing/2014/main" id="{94C0293F-809B-0477-BD55-507B122715E3}"/>
              </a:ext>
            </a:extLst>
          </p:cNvPr>
          <p:cNvSpPr/>
          <p:nvPr/>
        </p:nvSpPr>
        <p:spPr>
          <a:xfrm>
            <a:off x="8203968" y="2428644"/>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lowchart: Summing Junction 14">
            <a:extLst>
              <a:ext uri="{FF2B5EF4-FFF2-40B4-BE49-F238E27FC236}">
                <a16:creationId xmlns:a16="http://schemas.microsoft.com/office/drawing/2014/main" id="{53823698-97D6-58F8-973B-1BBDB7393187}"/>
              </a:ext>
            </a:extLst>
          </p:cNvPr>
          <p:cNvSpPr/>
          <p:nvPr/>
        </p:nvSpPr>
        <p:spPr>
          <a:xfrm>
            <a:off x="7875293" y="1603100"/>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Rounded Corners 4">
            <a:extLst>
              <a:ext uri="{FF2B5EF4-FFF2-40B4-BE49-F238E27FC236}">
                <a16:creationId xmlns:a16="http://schemas.microsoft.com/office/drawing/2014/main" id="{CE0BFDA4-E274-082E-E5D5-941B258CC3A1}"/>
              </a:ext>
            </a:extLst>
          </p:cNvPr>
          <p:cNvSpPr txBox="1"/>
          <p:nvPr/>
        </p:nvSpPr>
        <p:spPr>
          <a:xfrm>
            <a:off x="8435194" y="305457"/>
            <a:ext cx="1787025"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Closing Energy (First)</a:t>
            </a:r>
          </a:p>
        </p:txBody>
      </p:sp>
      <p:sp>
        <p:nvSpPr>
          <p:cNvPr id="21" name="Rectangle: Rounded Corners 4">
            <a:extLst>
              <a:ext uri="{FF2B5EF4-FFF2-40B4-BE49-F238E27FC236}">
                <a16:creationId xmlns:a16="http://schemas.microsoft.com/office/drawing/2014/main" id="{8F8DDC75-159E-1C96-3B1C-09BB9D6FB3BE}"/>
              </a:ext>
            </a:extLst>
          </p:cNvPr>
          <p:cNvSpPr txBox="1"/>
          <p:nvPr/>
        </p:nvSpPr>
        <p:spPr>
          <a:xfrm>
            <a:off x="10556403" y="2352186"/>
            <a:ext cx="1507110"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Tip</a:t>
            </a:r>
          </a:p>
        </p:txBody>
      </p:sp>
      <p:sp>
        <p:nvSpPr>
          <p:cNvPr id="22" name="Flowchart: Summing Junction 21">
            <a:extLst>
              <a:ext uri="{FF2B5EF4-FFF2-40B4-BE49-F238E27FC236}">
                <a16:creationId xmlns:a16="http://schemas.microsoft.com/office/drawing/2014/main" id="{2DAF1193-3894-C49F-0DA8-FDFF2BB288BD}"/>
              </a:ext>
            </a:extLst>
          </p:cNvPr>
          <p:cNvSpPr/>
          <p:nvPr/>
        </p:nvSpPr>
        <p:spPr>
          <a:xfrm>
            <a:off x="6872361" y="835226"/>
            <a:ext cx="193238" cy="183465"/>
          </a:xfrm>
          <a:prstGeom prst="flowChartSummingJuncti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Connector: Elbow 22">
            <a:extLst>
              <a:ext uri="{FF2B5EF4-FFF2-40B4-BE49-F238E27FC236}">
                <a16:creationId xmlns:a16="http://schemas.microsoft.com/office/drawing/2014/main" id="{4EE649AB-EE5C-70F5-16A7-56A0FB8A8992}"/>
              </a:ext>
            </a:extLst>
          </p:cNvPr>
          <p:cNvCxnSpPr>
            <a:cxnSpLocks/>
            <a:stCxn id="22" idx="6"/>
            <a:endCxn id="25" idx="0"/>
          </p:cNvCxnSpPr>
          <p:nvPr/>
        </p:nvCxnSpPr>
        <p:spPr>
          <a:xfrm>
            <a:off x="7065599" y="926959"/>
            <a:ext cx="903038" cy="183066"/>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24" name="Rectangle: Rounded Corners 4">
            <a:extLst>
              <a:ext uri="{FF2B5EF4-FFF2-40B4-BE49-F238E27FC236}">
                <a16:creationId xmlns:a16="http://schemas.microsoft.com/office/drawing/2014/main" id="{DECD4F38-AD98-A3D2-A533-A62E96BC96D0}"/>
              </a:ext>
            </a:extLst>
          </p:cNvPr>
          <p:cNvSpPr txBox="1"/>
          <p:nvPr/>
        </p:nvSpPr>
        <p:spPr>
          <a:xfrm>
            <a:off x="10322514" y="6064284"/>
            <a:ext cx="1738421" cy="265479"/>
          </a:xfrm>
          <a:prstGeom prst="rect">
            <a:avLst/>
          </a:prstGeom>
          <a:solidFill>
            <a:srgbClr val="C9D803"/>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200" kern="1200" baseline="0" dirty="0"/>
              <a:t>OK</a:t>
            </a:r>
          </a:p>
        </p:txBody>
      </p:sp>
      <p:sp>
        <p:nvSpPr>
          <p:cNvPr id="25" name="Rectangle: Rounded Corners 4">
            <a:extLst>
              <a:ext uri="{FF2B5EF4-FFF2-40B4-BE49-F238E27FC236}">
                <a16:creationId xmlns:a16="http://schemas.microsoft.com/office/drawing/2014/main" id="{2E9264C8-613B-0F4F-B0D6-72FDA3335D8F}"/>
              </a:ext>
            </a:extLst>
          </p:cNvPr>
          <p:cNvSpPr txBox="1"/>
          <p:nvPr/>
        </p:nvSpPr>
        <p:spPr>
          <a:xfrm>
            <a:off x="7075124" y="1110025"/>
            <a:ext cx="1787025"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Closing Energy (Full)</a:t>
            </a:r>
          </a:p>
        </p:txBody>
      </p:sp>
      <p:cxnSp>
        <p:nvCxnSpPr>
          <p:cNvPr id="31" name="Connector: Elbow 30">
            <a:extLst>
              <a:ext uri="{FF2B5EF4-FFF2-40B4-BE49-F238E27FC236}">
                <a16:creationId xmlns:a16="http://schemas.microsoft.com/office/drawing/2014/main" id="{A3A07905-B094-F1C0-F0F9-64B430F95A20}"/>
              </a:ext>
            </a:extLst>
          </p:cNvPr>
          <p:cNvCxnSpPr>
            <a:cxnSpLocks/>
            <a:stCxn id="15" idx="6"/>
            <a:endCxn id="6" idx="0"/>
          </p:cNvCxnSpPr>
          <p:nvPr/>
        </p:nvCxnSpPr>
        <p:spPr>
          <a:xfrm>
            <a:off x="8068531" y="1694833"/>
            <a:ext cx="230596" cy="19734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33" name="Rectangle: Rounded Corners 4">
            <a:extLst>
              <a:ext uri="{FF2B5EF4-FFF2-40B4-BE49-F238E27FC236}">
                <a16:creationId xmlns:a16="http://schemas.microsoft.com/office/drawing/2014/main" id="{BA4BABAF-404F-8F9B-10E6-20594EA10335}"/>
              </a:ext>
            </a:extLst>
          </p:cNvPr>
          <p:cNvSpPr txBox="1"/>
          <p:nvPr/>
        </p:nvSpPr>
        <p:spPr>
          <a:xfrm>
            <a:off x="8838620" y="2358299"/>
            <a:ext cx="1472121"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Tip</a:t>
            </a:r>
          </a:p>
        </p:txBody>
      </p:sp>
      <p:cxnSp>
        <p:nvCxnSpPr>
          <p:cNvPr id="35" name="Straight Arrow Connector 34">
            <a:extLst>
              <a:ext uri="{FF2B5EF4-FFF2-40B4-BE49-F238E27FC236}">
                <a16:creationId xmlns:a16="http://schemas.microsoft.com/office/drawing/2014/main" id="{7FFB5041-9545-ADFE-E887-D96063CF7B12}"/>
              </a:ext>
            </a:extLst>
          </p:cNvPr>
          <p:cNvCxnSpPr>
            <a:cxnSpLocks/>
            <a:stCxn id="6" idx="2"/>
            <a:endCxn id="11" idx="0"/>
          </p:cNvCxnSpPr>
          <p:nvPr/>
        </p:nvCxnSpPr>
        <p:spPr>
          <a:xfrm>
            <a:off x="8299127" y="2215018"/>
            <a:ext cx="1460" cy="21362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36" name="Straight Arrow Connector 35">
            <a:extLst>
              <a:ext uri="{FF2B5EF4-FFF2-40B4-BE49-F238E27FC236}">
                <a16:creationId xmlns:a16="http://schemas.microsoft.com/office/drawing/2014/main" id="{E0231995-B459-A8F8-FAB9-DF7F328D783B}"/>
              </a:ext>
            </a:extLst>
          </p:cNvPr>
          <p:cNvCxnSpPr>
            <a:cxnSpLocks/>
            <a:stCxn id="11" idx="6"/>
            <a:endCxn id="33" idx="1"/>
          </p:cNvCxnSpPr>
          <p:nvPr/>
        </p:nvCxnSpPr>
        <p:spPr>
          <a:xfrm flipV="1">
            <a:off x="8397206" y="2519720"/>
            <a:ext cx="441414" cy="657"/>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37" name="Rectangle: Rounded Corners 4">
            <a:extLst>
              <a:ext uri="{FF2B5EF4-FFF2-40B4-BE49-F238E27FC236}">
                <a16:creationId xmlns:a16="http://schemas.microsoft.com/office/drawing/2014/main" id="{DF67417E-CB09-81F7-022B-B7C3535E28F7}"/>
              </a:ext>
            </a:extLst>
          </p:cNvPr>
          <p:cNvSpPr txBox="1"/>
          <p:nvPr/>
        </p:nvSpPr>
        <p:spPr>
          <a:xfrm>
            <a:off x="8830344" y="2809796"/>
            <a:ext cx="1472121"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Bind</a:t>
            </a:r>
          </a:p>
        </p:txBody>
      </p:sp>
      <p:sp>
        <p:nvSpPr>
          <p:cNvPr id="38" name="Rectangle: Rounded Corners 4">
            <a:extLst>
              <a:ext uri="{FF2B5EF4-FFF2-40B4-BE49-F238E27FC236}">
                <a16:creationId xmlns:a16="http://schemas.microsoft.com/office/drawing/2014/main" id="{4C5BAAF6-5482-08A4-84D5-54CBCCDECD10}"/>
              </a:ext>
            </a:extLst>
          </p:cNvPr>
          <p:cNvSpPr txBox="1"/>
          <p:nvPr/>
        </p:nvSpPr>
        <p:spPr>
          <a:xfrm>
            <a:off x="10564023" y="2812190"/>
            <a:ext cx="1507110"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Hinge Alignment</a:t>
            </a:r>
          </a:p>
        </p:txBody>
      </p:sp>
      <p:sp>
        <p:nvSpPr>
          <p:cNvPr id="42" name="Rectangle: Rounded Corners 4">
            <a:extLst>
              <a:ext uri="{FF2B5EF4-FFF2-40B4-BE49-F238E27FC236}">
                <a16:creationId xmlns:a16="http://schemas.microsoft.com/office/drawing/2014/main" id="{97A17599-A5B7-5FF4-81C2-8ED1CA010BED}"/>
              </a:ext>
            </a:extLst>
          </p:cNvPr>
          <p:cNvSpPr txBox="1"/>
          <p:nvPr/>
        </p:nvSpPr>
        <p:spPr>
          <a:xfrm>
            <a:off x="8838619" y="3274647"/>
            <a:ext cx="1472121"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Check Loss</a:t>
            </a:r>
          </a:p>
        </p:txBody>
      </p:sp>
      <p:sp>
        <p:nvSpPr>
          <p:cNvPr id="43" name="Rectangle: Rounded Corners 4">
            <a:extLst>
              <a:ext uri="{FF2B5EF4-FFF2-40B4-BE49-F238E27FC236}">
                <a16:creationId xmlns:a16="http://schemas.microsoft.com/office/drawing/2014/main" id="{AD308CFD-F951-8510-A105-DA19286EEF12}"/>
              </a:ext>
            </a:extLst>
          </p:cNvPr>
          <p:cNvSpPr txBox="1"/>
          <p:nvPr/>
        </p:nvSpPr>
        <p:spPr>
          <a:xfrm>
            <a:off x="10556403" y="3272194"/>
            <a:ext cx="1507110"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err="1"/>
              <a:t>Doorcheck</a:t>
            </a:r>
            <a:endParaRPr lang="en-US" dirty="0"/>
          </a:p>
        </p:txBody>
      </p:sp>
      <p:sp>
        <p:nvSpPr>
          <p:cNvPr id="45" name="Rectangle: Rounded Corners 4">
            <a:extLst>
              <a:ext uri="{FF2B5EF4-FFF2-40B4-BE49-F238E27FC236}">
                <a16:creationId xmlns:a16="http://schemas.microsoft.com/office/drawing/2014/main" id="{EC356945-46FB-0778-7E9A-1E09AFF0BA6D}"/>
              </a:ext>
            </a:extLst>
          </p:cNvPr>
          <p:cNvSpPr txBox="1"/>
          <p:nvPr/>
        </p:nvSpPr>
        <p:spPr>
          <a:xfrm>
            <a:off x="8333944" y="4455185"/>
            <a:ext cx="1472121"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Static Force</a:t>
            </a:r>
          </a:p>
        </p:txBody>
      </p:sp>
      <p:sp>
        <p:nvSpPr>
          <p:cNvPr id="48" name="Rectangle: Rounded Corners 4">
            <a:extLst>
              <a:ext uri="{FF2B5EF4-FFF2-40B4-BE49-F238E27FC236}">
                <a16:creationId xmlns:a16="http://schemas.microsoft.com/office/drawing/2014/main" id="{408B7E53-9195-B621-AF35-14134A2295F0}"/>
              </a:ext>
            </a:extLst>
          </p:cNvPr>
          <p:cNvSpPr txBox="1"/>
          <p:nvPr/>
        </p:nvSpPr>
        <p:spPr>
          <a:xfrm>
            <a:off x="10550250" y="4446164"/>
            <a:ext cx="1507110"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 Seal Gap</a:t>
            </a:r>
          </a:p>
        </p:txBody>
      </p:sp>
      <p:sp>
        <p:nvSpPr>
          <p:cNvPr id="51" name="Rectangle: Rounded Corners 4">
            <a:extLst>
              <a:ext uri="{FF2B5EF4-FFF2-40B4-BE49-F238E27FC236}">
                <a16:creationId xmlns:a16="http://schemas.microsoft.com/office/drawing/2014/main" id="{EE53D8FB-95A7-23CC-07B9-19461F0363A6}"/>
              </a:ext>
            </a:extLst>
          </p:cNvPr>
          <p:cNvSpPr txBox="1"/>
          <p:nvPr/>
        </p:nvSpPr>
        <p:spPr>
          <a:xfrm>
            <a:off x="8348209" y="4902082"/>
            <a:ext cx="1472121"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Spring</a:t>
            </a:r>
          </a:p>
        </p:txBody>
      </p:sp>
      <p:sp>
        <p:nvSpPr>
          <p:cNvPr id="54" name="Rectangle: Rounded Corners 4">
            <a:extLst>
              <a:ext uri="{FF2B5EF4-FFF2-40B4-BE49-F238E27FC236}">
                <a16:creationId xmlns:a16="http://schemas.microsoft.com/office/drawing/2014/main" id="{45E37FBB-484A-43F2-618F-D978D19C99D0}"/>
              </a:ext>
            </a:extLst>
          </p:cNvPr>
          <p:cNvSpPr txBox="1"/>
          <p:nvPr/>
        </p:nvSpPr>
        <p:spPr>
          <a:xfrm>
            <a:off x="10550250" y="4893863"/>
            <a:ext cx="1507110"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Striker</a:t>
            </a:r>
          </a:p>
        </p:txBody>
      </p:sp>
      <p:sp>
        <p:nvSpPr>
          <p:cNvPr id="55" name="Rectangle: Rounded Corners 4">
            <a:extLst>
              <a:ext uri="{FF2B5EF4-FFF2-40B4-BE49-F238E27FC236}">
                <a16:creationId xmlns:a16="http://schemas.microsoft.com/office/drawing/2014/main" id="{68726FBB-3273-D963-7C5D-D51F3687B770}"/>
              </a:ext>
            </a:extLst>
          </p:cNvPr>
          <p:cNvSpPr txBox="1"/>
          <p:nvPr/>
        </p:nvSpPr>
        <p:spPr>
          <a:xfrm>
            <a:off x="8348625" y="5359340"/>
            <a:ext cx="1472121" cy="322841"/>
          </a:xfrm>
          <a:prstGeom prst="rect">
            <a:avLst/>
          </a:prstGeom>
          <a:solidFill>
            <a:srgbClr val="00B0F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Dynamics</a:t>
            </a:r>
          </a:p>
        </p:txBody>
      </p:sp>
      <p:sp>
        <p:nvSpPr>
          <p:cNvPr id="57" name="Rectangle: Rounded Corners 4">
            <a:extLst>
              <a:ext uri="{FF2B5EF4-FFF2-40B4-BE49-F238E27FC236}">
                <a16:creationId xmlns:a16="http://schemas.microsoft.com/office/drawing/2014/main" id="{409E6892-1DA4-05EE-ED52-EDAF1838E32D}"/>
              </a:ext>
            </a:extLst>
          </p:cNvPr>
          <p:cNvSpPr txBox="1"/>
          <p:nvPr/>
        </p:nvSpPr>
        <p:spPr>
          <a:xfrm>
            <a:off x="10550250" y="5341562"/>
            <a:ext cx="1507110" cy="322841"/>
          </a:xfrm>
          <a:prstGeom prst="rect">
            <a:avLst/>
          </a:prstGeom>
          <a:solidFill>
            <a:srgbClr val="FF0000"/>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Seal / Seal Gap</a:t>
            </a:r>
          </a:p>
        </p:txBody>
      </p:sp>
      <p:cxnSp>
        <p:nvCxnSpPr>
          <p:cNvPr id="59" name="Connector: Elbow 58">
            <a:extLst>
              <a:ext uri="{FF2B5EF4-FFF2-40B4-BE49-F238E27FC236}">
                <a16:creationId xmlns:a16="http://schemas.microsoft.com/office/drawing/2014/main" id="{D100479D-D766-9799-019F-7165F730220A}"/>
              </a:ext>
            </a:extLst>
          </p:cNvPr>
          <p:cNvCxnSpPr>
            <a:cxnSpLocks/>
            <a:stCxn id="63" idx="2"/>
            <a:endCxn id="45" idx="1"/>
          </p:cNvCxnSpPr>
          <p:nvPr/>
        </p:nvCxnSpPr>
        <p:spPr>
          <a:xfrm rot="16200000" flipH="1">
            <a:off x="7640020" y="3922682"/>
            <a:ext cx="224798" cy="1163049"/>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61" name="Connector: Elbow 60">
            <a:extLst>
              <a:ext uri="{FF2B5EF4-FFF2-40B4-BE49-F238E27FC236}">
                <a16:creationId xmlns:a16="http://schemas.microsoft.com/office/drawing/2014/main" id="{B1ADF5DB-9C8E-79EA-2211-4D3B145A74AF}"/>
              </a:ext>
            </a:extLst>
          </p:cNvPr>
          <p:cNvCxnSpPr>
            <a:cxnSpLocks/>
            <a:stCxn id="19" idx="2"/>
            <a:endCxn id="22" idx="0"/>
          </p:cNvCxnSpPr>
          <p:nvPr/>
        </p:nvCxnSpPr>
        <p:spPr>
          <a:xfrm rot="5400000">
            <a:off x="8045380" y="-448101"/>
            <a:ext cx="206928" cy="2359727"/>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62" name="Connector: Elbow 61">
            <a:extLst>
              <a:ext uri="{FF2B5EF4-FFF2-40B4-BE49-F238E27FC236}">
                <a16:creationId xmlns:a16="http://schemas.microsoft.com/office/drawing/2014/main" id="{B4059DAC-AF4B-E761-B6B3-7703F2B05C86}"/>
              </a:ext>
            </a:extLst>
          </p:cNvPr>
          <p:cNvCxnSpPr>
            <a:cxnSpLocks/>
            <a:stCxn id="22" idx="4"/>
            <a:endCxn id="24" idx="1"/>
          </p:cNvCxnSpPr>
          <p:nvPr/>
        </p:nvCxnSpPr>
        <p:spPr>
          <a:xfrm rot="16200000" flipH="1">
            <a:off x="6056581" y="1931090"/>
            <a:ext cx="5178333" cy="335353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63" name="Flowchart: Merge 62">
            <a:extLst>
              <a:ext uri="{FF2B5EF4-FFF2-40B4-BE49-F238E27FC236}">
                <a16:creationId xmlns:a16="http://schemas.microsoft.com/office/drawing/2014/main" id="{C6BE452D-1319-8B05-EFEF-E3900A3F3177}"/>
              </a:ext>
            </a:extLst>
          </p:cNvPr>
          <p:cNvSpPr/>
          <p:nvPr/>
        </p:nvSpPr>
        <p:spPr>
          <a:xfrm>
            <a:off x="7052533" y="4189797"/>
            <a:ext cx="236723" cy="202011"/>
          </a:xfrm>
          <a:prstGeom prst="flowChartMerg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4" name="Connector: Elbow 63">
            <a:extLst>
              <a:ext uri="{FF2B5EF4-FFF2-40B4-BE49-F238E27FC236}">
                <a16:creationId xmlns:a16="http://schemas.microsoft.com/office/drawing/2014/main" id="{C541D475-6A80-645F-84C3-2771177C12B4}"/>
              </a:ext>
            </a:extLst>
          </p:cNvPr>
          <p:cNvCxnSpPr>
            <a:cxnSpLocks/>
            <a:stCxn id="11" idx="2"/>
            <a:endCxn id="63" idx="0"/>
          </p:cNvCxnSpPr>
          <p:nvPr/>
        </p:nvCxnSpPr>
        <p:spPr>
          <a:xfrm rot="10800000" flipV="1">
            <a:off x="7170896" y="2520377"/>
            <a:ext cx="1033073" cy="1669420"/>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65" name="Connector: Elbow 64">
            <a:extLst>
              <a:ext uri="{FF2B5EF4-FFF2-40B4-BE49-F238E27FC236}">
                <a16:creationId xmlns:a16="http://schemas.microsoft.com/office/drawing/2014/main" id="{195D93F3-5CC2-93C8-ABB0-781F378557FA}"/>
              </a:ext>
            </a:extLst>
          </p:cNvPr>
          <p:cNvCxnSpPr>
            <a:cxnSpLocks/>
            <a:stCxn id="25" idx="2"/>
            <a:endCxn id="15" idx="0"/>
          </p:cNvCxnSpPr>
          <p:nvPr/>
        </p:nvCxnSpPr>
        <p:spPr>
          <a:xfrm rot="16200000" flipH="1">
            <a:off x="7885157" y="1516345"/>
            <a:ext cx="170234" cy="3275"/>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66" name="Connector: Elbow 65">
            <a:extLst>
              <a:ext uri="{FF2B5EF4-FFF2-40B4-BE49-F238E27FC236}">
                <a16:creationId xmlns:a16="http://schemas.microsoft.com/office/drawing/2014/main" id="{9A03BF06-78E1-3101-4F25-DCE2825F5211}"/>
              </a:ext>
            </a:extLst>
          </p:cNvPr>
          <p:cNvCxnSpPr>
            <a:cxnSpLocks/>
            <a:stCxn id="15" idx="2"/>
            <a:endCxn id="63" idx="0"/>
          </p:cNvCxnSpPr>
          <p:nvPr/>
        </p:nvCxnSpPr>
        <p:spPr>
          <a:xfrm rot="10800000" flipV="1">
            <a:off x="7170895" y="1694833"/>
            <a:ext cx="704398" cy="2494964"/>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67" name="Straight Connector 66">
            <a:extLst>
              <a:ext uri="{FF2B5EF4-FFF2-40B4-BE49-F238E27FC236}">
                <a16:creationId xmlns:a16="http://schemas.microsoft.com/office/drawing/2014/main" id="{714CA293-2942-17D0-6466-F1500E3DC235}"/>
              </a:ext>
            </a:extLst>
          </p:cNvPr>
          <p:cNvCxnSpPr>
            <a:cxnSpLocks/>
          </p:cNvCxnSpPr>
          <p:nvPr/>
        </p:nvCxnSpPr>
        <p:spPr>
          <a:xfrm flipV="1">
            <a:off x="10556403" y="3063733"/>
            <a:ext cx="0" cy="15211"/>
          </a:xfrm>
          <a:prstGeom prst="line">
            <a:avLst/>
          </a:prstGeom>
        </p:spPr>
        <p:style>
          <a:lnRef idx="2">
            <a:schemeClr val="accent3"/>
          </a:lnRef>
          <a:fillRef idx="0">
            <a:schemeClr val="accent3"/>
          </a:fillRef>
          <a:effectRef idx="1">
            <a:schemeClr val="accent3"/>
          </a:effectRef>
          <a:fontRef idx="minor">
            <a:schemeClr val="tx1"/>
          </a:fontRef>
        </p:style>
      </p:cxnSp>
      <p:cxnSp>
        <p:nvCxnSpPr>
          <p:cNvPr id="68" name="Straight Connector 67">
            <a:extLst>
              <a:ext uri="{FF2B5EF4-FFF2-40B4-BE49-F238E27FC236}">
                <a16:creationId xmlns:a16="http://schemas.microsoft.com/office/drawing/2014/main" id="{5810FDDB-6FD0-C571-F1A6-0C48CACE9A03}"/>
              </a:ext>
            </a:extLst>
          </p:cNvPr>
          <p:cNvCxnSpPr>
            <a:cxnSpLocks/>
            <a:stCxn id="45" idx="3"/>
            <a:endCxn id="48" idx="1"/>
          </p:cNvCxnSpPr>
          <p:nvPr/>
        </p:nvCxnSpPr>
        <p:spPr>
          <a:xfrm flipV="1">
            <a:off x="9806065" y="4607585"/>
            <a:ext cx="744185" cy="9021"/>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69" name="Straight Connector 68">
            <a:extLst>
              <a:ext uri="{FF2B5EF4-FFF2-40B4-BE49-F238E27FC236}">
                <a16:creationId xmlns:a16="http://schemas.microsoft.com/office/drawing/2014/main" id="{DB3F49A0-B14F-1CA0-9C74-8D248481F4C8}"/>
              </a:ext>
            </a:extLst>
          </p:cNvPr>
          <p:cNvCxnSpPr>
            <a:cxnSpLocks/>
            <a:stCxn id="51" idx="3"/>
            <a:endCxn id="54" idx="1"/>
          </p:cNvCxnSpPr>
          <p:nvPr/>
        </p:nvCxnSpPr>
        <p:spPr>
          <a:xfrm flipV="1">
            <a:off x="9820330" y="5055284"/>
            <a:ext cx="729920" cy="8219"/>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70" name="Straight Connector 69">
            <a:extLst>
              <a:ext uri="{FF2B5EF4-FFF2-40B4-BE49-F238E27FC236}">
                <a16:creationId xmlns:a16="http://schemas.microsoft.com/office/drawing/2014/main" id="{1B4BD339-6D6D-9CC4-91AE-9BDAAEEE8C2B}"/>
              </a:ext>
            </a:extLst>
          </p:cNvPr>
          <p:cNvCxnSpPr>
            <a:cxnSpLocks/>
            <a:stCxn id="55" idx="3"/>
            <a:endCxn id="57" idx="1"/>
          </p:cNvCxnSpPr>
          <p:nvPr/>
        </p:nvCxnSpPr>
        <p:spPr>
          <a:xfrm flipV="1">
            <a:off x="9820746" y="5502983"/>
            <a:ext cx="729504" cy="17778"/>
          </a:xfrm>
          <a:prstGeom prst="line">
            <a:avLst/>
          </a:prstGeom>
          <a:ln w="28575">
            <a:solidFill>
              <a:srgbClr val="FF0000"/>
            </a:solidFill>
            <a:tailEnd type="triangle"/>
          </a:ln>
        </p:spPr>
        <p:style>
          <a:lnRef idx="1">
            <a:schemeClr val="accent2"/>
          </a:lnRef>
          <a:fillRef idx="0">
            <a:schemeClr val="accent2"/>
          </a:fillRef>
          <a:effectRef idx="0">
            <a:schemeClr val="accent2"/>
          </a:effectRef>
          <a:fontRef idx="minor">
            <a:schemeClr val="tx1"/>
          </a:fontRef>
        </p:style>
      </p:cxnSp>
      <p:cxnSp>
        <p:nvCxnSpPr>
          <p:cNvPr id="71" name="Straight Connector 70">
            <a:extLst>
              <a:ext uri="{FF2B5EF4-FFF2-40B4-BE49-F238E27FC236}">
                <a16:creationId xmlns:a16="http://schemas.microsoft.com/office/drawing/2014/main" id="{BB569181-7B09-9C72-E4C7-CA226F8B6A72}"/>
              </a:ext>
            </a:extLst>
          </p:cNvPr>
          <p:cNvCxnSpPr>
            <a:cxnSpLocks/>
            <a:stCxn id="42" idx="3"/>
            <a:endCxn id="43" idx="1"/>
          </p:cNvCxnSpPr>
          <p:nvPr/>
        </p:nvCxnSpPr>
        <p:spPr>
          <a:xfrm flipV="1">
            <a:off x="10310740" y="3433615"/>
            <a:ext cx="245663" cy="2453"/>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72" name="Straight Connector 71">
            <a:extLst>
              <a:ext uri="{FF2B5EF4-FFF2-40B4-BE49-F238E27FC236}">
                <a16:creationId xmlns:a16="http://schemas.microsoft.com/office/drawing/2014/main" id="{9B07AFD9-9038-DA43-B6D8-8D1F0EBE2352}"/>
              </a:ext>
            </a:extLst>
          </p:cNvPr>
          <p:cNvCxnSpPr>
            <a:cxnSpLocks/>
            <a:stCxn id="37" idx="3"/>
            <a:endCxn id="38" idx="1"/>
          </p:cNvCxnSpPr>
          <p:nvPr/>
        </p:nvCxnSpPr>
        <p:spPr>
          <a:xfrm>
            <a:off x="10302465" y="2971217"/>
            <a:ext cx="261558" cy="2394"/>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73" name="Straight Connector 72">
            <a:extLst>
              <a:ext uri="{FF2B5EF4-FFF2-40B4-BE49-F238E27FC236}">
                <a16:creationId xmlns:a16="http://schemas.microsoft.com/office/drawing/2014/main" id="{5B7DA151-3E26-4D62-B50B-A5B54FB37D31}"/>
              </a:ext>
            </a:extLst>
          </p:cNvPr>
          <p:cNvCxnSpPr>
            <a:cxnSpLocks/>
            <a:stCxn id="33" idx="3"/>
            <a:endCxn id="21" idx="1"/>
          </p:cNvCxnSpPr>
          <p:nvPr/>
        </p:nvCxnSpPr>
        <p:spPr>
          <a:xfrm flipV="1">
            <a:off x="10310741" y="2513607"/>
            <a:ext cx="245662" cy="6113"/>
          </a:xfrm>
          <a:prstGeom prst="line">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74" name="Straight Arrow Connector 73">
            <a:extLst>
              <a:ext uri="{FF2B5EF4-FFF2-40B4-BE49-F238E27FC236}">
                <a16:creationId xmlns:a16="http://schemas.microsoft.com/office/drawing/2014/main" id="{ABB24CD4-6383-1F59-72FF-B85A83417D7F}"/>
              </a:ext>
            </a:extLst>
          </p:cNvPr>
          <p:cNvCxnSpPr>
            <a:cxnSpLocks/>
            <a:stCxn id="33" idx="2"/>
            <a:endCxn id="37" idx="0"/>
          </p:cNvCxnSpPr>
          <p:nvPr/>
        </p:nvCxnSpPr>
        <p:spPr>
          <a:xfrm flipH="1">
            <a:off x="9566405" y="2681140"/>
            <a:ext cx="8276" cy="12865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75" name="Straight Arrow Connector 74">
            <a:extLst>
              <a:ext uri="{FF2B5EF4-FFF2-40B4-BE49-F238E27FC236}">
                <a16:creationId xmlns:a16="http://schemas.microsoft.com/office/drawing/2014/main" id="{72898AF9-7237-F243-702B-C65A22634873}"/>
              </a:ext>
            </a:extLst>
          </p:cNvPr>
          <p:cNvCxnSpPr>
            <a:cxnSpLocks/>
            <a:stCxn id="37" idx="2"/>
            <a:endCxn id="42" idx="0"/>
          </p:cNvCxnSpPr>
          <p:nvPr/>
        </p:nvCxnSpPr>
        <p:spPr>
          <a:xfrm>
            <a:off x="9566405" y="3132637"/>
            <a:ext cx="8275" cy="142010"/>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76" name="Connector: Elbow 75">
            <a:extLst>
              <a:ext uri="{FF2B5EF4-FFF2-40B4-BE49-F238E27FC236}">
                <a16:creationId xmlns:a16="http://schemas.microsoft.com/office/drawing/2014/main" id="{6B8D4840-6D36-629D-52F8-9837476B2DC2}"/>
              </a:ext>
            </a:extLst>
          </p:cNvPr>
          <p:cNvCxnSpPr>
            <a:cxnSpLocks/>
            <a:stCxn id="42" idx="2"/>
            <a:endCxn id="63" idx="0"/>
          </p:cNvCxnSpPr>
          <p:nvPr/>
        </p:nvCxnSpPr>
        <p:spPr>
          <a:xfrm rot="5400000">
            <a:off x="8076634" y="2691750"/>
            <a:ext cx="592309" cy="2403785"/>
          </a:xfrm>
          <a:prstGeom prst="bentConnector3">
            <a:avLst>
              <a:gd name="adj1" fmla="val 50000"/>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77" name="Straight Arrow Connector 76">
            <a:extLst>
              <a:ext uri="{FF2B5EF4-FFF2-40B4-BE49-F238E27FC236}">
                <a16:creationId xmlns:a16="http://schemas.microsoft.com/office/drawing/2014/main" id="{FE76D630-0B16-467D-0D54-DC5B4E8B35CE}"/>
              </a:ext>
            </a:extLst>
          </p:cNvPr>
          <p:cNvCxnSpPr>
            <a:cxnSpLocks/>
            <a:stCxn id="45" idx="2"/>
            <a:endCxn id="51" idx="0"/>
          </p:cNvCxnSpPr>
          <p:nvPr/>
        </p:nvCxnSpPr>
        <p:spPr>
          <a:xfrm>
            <a:off x="9070005" y="4778026"/>
            <a:ext cx="14265" cy="124056"/>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cxnSp>
        <p:nvCxnSpPr>
          <p:cNvPr id="78" name="Straight Arrow Connector 77">
            <a:extLst>
              <a:ext uri="{FF2B5EF4-FFF2-40B4-BE49-F238E27FC236}">
                <a16:creationId xmlns:a16="http://schemas.microsoft.com/office/drawing/2014/main" id="{55FD2535-57CA-6556-8CAD-68539B177A36}"/>
              </a:ext>
            </a:extLst>
          </p:cNvPr>
          <p:cNvCxnSpPr>
            <a:cxnSpLocks/>
            <a:stCxn id="51" idx="2"/>
            <a:endCxn id="55" idx="0"/>
          </p:cNvCxnSpPr>
          <p:nvPr/>
        </p:nvCxnSpPr>
        <p:spPr>
          <a:xfrm>
            <a:off x="9084270" y="5224923"/>
            <a:ext cx="416" cy="134417"/>
          </a:xfrm>
          <a:prstGeom prst="straightConnector1">
            <a:avLst/>
          </a:prstGeom>
          <a:ln w="19050">
            <a:tailEnd type="triangle"/>
          </a:ln>
        </p:spPr>
        <p:style>
          <a:lnRef idx="1">
            <a:schemeClr val="accent2"/>
          </a:lnRef>
          <a:fillRef idx="0">
            <a:schemeClr val="accent2"/>
          </a:fillRef>
          <a:effectRef idx="0">
            <a:schemeClr val="accent2"/>
          </a:effectRef>
          <a:fontRef idx="minor">
            <a:schemeClr val="tx1"/>
          </a:fontRef>
        </p:style>
      </p:cxnSp>
      <p:sp>
        <p:nvSpPr>
          <p:cNvPr id="79" name="Rectangle: Rounded Corners 4">
            <a:extLst>
              <a:ext uri="{FF2B5EF4-FFF2-40B4-BE49-F238E27FC236}">
                <a16:creationId xmlns:a16="http://schemas.microsoft.com/office/drawing/2014/main" id="{A337A12E-4216-AAA6-7933-484123E629C6}"/>
              </a:ext>
            </a:extLst>
          </p:cNvPr>
          <p:cNvSpPr txBox="1"/>
          <p:nvPr/>
        </p:nvSpPr>
        <p:spPr>
          <a:xfrm>
            <a:off x="10567055" y="3732197"/>
            <a:ext cx="1507110" cy="322841"/>
          </a:xfrm>
          <a:prstGeom prst="rect">
            <a:avLst/>
          </a:prstGeom>
          <a:solidFill>
            <a:schemeClr val="bg1">
              <a:lumMod val="50000"/>
            </a:schemeClr>
          </a:solidFill>
        </p:spPr>
        <p:style>
          <a:lnRef idx="0">
            <a:schemeClr val="accent1"/>
          </a:lnRef>
          <a:fillRef idx="3">
            <a:schemeClr val="accent1"/>
          </a:fillRef>
          <a:effectRef idx="3">
            <a:schemeClr val="accent1"/>
          </a:effectRef>
          <a:fontRef idx="minor">
            <a:schemeClr val="lt1"/>
          </a:fontRef>
        </p:style>
        <p:txBody>
          <a:bodyPr spcFirstLastPara="0" vert="horz" wrap="square" lIns="57150" tIns="57150" rIns="57150" bIns="57150" numCol="1" spcCol="1270" anchor="ctr" anchorCtr="0">
            <a:noAutofit/>
          </a:bodyPr>
          <a:lstStyle>
            <a:defPPr>
              <a:defRPr lang="en-US"/>
            </a:defPPr>
            <a:lvl1pPr lvl="0" indent="0" algn="ctr" defTabSz="666750">
              <a:lnSpc>
                <a:spcPct val="90000"/>
              </a:lnSpc>
              <a:spcBef>
                <a:spcPct val="0"/>
              </a:spcBef>
              <a:spcAft>
                <a:spcPct val="35000"/>
              </a:spcAft>
              <a:buNone/>
              <a:defRPr sz="1200" baseline="0"/>
            </a:lvl1pPr>
          </a:lstStyle>
          <a:p>
            <a:r>
              <a:rPr lang="en-US" dirty="0"/>
              <a:t>Cabin Air</a:t>
            </a:r>
          </a:p>
        </p:txBody>
      </p:sp>
      <p:cxnSp>
        <p:nvCxnSpPr>
          <p:cNvPr id="80" name="Connector: Elbow 79">
            <a:extLst>
              <a:ext uri="{FF2B5EF4-FFF2-40B4-BE49-F238E27FC236}">
                <a16:creationId xmlns:a16="http://schemas.microsoft.com/office/drawing/2014/main" id="{638FDC7B-1D3F-EDF5-3D19-9347A83AC534}"/>
              </a:ext>
            </a:extLst>
          </p:cNvPr>
          <p:cNvCxnSpPr>
            <a:cxnSpLocks/>
            <a:stCxn id="42" idx="2"/>
            <a:endCxn id="79" idx="1"/>
          </p:cNvCxnSpPr>
          <p:nvPr/>
        </p:nvCxnSpPr>
        <p:spPr>
          <a:xfrm rot="16200000" flipH="1">
            <a:off x="9922802" y="3249365"/>
            <a:ext cx="296130" cy="992375"/>
          </a:xfrm>
          <a:prstGeom prst="bentConnector2">
            <a:avLst/>
          </a:prstGeom>
          <a:ln w="19050">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7831397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EC8B357-6909-9D9D-8D8E-678DD227F3A0}"/>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68CD947A-FA35-C8C2-9C6E-7A690D746065}"/>
              </a:ext>
            </a:extLst>
          </p:cNvPr>
          <p:cNvSpPr>
            <a:spLocks noGrp="1"/>
          </p:cNvSpPr>
          <p:nvPr>
            <p:ph type="title"/>
          </p:nvPr>
        </p:nvSpPr>
        <p:spPr>
          <a:xfrm>
            <a:off x="4179573" y="2822772"/>
            <a:ext cx="4448676" cy="686099"/>
          </a:xfrm>
        </p:spPr>
        <p:txBody>
          <a:bodyPr vert="horz" lIns="91440" tIns="45720" rIns="91440" bIns="45720" numCol="1" rtlCol="0" anchor="ctr">
            <a:noAutofit/>
          </a:bodyPr>
          <a:lstStyle/>
          <a:p>
            <a:r>
              <a:rPr lang="en-US" sz="3200" dirty="0"/>
              <a:t>6. Conclusion</a:t>
            </a:r>
            <a:endParaRPr lang="en-US" sz="3200" dirty="0">
              <a:solidFill>
                <a:srgbClr val="C8D82D"/>
              </a:solidFill>
              <a:cs typeface="Arial"/>
            </a:endParaRPr>
          </a:p>
        </p:txBody>
      </p:sp>
      <p:sp>
        <p:nvSpPr>
          <p:cNvPr id="4" name="Footer Placeholder 3">
            <a:extLst>
              <a:ext uri="{FF2B5EF4-FFF2-40B4-BE49-F238E27FC236}">
                <a16:creationId xmlns:a16="http://schemas.microsoft.com/office/drawing/2014/main" id="{75477E00-6C9D-9C7C-E889-4F0E3DDB4D33}"/>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24</a:t>
            </a:fld>
            <a:endParaRPr lang="en-US" dirty="0">
              <a:solidFill>
                <a:schemeClr val="tx1">
                  <a:lumMod val="65000"/>
                  <a:lumOff val="35000"/>
                </a:schemeClr>
              </a:solidFill>
            </a:endParaRPr>
          </a:p>
        </p:txBody>
      </p:sp>
      <p:sp>
        <p:nvSpPr>
          <p:cNvPr id="2" name="Footer Placeholder 4">
            <a:extLst>
              <a:ext uri="{FF2B5EF4-FFF2-40B4-BE49-F238E27FC236}">
                <a16:creationId xmlns:a16="http://schemas.microsoft.com/office/drawing/2014/main" id="{127FDB94-BA45-ABC4-C8B1-2B6BDBC7A61E}"/>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3" name="Footer Placeholder 4">
            <a:extLst>
              <a:ext uri="{FF2B5EF4-FFF2-40B4-BE49-F238E27FC236}">
                <a16:creationId xmlns:a16="http://schemas.microsoft.com/office/drawing/2014/main" id="{9B938CDB-7B98-AAE1-954F-4B0F0CD4F2E9}"/>
              </a:ext>
            </a:extLst>
          </p:cNvPr>
          <p:cNvSpPr txBox="1">
            <a:spLocks/>
          </p:cNvSpPr>
          <p:nvPr/>
        </p:nvSpPr>
        <p:spPr>
          <a:xfrm>
            <a:off x="9229929"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Tree>
    <p:extLst>
      <p:ext uri="{BB962C8B-B14F-4D97-AF65-F5344CB8AC3E}">
        <p14:creationId xmlns:p14="http://schemas.microsoft.com/office/powerpoint/2010/main" val="34880625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60C803E9-3B39-05FF-B2E6-2A1A0652F19D}"/>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C4B98DE0-96FB-A080-BEE0-10DF44C975E7}"/>
              </a:ext>
            </a:extLst>
          </p:cNvPr>
          <p:cNvSpPr>
            <a:spLocks noGrp="1"/>
          </p:cNvSpPr>
          <p:nvPr>
            <p:ph sz="half" idx="2"/>
          </p:nvPr>
        </p:nvSpPr>
        <p:spPr>
          <a:xfrm>
            <a:off x="1199574" y="1531904"/>
            <a:ext cx="6443341" cy="3832501"/>
          </a:xfrm>
        </p:spPr>
        <p:txBody>
          <a:bodyPr vert="horz" lIns="91440" tIns="45720" rIns="91440" bIns="45720" numCol="1" rtlCol="0" anchor="t">
            <a:noAutofit/>
          </a:bodyPr>
          <a:lstStyle/>
          <a:p>
            <a:pPr marL="182880" lvl="1">
              <a:lnSpc>
                <a:spcPct val="100000"/>
              </a:lnSpc>
              <a:spcBef>
                <a:spcPts val="600"/>
              </a:spcBef>
            </a:pPr>
            <a:r>
              <a:rPr lang="en-US" sz="1400" dirty="0"/>
              <a:t>The method in this document is a general description of an analysis approach. Our expert can assist in setting up your ideal process for your environment and the tools available to you.</a:t>
            </a:r>
          </a:p>
          <a:p>
            <a:pPr marL="182880" lvl="1">
              <a:lnSpc>
                <a:spcPct val="100000"/>
              </a:lnSpc>
              <a:spcBef>
                <a:spcPts val="600"/>
              </a:spcBef>
            </a:pPr>
            <a:endParaRPr lang="en-US" sz="1400" dirty="0"/>
          </a:p>
          <a:p>
            <a:pPr marL="227013" lvl="2" indent="0">
              <a:lnSpc>
                <a:spcPct val="100000"/>
              </a:lnSpc>
              <a:spcBef>
                <a:spcPts val="600"/>
              </a:spcBef>
              <a:buNone/>
            </a:pPr>
            <a:r>
              <a:rPr lang="en-US" sz="1400" b="1" dirty="0">
                <a:solidFill>
                  <a:srgbClr val="C8D82D"/>
                </a:solidFill>
              </a:rPr>
              <a:t>Your Environment</a:t>
            </a:r>
          </a:p>
          <a:p>
            <a:pPr marL="969963" lvl="3" indent="-285750">
              <a:lnSpc>
                <a:spcPct val="100000"/>
              </a:lnSpc>
              <a:spcBef>
                <a:spcPts val="600"/>
              </a:spcBef>
            </a:pPr>
            <a:r>
              <a:rPr lang="en-US" sz="1200" dirty="0"/>
              <a:t>Vehicle types</a:t>
            </a:r>
          </a:p>
          <a:p>
            <a:pPr marL="969963" lvl="3" indent="-285750">
              <a:lnSpc>
                <a:spcPct val="100000"/>
              </a:lnSpc>
              <a:spcBef>
                <a:spcPts val="600"/>
              </a:spcBef>
            </a:pPr>
            <a:r>
              <a:rPr lang="en-US" sz="1200" dirty="0"/>
              <a:t>Frequency  of analysis</a:t>
            </a:r>
          </a:p>
          <a:p>
            <a:pPr marL="227013" lvl="2" indent="0">
              <a:lnSpc>
                <a:spcPct val="100000"/>
              </a:lnSpc>
              <a:spcBef>
                <a:spcPts val="600"/>
              </a:spcBef>
              <a:buNone/>
            </a:pPr>
            <a:r>
              <a:rPr lang="en-US" sz="1400" b="1" dirty="0">
                <a:solidFill>
                  <a:srgbClr val="C8D82D"/>
                </a:solidFill>
              </a:rPr>
              <a:t>Tools : </a:t>
            </a:r>
            <a:r>
              <a:rPr lang="en-US" sz="1200" dirty="0"/>
              <a:t>Pod types available for the analysis </a:t>
            </a:r>
          </a:p>
          <a:p>
            <a:pPr marL="969963" lvl="3" indent="-285750">
              <a:lnSpc>
                <a:spcPct val="100000"/>
              </a:lnSpc>
              <a:spcBef>
                <a:spcPts val="600"/>
              </a:spcBef>
            </a:pPr>
            <a:r>
              <a:rPr lang="en-US" sz="1200" dirty="0"/>
              <a:t>Energy, Speed, Pressure, Force, Striker.</a:t>
            </a:r>
          </a:p>
          <a:p>
            <a:pPr marL="227013" lvl="2" indent="0">
              <a:lnSpc>
                <a:spcPct val="100000"/>
              </a:lnSpc>
              <a:spcBef>
                <a:spcPts val="600"/>
              </a:spcBef>
              <a:buNone/>
            </a:pPr>
            <a:r>
              <a:rPr lang="en-US" sz="1400" b="1" dirty="0">
                <a:solidFill>
                  <a:srgbClr val="C8D82D"/>
                </a:solidFill>
              </a:rPr>
              <a:t>Software : </a:t>
            </a:r>
            <a:r>
              <a:rPr lang="en-US" sz="1200" dirty="0"/>
              <a:t>Software available for storage</a:t>
            </a:r>
          </a:p>
          <a:p>
            <a:pPr marL="969963" lvl="3" indent="-285750">
              <a:lnSpc>
                <a:spcPct val="100000"/>
              </a:lnSpc>
              <a:spcBef>
                <a:spcPts val="600"/>
              </a:spcBef>
            </a:pPr>
            <a:r>
              <a:rPr lang="en-US" sz="1200" dirty="0" err="1"/>
              <a:t>MyPod</a:t>
            </a:r>
            <a:r>
              <a:rPr lang="en-US" sz="1200" dirty="0"/>
              <a:t> / PLS / </a:t>
            </a:r>
            <a:r>
              <a:rPr lang="en-US" sz="1200" dirty="0" err="1"/>
              <a:t>IOManager</a:t>
            </a:r>
            <a:endParaRPr lang="en-US" sz="1200" dirty="0"/>
          </a:p>
          <a:p>
            <a:pPr marL="227013" lvl="2" indent="0">
              <a:lnSpc>
                <a:spcPct val="100000"/>
              </a:lnSpc>
              <a:spcBef>
                <a:spcPts val="600"/>
              </a:spcBef>
              <a:buNone/>
            </a:pPr>
            <a:endParaRPr lang="en-US" sz="1400" dirty="0"/>
          </a:p>
          <a:p>
            <a:pPr marL="227013" lvl="2" indent="0">
              <a:lnSpc>
                <a:spcPct val="100000"/>
              </a:lnSpc>
              <a:spcBef>
                <a:spcPts val="600"/>
              </a:spcBef>
              <a:buNone/>
            </a:pPr>
            <a:endParaRPr lang="en-US" sz="1400" dirty="0"/>
          </a:p>
          <a:p>
            <a:pPr marL="227013" lvl="2" indent="0">
              <a:lnSpc>
                <a:spcPct val="100000"/>
              </a:lnSpc>
              <a:spcBef>
                <a:spcPts val="600"/>
              </a:spcBef>
              <a:buNone/>
            </a:pPr>
            <a:endParaRPr lang="en-US" sz="1400" dirty="0"/>
          </a:p>
          <a:p>
            <a:pPr marL="227013" lvl="2" indent="0">
              <a:lnSpc>
                <a:spcPct val="100000"/>
              </a:lnSpc>
              <a:spcBef>
                <a:spcPts val="600"/>
              </a:spcBef>
              <a:buNone/>
            </a:pPr>
            <a:endParaRPr lang="en-US" sz="1400" dirty="0"/>
          </a:p>
        </p:txBody>
      </p:sp>
      <p:sp>
        <p:nvSpPr>
          <p:cNvPr id="3" name="Footer Placeholder 2">
            <a:extLst>
              <a:ext uri="{FF2B5EF4-FFF2-40B4-BE49-F238E27FC236}">
                <a16:creationId xmlns:a16="http://schemas.microsoft.com/office/drawing/2014/main" id="{0F74BF01-BA3C-14E5-331C-D63DC514C248}"/>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25</a:t>
            </a:fld>
            <a:endParaRPr lang="en-US" dirty="0">
              <a:solidFill>
                <a:schemeClr val="tx1">
                  <a:lumMod val="65000"/>
                  <a:lumOff val="35000"/>
                </a:schemeClr>
              </a:solidFill>
            </a:endParaRPr>
          </a:p>
        </p:txBody>
      </p:sp>
      <p:sp>
        <p:nvSpPr>
          <p:cNvPr id="7" name="Title 6">
            <a:extLst>
              <a:ext uri="{FF2B5EF4-FFF2-40B4-BE49-F238E27FC236}">
                <a16:creationId xmlns:a16="http://schemas.microsoft.com/office/drawing/2014/main" id="{B51B964A-C13F-E0C1-8C30-363AE323EB49}"/>
              </a:ext>
            </a:extLst>
          </p:cNvPr>
          <p:cNvSpPr>
            <a:spLocks noGrp="1"/>
          </p:cNvSpPr>
          <p:nvPr>
            <p:ph type="title"/>
          </p:nvPr>
        </p:nvSpPr>
        <p:spPr/>
        <p:txBody>
          <a:bodyPr/>
          <a:lstStyle/>
          <a:p>
            <a:r>
              <a:rPr lang="en-US" dirty="0"/>
              <a:t>6. Conclusion </a:t>
            </a:r>
            <a:endParaRPr lang="en-US" dirty="0">
              <a:solidFill>
                <a:srgbClr val="C8D82D"/>
              </a:solidFill>
            </a:endParaRPr>
          </a:p>
        </p:txBody>
      </p:sp>
      <p:sp>
        <p:nvSpPr>
          <p:cNvPr id="2" name="Content Placeholder 1">
            <a:extLst>
              <a:ext uri="{FF2B5EF4-FFF2-40B4-BE49-F238E27FC236}">
                <a16:creationId xmlns:a16="http://schemas.microsoft.com/office/drawing/2014/main" id="{D7B40427-05BE-FFF1-DAD7-60B4249B48B2}"/>
              </a:ext>
            </a:extLst>
          </p:cNvPr>
          <p:cNvSpPr>
            <a:spLocks noGrp="1"/>
          </p:cNvSpPr>
          <p:nvPr>
            <p:ph sz="half" idx="1"/>
          </p:nvPr>
        </p:nvSpPr>
        <p:spPr/>
        <p:txBody>
          <a:bodyPr/>
          <a:lstStyle/>
          <a:p>
            <a:r>
              <a:rPr lang="en-US" dirty="0"/>
              <a:t>6.1 method</a:t>
            </a:r>
          </a:p>
        </p:txBody>
      </p:sp>
      <p:sp>
        <p:nvSpPr>
          <p:cNvPr id="11" name="Rectangle 13">
            <a:extLst>
              <a:ext uri="{FF2B5EF4-FFF2-40B4-BE49-F238E27FC236}">
                <a16:creationId xmlns:a16="http://schemas.microsoft.com/office/drawing/2014/main" id="{5A83E81D-2231-3291-CE62-3C462E12711A}"/>
              </a:ext>
            </a:extLst>
          </p:cNvPr>
          <p:cNvSpPr>
            <a:spLocks noChangeArrowheads="1"/>
          </p:cNvSpPr>
          <p:nvPr/>
        </p:nvSpPr>
        <p:spPr bwMode="auto">
          <a:xfrm>
            <a:off x="0" y="649994"/>
            <a:ext cx="1684192"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100" b="0" i="0" u="none" strike="noStrike" cap="none" normalizeH="0" baseline="0">
                <a:ln>
                  <a:noFill/>
                </a:ln>
                <a:solidFill>
                  <a:srgbClr val="212121"/>
                </a:solidFill>
                <a:effectLst/>
                <a:latin typeface="Arial" panose="020B0604020202020204" pitchFamily="34" charset="0"/>
                <a:ea typeface="Times New Roman" panose="02020603050405020304" pitchFamily="18"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Footer Placeholder 4">
            <a:extLst>
              <a:ext uri="{FF2B5EF4-FFF2-40B4-BE49-F238E27FC236}">
                <a16:creationId xmlns:a16="http://schemas.microsoft.com/office/drawing/2014/main" id="{66F14974-9929-C197-0653-9DE4A01F3C65}"/>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
        <p:nvSpPr>
          <p:cNvPr id="9" name="Footer Placeholder 4">
            <a:extLst>
              <a:ext uri="{FF2B5EF4-FFF2-40B4-BE49-F238E27FC236}">
                <a16:creationId xmlns:a16="http://schemas.microsoft.com/office/drawing/2014/main" id="{82E11B71-8203-6001-75E0-A8E4812AA6AA}"/>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pic>
        <p:nvPicPr>
          <p:cNvPr id="6" name="Picture 5">
            <a:extLst>
              <a:ext uri="{FF2B5EF4-FFF2-40B4-BE49-F238E27FC236}">
                <a16:creationId xmlns:a16="http://schemas.microsoft.com/office/drawing/2014/main" id="{AB4852FA-129F-E533-83DE-F815336B1921}"/>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p:blipFill>
        <p:spPr>
          <a:xfrm>
            <a:off x="8347619" y="3819228"/>
            <a:ext cx="2716621" cy="2249730"/>
          </a:xfrm>
          <a:prstGeom prst="rect">
            <a:avLst/>
          </a:prstGeom>
        </p:spPr>
      </p:pic>
      <p:pic>
        <p:nvPicPr>
          <p:cNvPr id="10" name="Picture 9">
            <a:extLst>
              <a:ext uri="{FF2B5EF4-FFF2-40B4-BE49-F238E27FC236}">
                <a16:creationId xmlns:a16="http://schemas.microsoft.com/office/drawing/2014/main" id="{52E0BB19-8E97-3179-4926-237FCB2C7913}"/>
              </a:ext>
            </a:extLst>
          </p:cNvPr>
          <p:cNvPicPr>
            <a:picLocks noChangeAspect="1"/>
          </p:cNvPicPr>
          <p:nvPr/>
        </p:nvPicPr>
        <p:blipFill>
          <a:blip r:embed="rId5"/>
          <a:stretch>
            <a:fillRect/>
          </a:stretch>
        </p:blipFill>
        <p:spPr>
          <a:xfrm>
            <a:off x="7960828" y="1032638"/>
            <a:ext cx="1234440" cy="914400"/>
          </a:xfrm>
          <a:prstGeom prst="rect">
            <a:avLst/>
          </a:prstGeom>
        </p:spPr>
      </p:pic>
      <p:pic>
        <p:nvPicPr>
          <p:cNvPr id="12" name="Picture 11">
            <a:extLst>
              <a:ext uri="{FF2B5EF4-FFF2-40B4-BE49-F238E27FC236}">
                <a16:creationId xmlns:a16="http://schemas.microsoft.com/office/drawing/2014/main" id="{E9FC7BD1-6476-8066-7E5A-7E07345B1754}"/>
              </a:ext>
            </a:extLst>
          </p:cNvPr>
          <p:cNvPicPr>
            <a:picLocks noChangeAspect="1"/>
          </p:cNvPicPr>
          <p:nvPr/>
        </p:nvPicPr>
        <p:blipFill>
          <a:blip r:embed="rId6"/>
          <a:stretch>
            <a:fillRect/>
          </a:stretch>
        </p:blipFill>
        <p:spPr>
          <a:xfrm>
            <a:off x="9187757" y="1490073"/>
            <a:ext cx="1363980" cy="1036320"/>
          </a:xfrm>
          <a:prstGeom prst="rect">
            <a:avLst/>
          </a:prstGeom>
        </p:spPr>
      </p:pic>
      <p:pic>
        <p:nvPicPr>
          <p:cNvPr id="13" name="Picture 12">
            <a:extLst>
              <a:ext uri="{FF2B5EF4-FFF2-40B4-BE49-F238E27FC236}">
                <a16:creationId xmlns:a16="http://schemas.microsoft.com/office/drawing/2014/main" id="{7D016FAD-D0F4-615D-CE96-AE8F35A6C41E}"/>
              </a:ext>
            </a:extLst>
          </p:cNvPr>
          <p:cNvPicPr>
            <a:picLocks noChangeAspect="1"/>
          </p:cNvPicPr>
          <p:nvPr/>
        </p:nvPicPr>
        <p:blipFill>
          <a:blip r:embed="rId7"/>
          <a:stretch>
            <a:fillRect/>
          </a:stretch>
        </p:blipFill>
        <p:spPr>
          <a:xfrm>
            <a:off x="10437219" y="972545"/>
            <a:ext cx="1264920" cy="662940"/>
          </a:xfrm>
          <a:prstGeom prst="rect">
            <a:avLst/>
          </a:prstGeom>
        </p:spPr>
      </p:pic>
      <p:pic>
        <p:nvPicPr>
          <p:cNvPr id="14" name="Picture 13">
            <a:extLst>
              <a:ext uri="{FF2B5EF4-FFF2-40B4-BE49-F238E27FC236}">
                <a16:creationId xmlns:a16="http://schemas.microsoft.com/office/drawing/2014/main" id="{3AA9FACB-6C43-76BB-0462-11D5958DAACA}"/>
              </a:ext>
            </a:extLst>
          </p:cNvPr>
          <p:cNvPicPr>
            <a:picLocks noChangeAspect="1"/>
          </p:cNvPicPr>
          <p:nvPr/>
        </p:nvPicPr>
        <p:blipFill>
          <a:blip r:embed="rId8"/>
          <a:stretch>
            <a:fillRect/>
          </a:stretch>
        </p:blipFill>
        <p:spPr>
          <a:xfrm>
            <a:off x="7945588" y="2062795"/>
            <a:ext cx="1363980" cy="1022985"/>
          </a:xfrm>
          <a:prstGeom prst="rect">
            <a:avLst/>
          </a:prstGeom>
        </p:spPr>
      </p:pic>
      <p:pic>
        <p:nvPicPr>
          <p:cNvPr id="15" name="Picture 14">
            <a:extLst>
              <a:ext uri="{FF2B5EF4-FFF2-40B4-BE49-F238E27FC236}">
                <a16:creationId xmlns:a16="http://schemas.microsoft.com/office/drawing/2014/main" id="{2FE535C9-3EB4-930B-42BE-A9482123B0BC}"/>
              </a:ext>
            </a:extLst>
          </p:cNvPr>
          <p:cNvPicPr>
            <a:picLocks noChangeAspect="1"/>
          </p:cNvPicPr>
          <p:nvPr/>
        </p:nvPicPr>
        <p:blipFill>
          <a:blip r:embed="rId9"/>
          <a:stretch>
            <a:fillRect/>
          </a:stretch>
        </p:blipFill>
        <p:spPr>
          <a:xfrm>
            <a:off x="10437219" y="2311960"/>
            <a:ext cx="1287780" cy="723900"/>
          </a:xfrm>
          <a:prstGeom prst="rect">
            <a:avLst/>
          </a:prstGeom>
        </p:spPr>
      </p:pic>
    </p:spTree>
    <p:extLst>
      <p:ext uri="{BB962C8B-B14F-4D97-AF65-F5344CB8AC3E}">
        <p14:creationId xmlns:p14="http://schemas.microsoft.com/office/powerpoint/2010/main" val="4778684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0EF05A-9F2F-48A8-9B1E-1967DCD3341D}"/>
              </a:ext>
            </a:extLst>
          </p:cNvPr>
          <p:cNvSpPr>
            <a:spLocks noGrp="1"/>
          </p:cNvSpPr>
          <p:nvPr>
            <p:ph type="title"/>
          </p:nvPr>
        </p:nvSpPr>
        <p:spPr>
          <a:xfrm>
            <a:off x="4983384" y="2891960"/>
            <a:ext cx="3363481" cy="1325563"/>
          </a:xfrm>
        </p:spPr>
        <p:txBody>
          <a:bodyPr>
            <a:normAutofit/>
          </a:bodyPr>
          <a:lstStyle/>
          <a:p>
            <a:r>
              <a:rPr lang="en-US" sz="4000">
                <a:solidFill>
                  <a:srgbClr val="C7D82A"/>
                </a:solidFill>
              </a:rPr>
              <a:t>Thank you.</a:t>
            </a:r>
          </a:p>
        </p:txBody>
      </p:sp>
      <p:sp>
        <p:nvSpPr>
          <p:cNvPr id="2" name="Footer Placeholder 1">
            <a:extLst>
              <a:ext uri="{FF2B5EF4-FFF2-40B4-BE49-F238E27FC236}">
                <a16:creationId xmlns:a16="http://schemas.microsoft.com/office/drawing/2014/main" id="{BC16FB39-6125-4C8C-914C-1E864EA6C603}"/>
              </a:ext>
            </a:extLst>
          </p:cNvPr>
          <p:cNvSpPr>
            <a:spLocks noGrp="1"/>
          </p:cNvSpPr>
          <p:nvPr>
            <p:ph type="ftr" sz="quarter" idx="4294967295"/>
          </p:nvPr>
        </p:nvSpPr>
        <p:spPr>
          <a:xfrm>
            <a:off x="197962" y="6511729"/>
            <a:ext cx="1442302"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26</a:t>
            </a:fld>
            <a:endParaRPr lang="en-US" dirty="0">
              <a:solidFill>
                <a:schemeClr val="tx1">
                  <a:lumMod val="65000"/>
                  <a:lumOff val="35000"/>
                </a:schemeClr>
              </a:solidFill>
            </a:endParaRPr>
          </a:p>
        </p:txBody>
      </p:sp>
      <p:grpSp>
        <p:nvGrpSpPr>
          <p:cNvPr id="4" name="Group 3">
            <a:extLst>
              <a:ext uri="{FF2B5EF4-FFF2-40B4-BE49-F238E27FC236}">
                <a16:creationId xmlns:a16="http://schemas.microsoft.com/office/drawing/2014/main" id="{35C17136-C242-54A2-73C1-4C17E8D57866}"/>
              </a:ext>
            </a:extLst>
          </p:cNvPr>
          <p:cNvGrpSpPr/>
          <p:nvPr/>
        </p:nvGrpSpPr>
        <p:grpSpPr>
          <a:xfrm>
            <a:off x="3509627" y="4222924"/>
            <a:ext cx="5755984" cy="1169551"/>
            <a:chOff x="3509627" y="4222924"/>
            <a:chExt cx="5755984" cy="1169551"/>
          </a:xfrm>
        </p:grpSpPr>
        <p:sp>
          <p:nvSpPr>
            <p:cNvPr id="5" name="TextBox 4">
              <a:extLst>
                <a:ext uri="{FF2B5EF4-FFF2-40B4-BE49-F238E27FC236}">
                  <a16:creationId xmlns:a16="http://schemas.microsoft.com/office/drawing/2014/main" id="{F94BBC45-2301-2EF3-4058-566443E3D301}"/>
                </a:ext>
              </a:extLst>
            </p:cNvPr>
            <p:cNvSpPr txBox="1"/>
            <p:nvPr/>
          </p:nvSpPr>
          <p:spPr>
            <a:xfrm>
              <a:off x="3509627" y="4222924"/>
              <a:ext cx="2586373" cy="954107"/>
            </a:xfrm>
            <a:prstGeom prst="rect">
              <a:avLst/>
            </a:prstGeom>
            <a:noFill/>
          </p:spPr>
          <p:txBody>
            <a:bodyPr wrap="square" rtlCol="0">
              <a:spAutoFit/>
            </a:bodyPr>
            <a:lstStyle/>
            <a:p>
              <a:pPr algn="r"/>
              <a:r>
                <a:rPr lang="en-US" sz="1400" b="1">
                  <a:solidFill>
                    <a:srgbClr val="282828"/>
                  </a:solidFill>
                  <a:hlinkClick r:id="rId3"/>
                </a:rPr>
                <a:t>info@ezmetrology.com</a:t>
              </a:r>
              <a:endParaRPr lang="en-US" sz="1400" b="1">
                <a:solidFill>
                  <a:srgbClr val="282828"/>
                </a:solidFill>
              </a:endParaRPr>
            </a:p>
            <a:p>
              <a:pPr algn="r"/>
              <a:endParaRPr lang="en-US" sz="1400" b="1">
                <a:solidFill>
                  <a:srgbClr val="282828"/>
                </a:solidFill>
              </a:endParaRPr>
            </a:p>
            <a:p>
              <a:pPr algn="r"/>
              <a:r>
                <a:rPr lang="en-US" sz="1400" b="1">
                  <a:solidFill>
                    <a:srgbClr val="282828"/>
                  </a:solidFill>
                  <a:hlinkClick r:id="rId4"/>
                </a:rPr>
                <a:t>support@ezmetrology.com</a:t>
              </a:r>
              <a:endParaRPr lang="en-US" sz="1400" b="1">
                <a:solidFill>
                  <a:srgbClr val="282828"/>
                </a:solidFill>
              </a:endParaRPr>
            </a:p>
            <a:p>
              <a:pPr algn="r"/>
              <a:endParaRPr lang="en-US" sz="1400" b="1">
                <a:solidFill>
                  <a:srgbClr val="282828"/>
                </a:solidFill>
              </a:endParaRPr>
            </a:p>
          </p:txBody>
        </p:sp>
        <p:sp>
          <p:nvSpPr>
            <p:cNvPr id="6" name="TextBox 5">
              <a:extLst>
                <a:ext uri="{FF2B5EF4-FFF2-40B4-BE49-F238E27FC236}">
                  <a16:creationId xmlns:a16="http://schemas.microsoft.com/office/drawing/2014/main" id="{0DB4164D-285F-7B0B-B49E-AE756E48E191}"/>
                </a:ext>
              </a:extLst>
            </p:cNvPr>
            <p:cNvSpPr txBox="1"/>
            <p:nvPr/>
          </p:nvSpPr>
          <p:spPr>
            <a:xfrm>
              <a:off x="6679238" y="4222924"/>
              <a:ext cx="2586373" cy="1169551"/>
            </a:xfrm>
            <a:prstGeom prst="rect">
              <a:avLst/>
            </a:prstGeom>
            <a:noFill/>
          </p:spPr>
          <p:txBody>
            <a:bodyPr wrap="square" rtlCol="0">
              <a:spAutoFit/>
            </a:bodyPr>
            <a:lstStyle/>
            <a:p>
              <a:r>
                <a:rPr lang="en-US" sz="1400" b="1">
                  <a:hlinkClick r:id="rId5"/>
                </a:rPr>
                <a:t>www.ezmetrology.com</a:t>
              </a:r>
              <a:endParaRPr lang="en-US" sz="1400" b="1"/>
            </a:p>
            <a:p>
              <a:endParaRPr lang="en-US" sz="1400" b="1"/>
            </a:p>
            <a:p>
              <a:r>
                <a:rPr lang="en-US" sz="1400" b="1">
                  <a:solidFill>
                    <a:srgbClr val="282828"/>
                  </a:solidFill>
                  <a:hlinkClick r:id="rId6"/>
                </a:rPr>
                <a:t>portal.ezmetrology.com</a:t>
              </a:r>
              <a:endParaRPr lang="en-US" sz="1400" b="1">
                <a:solidFill>
                  <a:srgbClr val="282828"/>
                </a:solidFill>
              </a:endParaRPr>
            </a:p>
            <a:p>
              <a:endParaRPr lang="en-US" sz="1400" b="1">
                <a:solidFill>
                  <a:srgbClr val="282828"/>
                </a:solidFill>
              </a:endParaRPr>
            </a:p>
            <a:p>
              <a:r>
                <a:rPr lang="en-US" sz="1400" b="1">
                  <a:solidFill>
                    <a:srgbClr val="282828"/>
                  </a:solidFill>
                  <a:hlinkClick r:id="rId7"/>
                </a:rPr>
                <a:t>academy.ezmetrology.com</a:t>
              </a:r>
              <a:endParaRPr lang="en-US" sz="1400" b="1">
                <a:solidFill>
                  <a:srgbClr val="282828"/>
                </a:solidFill>
              </a:endParaRPr>
            </a:p>
          </p:txBody>
        </p:sp>
      </p:grpSp>
      <p:sp>
        <p:nvSpPr>
          <p:cNvPr id="7" name="Footer Placeholder 4">
            <a:extLst>
              <a:ext uri="{FF2B5EF4-FFF2-40B4-BE49-F238E27FC236}">
                <a16:creationId xmlns:a16="http://schemas.microsoft.com/office/drawing/2014/main" id="{3BAF82BA-7111-1DD2-118E-4134EFBF9327}"/>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8" name="Footer Placeholder 4">
            <a:extLst>
              <a:ext uri="{FF2B5EF4-FFF2-40B4-BE49-F238E27FC236}">
                <a16:creationId xmlns:a16="http://schemas.microsoft.com/office/drawing/2014/main" id="{15D299C7-381F-706B-7AF7-4BABB6F2E92A}"/>
              </a:ext>
            </a:extLst>
          </p:cNvPr>
          <p:cNvSpPr txBox="1">
            <a:spLocks/>
          </p:cNvSpPr>
          <p:nvPr/>
        </p:nvSpPr>
        <p:spPr>
          <a:xfrm>
            <a:off x="8786869"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Tree>
    <p:extLst>
      <p:ext uri="{BB962C8B-B14F-4D97-AF65-F5344CB8AC3E}">
        <p14:creationId xmlns:p14="http://schemas.microsoft.com/office/powerpoint/2010/main" val="19330854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01E34F4-F675-59B5-AA9F-0BAFC5CA6354}"/>
              </a:ext>
            </a:extLst>
          </p:cNvPr>
          <p:cNvPicPr>
            <a:picLocks noChangeAspect="1"/>
          </p:cNvPicPr>
          <p:nvPr/>
        </p:nvPicPr>
        <p:blipFill>
          <a:blip r:embed="rId2" cstate="email">
            <a:extLst>
              <a:ext uri="{28A0092B-C50C-407E-A947-70E740481C1C}">
                <a14:useLocalDpi xmlns:a14="http://schemas.microsoft.com/office/drawing/2010/main" val="0"/>
              </a:ext>
            </a:extLst>
          </a:blip>
          <a:srcRect/>
          <a:stretch/>
        </p:blipFill>
        <p:spPr>
          <a:xfrm>
            <a:off x="4954" y="0"/>
            <a:ext cx="12182091" cy="6858000"/>
          </a:xfrm>
          <a:prstGeom prst="rect">
            <a:avLst/>
          </a:prstGeom>
        </p:spPr>
      </p:pic>
      <p:sp>
        <p:nvSpPr>
          <p:cNvPr id="8" name="TextBox 7">
            <a:extLst>
              <a:ext uri="{FF2B5EF4-FFF2-40B4-BE49-F238E27FC236}">
                <a16:creationId xmlns:a16="http://schemas.microsoft.com/office/drawing/2014/main" id="{1FF2D4D0-3DA3-4B3C-9812-FA22438D4936}"/>
              </a:ext>
            </a:extLst>
          </p:cNvPr>
          <p:cNvSpPr txBox="1"/>
          <p:nvPr/>
        </p:nvSpPr>
        <p:spPr>
          <a:xfrm>
            <a:off x="3580729" y="3024643"/>
            <a:ext cx="5030542" cy="808713"/>
          </a:xfrm>
          <a:prstGeom prst="rect">
            <a:avLst/>
          </a:prstGeom>
          <a:noFill/>
        </p:spPr>
        <p:txBody>
          <a:bodyPr wrap="square">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i="0" u="none" strike="noStrike" kern="1200" cap="none" normalizeH="0" noProof="0">
                <a:ln>
                  <a:noFill/>
                </a:ln>
                <a:solidFill>
                  <a:schemeClr val="bg1"/>
                </a:solidFill>
                <a:effectLst/>
                <a:uLnTx/>
                <a:uFillTx/>
                <a:latin typeface="+mj-lt"/>
              </a:rPr>
              <a:t>Company Pages</a:t>
            </a:r>
          </a:p>
        </p:txBody>
      </p:sp>
      <p:pic>
        <p:nvPicPr>
          <p:cNvPr id="11" name="Picture 10" descr="A picture containing text, clipart&#10;&#10;Description automatically generated">
            <a:extLst>
              <a:ext uri="{FF2B5EF4-FFF2-40B4-BE49-F238E27FC236}">
                <a16:creationId xmlns:a16="http://schemas.microsoft.com/office/drawing/2014/main" id="{A09DE6E1-A8E8-4843-990D-EE068149EBD0}"/>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941058" y="2215930"/>
            <a:ext cx="6338108" cy="808713"/>
          </a:xfrm>
          <a:prstGeom prst="rect">
            <a:avLst/>
          </a:prstGeom>
        </p:spPr>
      </p:pic>
      <p:sp>
        <p:nvSpPr>
          <p:cNvPr id="3" name="Picture Placeholder 2">
            <a:extLst>
              <a:ext uri="{FF2B5EF4-FFF2-40B4-BE49-F238E27FC236}">
                <a16:creationId xmlns:a16="http://schemas.microsoft.com/office/drawing/2014/main" id="{64CBDF09-78DF-8E04-2317-E08B77EC34B9}"/>
              </a:ext>
            </a:extLst>
          </p:cNvPr>
          <p:cNvSpPr>
            <a:spLocks noGrp="1"/>
          </p:cNvSpPr>
          <p:nvPr>
            <p:ph type="pic" sz="quarter" idx="11"/>
          </p:nvPr>
        </p:nvSpPr>
        <p:spPr/>
        <p:txBody>
          <a:bodyPr/>
          <a:lstStyle/>
          <a:p>
            <a:endParaRPr lang="en-US"/>
          </a:p>
        </p:txBody>
      </p:sp>
    </p:spTree>
    <p:extLst>
      <p:ext uri="{BB962C8B-B14F-4D97-AF65-F5344CB8AC3E}">
        <p14:creationId xmlns:p14="http://schemas.microsoft.com/office/powerpoint/2010/main" val="21015788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4F639-3CC3-4180-A5AF-827456530BC5}"/>
              </a:ext>
            </a:extLst>
          </p:cNvPr>
          <p:cNvSpPr>
            <a:spLocks noGrp="1"/>
          </p:cNvSpPr>
          <p:nvPr>
            <p:ph type="title"/>
          </p:nvPr>
        </p:nvSpPr>
        <p:spPr>
          <a:xfrm>
            <a:off x="1554480" y="365760"/>
            <a:ext cx="9801447" cy="667512"/>
          </a:xfrm>
        </p:spPr>
        <p:txBody>
          <a:bodyPr>
            <a:normAutofit/>
          </a:bodyPr>
          <a:lstStyle/>
          <a:p>
            <a:r>
              <a:rPr lang="en-US" sz="2400"/>
              <a:t>COMPANY OVERVIEW</a:t>
            </a:r>
          </a:p>
        </p:txBody>
      </p:sp>
      <p:sp>
        <p:nvSpPr>
          <p:cNvPr id="3" name="Content Placeholder 2">
            <a:extLst>
              <a:ext uri="{FF2B5EF4-FFF2-40B4-BE49-F238E27FC236}">
                <a16:creationId xmlns:a16="http://schemas.microsoft.com/office/drawing/2014/main" id="{1BEEE4C2-812E-4930-89EC-9171FCBC012C}"/>
              </a:ext>
            </a:extLst>
          </p:cNvPr>
          <p:cNvSpPr>
            <a:spLocks noGrp="1"/>
          </p:cNvSpPr>
          <p:nvPr>
            <p:ph sz="half" idx="1"/>
          </p:nvPr>
        </p:nvSpPr>
        <p:spPr>
          <a:xfrm>
            <a:off x="1439911" y="1420653"/>
            <a:ext cx="5181600" cy="4740808"/>
          </a:xfrm>
        </p:spPr>
        <p:txBody>
          <a:bodyPr vert="horz" lIns="91440" tIns="45720" rIns="91440" bIns="45720" numCol="1" rtlCol="0" anchor="t">
            <a:normAutofit fontScale="25000" lnSpcReduction="20000"/>
          </a:bodyPr>
          <a:lstStyle/>
          <a:p>
            <a:pPr>
              <a:lnSpc>
                <a:spcPct val="120000"/>
              </a:lnSpc>
              <a:spcBef>
                <a:spcPts val="0"/>
              </a:spcBef>
            </a:pPr>
            <a:r>
              <a:rPr lang="en-US" sz="5600"/>
              <a:t>Founded in 2006 by Carine Woldanski and Tom Van Esch</a:t>
            </a:r>
          </a:p>
          <a:p>
            <a:pPr>
              <a:lnSpc>
                <a:spcPct val="120000"/>
              </a:lnSpc>
              <a:spcBef>
                <a:spcPts val="0"/>
              </a:spcBef>
            </a:pPr>
            <a:endParaRPr lang="en-US" sz="5600"/>
          </a:p>
          <a:p>
            <a:pPr>
              <a:lnSpc>
                <a:spcPct val="120000"/>
              </a:lnSpc>
              <a:spcBef>
                <a:spcPts val="0"/>
              </a:spcBef>
            </a:pPr>
            <a:r>
              <a:rPr lang="en-US" sz="5600"/>
              <a:t>Global Operations   </a:t>
            </a:r>
          </a:p>
          <a:p>
            <a:pPr lvl="1">
              <a:lnSpc>
                <a:spcPct val="120000"/>
              </a:lnSpc>
              <a:spcBef>
                <a:spcPts val="0"/>
              </a:spcBef>
              <a:buSzPct val="70000"/>
              <a:buFont typeface="Wingdings" panose="05000000000000000000" pitchFamily="2" charset="2"/>
              <a:buChar char="Ø"/>
            </a:pPr>
            <a:r>
              <a:rPr lang="en-US" sz="5600"/>
              <a:t>USA          Headquarters in Michigan</a:t>
            </a:r>
          </a:p>
          <a:p>
            <a:pPr lvl="1">
              <a:lnSpc>
                <a:spcPct val="120000"/>
              </a:lnSpc>
              <a:spcBef>
                <a:spcPts val="0"/>
              </a:spcBef>
              <a:buSzPct val="70000"/>
              <a:buFont typeface="Wingdings" panose="05000000000000000000" pitchFamily="2" charset="2"/>
              <a:buChar char="Ø"/>
            </a:pPr>
            <a:r>
              <a:rPr lang="en-US" sz="5600"/>
              <a:t>Europe     Support office in Luxembourg </a:t>
            </a:r>
          </a:p>
          <a:p>
            <a:pPr lvl="1">
              <a:lnSpc>
                <a:spcPct val="120000"/>
              </a:lnSpc>
              <a:spcBef>
                <a:spcPts val="0"/>
              </a:spcBef>
              <a:buSzPct val="70000"/>
              <a:buFont typeface="Wingdings" panose="05000000000000000000" pitchFamily="2" charset="2"/>
              <a:buChar char="Ø"/>
            </a:pPr>
            <a:r>
              <a:rPr lang="en-US" sz="5600"/>
              <a:t>Asia          Partnerships </a:t>
            </a:r>
          </a:p>
          <a:p>
            <a:pPr lvl="1">
              <a:lnSpc>
                <a:spcPct val="120000"/>
              </a:lnSpc>
              <a:spcBef>
                <a:spcPts val="0"/>
              </a:spcBef>
            </a:pPr>
            <a:endParaRPr lang="en-US" sz="5600"/>
          </a:p>
          <a:p>
            <a:pPr>
              <a:lnSpc>
                <a:spcPct val="120000"/>
              </a:lnSpc>
              <a:spcBef>
                <a:spcPts val="0"/>
              </a:spcBef>
            </a:pPr>
            <a:r>
              <a:rPr lang="en-US" sz="5600"/>
              <a:t> EZMetrology</a:t>
            </a:r>
          </a:p>
          <a:p>
            <a:pPr lvl="1">
              <a:lnSpc>
                <a:spcPct val="120000"/>
              </a:lnSpc>
              <a:spcBef>
                <a:spcPts val="0"/>
              </a:spcBef>
              <a:buSzPct val="70000"/>
              <a:buFont typeface="Wingdings" panose="05000000000000000000" pitchFamily="2" charset="2"/>
              <a:buChar char="Ø"/>
            </a:pPr>
            <a:r>
              <a:rPr lang="en-US" sz="5600"/>
              <a:t>60% Development and Engineering </a:t>
            </a:r>
          </a:p>
          <a:p>
            <a:pPr lvl="1">
              <a:lnSpc>
                <a:spcPct val="120000"/>
              </a:lnSpc>
              <a:spcBef>
                <a:spcPts val="0"/>
              </a:spcBef>
              <a:buSzPct val="70000"/>
              <a:buFont typeface="Wingdings" panose="05000000000000000000" pitchFamily="2" charset="2"/>
              <a:buChar char="Ø"/>
            </a:pPr>
            <a:r>
              <a:rPr lang="en-US" sz="5600"/>
              <a:t>30% Support and Training </a:t>
            </a:r>
          </a:p>
          <a:p>
            <a:pPr lvl="1">
              <a:lnSpc>
                <a:spcPct val="120000"/>
              </a:lnSpc>
              <a:spcBef>
                <a:spcPts val="0"/>
              </a:spcBef>
              <a:buSzPct val="70000"/>
              <a:buFont typeface="Wingdings" panose="05000000000000000000" pitchFamily="2" charset="2"/>
              <a:buChar char="Ø"/>
            </a:pPr>
            <a:r>
              <a:rPr lang="en-US" sz="5600"/>
              <a:t>10% Administration and Sales </a:t>
            </a:r>
          </a:p>
          <a:p>
            <a:pPr marL="685800" lvl="2" indent="0">
              <a:lnSpc>
                <a:spcPct val="120000"/>
              </a:lnSpc>
              <a:spcBef>
                <a:spcPts val="0"/>
              </a:spcBef>
              <a:buNone/>
            </a:pPr>
            <a:endParaRPr lang="en-US" sz="5600"/>
          </a:p>
          <a:p>
            <a:pPr>
              <a:lnSpc>
                <a:spcPct val="120000"/>
              </a:lnSpc>
              <a:spcBef>
                <a:spcPts val="0"/>
              </a:spcBef>
            </a:pPr>
            <a:r>
              <a:rPr lang="en-US" sz="5600"/>
              <a:t>Consistent annual growth over the past 15 years.</a:t>
            </a:r>
          </a:p>
          <a:p>
            <a:pPr>
              <a:lnSpc>
                <a:spcPct val="120000"/>
              </a:lnSpc>
              <a:spcBef>
                <a:spcPts val="0"/>
              </a:spcBef>
            </a:pPr>
            <a:endParaRPr lang="en-US" sz="5600"/>
          </a:p>
          <a:p>
            <a:pPr>
              <a:lnSpc>
                <a:spcPct val="120000"/>
              </a:lnSpc>
              <a:spcBef>
                <a:spcPts val="0"/>
              </a:spcBef>
            </a:pPr>
            <a:r>
              <a:rPr lang="en-US" sz="5600"/>
              <a:t>Developing innovative, creative and practical products.</a:t>
            </a:r>
          </a:p>
          <a:p>
            <a:endParaRPr lang="en-US"/>
          </a:p>
        </p:txBody>
      </p:sp>
      <p:sp>
        <p:nvSpPr>
          <p:cNvPr id="5" name="Footer Placeholder 4">
            <a:extLst>
              <a:ext uri="{FF2B5EF4-FFF2-40B4-BE49-F238E27FC236}">
                <a16:creationId xmlns:a16="http://schemas.microsoft.com/office/drawing/2014/main" id="{46466289-6C4A-4AD0-B3AD-F57DC398B9D1}"/>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28</a:t>
            </a:fld>
            <a:endParaRPr lang="en-US" dirty="0">
              <a:solidFill>
                <a:schemeClr val="tx1">
                  <a:lumMod val="65000"/>
                  <a:lumOff val="35000"/>
                </a:schemeClr>
              </a:solidFill>
            </a:endParaRPr>
          </a:p>
        </p:txBody>
      </p:sp>
      <p:pic>
        <p:nvPicPr>
          <p:cNvPr id="4" name="Picture 3">
            <a:extLst>
              <a:ext uri="{FF2B5EF4-FFF2-40B4-BE49-F238E27FC236}">
                <a16:creationId xmlns:a16="http://schemas.microsoft.com/office/drawing/2014/main" id="{B6A96D03-1B2D-438F-E79D-B56FAAE1B57E}"/>
              </a:ext>
            </a:extLst>
          </p:cNvPr>
          <p:cNvPicPr>
            <a:picLocks noChangeAspect="1"/>
          </p:cNvPicPr>
          <p:nvPr/>
        </p:nvPicPr>
        <p:blipFill>
          <a:blip r:embed="rId3"/>
          <a:srcRect l="525" t="468" r="555" b="1431"/>
          <a:stretch/>
        </p:blipFill>
        <p:spPr>
          <a:xfrm>
            <a:off x="6762750" y="1583323"/>
            <a:ext cx="5057775" cy="3655428"/>
          </a:xfrm>
          <a:prstGeom prst="rect">
            <a:avLst/>
          </a:prstGeom>
          <a:ln>
            <a:noFill/>
          </a:ln>
        </p:spPr>
      </p:pic>
      <p:sp>
        <p:nvSpPr>
          <p:cNvPr id="6" name="Footer Placeholder 4">
            <a:extLst>
              <a:ext uri="{FF2B5EF4-FFF2-40B4-BE49-F238E27FC236}">
                <a16:creationId xmlns:a16="http://schemas.microsoft.com/office/drawing/2014/main" id="{4423C3E7-4429-C091-55E4-38B207327823}"/>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7" name="Footer Placeholder 4">
            <a:extLst>
              <a:ext uri="{FF2B5EF4-FFF2-40B4-BE49-F238E27FC236}">
                <a16:creationId xmlns:a16="http://schemas.microsoft.com/office/drawing/2014/main" id="{550D9390-6231-19C5-07C6-FC0C324C20E0}"/>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Tree>
    <p:extLst>
      <p:ext uri="{BB962C8B-B14F-4D97-AF65-F5344CB8AC3E}">
        <p14:creationId xmlns:p14="http://schemas.microsoft.com/office/powerpoint/2010/main" val="23595002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99E450-4F58-6A70-950F-AA93F641F499}"/>
              </a:ext>
            </a:extLst>
          </p:cNvPr>
          <p:cNvPicPr>
            <a:picLocks noChangeAspect="1"/>
          </p:cNvPicPr>
          <p:nvPr/>
        </p:nvPicPr>
        <p:blipFill>
          <a:blip r:embed="rId4"/>
          <a:stretch>
            <a:fillRect/>
          </a:stretch>
        </p:blipFill>
        <p:spPr>
          <a:xfrm>
            <a:off x="1474247" y="1277059"/>
            <a:ext cx="10180320" cy="5295900"/>
          </a:xfrm>
          <a:prstGeom prst="rect">
            <a:avLst/>
          </a:prstGeom>
        </p:spPr>
      </p:pic>
      <p:sp>
        <p:nvSpPr>
          <p:cNvPr id="4" name="Title 3">
            <a:extLst>
              <a:ext uri="{FF2B5EF4-FFF2-40B4-BE49-F238E27FC236}">
                <a16:creationId xmlns:a16="http://schemas.microsoft.com/office/drawing/2014/main" id="{E740742F-9103-4C49-8EBC-3D68C74CC899}"/>
              </a:ext>
            </a:extLst>
          </p:cNvPr>
          <p:cNvSpPr>
            <a:spLocks noGrp="1"/>
          </p:cNvSpPr>
          <p:nvPr>
            <p:ph type="title"/>
          </p:nvPr>
        </p:nvSpPr>
        <p:spPr>
          <a:xfrm>
            <a:off x="3428348" y="496183"/>
            <a:ext cx="5868673" cy="649483"/>
          </a:xfrm>
        </p:spPr>
        <p:txBody>
          <a:bodyPr>
            <a:normAutofit fontScale="90000"/>
          </a:bodyPr>
          <a:lstStyle/>
          <a:p>
            <a:pPr algn="ctr"/>
            <a:r>
              <a:rPr lang="en-US" sz="2400"/>
              <a:t>SHARING OUR PASSION WORLDWIDE WITH CUSTOMERS AT</a:t>
            </a:r>
          </a:p>
        </p:txBody>
      </p:sp>
      <p:sp>
        <p:nvSpPr>
          <p:cNvPr id="3" name="Footer Placeholder 2">
            <a:extLst>
              <a:ext uri="{FF2B5EF4-FFF2-40B4-BE49-F238E27FC236}">
                <a16:creationId xmlns:a16="http://schemas.microsoft.com/office/drawing/2014/main" id="{5DD80B17-588D-4CEE-82A4-16B7429AA7FE}"/>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29</a:t>
            </a:fld>
            <a:endParaRPr lang="en-US" dirty="0">
              <a:solidFill>
                <a:schemeClr val="tx1">
                  <a:lumMod val="65000"/>
                  <a:lumOff val="35000"/>
                </a:schemeClr>
              </a:solidFill>
            </a:endParaRPr>
          </a:p>
        </p:txBody>
      </p:sp>
      <p:sp>
        <p:nvSpPr>
          <p:cNvPr id="6" name="TextBox 5">
            <a:extLst>
              <a:ext uri="{FF2B5EF4-FFF2-40B4-BE49-F238E27FC236}">
                <a16:creationId xmlns:a16="http://schemas.microsoft.com/office/drawing/2014/main" id="{F2A20D57-5839-4AB2-93F3-D3D758FA4DF2}"/>
              </a:ext>
            </a:extLst>
          </p:cNvPr>
          <p:cNvSpPr txBox="1"/>
          <p:nvPr/>
        </p:nvSpPr>
        <p:spPr>
          <a:xfrm>
            <a:off x="1365264" y="6954"/>
            <a:ext cx="3224847" cy="6617196"/>
          </a:xfrm>
          <a:prstGeom prst="rect">
            <a:avLst/>
          </a:prstGeom>
          <a:noFill/>
        </p:spPr>
        <p:txBody>
          <a:bodyPr wrap="square" lIns="91440" tIns="45720" rIns="91440" bIns="45720" rtlCol="0" anchor="t">
            <a:spAutoFit/>
          </a:bodyPr>
          <a:lstStyle/>
          <a:p>
            <a:endParaRPr lang="pt-BR" sz="1200" spc="100">
              <a:solidFill>
                <a:srgbClr val="282828"/>
              </a:solidFill>
            </a:endParaRPr>
          </a:p>
          <a:p>
            <a:endParaRPr lang="pt-BR" sz="1200" spc="100">
              <a:solidFill>
                <a:srgbClr val="282828"/>
              </a:solidFill>
            </a:endParaRPr>
          </a:p>
          <a:p>
            <a:endParaRPr lang="pt-BR" sz="1200" spc="100">
              <a:solidFill>
                <a:srgbClr val="282828"/>
              </a:solidFill>
            </a:endParaRPr>
          </a:p>
          <a:p>
            <a:endParaRPr lang="pt-BR" sz="1200" spc="100">
              <a:solidFill>
                <a:srgbClr val="282828"/>
              </a:solidFill>
            </a:endParaRPr>
          </a:p>
          <a:p>
            <a:r>
              <a:rPr lang="pt-BR" sz="1200" spc="100">
                <a:solidFill>
                  <a:srgbClr val="282828"/>
                </a:solidFill>
              </a:rPr>
              <a:t>ALPINE</a:t>
            </a:r>
            <a:endParaRPr lang="pt-BR"/>
          </a:p>
          <a:p>
            <a:r>
              <a:rPr lang="pt-BR" sz="1200" spc="100">
                <a:solidFill>
                  <a:srgbClr val="282828"/>
                </a:solidFill>
              </a:rPr>
              <a:t>ARRIVAL</a:t>
            </a:r>
          </a:p>
          <a:p>
            <a:r>
              <a:rPr lang="pt-BR" sz="1200" spc="100">
                <a:solidFill>
                  <a:srgbClr val="282828"/>
                </a:solidFill>
              </a:rPr>
              <a:t>AUDI</a:t>
            </a:r>
          </a:p>
          <a:p>
            <a:r>
              <a:rPr lang="pt-BR" sz="1200" spc="100">
                <a:solidFill>
                  <a:srgbClr val="282828"/>
                </a:solidFill>
              </a:rPr>
              <a:t>BMW</a:t>
            </a:r>
          </a:p>
          <a:p>
            <a:r>
              <a:rPr lang="pt-BR" sz="1200" spc="100">
                <a:solidFill>
                  <a:srgbClr val="282828"/>
                </a:solidFill>
              </a:rPr>
              <a:t>BROSE</a:t>
            </a:r>
          </a:p>
          <a:p>
            <a:r>
              <a:rPr lang="pt-BR" sz="1200" spc="100">
                <a:solidFill>
                  <a:srgbClr val="282828"/>
                </a:solidFill>
              </a:rPr>
              <a:t>CANOO</a:t>
            </a:r>
          </a:p>
          <a:p>
            <a:r>
              <a:rPr lang="pt-BR" sz="1200" spc="100">
                <a:solidFill>
                  <a:srgbClr val="282828"/>
                </a:solidFill>
              </a:rPr>
              <a:t>CATERPILLAR</a:t>
            </a:r>
          </a:p>
          <a:p>
            <a:r>
              <a:rPr lang="pt-BR" sz="1200" spc="100">
                <a:solidFill>
                  <a:srgbClr val="282828"/>
                </a:solidFill>
              </a:rPr>
              <a:t>CHRYSLER</a:t>
            </a:r>
          </a:p>
          <a:p>
            <a:r>
              <a:rPr lang="pt-BR" sz="1200" spc="100">
                <a:solidFill>
                  <a:srgbClr val="282828"/>
                </a:solidFill>
              </a:rPr>
              <a:t>DACIA</a:t>
            </a:r>
          </a:p>
          <a:p>
            <a:r>
              <a:rPr lang="pt-BR" sz="1200" spc="100">
                <a:solidFill>
                  <a:srgbClr val="282828"/>
                </a:solidFill>
              </a:rPr>
              <a:t>DAIHATSU</a:t>
            </a:r>
          </a:p>
          <a:p>
            <a:r>
              <a:rPr lang="pt-BR" sz="1200" spc="100">
                <a:solidFill>
                  <a:srgbClr val="282828"/>
                </a:solidFill>
              </a:rPr>
              <a:t>DAIMLER</a:t>
            </a:r>
          </a:p>
          <a:p>
            <a:r>
              <a:rPr lang="pt-BR" sz="1200" spc="100">
                <a:solidFill>
                  <a:srgbClr val="282828"/>
                </a:solidFill>
              </a:rPr>
              <a:t>DENSO</a:t>
            </a:r>
          </a:p>
          <a:p>
            <a:r>
              <a:rPr lang="pt-BR" sz="1200" spc="100">
                <a:solidFill>
                  <a:srgbClr val="282828"/>
                </a:solidFill>
              </a:rPr>
              <a:t>FAW</a:t>
            </a:r>
          </a:p>
          <a:p>
            <a:r>
              <a:rPr lang="pt-BR" sz="1200" spc="100">
                <a:solidFill>
                  <a:srgbClr val="282828"/>
                </a:solidFill>
              </a:rPr>
              <a:t>FAURECIA</a:t>
            </a:r>
          </a:p>
          <a:p>
            <a:r>
              <a:rPr lang="pt-BR" sz="1200" spc="100">
                <a:solidFill>
                  <a:srgbClr val="282828"/>
                </a:solidFill>
              </a:rPr>
              <a:t>FERRARI</a:t>
            </a:r>
          </a:p>
          <a:p>
            <a:r>
              <a:rPr lang="pt-BR" sz="1200" spc="100">
                <a:solidFill>
                  <a:srgbClr val="282828"/>
                </a:solidFill>
              </a:rPr>
              <a:t>FIAT</a:t>
            </a:r>
          </a:p>
          <a:p>
            <a:r>
              <a:rPr lang="pt-BR" sz="1200" spc="100">
                <a:solidFill>
                  <a:srgbClr val="282828"/>
                </a:solidFill>
              </a:rPr>
              <a:t>FORD</a:t>
            </a:r>
          </a:p>
          <a:p>
            <a:r>
              <a:rPr lang="pt-BR" sz="1200" spc="100">
                <a:solidFill>
                  <a:srgbClr val="282828"/>
                </a:solidFill>
              </a:rPr>
              <a:t>GAC</a:t>
            </a:r>
          </a:p>
          <a:p>
            <a:r>
              <a:rPr lang="pt-BR" sz="1200" spc="100">
                <a:solidFill>
                  <a:srgbClr val="282828"/>
                </a:solidFill>
              </a:rPr>
              <a:t>GENERAL MOTORS</a:t>
            </a:r>
          </a:p>
          <a:p>
            <a:r>
              <a:rPr lang="pt-BR" sz="1200" spc="100">
                <a:solidFill>
                  <a:srgbClr val="282828"/>
                </a:solidFill>
              </a:rPr>
              <a:t>GG MOTORS</a:t>
            </a:r>
          </a:p>
          <a:p>
            <a:r>
              <a:rPr lang="pt-BR" sz="1200" spc="100">
                <a:solidFill>
                  <a:srgbClr val="282828"/>
                </a:solidFill>
              </a:rPr>
              <a:t>HUMANETICS</a:t>
            </a:r>
          </a:p>
          <a:p>
            <a:r>
              <a:rPr lang="pt-BR" sz="1200" spc="100">
                <a:solidFill>
                  <a:srgbClr val="282828"/>
                </a:solidFill>
              </a:rPr>
              <a:t>HONDA</a:t>
            </a:r>
          </a:p>
          <a:p>
            <a:r>
              <a:rPr lang="pt-BR" sz="1200" spc="100">
                <a:solidFill>
                  <a:srgbClr val="282828"/>
                </a:solidFill>
              </a:rPr>
              <a:t>HYUNDAI</a:t>
            </a:r>
          </a:p>
          <a:p>
            <a:r>
              <a:rPr lang="pt-BR" sz="1200" spc="100">
                <a:solidFill>
                  <a:srgbClr val="282828"/>
                </a:solidFill>
              </a:rPr>
              <a:t>INFINITI</a:t>
            </a:r>
          </a:p>
          <a:p>
            <a:r>
              <a:rPr lang="pt-BR" sz="1200" spc="100">
                <a:solidFill>
                  <a:srgbClr val="282828"/>
                </a:solidFill>
              </a:rPr>
              <a:t>JAGUAR</a:t>
            </a:r>
          </a:p>
          <a:p>
            <a:r>
              <a:rPr lang="pt-BR" sz="1200" spc="100">
                <a:solidFill>
                  <a:srgbClr val="282828"/>
                </a:solidFill>
              </a:rPr>
              <a:t>JEEP</a:t>
            </a:r>
          </a:p>
          <a:p>
            <a:r>
              <a:rPr lang="pt-BR" sz="1200" spc="100">
                <a:solidFill>
                  <a:srgbClr val="282828"/>
                </a:solidFill>
              </a:rPr>
              <a:t>KASEIKOGYO</a:t>
            </a:r>
          </a:p>
          <a:p>
            <a:r>
              <a:rPr lang="pt-BR" sz="1200" spc="100">
                <a:solidFill>
                  <a:srgbClr val="282828"/>
                </a:solidFill>
              </a:rPr>
              <a:t>KIA</a:t>
            </a:r>
          </a:p>
          <a:p>
            <a:r>
              <a:rPr lang="pt-BR" sz="1200" spc="100">
                <a:solidFill>
                  <a:srgbClr val="282828"/>
                </a:solidFill>
              </a:rPr>
              <a:t>KIEKERT</a:t>
            </a:r>
          </a:p>
          <a:p>
            <a:endParaRPr lang="pt-BR" sz="1400" spc="100">
              <a:solidFill>
                <a:srgbClr val="282828"/>
              </a:solidFill>
            </a:endParaRPr>
          </a:p>
          <a:p>
            <a:endParaRPr lang="pt-BR" sz="1400" spc="100">
              <a:solidFill>
                <a:srgbClr val="282828"/>
              </a:solidFill>
            </a:endParaRPr>
          </a:p>
        </p:txBody>
      </p:sp>
      <p:sp>
        <p:nvSpPr>
          <p:cNvPr id="10" name="TextBox 9">
            <a:extLst>
              <a:ext uri="{FF2B5EF4-FFF2-40B4-BE49-F238E27FC236}">
                <a16:creationId xmlns:a16="http://schemas.microsoft.com/office/drawing/2014/main" id="{B19FFA8F-F0CD-4696-85AD-C3F4F96B41D6}"/>
              </a:ext>
            </a:extLst>
          </p:cNvPr>
          <p:cNvSpPr txBox="1"/>
          <p:nvPr/>
        </p:nvSpPr>
        <p:spPr>
          <a:xfrm>
            <a:off x="8247206" y="-72416"/>
            <a:ext cx="3934200" cy="6370975"/>
          </a:xfrm>
          <a:prstGeom prst="rect">
            <a:avLst/>
          </a:prstGeom>
          <a:noFill/>
        </p:spPr>
        <p:txBody>
          <a:bodyPr wrap="square" lIns="91440" tIns="45720" rIns="91440" bIns="45720" rtlCol="0" anchor="t">
            <a:spAutoFit/>
          </a:bodyPr>
          <a:lstStyle/>
          <a:p>
            <a:pPr algn="r"/>
            <a:endParaRPr lang="en-US" sz="1200">
              <a:ea typeface="+mn-lt"/>
              <a:cs typeface="+mn-lt"/>
            </a:endParaRPr>
          </a:p>
          <a:p>
            <a:pPr algn="r"/>
            <a:endParaRPr lang="en-US" sz="1200">
              <a:ea typeface="+mn-lt"/>
              <a:cs typeface="+mn-lt"/>
            </a:endParaRPr>
          </a:p>
          <a:p>
            <a:pPr algn="r"/>
            <a:endParaRPr lang="en-US" sz="1200">
              <a:ea typeface="+mn-lt"/>
              <a:cs typeface="+mn-lt"/>
            </a:endParaRPr>
          </a:p>
          <a:p>
            <a:pPr algn="r"/>
            <a:r>
              <a:rPr lang="en-US" sz="1200">
                <a:ea typeface="+mn-lt"/>
                <a:cs typeface="+mn-lt"/>
              </a:rPr>
              <a:t>LADA</a:t>
            </a:r>
            <a:endParaRPr lang="en-US" sz="1200"/>
          </a:p>
          <a:p>
            <a:pPr algn="r"/>
            <a:r>
              <a:rPr lang="en-US" sz="1200">
                <a:ea typeface="+mn-lt"/>
                <a:cs typeface="+mn-lt"/>
              </a:rPr>
              <a:t>MACK</a:t>
            </a:r>
            <a:endParaRPr lang="en-US" sz="1200"/>
          </a:p>
          <a:p>
            <a:pPr algn="r"/>
            <a:r>
              <a:rPr lang="en-US" sz="1200">
                <a:solidFill>
                  <a:srgbClr val="282828"/>
                </a:solidFill>
              </a:rPr>
              <a:t>MAHINDRA</a:t>
            </a:r>
            <a:endParaRPr lang="en-US" sz="1200"/>
          </a:p>
          <a:p>
            <a:pPr algn="r"/>
            <a:r>
              <a:rPr lang="en-US" sz="1200">
                <a:solidFill>
                  <a:srgbClr val="282828"/>
                </a:solidFill>
              </a:rPr>
              <a:t>MARUTI</a:t>
            </a:r>
          </a:p>
          <a:p>
            <a:pPr algn="r"/>
            <a:r>
              <a:rPr lang="en-US" sz="1200">
                <a:solidFill>
                  <a:srgbClr val="282828"/>
                </a:solidFill>
              </a:rPr>
              <a:t>MASERATI</a:t>
            </a:r>
          </a:p>
          <a:p>
            <a:pPr algn="r"/>
            <a:r>
              <a:rPr lang="en-US" sz="1200">
                <a:solidFill>
                  <a:srgbClr val="282828"/>
                </a:solidFill>
              </a:rPr>
              <a:t>MAZDA</a:t>
            </a:r>
          </a:p>
          <a:p>
            <a:pPr algn="r"/>
            <a:r>
              <a:rPr lang="en-US" sz="1200">
                <a:solidFill>
                  <a:srgbClr val="282828"/>
                </a:solidFill>
              </a:rPr>
              <a:t>MITSUBISHI</a:t>
            </a:r>
          </a:p>
          <a:p>
            <a:pPr algn="r"/>
            <a:r>
              <a:rPr lang="en-US" sz="1200">
                <a:solidFill>
                  <a:srgbClr val="282828"/>
                </a:solidFill>
              </a:rPr>
              <a:t>MULTIMATIC</a:t>
            </a:r>
          </a:p>
          <a:p>
            <a:pPr algn="r"/>
            <a:r>
              <a:rPr lang="en-US" sz="1200">
                <a:solidFill>
                  <a:srgbClr val="282828"/>
                </a:solidFill>
              </a:rPr>
              <a:t>NISSAN</a:t>
            </a:r>
          </a:p>
          <a:p>
            <a:pPr algn="r"/>
            <a:r>
              <a:rPr lang="en-US" sz="1200">
                <a:solidFill>
                  <a:srgbClr val="282828"/>
                </a:solidFill>
              </a:rPr>
              <a:t>NITTO DENKON</a:t>
            </a:r>
          </a:p>
          <a:p>
            <a:pPr algn="r"/>
            <a:r>
              <a:rPr lang="en-US" sz="1200">
                <a:solidFill>
                  <a:srgbClr val="282828"/>
                </a:solidFill>
              </a:rPr>
              <a:t>POLARIS</a:t>
            </a:r>
          </a:p>
          <a:p>
            <a:pPr algn="r"/>
            <a:r>
              <a:rPr lang="en-US" sz="1200">
                <a:solidFill>
                  <a:srgbClr val="282828"/>
                </a:solidFill>
              </a:rPr>
              <a:t>PORSCHE</a:t>
            </a:r>
          </a:p>
          <a:p>
            <a:pPr algn="r"/>
            <a:r>
              <a:rPr lang="en-US" sz="1200">
                <a:solidFill>
                  <a:srgbClr val="282828"/>
                </a:solidFill>
              </a:rPr>
              <a:t>PROTON</a:t>
            </a:r>
          </a:p>
          <a:p>
            <a:pPr algn="r"/>
            <a:r>
              <a:rPr lang="en-US" sz="1200">
                <a:solidFill>
                  <a:srgbClr val="282828"/>
                </a:solidFill>
              </a:rPr>
              <a:t>PSA</a:t>
            </a:r>
          </a:p>
          <a:p>
            <a:pPr algn="r"/>
            <a:r>
              <a:rPr lang="en-US" sz="1200">
                <a:solidFill>
                  <a:srgbClr val="282828"/>
                </a:solidFill>
              </a:rPr>
              <a:t>QOROS</a:t>
            </a:r>
          </a:p>
          <a:p>
            <a:pPr algn="r"/>
            <a:r>
              <a:rPr lang="en-US" sz="1200">
                <a:solidFill>
                  <a:srgbClr val="282828"/>
                </a:solidFill>
              </a:rPr>
              <a:t>RENAULT</a:t>
            </a:r>
          </a:p>
          <a:p>
            <a:pPr algn="r"/>
            <a:r>
              <a:rPr lang="en-US" sz="1200">
                <a:solidFill>
                  <a:srgbClr val="282828"/>
                </a:solidFill>
              </a:rPr>
              <a:t>RIVIAN</a:t>
            </a:r>
          </a:p>
          <a:p>
            <a:pPr algn="r"/>
            <a:r>
              <a:rPr lang="en-US" sz="1200">
                <a:solidFill>
                  <a:srgbClr val="282828"/>
                </a:solidFill>
              </a:rPr>
              <a:t>SAIC MOTOR</a:t>
            </a:r>
          </a:p>
          <a:p>
            <a:pPr algn="r"/>
            <a:r>
              <a:rPr lang="en-US" sz="1200">
                <a:solidFill>
                  <a:srgbClr val="282828"/>
                </a:solidFill>
              </a:rPr>
              <a:t>SEAT</a:t>
            </a:r>
          </a:p>
          <a:p>
            <a:pPr algn="r"/>
            <a:r>
              <a:rPr lang="en-US" sz="1200">
                <a:solidFill>
                  <a:srgbClr val="282828"/>
                </a:solidFill>
              </a:rPr>
              <a:t>SIEMENS</a:t>
            </a:r>
          </a:p>
          <a:p>
            <a:pPr algn="r"/>
            <a:r>
              <a:rPr lang="en-US" sz="1200">
                <a:solidFill>
                  <a:srgbClr val="282828"/>
                </a:solidFill>
              </a:rPr>
              <a:t>STELLANTIS</a:t>
            </a:r>
          </a:p>
          <a:p>
            <a:pPr algn="r"/>
            <a:r>
              <a:rPr lang="en-US" sz="1200">
                <a:solidFill>
                  <a:srgbClr val="282828"/>
                </a:solidFill>
              </a:rPr>
              <a:t>SUBARU</a:t>
            </a:r>
          </a:p>
          <a:p>
            <a:pPr algn="r"/>
            <a:r>
              <a:rPr lang="en-US" sz="1200">
                <a:solidFill>
                  <a:srgbClr val="282828"/>
                </a:solidFill>
              </a:rPr>
              <a:t>SUZUKI</a:t>
            </a:r>
          </a:p>
          <a:p>
            <a:pPr algn="r"/>
            <a:r>
              <a:rPr lang="en-US" sz="1200">
                <a:solidFill>
                  <a:srgbClr val="282828"/>
                </a:solidFill>
              </a:rPr>
              <a:t>TATA MOTORS</a:t>
            </a:r>
          </a:p>
          <a:p>
            <a:pPr algn="r"/>
            <a:r>
              <a:rPr lang="en-US" sz="1200">
                <a:solidFill>
                  <a:srgbClr val="282828"/>
                </a:solidFill>
              </a:rPr>
              <a:t>TESLA</a:t>
            </a:r>
          </a:p>
          <a:p>
            <a:pPr algn="r"/>
            <a:r>
              <a:rPr lang="en-US" sz="1200">
                <a:solidFill>
                  <a:srgbClr val="282828"/>
                </a:solidFill>
              </a:rPr>
              <a:t>TOGG</a:t>
            </a:r>
          </a:p>
          <a:p>
            <a:pPr algn="r"/>
            <a:r>
              <a:rPr lang="en-US" sz="1200">
                <a:solidFill>
                  <a:srgbClr val="282828"/>
                </a:solidFill>
              </a:rPr>
              <a:t>TOYODA GOSEI</a:t>
            </a:r>
          </a:p>
          <a:p>
            <a:pPr algn="r"/>
            <a:r>
              <a:rPr lang="en-US" sz="1200">
                <a:solidFill>
                  <a:srgbClr val="282828"/>
                </a:solidFill>
              </a:rPr>
              <a:t>TOYOTA</a:t>
            </a:r>
          </a:p>
          <a:p>
            <a:pPr algn="r"/>
            <a:r>
              <a:rPr lang="en-US" sz="1200">
                <a:solidFill>
                  <a:srgbClr val="282828"/>
                </a:solidFill>
              </a:rPr>
              <a:t>VOLKSWAGEN</a:t>
            </a:r>
          </a:p>
          <a:p>
            <a:pPr algn="r"/>
            <a:r>
              <a:rPr lang="en-US" sz="1200">
                <a:solidFill>
                  <a:srgbClr val="282828"/>
                </a:solidFill>
              </a:rPr>
              <a:t>VOLVO</a:t>
            </a:r>
          </a:p>
          <a:p>
            <a:pPr algn="r"/>
            <a:r>
              <a:rPr lang="en-US" sz="1200">
                <a:solidFill>
                  <a:srgbClr val="282828"/>
                </a:solidFill>
              </a:rPr>
              <a:t>VOLVO TRUCKS</a:t>
            </a:r>
          </a:p>
        </p:txBody>
      </p:sp>
      <p:sp>
        <p:nvSpPr>
          <p:cNvPr id="36" name="Oval 35">
            <a:extLst>
              <a:ext uri="{FF2B5EF4-FFF2-40B4-BE49-F238E27FC236}">
                <a16:creationId xmlns:a16="http://schemas.microsoft.com/office/drawing/2014/main" id="{5174E538-FFF0-4157-BFAA-AC9B4D789073}"/>
              </a:ext>
            </a:extLst>
          </p:cNvPr>
          <p:cNvSpPr/>
          <p:nvPr/>
        </p:nvSpPr>
        <p:spPr>
          <a:xfrm flipV="1">
            <a:off x="3527359" y="401921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9" name="Oval 38">
            <a:extLst>
              <a:ext uri="{FF2B5EF4-FFF2-40B4-BE49-F238E27FC236}">
                <a16:creationId xmlns:a16="http://schemas.microsoft.com/office/drawing/2014/main" id="{2AE88B6D-71E9-420D-9116-D7B6121571F2}"/>
              </a:ext>
            </a:extLst>
          </p:cNvPr>
          <p:cNvSpPr/>
          <p:nvPr/>
        </p:nvSpPr>
        <p:spPr>
          <a:xfrm flipV="1">
            <a:off x="3467446" y="391134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0" name="Oval 39">
            <a:extLst>
              <a:ext uri="{FF2B5EF4-FFF2-40B4-BE49-F238E27FC236}">
                <a16:creationId xmlns:a16="http://schemas.microsoft.com/office/drawing/2014/main" id="{1F366DFE-D41A-410D-8FDC-5ADFF3A5E7F8}"/>
              </a:ext>
            </a:extLst>
          </p:cNvPr>
          <p:cNvSpPr/>
          <p:nvPr/>
        </p:nvSpPr>
        <p:spPr>
          <a:xfrm flipV="1">
            <a:off x="3578095" y="4125929"/>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1" name="Oval 40">
            <a:extLst>
              <a:ext uri="{FF2B5EF4-FFF2-40B4-BE49-F238E27FC236}">
                <a16:creationId xmlns:a16="http://schemas.microsoft.com/office/drawing/2014/main" id="{7CA2FF42-AD6F-45BB-BF88-59D7D08C5E49}"/>
              </a:ext>
            </a:extLst>
          </p:cNvPr>
          <p:cNvSpPr/>
          <p:nvPr/>
        </p:nvSpPr>
        <p:spPr>
          <a:xfrm flipV="1">
            <a:off x="3785761" y="4283354"/>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2" name="Oval 41">
            <a:extLst>
              <a:ext uri="{FF2B5EF4-FFF2-40B4-BE49-F238E27FC236}">
                <a16:creationId xmlns:a16="http://schemas.microsoft.com/office/drawing/2014/main" id="{32777EDD-A7B0-40F9-B02F-ADE46E5C4F3A}"/>
              </a:ext>
            </a:extLst>
          </p:cNvPr>
          <p:cNvSpPr/>
          <p:nvPr/>
        </p:nvSpPr>
        <p:spPr>
          <a:xfrm flipV="1">
            <a:off x="3905090" y="432162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3" name="Oval 42">
            <a:extLst>
              <a:ext uri="{FF2B5EF4-FFF2-40B4-BE49-F238E27FC236}">
                <a16:creationId xmlns:a16="http://schemas.microsoft.com/office/drawing/2014/main" id="{2BB2AADD-91D9-4965-9A40-1673930E5506}"/>
              </a:ext>
            </a:extLst>
          </p:cNvPr>
          <p:cNvSpPr/>
          <p:nvPr/>
        </p:nvSpPr>
        <p:spPr>
          <a:xfrm flipV="1">
            <a:off x="3975669" y="438670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4" name="Oval 43">
            <a:extLst>
              <a:ext uri="{FF2B5EF4-FFF2-40B4-BE49-F238E27FC236}">
                <a16:creationId xmlns:a16="http://schemas.microsoft.com/office/drawing/2014/main" id="{671E4EEB-528D-4F89-B426-13D004FB5449}"/>
              </a:ext>
            </a:extLst>
          </p:cNvPr>
          <p:cNvSpPr/>
          <p:nvPr/>
        </p:nvSpPr>
        <p:spPr>
          <a:xfrm flipV="1">
            <a:off x="4018768" y="428637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5" name="Oval 44">
            <a:extLst>
              <a:ext uri="{FF2B5EF4-FFF2-40B4-BE49-F238E27FC236}">
                <a16:creationId xmlns:a16="http://schemas.microsoft.com/office/drawing/2014/main" id="{AD164805-D672-48C1-BCC2-9CFD18619B23}"/>
              </a:ext>
            </a:extLst>
          </p:cNvPr>
          <p:cNvSpPr/>
          <p:nvPr/>
        </p:nvSpPr>
        <p:spPr>
          <a:xfrm flipV="1">
            <a:off x="3974084" y="432509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6" name="Oval 45">
            <a:extLst>
              <a:ext uri="{FF2B5EF4-FFF2-40B4-BE49-F238E27FC236}">
                <a16:creationId xmlns:a16="http://schemas.microsoft.com/office/drawing/2014/main" id="{FF264CE9-2001-45AB-A42A-79BF898B15F0}"/>
              </a:ext>
            </a:extLst>
          </p:cNvPr>
          <p:cNvSpPr/>
          <p:nvPr/>
        </p:nvSpPr>
        <p:spPr>
          <a:xfrm flipV="1">
            <a:off x="3968808" y="422870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7" name="Oval 46">
            <a:extLst>
              <a:ext uri="{FF2B5EF4-FFF2-40B4-BE49-F238E27FC236}">
                <a16:creationId xmlns:a16="http://schemas.microsoft.com/office/drawing/2014/main" id="{D64045D7-9F5A-41B6-A779-844DDA090716}"/>
              </a:ext>
            </a:extLst>
          </p:cNvPr>
          <p:cNvSpPr/>
          <p:nvPr/>
        </p:nvSpPr>
        <p:spPr>
          <a:xfrm flipV="1">
            <a:off x="4529000" y="4872396"/>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8" name="Oval 47">
            <a:extLst>
              <a:ext uri="{FF2B5EF4-FFF2-40B4-BE49-F238E27FC236}">
                <a16:creationId xmlns:a16="http://schemas.microsoft.com/office/drawing/2014/main" id="{880CD035-68F7-4CBF-8A55-ABB2DB285D96}"/>
              </a:ext>
            </a:extLst>
          </p:cNvPr>
          <p:cNvSpPr/>
          <p:nvPr/>
        </p:nvSpPr>
        <p:spPr>
          <a:xfrm flipV="1">
            <a:off x="5216439" y="5425636"/>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9" name="Oval 48">
            <a:extLst>
              <a:ext uri="{FF2B5EF4-FFF2-40B4-BE49-F238E27FC236}">
                <a16:creationId xmlns:a16="http://schemas.microsoft.com/office/drawing/2014/main" id="{19AF3128-A959-4B5F-BF29-EAE7A2A61124}"/>
              </a:ext>
            </a:extLst>
          </p:cNvPr>
          <p:cNvSpPr/>
          <p:nvPr/>
        </p:nvSpPr>
        <p:spPr>
          <a:xfrm flipV="1">
            <a:off x="4818503" y="587220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0" name="Oval 49">
            <a:extLst>
              <a:ext uri="{FF2B5EF4-FFF2-40B4-BE49-F238E27FC236}">
                <a16:creationId xmlns:a16="http://schemas.microsoft.com/office/drawing/2014/main" id="{BD369883-CEC4-445E-94A0-83E9539BAA31}"/>
              </a:ext>
            </a:extLst>
          </p:cNvPr>
          <p:cNvSpPr/>
          <p:nvPr/>
        </p:nvSpPr>
        <p:spPr>
          <a:xfrm flipV="1">
            <a:off x="4483553" y="349267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1" name="Oval 50">
            <a:extLst>
              <a:ext uri="{FF2B5EF4-FFF2-40B4-BE49-F238E27FC236}">
                <a16:creationId xmlns:a16="http://schemas.microsoft.com/office/drawing/2014/main" id="{DE2B9311-12A4-45DA-AE75-A3801769AA81}"/>
              </a:ext>
            </a:extLst>
          </p:cNvPr>
          <p:cNvSpPr/>
          <p:nvPr/>
        </p:nvSpPr>
        <p:spPr>
          <a:xfrm flipV="1">
            <a:off x="4418585" y="3530945"/>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16" name="Picture 15" descr="Icon&#10;&#10;Description automatically generated">
            <a:extLst>
              <a:ext uri="{FF2B5EF4-FFF2-40B4-BE49-F238E27FC236}">
                <a16:creationId xmlns:a16="http://schemas.microsoft.com/office/drawing/2014/main" id="{9FE57615-D887-4D45-9B9F-F82EC2F0D47E}"/>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4264349" y="3327055"/>
            <a:ext cx="214375" cy="381587"/>
          </a:xfrm>
          <a:prstGeom prst="rect">
            <a:avLst/>
          </a:prstGeom>
          <a:effectLst>
            <a:outerShdw blurRad="50800" dist="38100" dir="5400000" algn="t" rotWithShape="0">
              <a:prstClr val="black">
                <a:alpha val="40000"/>
              </a:prstClr>
            </a:outerShdw>
          </a:effectLst>
        </p:spPr>
      </p:pic>
      <p:sp>
        <p:nvSpPr>
          <p:cNvPr id="52" name="Oval 51">
            <a:extLst>
              <a:ext uri="{FF2B5EF4-FFF2-40B4-BE49-F238E27FC236}">
                <a16:creationId xmlns:a16="http://schemas.microsoft.com/office/drawing/2014/main" id="{4ABB5348-ECDE-4EB0-BAF8-0BB07022D231}"/>
              </a:ext>
            </a:extLst>
          </p:cNvPr>
          <p:cNvSpPr/>
          <p:nvPr/>
        </p:nvSpPr>
        <p:spPr>
          <a:xfrm flipV="1">
            <a:off x="6855751" y="571115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3" name="Oval 52">
            <a:extLst>
              <a:ext uri="{FF2B5EF4-FFF2-40B4-BE49-F238E27FC236}">
                <a16:creationId xmlns:a16="http://schemas.microsoft.com/office/drawing/2014/main" id="{CF66189A-8581-4017-B55F-397FB8BBE17F}"/>
              </a:ext>
            </a:extLst>
          </p:cNvPr>
          <p:cNvSpPr/>
          <p:nvPr/>
        </p:nvSpPr>
        <p:spPr>
          <a:xfrm flipV="1">
            <a:off x="6882067" y="562951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27" name="Oval 26">
            <a:extLst>
              <a:ext uri="{FF2B5EF4-FFF2-40B4-BE49-F238E27FC236}">
                <a16:creationId xmlns:a16="http://schemas.microsoft.com/office/drawing/2014/main" id="{D2A920C4-D579-4E93-8F17-3C320284E770}"/>
              </a:ext>
            </a:extLst>
          </p:cNvPr>
          <p:cNvSpPr/>
          <p:nvPr/>
        </p:nvSpPr>
        <p:spPr>
          <a:xfrm flipV="1">
            <a:off x="4256689" y="366315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28" name="Oval 27">
            <a:extLst>
              <a:ext uri="{FF2B5EF4-FFF2-40B4-BE49-F238E27FC236}">
                <a16:creationId xmlns:a16="http://schemas.microsoft.com/office/drawing/2014/main" id="{87CF24C6-6333-49CF-8FA4-C20FB3430BA4}"/>
              </a:ext>
            </a:extLst>
          </p:cNvPr>
          <p:cNvSpPr/>
          <p:nvPr/>
        </p:nvSpPr>
        <p:spPr>
          <a:xfrm flipV="1">
            <a:off x="4219238" y="3748044"/>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29" name="Oval 28">
            <a:extLst>
              <a:ext uri="{FF2B5EF4-FFF2-40B4-BE49-F238E27FC236}">
                <a16:creationId xmlns:a16="http://schemas.microsoft.com/office/drawing/2014/main" id="{265F39D5-4610-47CD-AF90-311EF511B0AF}"/>
              </a:ext>
            </a:extLst>
          </p:cNvPr>
          <p:cNvSpPr/>
          <p:nvPr/>
        </p:nvSpPr>
        <p:spPr>
          <a:xfrm flipV="1">
            <a:off x="4250078" y="4135825"/>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0" name="Oval 29">
            <a:extLst>
              <a:ext uri="{FF2B5EF4-FFF2-40B4-BE49-F238E27FC236}">
                <a16:creationId xmlns:a16="http://schemas.microsoft.com/office/drawing/2014/main" id="{936F6B87-D98F-4BBE-818F-9A0D9D14F375}"/>
              </a:ext>
            </a:extLst>
          </p:cNvPr>
          <p:cNvSpPr/>
          <p:nvPr/>
        </p:nvSpPr>
        <p:spPr>
          <a:xfrm flipV="1">
            <a:off x="4325651" y="416827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1" name="Oval 30">
            <a:extLst>
              <a:ext uri="{FF2B5EF4-FFF2-40B4-BE49-F238E27FC236}">
                <a16:creationId xmlns:a16="http://schemas.microsoft.com/office/drawing/2014/main" id="{E9B405C5-C6E1-4E3C-A9ED-BECDEBA1492D}"/>
              </a:ext>
            </a:extLst>
          </p:cNvPr>
          <p:cNvSpPr/>
          <p:nvPr/>
        </p:nvSpPr>
        <p:spPr>
          <a:xfrm flipV="1">
            <a:off x="4325650" y="409174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2" name="Oval 31">
            <a:extLst>
              <a:ext uri="{FF2B5EF4-FFF2-40B4-BE49-F238E27FC236}">
                <a16:creationId xmlns:a16="http://schemas.microsoft.com/office/drawing/2014/main" id="{DD34382C-AC9A-4C56-8D83-F7EFCF3B2C09}"/>
              </a:ext>
            </a:extLst>
          </p:cNvPr>
          <p:cNvSpPr/>
          <p:nvPr/>
        </p:nvSpPr>
        <p:spPr>
          <a:xfrm flipV="1">
            <a:off x="4402187" y="414426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3" name="Oval 32">
            <a:extLst>
              <a:ext uri="{FF2B5EF4-FFF2-40B4-BE49-F238E27FC236}">
                <a16:creationId xmlns:a16="http://schemas.microsoft.com/office/drawing/2014/main" id="{CA7746D3-9405-4138-9B3D-6342C05C6D9F}"/>
              </a:ext>
            </a:extLst>
          </p:cNvPr>
          <p:cNvSpPr/>
          <p:nvPr/>
        </p:nvSpPr>
        <p:spPr>
          <a:xfrm flipV="1">
            <a:off x="4493892" y="405347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4" name="Oval 33">
            <a:extLst>
              <a:ext uri="{FF2B5EF4-FFF2-40B4-BE49-F238E27FC236}">
                <a16:creationId xmlns:a16="http://schemas.microsoft.com/office/drawing/2014/main" id="{B791F4B5-006B-49E4-8DE9-193C7DA5F000}"/>
              </a:ext>
            </a:extLst>
          </p:cNvPr>
          <p:cNvSpPr/>
          <p:nvPr/>
        </p:nvSpPr>
        <p:spPr>
          <a:xfrm flipV="1">
            <a:off x="4524100" y="397556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5" name="Oval 34">
            <a:extLst>
              <a:ext uri="{FF2B5EF4-FFF2-40B4-BE49-F238E27FC236}">
                <a16:creationId xmlns:a16="http://schemas.microsoft.com/office/drawing/2014/main" id="{3431815F-92B5-4B4C-9A75-330308984D73}"/>
              </a:ext>
            </a:extLst>
          </p:cNvPr>
          <p:cNvSpPr/>
          <p:nvPr/>
        </p:nvSpPr>
        <p:spPr>
          <a:xfrm flipV="1">
            <a:off x="4343538" y="4009225"/>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7" name="Oval 36">
            <a:extLst>
              <a:ext uri="{FF2B5EF4-FFF2-40B4-BE49-F238E27FC236}">
                <a16:creationId xmlns:a16="http://schemas.microsoft.com/office/drawing/2014/main" id="{CAB6B4BE-28AC-4318-B99C-FD73E76CB7F9}"/>
              </a:ext>
            </a:extLst>
          </p:cNvPr>
          <p:cNvSpPr/>
          <p:nvPr/>
        </p:nvSpPr>
        <p:spPr>
          <a:xfrm flipV="1">
            <a:off x="4394274" y="408576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4" name="Oval 53">
            <a:extLst>
              <a:ext uri="{FF2B5EF4-FFF2-40B4-BE49-F238E27FC236}">
                <a16:creationId xmlns:a16="http://schemas.microsoft.com/office/drawing/2014/main" id="{EFC775AE-751E-4D7A-B4E8-D54CE459D4DB}"/>
              </a:ext>
            </a:extLst>
          </p:cNvPr>
          <p:cNvSpPr/>
          <p:nvPr/>
        </p:nvSpPr>
        <p:spPr>
          <a:xfrm flipV="1">
            <a:off x="4462211" y="361420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5" name="Oval 54">
            <a:extLst>
              <a:ext uri="{FF2B5EF4-FFF2-40B4-BE49-F238E27FC236}">
                <a16:creationId xmlns:a16="http://schemas.microsoft.com/office/drawing/2014/main" id="{A03EB31D-9BCE-4AB0-8DAC-185378DE64E0}"/>
              </a:ext>
            </a:extLst>
          </p:cNvPr>
          <p:cNvSpPr/>
          <p:nvPr/>
        </p:nvSpPr>
        <p:spPr>
          <a:xfrm flipV="1">
            <a:off x="6114411" y="412403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6" name="Oval 55">
            <a:extLst>
              <a:ext uri="{FF2B5EF4-FFF2-40B4-BE49-F238E27FC236}">
                <a16:creationId xmlns:a16="http://schemas.microsoft.com/office/drawing/2014/main" id="{BE2C77AC-F000-4C24-A94E-A30BC7A8A8E6}"/>
              </a:ext>
            </a:extLst>
          </p:cNvPr>
          <p:cNvSpPr/>
          <p:nvPr/>
        </p:nvSpPr>
        <p:spPr>
          <a:xfrm flipV="1">
            <a:off x="6443250" y="406773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7" name="Oval 56">
            <a:extLst>
              <a:ext uri="{FF2B5EF4-FFF2-40B4-BE49-F238E27FC236}">
                <a16:creationId xmlns:a16="http://schemas.microsoft.com/office/drawing/2014/main" id="{20362379-A9E9-4A10-8837-B4A31D4F2B06}"/>
              </a:ext>
            </a:extLst>
          </p:cNvPr>
          <p:cNvSpPr/>
          <p:nvPr/>
        </p:nvSpPr>
        <p:spPr>
          <a:xfrm flipV="1">
            <a:off x="6173338" y="394705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8" name="Oval 57">
            <a:extLst>
              <a:ext uri="{FF2B5EF4-FFF2-40B4-BE49-F238E27FC236}">
                <a16:creationId xmlns:a16="http://schemas.microsoft.com/office/drawing/2014/main" id="{5A6E0455-B48B-466D-8985-77050399A50E}"/>
              </a:ext>
            </a:extLst>
          </p:cNvPr>
          <p:cNvSpPr/>
          <p:nvPr/>
        </p:nvSpPr>
        <p:spPr>
          <a:xfrm flipV="1">
            <a:off x="6169060" y="345440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9" name="Oval 58">
            <a:extLst>
              <a:ext uri="{FF2B5EF4-FFF2-40B4-BE49-F238E27FC236}">
                <a16:creationId xmlns:a16="http://schemas.microsoft.com/office/drawing/2014/main" id="{35562209-53B1-49D9-AA67-54A8FD81E822}"/>
              </a:ext>
            </a:extLst>
          </p:cNvPr>
          <p:cNvSpPr/>
          <p:nvPr/>
        </p:nvSpPr>
        <p:spPr>
          <a:xfrm flipV="1">
            <a:off x="6183009" y="356921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0" name="Oval 59">
            <a:extLst>
              <a:ext uri="{FF2B5EF4-FFF2-40B4-BE49-F238E27FC236}">
                <a16:creationId xmlns:a16="http://schemas.microsoft.com/office/drawing/2014/main" id="{5EAB2537-0BA3-48D2-8048-762E670E4B4E}"/>
              </a:ext>
            </a:extLst>
          </p:cNvPr>
          <p:cNvSpPr/>
          <p:nvPr/>
        </p:nvSpPr>
        <p:spPr>
          <a:xfrm flipV="1">
            <a:off x="6207328" y="3492676"/>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1" name="Oval 60">
            <a:extLst>
              <a:ext uri="{FF2B5EF4-FFF2-40B4-BE49-F238E27FC236}">
                <a16:creationId xmlns:a16="http://schemas.microsoft.com/office/drawing/2014/main" id="{8CC89A09-0B4E-42F7-8B66-EA3502F34494}"/>
              </a:ext>
            </a:extLst>
          </p:cNvPr>
          <p:cNvSpPr/>
          <p:nvPr/>
        </p:nvSpPr>
        <p:spPr>
          <a:xfrm flipV="1">
            <a:off x="6526140" y="313415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3" name="Oval 62">
            <a:extLst>
              <a:ext uri="{FF2B5EF4-FFF2-40B4-BE49-F238E27FC236}">
                <a16:creationId xmlns:a16="http://schemas.microsoft.com/office/drawing/2014/main" id="{D8284BEB-CA8F-4F00-B672-9CFADAF3B72D}"/>
              </a:ext>
            </a:extLst>
          </p:cNvPr>
          <p:cNvSpPr/>
          <p:nvPr/>
        </p:nvSpPr>
        <p:spPr>
          <a:xfrm flipV="1">
            <a:off x="6881280" y="329067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4" name="Oval 63">
            <a:extLst>
              <a:ext uri="{FF2B5EF4-FFF2-40B4-BE49-F238E27FC236}">
                <a16:creationId xmlns:a16="http://schemas.microsoft.com/office/drawing/2014/main" id="{F3D628FF-10F8-412A-96EE-F2D5AECF4120}"/>
              </a:ext>
            </a:extLst>
          </p:cNvPr>
          <p:cNvSpPr/>
          <p:nvPr/>
        </p:nvSpPr>
        <p:spPr>
          <a:xfrm flipV="1">
            <a:off x="6713450" y="345440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5" name="Oval 64">
            <a:extLst>
              <a:ext uri="{FF2B5EF4-FFF2-40B4-BE49-F238E27FC236}">
                <a16:creationId xmlns:a16="http://schemas.microsoft.com/office/drawing/2014/main" id="{929517A6-5537-4AB1-A1F5-50E70E04F3CE}"/>
              </a:ext>
            </a:extLst>
          </p:cNvPr>
          <p:cNvSpPr/>
          <p:nvPr/>
        </p:nvSpPr>
        <p:spPr>
          <a:xfrm flipV="1">
            <a:off x="6278243" y="373297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6" name="Oval 65">
            <a:extLst>
              <a:ext uri="{FF2B5EF4-FFF2-40B4-BE49-F238E27FC236}">
                <a16:creationId xmlns:a16="http://schemas.microsoft.com/office/drawing/2014/main" id="{47A9EF39-31FE-42DA-BF5D-71034398A4D4}"/>
              </a:ext>
            </a:extLst>
          </p:cNvPr>
          <p:cNvSpPr/>
          <p:nvPr/>
        </p:nvSpPr>
        <p:spPr>
          <a:xfrm flipV="1">
            <a:off x="6356703" y="366161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7" name="Oval 66">
            <a:extLst>
              <a:ext uri="{FF2B5EF4-FFF2-40B4-BE49-F238E27FC236}">
                <a16:creationId xmlns:a16="http://schemas.microsoft.com/office/drawing/2014/main" id="{6F7201E1-8748-477C-81B9-309C5A7DAC84}"/>
              </a:ext>
            </a:extLst>
          </p:cNvPr>
          <p:cNvSpPr/>
          <p:nvPr/>
        </p:nvSpPr>
        <p:spPr>
          <a:xfrm flipV="1">
            <a:off x="6289914" y="366161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8" name="Oval 67">
            <a:extLst>
              <a:ext uri="{FF2B5EF4-FFF2-40B4-BE49-F238E27FC236}">
                <a16:creationId xmlns:a16="http://schemas.microsoft.com/office/drawing/2014/main" id="{EC48BE10-3E22-4124-BAA8-AD50D8F065A9}"/>
              </a:ext>
            </a:extLst>
          </p:cNvPr>
          <p:cNvSpPr/>
          <p:nvPr/>
        </p:nvSpPr>
        <p:spPr>
          <a:xfrm flipV="1">
            <a:off x="6362685" y="357621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71" name="Picture 70" descr="Icon&#10;&#10;Description automatically generated">
            <a:extLst>
              <a:ext uri="{FF2B5EF4-FFF2-40B4-BE49-F238E27FC236}">
                <a16:creationId xmlns:a16="http://schemas.microsoft.com/office/drawing/2014/main" id="{E705A56B-6A82-46F1-8B23-7691C8982DFB}"/>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8510830" y="4020332"/>
            <a:ext cx="181767" cy="197216"/>
          </a:xfrm>
          <a:prstGeom prst="rect">
            <a:avLst/>
          </a:prstGeom>
          <a:effectLst>
            <a:outerShdw blurRad="50800" dist="38100" dir="5400000" algn="t" rotWithShape="0">
              <a:prstClr val="black">
                <a:alpha val="40000"/>
              </a:prstClr>
            </a:outerShdw>
          </a:effectLst>
        </p:spPr>
      </p:pic>
      <p:sp>
        <p:nvSpPr>
          <p:cNvPr id="73" name="Oval 72">
            <a:extLst>
              <a:ext uri="{FF2B5EF4-FFF2-40B4-BE49-F238E27FC236}">
                <a16:creationId xmlns:a16="http://schemas.microsoft.com/office/drawing/2014/main" id="{D8208BBF-A508-4800-8164-5DE75F883F4E}"/>
              </a:ext>
            </a:extLst>
          </p:cNvPr>
          <p:cNvSpPr/>
          <p:nvPr/>
        </p:nvSpPr>
        <p:spPr>
          <a:xfrm flipV="1">
            <a:off x="6903105" y="3985319"/>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74" name="Oval 73">
            <a:extLst>
              <a:ext uri="{FF2B5EF4-FFF2-40B4-BE49-F238E27FC236}">
                <a16:creationId xmlns:a16="http://schemas.microsoft.com/office/drawing/2014/main" id="{AFD991C3-E034-4959-B4AF-E36D2BF98489}"/>
              </a:ext>
            </a:extLst>
          </p:cNvPr>
          <p:cNvSpPr/>
          <p:nvPr/>
        </p:nvSpPr>
        <p:spPr>
          <a:xfrm flipV="1">
            <a:off x="6989080" y="398993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75" name="Oval 74">
            <a:extLst>
              <a:ext uri="{FF2B5EF4-FFF2-40B4-BE49-F238E27FC236}">
                <a16:creationId xmlns:a16="http://schemas.microsoft.com/office/drawing/2014/main" id="{7B307554-0164-4502-A0AA-79D28BD117CD}"/>
              </a:ext>
            </a:extLst>
          </p:cNvPr>
          <p:cNvSpPr/>
          <p:nvPr/>
        </p:nvSpPr>
        <p:spPr>
          <a:xfrm flipV="1">
            <a:off x="6477374" y="362944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76" name="Oval 75">
            <a:extLst>
              <a:ext uri="{FF2B5EF4-FFF2-40B4-BE49-F238E27FC236}">
                <a16:creationId xmlns:a16="http://schemas.microsoft.com/office/drawing/2014/main" id="{88AD3345-E2F1-4AF0-89AE-629590156814}"/>
              </a:ext>
            </a:extLst>
          </p:cNvPr>
          <p:cNvSpPr/>
          <p:nvPr/>
        </p:nvSpPr>
        <p:spPr>
          <a:xfrm flipV="1">
            <a:off x="6557721" y="359907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17" name="Picture 16" descr="Icon&#10;&#10;Description automatically generated">
            <a:extLst>
              <a:ext uri="{FF2B5EF4-FFF2-40B4-BE49-F238E27FC236}">
                <a16:creationId xmlns:a16="http://schemas.microsoft.com/office/drawing/2014/main" id="{000CE418-5D35-462C-A42B-0147CBF49712}"/>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6352855" y="3307333"/>
            <a:ext cx="214375" cy="381587"/>
          </a:xfrm>
          <a:prstGeom prst="rect">
            <a:avLst/>
          </a:prstGeom>
          <a:effectLst>
            <a:outerShdw blurRad="50800" dist="38100" dir="2700000" algn="tl" rotWithShape="0">
              <a:prstClr val="black">
                <a:alpha val="40000"/>
              </a:prstClr>
            </a:outerShdw>
          </a:effectLst>
        </p:spPr>
      </p:pic>
      <p:sp>
        <p:nvSpPr>
          <p:cNvPr id="77" name="Oval 76">
            <a:extLst>
              <a:ext uri="{FF2B5EF4-FFF2-40B4-BE49-F238E27FC236}">
                <a16:creationId xmlns:a16="http://schemas.microsoft.com/office/drawing/2014/main" id="{1C45C8E7-E2BE-489B-8EEF-9E0FCB964C50}"/>
              </a:ext>
            </a:extLst>
          </p:cNvPr>
          <p:cNvSpPr/>
          <p:nvPr/>
        </p:nvSpPr>
        <p:spPr>
          <a:xfrm flipV="1">
            <a:off x="6580749" y="3492675"/>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38" name="Picture 37" descr="Icon&#10;&#10;Description automatically generated">
            <a:extLst>
              <a:ext uri="{FF2B5EF4-FFF2-40B4-BE49-F238E27FC236}">
                <a16:creationId xmlns:a16="http://schemas.microsoft.com/office/drawing/2014/main" id="{04C0D8D2-9A09-4369-8E20-9FD858473FD8}"/>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6473524" y="3717760"/>
            <a:ext cx="181767" cy="197216"/>
          </a:xfrm>
          <a:prstGeom prst="rect">
            <a:avLst/>
          </a:prstGeom>
          <a:effectLst>
            <a:outerShdw blurRad="50800" dist="38100" dir="5400000" algn="t" rotWithShape="0">
              <a:prstClr val="black">
                <a:alpha val="40000"/>
              </a:prstClr>
            </a:outerShdw>
          </a:effectLst>
        </p:spPr>
      </p:pic>
      <p:sp>
        <p:nvSpPr>
          <p:cNvPr id="78" name="Oval 77">
            <a:extLst>
              <a:ext uri="{FF2B5EF4-FFF2-40B4-BE49-F238E27FC236}">
                <a16:creationId xmlns:a16="http://schemas.microsoft.com/office/drawing/2014/main" id="{9613F19A-82C4-4843-AA41-38AF62B13647}"/>
              </a:ext>
            </a:extLst>
          </p:cNvPr>
          <p:cNvSpPr/>
          <p:nvPr/>
        </p:nvSpPr>
        <p:spPr>
          <a:xfrm flipV="1">
            <a:off x="7915764" y="452797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79" name="Oval 78">
            <a:extLst>
              <a:ext uri="{FF2B5EF4-FFF2-40B4-BE49-F238E27FC236}">
                <a16:creationId xmlns:a16="http://schemas.microsoft.com/office/drawing/2014/main" id="{B4FA4727-8FDB-4A2E-B1B3-1ADAEFD8EA61}"/>
              </a:ext>
            </a:extLst>
          </p:cNvPr>
          <p:cNvSpPr/>
          <p:nvPr/>
        </p:nvSpPr>
        <p:spPr>
          <a:xfrm flipV="1">
            <a:off x="8017590" y="459406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80" name="Oval 79">
            <a:extLst>
              <a:ext uri="{FF2B5EF4-FFF2-40B4-BE49-F238E27FC236}">
                <a16:creationId xmlns:a16="http://schemas.microsoft.com/office/drawing/2014/main" id="{10FE690E-AD25-40DB-BC1D-485DDD019A4F}"/>
              </a:ext>
            </a:extLst>
          </p:cNvPr>
          <p:cNvSpPr/>
          <p:nvPr/>
        </p:nvSpPr>
        <p:spPr>
          <a:xfrm flipV="1">
            <a:off x="8014430" y="437431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81" name="Picture 80" descr="Icon&#10;&#10;Description automatically generated">
            <a:extLst>
              <a:ext uri="{FF2B5EF4-FFF2-40B4-BE49-F238E27FC236}">
                <a16:creationId xmlns:a16="http://schemas.microsoft.com/office/drawing/2014/main" id="{9EBE2FB2-3094-419A-B5A4-0AC4CE625CDF}"/>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4184479" y="6480964"/>
            <a:ext cx="190116" cy="338406"/>
          </a:xfrm>
          <a:prstGeom prst="rect">
            <a:avLst/>
          </a:prstGeom>
          <a:effectLst>
            <a:outerShdw blurRad="50800" dist="38100" dir="5400000" algn="t" rotWithShape="0">
              <a:prstClr val="black">
                <a:alpha val="40000"/>
              </a:prstClr>
            </a:outerShdw>
          </a:effectLst>
        </p:spPr>
      </p:pic>
      <p:sp>
        <p:nvSpPr>
          <p:cNvPr id="2" name="TextBox 1">
            <a:extLst>
              <a:ext uri="{FF2B5EF4-FFF2-40B4-BE49-F238E27FC236}">
                <a16:creationId xmlns:a16="http://schemas.microsoft.com/office/drawing/2014/main" id="{2A0DF5D5-F825-4591-828D-B2F63ED6A982}"/>
              </a:ext>
            </a:extLst>
          </p:cNvPr>
          <p:cNvSpPr txBox="1"/>
          <p:nvPr/>
        </p:nvSpPr>
        <p:spPr>
          <a:xfrm>
            <a:off x="4319355" y="6524695"/>
            <a:ext cx="1527982" cy="246221"/>
          </a:xfrm>
          <a:prstGeom prst="rect">
            <a:avLst/>
          </a:prstGeom>
          <a:noFill/>
        </p:spPr>
        <p:txBody>
          <a:bodyPr wrap="none" rtlCol="0">
            <a:spAutoFit/>
          </a:bodyPr>
          <a:lstStyle/>
          <a:p>
            <a:r>
              <a:rPr lang="en-US" sz="1000"/>
              <a:t>- EZM HEADQUARTERS</a:t>
            </a:r>
          </a:p>
        </p:txBody>
      </p:sp>
      <p:sp>
        <p:nvSpPr>
          <p:cNvPr id="82" name="TextBox 81">
            <a:extLst>
              <a:ext uri="{FF2B5EF4-FFF2-40B4-BE49-F238E27FC236}">
                <a16:creationId xmlns:a16="http://schemas.microsoft.com/office/drawing/2014/main" id="{DAE97B75-097F-4AE7-B746-BCC7907BC048}"/>
              </a:ext>
            </a:extLst>
          </p:cNvPr>
          <p:cNvSpPr txBox="1"/>
          <p:nvPr/>
        </p:nvSpPr>
        <p:spPr>
          <a:xfrm>
            <a:off x="6320540" y="6517490"/>
            <a:ext cx="1197764" cy="246221"/>
          </a:xfrm>
          <a:prstGeom prst="rect">
            <a:avLst/>
          </a:prstGeom>
          <a:noFill/>
        </p:spPr>
        <p:txBody>
          <a:bodyPr wrap="none" rtlCol="0">
            <a:spAutoFit/>
          </a:bodyPr>
          <a:lstStyle/>
          <a:p>
            <a:r>
              <a:rPr lang="en-US" sz="1000"/>
              <a:t>- EZM PARTNERS</a:t>
            </a:r>
          </a:p>
        </p:txBody>
      </p:sp>
      <p:sp>
        <p:nvSpPr>
          <p:cNvPr id="83" name="TextBox 82">
            <a:extLst>
              <a:ext uri="{FF2B5EF4-FFF2-40B4-BE49-F238E27FC236}">
                <a16:creationId xmlns:a16="http://schemas.microsoft.com/office/drawing/2014/main" id="{F2B41393-9AF1-4ADB-B721-A9DC5E9BCC94}"/>
              </a:ext>
            </a:extLst>
          </p:cNvPr>
          <p:cNvSpPr txBox="1"/>
          <p:nvPr/>
        </p:nvSpPr>
        <p:spPr>
          <a:xfrm>
            <a:off x="7845426" y="6520168"/>
            <a:ext cx="1284326" cy="246221"/>
          </a:xfrm>
          <a:prstGeom prst="rect">
            <a:avLst/>
          </a:prstGeom>
          <a:noFill/>
        </p:spPr>
        <p:txBody>
          <a:bodyPr wrap="none" rtlCol="0">
            <a:spAutoFit/>
          </a:bodyPr>
          <a:lstStyle/>
          <a:p>
            <a:r>
              <a:rPr lang="en-US" sz="1000"/>
              <a:t>- EZM CUSTOMERS</a:t>
            </a:r>
          </a:p>
        </p:txBody>
      </p:sp>
      <p:pic>
        <p:nvPicPr>
          <p:cNvPr id="84" name="Picture 83" descr="Icon&#10;&#10;Description automatically generated">
            <a:extLst>
              <a:ext uri="{FF2B5EF4-FFF2-40B4-BE49-F238E27FC236}">
                <a16:creationId xmlns:a16="http://schemas.microsoft.com/office/drawing/2014/main" id="{D84DBC8A-CE08-4551-A363-F83393D4F265}"/>
              </a:ext>
            </a:extLst>
          </p:cNvPr>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6176753" y="6564727"/>
            <a:ext cx="190116" cy="206275"/>
          </a:xfrm>
          <a:prstGeom prst="rect">
            <a:avLst/>
          </a:prstGeom>
          <a:effectLst>
            <a:outerShdw blurRad="50800" dist="38100" dir="5400000" algn="t" rotWithShape="0">
              <a:prstClr val="black">
                <a:alpha val="40000"/>
              </a:prstClr>
            </a:outerShdw>
          </a:effectLst>
        </p:spPr>
      </p:pic>
      <p:sp>
        <p:nvSpPr>
          <p:cNvPr id="85" name="Oval 84">
            <a:extLst>
              <a:ext uri="{FF2B5EF4-FFF2-40B4-BE49-F238E27FC236}">
                <a16:creationId xmlns:a16="http://schemas.microsoft.com/office/drawing/2014/main" id="{D0A2F4E3-C582-43F9-AADD-266E5ED4DB93}"/>
              </a:ext>
            </a:extLst>
          </p:cNvPr>
          <p:cNvSpPr/>
          <p:nvPr/>
        </p:nvSpPr>
        <p:spPr>
          <a:xfrm flipV="1">
            <a:off x="7815218" y="6608344"/>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86" name="Oval 85">
            <a:extLst>
              <a:ext uri="{FF2B5EF4-FFF2-40B4-BE49-F238E27FC236}">
                <a16:creationId xmlns:a16="http://schemas.microsoft.com/office/drawing/2014/main" id="{542F4C24-AD88-471A-BF3A-58A14EABEDDA}"/>
              </a:ext>
            </a:extLst>
          </p:cNvPr>
          <p:cNvSpPr/>
          <p:nvPr/>
        </p:nvSpPr>
        <p:spPr>
          <a:xfrm flipV="1">
            <a:off x="8963539" y="4154826"/>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87" name="Oval 86">
            <a:extLst>
              <a:ext uri="{FF2B5EF4-FFF2-40B4-BE49-F238E27FC236}">
                <a16:creationId xmlns:a16="http://schemas.microsoft.com/office/drawing/2014/main" id="{364615BE-8FFD-4366-8CB6-DAF3B5A1D71A}"/>
              </a:ext>
            </a:extLst>
          </p:cNvPr>
          <p:cNvSpPr/>
          <p:nvPr/>
        </p:nvSpPr>
        <p:spPr>
          <a:xfrm flipV="1">
            <a:off x="8379402" y="4439434"/>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88" name="Oval 87">
            <a:extLst>
              <a:ext uri="{FF2B5EF4-FFF2-40B4-BE49-F238E27FC236}">
                <a16:creationId xmlns:a16="http://schemas.microsoft.com/office/drawing/2014/main" id="{FE975C41-1E9F-4066-80A4-9CFB3485503A}"/>
              </a:ext>
            </a:extLst>
          </p:cNvPr>
          <p:cNvSpPr/>
          <p:nvPr/>
        </p:nvSpPr>
        <p:spPr>
          <a:xfrm flipV="1">
            <a:off x="8475805" y="4447095"/>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89" name="Oval 88">
            <a:extLst>
              <a:ext uri="{FF2B5EF4-FFF2-40B4-BE49-F238E27FC236}">
                <a16:creationId xmlns:a16="http://schemas.microsoft.com/office/drawing/2014/main" id="{26E2F568-407D-4D21-948F-806F095EC482}"/>
              </a:ext>
            </a:extLst>
          </p:cNvPr>
          <p:cNvSpPr/>
          <p:nvPr/>
        </p:nvSpPr>
        <p:spPr>
          <a:xfrm flipV="1">
            <a:off x="8498423" y="456877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13" name="Picture 12" descr="Icon&#10;&#10;Description automatically generated">
            <a:extLst>
              <a:ext uri="{FF2B5EF4-FFF2-40B4-BE49-F238E27FC236}">
                <a16:creationId xmlns:a16="http://schemas.microsoft.com/office/drawing/2014/main" id="{92CE0285-E3EE-4A82-8669-D785914F4D27}"/>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8533531" y="4457453"/>
            <a:ext cx="181767" cy="197216"/>
          </a:xfrm>
          <a:prstGeom prst="rect">
            <a:avLst/>
          </a:prstGeom>
          <a:effectLst>
            <a:outerShdw blurRad="50800" dist="38100" dir="5400000" algn="t" rotWithShape="0">
              <a:prstClr val="black">
                <a:alpha val="40000"/>
              </a:prstClr>
            </a:outerShdw>
          </a:effectLst>
        </p:spPr>
      </p:pic>
      <p:sp>
        <p:nvSpPr>
          <p:cNvPr id="90" name="Oval 89">
            <a:extLst>
              <a:ext uri="{FF2B5EF4-FFF2-40B4-BE49-F238E27FC236}">
                <a16:creationId xmlns:a16="http://schemas.microsoft.com/office/drawing/2014/main" id="{B54B527B-015F-4059-802D-361CA67E49E1}"/>
              </a:ext>
            </a:extLst>
          </p:cNvPr>
          <p:cNvSpPr/>
          <p:nvPr/>
        </p:nvSpPr>
        <p:spPr>
          <a:xfrm flipV="1">
            <a:off x="8664481" y="463472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70" name="Picture 69" descr="Icon&#10;&#10;Description automatically generated">
            <a:extLst>
              <a:ext uri="{FF2B5EF4-FFF2-40B4-BE49-F238E27FC236}">
                <a16:creationId xmlns:a16="http://schemas.microsoft.com/office/drawing/2014/main" id="{976FDB22-1E27-44CA-84F0-03F6E1599212}"/>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8472055" y="4744434"/>
            <a:ext cx="181767" cy="197216"/>
          </a:xfrm>
          <a:prstGeom prst="rect">
            <a:avLst/>
          </a:prstGeom>
          <a:effectLst>
            <a:outerShdw blurRad="50800" dist="38100" dir="5400000" algn="t" rotWithShape="0">
              <a:prstClr val="black">
                <a:alpha val="40000"/>
              </a:prstClr>
            </a:outerShdw>
          </a:effectLst>
        </p:spPr>
      </p:pic>
      <p:sp>
        <p:nvSpPr>
          <p:cNvPr id="91" name="Oval 90">
            <a:extLst>
              <a:ext uri="{FF2B5EF4-FFF2-40B4-BE49-F238E27FC236}">
                <a16:creationId xmlns:a16="http://schemas.microsoft.com/office/drawing/2014/main" id="{088A5966-1C55-4682-9F42-2EAB9CDF45F6}"/>
              </a:ext>
            </a:extLst>
          </p:cNvPr>
          <p:cNvSpPr/>
          <p:nvPr/>
        </p:nvSpPr>
        <p:spPr>
          <a:xfrm flipV="1">
            <a:off x="8567013" y="497221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92" name="Oval 91">
            <a:extLst>
              <a:ext uri="{FF2B5EF4-FFF2-40B4-BE49-F238E27FC236}">
                <a16:creationId xmlns:a16="http://schemas.microsoft.com/office/drawing/2014/main" id="{E977A8F3-F1EE-45A5-A882-5462DBFC1045}"/>
              </a:ext>
            </a:extLst>
          </p:cNvPr>
          <p:cNvSpPr/>
          <p:nvPr/>
        </p:nvSpPr>
        <p:spPr>
          <a:xfrm flipV="1">
            <a:off x="8861375" y="392899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93" name="Oval 92">
            <a:extLst>
              <a:ext uri="{FF2B5EF4-FFF2-40B4-BE49-F238E27FC236}">
                <a16:creationId xmlns:a16="http://schemas.microsoft.com/office/drawing/2014/main" id="{750A8089-ABC8-48AF-8304-04FDACB9B2E7}"/>
              </a:ext>
            </a:extLst>
          </p:cNvPr>
          <p:cNvSpPr/>
          <p:nvPr/>
        </p:nvSpPr>
        <p:spPr>
          <a:xfrm flipV="1">
            <a:off x="9086305" y="396194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72" name="Picture 71" descr="Icon&#10;&#10;Description automatically generated">
            <a:extLst>
              <a:ext uri="{FF2B5EF4-FFF2-40B4-BE49-F238E27FC236}">
                <a16:creationId xmlns:a16="http://schemas.microsoft.com/office/drawing/2014/main" id="{3B8DC6FC-C414-4A21-9735-7AC9853E0222}"/>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9026407" y="3843812"/>
            <a:ext cx="181767" cy="197216"/>
          </a:xfrm>
          <a:prstGeom prst="rect">
            <a:avLst/>
          </a:prstGeom>
          <a:effectLst>
            <a:outerShdw blurRad="50800" dist="38100" dir="5400000" algn="t" rotWithShape="0">
              <a:prstClr val="black">
                <a:alpha val="40000"/>
              </a:prstClr>
            </a:outerShdw>
          </a:effectLst>
        </p:spPr>
      </p:pic>
      <p:sp>
        <p:nvSpPr>
          <p:cNvPr id="94" name="Oval 93">
            <a:extLst>
              <a:ext uri="{FF2B5EF4-FFF2-40B4-BE49-F238E27FC236}">
                <a16:creationId xmlns:a16="http://schemas.microsoft.com/office/drawing/2014/main" id="{90C4526A-BB5B-4271-BF90-149DA44DFEAD}"/>
              </a:ext>
            </a:extLst>
          </p:cNvPr>
          <p:cNvSpPr/>
          <p:nvPr/>
        </p:nvSpPr>
        <p:spPr>
          <a:xfrm flipV="1">
            <a:off x="9115756" y="409362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95" name="Oval 94">
            <a:extLst>
              <a:ext uri="{FF2B5EF4-FFF2-40B4-BE49-F238E27FC236}">
                <a16:creationId xmlns:a16="http://schemas.microsoft.com/office/drawing/2014/main" id="{8304C87A-FFE1-4405-BAC8-AA37F3440FDA}"/>
              </a:ext>
            </a:extLst>
          </p:cNvPr>
          <p:cNvSpPr/>
          <p:nvPr/>
        </p:nvSpPr>
        <p:spPr>
          <a:xfrm flipV="1">
            <a:off x="9124573" y="402358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96" name="Oval 95">
            <a:extLst>
              <a:ext uri="{FF2B5EF4-FFF2-40B4-BE49-F238E27FC236}">
                <a16:creationId xmlns:a16="http://schemas.microsoft.com/office/drawing/2014/main" id="{0D6688F4-D0CF-4573-8A81-33A0C58BA65A}"/>
              </a:ext>
            </a:extLst>
          </p:cNvPr>
          <p:cNvSpPr/>
          <p:nvPr/>
        </p:nvSpPr>
        <p:spPr>
          <a:xfrm flipV="1">
            <a:off x="9264668" y="409362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97" name="Oval 96">
            <a:extLst>
              <a:ext uri="{FF2B5EF4-FFF2-40B4-BE49-F238E27FC236}">
                <a16:creationId xmlns:a16="http://schemas.microsoft.com/office/drawing/2014/main" id="{E7B6C3C5-DE50-48EB-825D-9FFA6633B983}"/>
              </a:ext>
            </a:extLst>
          </p:cNvPr>
          <p:cNvSpPr/>
          <p:nvPr/>
        </p:nvSpPr>
        <p:spPr>
          <a:xfrm flipV="1">
            <a:off x="9205049" y="411894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98" name="Oval 97">
            <a:extLst>
              <a:ext uri="{FF2B5EF4-FFF2-40B4-BE49-F238E27FC236}">
                <a16:creationId xmlns:a16="http://schemas.microsoft.com/office/drawing/2014/main" id="{2CECD811-D268-4B36-B6DC-F37C38FA6AFE}"/>
              </a:ext>
            </a:extLst>
          </p:cNvPr>
          <p:cNvSpPr/>
          <p:nvPr/>
        </p:nvSpPr>
        <p:spPr>
          <a:xfrm flipV="1">
            <a:off x="9322314" y="406773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99" name="Oval 98">
            <a:extLst>
              <a:ext uri="{FF2B5EF4-FFF2-40B4-BE49-F238E27FC236}">
                <a16:creationId xmlns:a16="http://schemas.microsoft.com/office/drawing/2014/main" id="{6D495C2F-4F15-4515-995F-24D6656A858C}"/>
              </a:ext>
            </a:extLst>
          </p:cNvPr>
          <p:cNvSpPr/>
          <p:nvPr/>
        </p:nvSpPr>
        <p:spPr>
          <a:xfrm flipV="1">
            <a:off x="9360583" y="4031444"/>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0" name="Oval 99">
            <a:extLst>
              <a:ext uri="{FF2B5EF4-FFF2-40B4-BE49-F238E27FC236}">
                <a16:creationId xmlns:a16="http://schemas.microsoft.com/office/drawing/2014/main" id="{20D05C56-E76E-4337-9648-C1A4D83AD0F9}"/>
              </a:ext>
            </a:extLst>
          </p:cNvPr>
          <p:cNvSpPr/>
          <p:nvPr/>
        </p:nvSpPr>
        <p:spPr>
          <a:xfrm flipV="1">
            <a:off x="9392110" y="396194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1" name="Oval 100">
            <a:extLst>
              <a:ext uri="{FF2B5EF4-FFF2-40B4-BE49-F238E27FC236}">
                <a16:creationId xmlns:a16="http://schemas.microsoft.com/office/drawing/2014/main" id="{31534A16-04AB-454F-8D4E-EB9B41FB0375}"/>
              </a:ext>
            </a:extLst>
          </p:cNvPr>
          <p:cNvSpPr/>
          <p:nvPr/>
        </p:nvSpPr>
        <p:spPr>
          <a:xfrm flipV="1">
            <a:off x="9434714" y="3820699"/>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69" name="Picture 68" descr="Icon&#10;&#10;Description automatically generated">
            <a:extLst>
              <a:ext uri="{FF2B5EF4-FFF2-40B4-BE49-F238E27FC236}">
                <a16:creationId xmlns:a16="http://schemas.microsoft.com/office/drawing/2014/main" id="{7CB53E15-BE50-4E89-AE67-58D7A5C3EB46}"/>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9268353" y="3917759"/>
            <a:ext cx="181767" cy="197216"/>
          </a:xfrm>
          <a:prstGeom prst="rect">
            <a:avLst/>
          </a:prstGeom>
          <a:effectLst>
            <a:outerShdw blurRad="50800" dist="38100" dir="5400000" algn="t" rotWithShape="0">
              <a:prstClr val="black">
                <a:alpha val="40000"/>
              </a:prstClr>
            </a:outerShdw>
          </a:effectLst>
        </p:spPr>
      </p:pic>
      <p:sp>
        <p:nvSpPr>
          <p:cNvPr id="102" name="Oval 101">
            <a:extLst>
              <a:ext uri="{FF2B5EF4-FFF2-40B4-BE49-F238E27FC236}">
                <a16:creationId xmlns:a16="http://schemas.microsoft.com/office/drawing/2014/main" id="{07214B59-4712-4322-92AA-6CC3389EB5BB}"/>
              </a:ext>
            </a:extLst>
          </p:cNvPr>
          <p:cNvSpPr/>
          <p:nvPr/>
        </p:nvSpPr>
        <p:spPr>
          <a:xfrm flipV="1">
            <a:off x="8711047" y="416095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3" name="Oval 102">
            <a:extLst>
              <a:ext uri="{FF2B5EF4-FFF2-40B4-BE49-F238E27FC236}">
                <a16:creationId xmlns:a16="http://schemas.microsoft.com/office/drawing/2014/main" id="{62555940-197C-452F-8702-BA7E67B077F1}"/>
              </a:ext>
            </a:extLst>
          </p:cNvPr>
          <p:cNvSpPr/>
          <p:nvPr/>
        </p:nvSpPr>
        <p:spPr>
          <a:xfrm flipV="1">
            <a:off x="6735483" y="559124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4" name="Oval 103">
            <a:extLst>
              <a:ext uri="{FF2B5EF4-FFF2-40B4-BE49-F238E27FC236}">
                <a16:creationId xmlns:a16="http://schemas.microsoft.com/office/drawing/2014/main" id="{30C41BDB-5F66-456C-B631-9F1B3A3F77C1}"/>
              </a:ext>
            </a:extLst>
          </p:cNvPr>
          <p:cNvSpPr/>
          <p:nvPr/>
        </p:nvSpPr>
        <p:spPr>
          <a:xfrm flipV="1">
            <a:off x="4007076" y="447770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5" name="Oval 104">
            <a:extLst>
              <a:ext uri="{FF2B5EF4-FFF2-40B4-BE49-F238E27FC236}">
                <a16:creationId xmlns:a16="http://schemas.microsoft.com/office/drawing/2014/main" id="{A0A639A7-DF4D-499F-A2B5-26941EDB5676}"/>
              </a:ext>
            </a:extLst>
          </p:cNvPr>
          <p:cNvSpPr/>
          <p:nvPr/>
        </p:nvSpPr>
        <p:spPr>
          <a:xfrm flipV="1">
            <a:off x="6776472" y="3786529"/>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7" name="Oval 106">
            <a:extLst>
              <a:ext uri="{FF2B5EF4-FFF2-40B4-BE49-F238E27FC236}">
                <a16:creationId xmlns:a16="http://schemas.microsoft.com/office/drawing/2014/main" id="{8E255F28-558D-4379-A0E5-4733776FE759}"/>
              </a:ext>
            </a:extLst>
          </p:cNvPr>
          <p:cNvSpPr/>
          <p:nvPr/>
        </p:nvSpPr>
        <p:spPr>
          <a:xfrm flipV="1">
            <a:off x="7308317" y="3530944"/>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8" name="Oval 107">
            <a:extLst>
              <a:ext uri="{FF2B5EF4-FFF2-40B4-BE49-F238E27FC236}">
                <a16:creationId xmlns:a16="http://schemas.microsoft.com/office/drawing/2014/main" id="{5944AC90-672A-46E5-9AD9-7A2AD462F0B8}"/>
              </a:ext>
            </a:extLst>
          </p:cNvPr>
          <p:cNvSpPr/>
          <p:nvPr/>
        </p:nvSpPr>
        <p:spPr>
          <a:xfrm flipV="1">
            <a:off x="4612946" y="497221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9" name="Oval 108">
            <a:extLst>
              <a:ext uri="{FF2B5EF4-FFF2-40B4-BE49-F238E27FC236}">
                <a16:creationId xmlns:a16="http://schemas.microsoft.com/office/drawing/2014/main" id="{1C08CB14-8BB0-462C-8376-BCC0E6F2B69F}"/>
              </a:ext>
            </a:extLst>
          </p:cNvPr>
          <p:cNvSpPr/>
          <p:nvPr/>
        </p:nvSpPr>
        <p:spPr>
          <a:xfrm flipV="1">
            <a:off x="4587737" y="5154065"/>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10" name="Oval 109">
            <a:extLst>
              <a:ext uri="{FF2B5EF4-FFF2-40B4-BE49-F238E27FC236}">
                <a16:creationId xmlns:a16="http://schemas.microsoft.com/office/drawing/2014/main" id="{32EB3E29-3B73-4F20-92E7-5B8DFF6FC86B}"/>
              </a:ext>
            </a:extLst>
          </p:cNvPr>
          <p:cNvSpPr/>
          <p:nvPr/>
        </p:nvSpPr>
        <p:spPr>
          <a:xfrm flipV="1">
            <a:off x="8058771" y="446323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11" name="Oval 110">
            <a:extLst>
              <a:ext uri="{FF2B5EF4-FFF2-40B4-BE49-F238E27FC236}">
                <a16:creationId xmlns:a16="http://schemas.microsoft.com/office/drawing/2014/main" id="{E2F4492A-27F1-474C-9144-601851422E61}"/>
              </a:ext>
            </a:extLst>
          </p:cNvPr>
          <p:cNvSpPr/>
          <p:nvPr/>
        </p:nvSpPr>
        <p:spPr>
          <a:xfrm flipV="1">
            <a:off x="7931121" y="4419184"/>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12" name="Oval 111">
            <a:extLst>
              <a:ext uri="{FF2B5EF4-FFF2-40B4-BE49-F238E27FC236}">
                <a16:creationId xmlns:a16="http://schemas.microsoft.com/office/drawing/2014/main" id="{266B5EF2-E086-4073-AC03-C6DF620815B6}"/>
              </a:ext>
            </a:extLst>
          </p:cNvPr>
          <p:cNvSpPr/>
          <p:nvPr/>
        </p:nvSpPr>
        <p:spPr>
          <a:xfrm flipV="1">
            <a:off x="5190858" y="513186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13" name="Oval 112">
            <a:extLst>
              <a:ext uri="{FF2B5EF4-FFF2-40B4-BE49-F238E27FC236}">
                <a16:creationId xmlns:a16="http://schemas.microsoft.com/office/drawing/2014/main" id="{A8409770-E027-49B0-AA65-848BD56C9237}"/>
              </a:ext>
            </a:extLst>
          </p:cNvPr>
          <p:cNvSpPr/>
          <p:nvPr/>
        </p:nvSpPr>
        <p:spPr>
          <a:xfrm flipV="1">
            <a:off x="5104769" y="506635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14" name="Oval 113">
            <a:extLst>
              <a:ext uri="{FF2B5EF4-FFF2-40B4-BE49-F238E27FC236}">
                <a16:creationId xmlns:a16="http://schemas.microsoft.com/office/drawing/2014/main" id="{EDF57102-1655-4F36-ADC6-FCAB8BF704B9}"/>
              </a:ext>
            </a:extLst>
          </p:cNvPr>
          <p:cNvSpPr/>
          <p:nvPr/>
        </p:nvSpPr>
        <p:spPr>
          <a:xfrm flipV="1">
            <a:off x="4834451" y="577181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15" name="Oval 114">
            <a:extLst>
              <a:ext uri="{FF2B5EF4-FFF2-40B4-BE49-F238E27FC236}">
                <a16:creationId xmlns:a16="http://schemas.microsoft.com/office/drawing/2014/main" id="{AB5904DB-7243-4F4F-888F-6F60F606054D}"/>
              </a:ext>
            </a:extLst>
          </p:cNvPr>
          <p:cNvSpPr/>
          <p:nvPr/>
        </p:nvSpPr>
        <p:spPr>
          <a:xfrm flipV="1">
            <a:off x="4717865" y="591047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106" name="Picture 105" descr="Icon&#10;&#10;Description automatically generated">
            <a:extLst>
              <a:ext uri="{FF2B5EF4-FFF2-40B4-BE49-F238E27FC236}">
                <a16:creationId xmlns:a16="http://schemas.microsoft.com/office/drawing/2014/main" id="{6F546F22-F601-41BD-8848-69F08AE0D4E3}"/>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7956648" y="4190405"/>
            <a:ext cx="181767" cy="197216"/>
          </a:xfrm>
          <a:prstGeom prst="rect">
            <a:avLst/>
          </a:prstGeom>
          <a:effectLst>
            <a:outerShdw blurRad="50800" dist="38100" dir="5400000" algn="t" rotWithShape="0">
              <a:prstClr val="black">
                <a:alpha val="40000"/>
              </a:prstClr>
            </a:outerShdw>
          </a:effectLst>
        </p:spPr>
      </p:pic>
      <p:pic>
        <p:nvPicPr>
          <p:cNvPr id="116" name="Picture 115" descr="Icon&#10;&#10;Description automatically generated">
            <a:extLst>
              <a:ext uri="{FF2B5EF4-FFF2-40B4-BE49-F238E27FC236}">
                <a16:creationId xmlns:a16="http://schemas.microsoft.com/office/drawing/2014/main" id="{93EE421D-4C39-45C0-9E4C-89E9A5ED918C}"/>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6813647" y="3851737"/>
            <a:ext cx="181767" cy="197216"/>
          </a:xfrm>
          <a:prstGeom prst="rect">
            <a:avLst/>
          </a:prstGeom>
          <a:effectLst>
            <a:outerShdw blurRad="50800" dist="38100" dir="5400000" algn="t" rotWithShape="0">
              <a:prstClr val="black">
                <a:alpha val="40000"/>
              </a:prstClr>
            </a:outerShdw>
          </a:effectLst>
        </p:spPr>
      </p:pic>
      <p:sp>
        <p:nvSpPr>
          <p:cNvPr id="5" name="Footer Placeholder 4">
            <a:extLst>
              <a:ext uri="{FF2B5EF4-FFF2-40B4-BE49-F238E27FC236}">
                <a16:creationId xmlns:a16="http://schemas.microsoft.com/office/drawing/2014/main" id="{F14CF2FC-4FD3-FA55-D1FB-F2935DDFA883}"/>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Tree>
    <p:extLst>
      <p:ext uri="{BB962C8B-B14F-4D97-AF65-F5344CB8AC3E}">
        <p14:creationId xmlns:p14="http://schemas.microsoft.com/office/powerpoint/2010/main" val="3657360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0B40308A-8CF8-4313-9B31-086E065C61F4}"/>
              </a:ext>
            </a:extLst>
          </p:cNvPr>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282828"/>
                </a:solidFill>
                <a:effectLst/>
                <a:uLnTx/>
                <a:uFillTx/>
                <a:latin typeface="Bahnschrift"/>
                <a:ea typeface="+mn-ea"/>
                <a:cs typeface="+mn-cs"/>
              </a:rPr>
              <a:t>Presentation XXX, Slide </a:t>
            </a:r>
            <a:fld id="{55AE94E2-01AD-4F44-B701-725E8CE3ADFF}" type="slidenum">
              <a:rPr kumimoji="0" lang="en-US" sz="1100" b="0" i="0" u="none" strike="noStrike" kern="1200" cap="none" spc="0" normalizeH="0" baseline="0" noProof="0" smtClean="0">
                <a:ln>
                  <a:noFill/>
                </a:ln>
                <a:solidFill>
                  <a:srgbClr val="282828"/>
                </a:solidFill>
                <a:effectLst/>
                <a:uLnTx/>
                <a:uFillTx/>
                <a:latin typeface="Bahnschrift"/>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30</a:t>
            </a:fld>
            <a:endParaRPr kumimoji="0" lang="en-US" sz="1100" b="0" i="0" u="none" strike="noStrike" kern="1200" cap="none" spc="0" normalizeH="0" baseline="0" noProof="0">
              <a:ln>
                <a:noFill/>
              </a:ln>
              <a:solidFill>
                <a:srgbClr val="282828"/>
              </a:solidFill>
              <a:effectLst/>
              <a:uLnTx/>
              <a:uFillTx/>
              <a:latin typeface="Bahnschrift"/>
              <a:ea typeface="+mn-ea"/>
              <a:cs typeface="+mn-cs"/>
            </a:endParaRPr>
          </a:p>
        </p:txBody>
      </p:sp>
      <p:pic>
        <p:nvPicPr>
          <p:cNvPr id="4" name="Picture 3">
            <a:extLst>
              <a:ext uri="{FF2B5EF4-FFF2-40B4-BE49-F238E27FC236}">
                <a16:creationId xmlns:a16="http://schemas.microsoft.com/office/drawing/2014/main" id="{52A2DDC1-8AB0-347F-D269-B7B25E7953A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76431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DF05610D-1EAF-A86A-0551-1429B627E9E0}"/>
            </a:ext>
          </a:extLst>
        </p:cNvPr>
        <p:cNvGrpSpPr/>
        <p:nvPr/>
      </p:nvGrpSpPr>
      <p:grpSpPr>
        <a:xfrm>
          <a:off x="0" y="0"/>
          <a:ext cx="0" cy="0"/>
          <a:chOff x="0" y="0"/>
          <a:chExt cx="0" cy="0"/>
        </a:xfrm>
      </p:grpSpPr>
      <p:sp>
        <p:nvSpPr>
          <p:cNvPr id="3" name="Footer Placeholder 2">
            <a:extLst>
              <a:ext uri="{FF2B5EF4-FFF2-40B4-BE49-F238E27FC236}">
                <a16:creationId xmlns:a16="http://schemas.microsoft.com/office/drawing/2014/main" id="{1FA5E028-BA39-0112-A4C0-B376A23E1E1E}"/>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31</a:t>
            </a:fld>
            <a:endParaRPr lang="en-US" dirty="0">
              <a:solidFill>
                <a:schemeClr val="tx1">
                  <a:lumMod val="65000"/>
                  <a:lumOff val="35000"/>
                </a:schemeClr>
              </a:solidFill>
            </a:endParaRPr>
          </a:p>
        </p:txBody>
      </p:sp>
      <p:sp>
        <p:nvSpPr>
          <p:cNvPr id="7" name="Title 6">
            <a:extLst>
              <a:ext uri="{FF2B5EF4-FFF2-40B4-BE49-F238E27FC236}">
                <a16:creationId xmlns:a16="http://schemas.microsoft.com/office/drawing/2014/main" id="{F724E155-2E7A-0170-F9C4-FC15BF2266DF}"/>
              </a:ext>
            </a:extLst>
          </p:cNvPr>
          <p:cNvSpPr>
            <a:spLocks noGrp="1"/>
          </p:cNvSpPr>
          <p:nvPr>
            <p:ph type="title"/>
          </p:nvPr>
        </p:nvSpPr>
        <p:spPr/>
        <p:txBody>
          <a:bodyPr/>
          <a:lstStyle/>
          <a:p>
            <a:r>
              <a:rPr lang="en-US"/>
              <a:t>1. Introduction</a:t>
            </a:r>
            <a:endParaRPr lang="en-US">
              <a:solidFill>
                <a:srgbClr val="C8D82D"/>
              </a:solidFill>
            </a:endParaRPr>
          </a:p>
        </p:txBody>
      </p:sp>
      <p:sp>
        <p:nvSpPr>
          <p:cNvPr id="2" name="Content Placeholder 1">
            <a:extLst>
              <a:ext uri="{FF2B5EF4-FFF2-40B4-BE49-F238E27FC236}">
                <a16:creationId xmlns:a16="http://schemas.microsoft.com/office/drawing/2014/main" id="{136B3B9B-81AF-1F1F-3F68-A273A65F6DA5}"/>
              </a:ext>
            </a:extLst>
          </p:cNvPr>
          <p:cNvSpPr>
            <a:spLocks noGrp="1"/>
          </p:cNvSpPr>
          <p:nvPr>
            <p:ph sz="half" idx="1"/>
          </p:nvPr>
        </p:nvSpPr>
        <p:spPr/>
        <p:txBody>
          <a:bodyPr/>
          <a:lstStyle/>
          <a:p>
            <a:r>
              <a:rPr lang="en-US"/>
              <a:t>1.1 new generation</a:t>
            </a:r>
          </a:p>
        </p:txBody>
      </p:sp>
      <p:sp>
        <p:nvSpPr>
          <p:cNvPr id="11" name="Rectangle 13">
            <a:extLst>
              <a:ext uri="{FF2B5EF4-FFF2-40B4-BE49-F238E27FC236}">
                <a16:creationId xmlns:a16="http://schemas.microsoft.com/office/drawing/2014/main" id="{CF571EEF-B376-1B09-2703-5508EF656F12}"/>
              </a:ext>
            </a:extLst>
          </p:cNvPr>
          <p:cNvSpPr>
            <a:spLocks noChangeArrowheads="1"/>
          </p:cNvSpPr>
          <p:nvPr/>
        </p:nvSpPr>
        <p:spPr bwMode="auto">
          <a:xfrm>
            <a:off x="0" y="649994"/>
            <a:ext cx="1684192"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100" b="0" i="0" u="none" strike="noStrike" cap="none" normalizeH="0" baseline="0">
                <a:ln>
                  <a:noFill/>
                </a:ln>
                <a:solidFill>
                  <a:srgbClr val="212121"/>
                </a:solidFill>
                <a:effectLst/>
                <a:latin typeface="Arial" panose="020B0604020202020204" pitchFamily="34" charset="0"/>
                <a:ea typeface="Times New Roman" panose="02020603050405020304" pitchFamily="18"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Footer Placeholder 4">
            <a:extLst>
              <a:ext uri="{FF2B5EF4-FFF2-40B4-BE49-F238E27FC236}">
                <a16:creationId xmlns:a16="http://schemas.microsoft.com/office/drawing/2014/main" id="{F5524F40-B02E-C9BB-9042-D8EEE84DD691}"/>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
        <p:nvSpPr>
          <p:cNvPr id="9" name="Footer Placeholder 4">
            <a:extLst>
              <a:ext uri="{FF2B5EF4-FFF2-40B4-BE49-F238E27FC236}">
                <a16:creationId xmlns:a16="http://schemas.microsoft.com/office/drawing/2014/main" id="{2D9528A5-8DB6-CB07-455F-0E6CF18C8EFE}"/>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pic>
        <p:nvPicPr>
          <p:cNvPr id="10" name="Picture 9" descr="A hand holding a yellow device&#10;&#10;AI-generated content may be incorrect.">
            <a:extLst>
              <a:ext uri="{FF2B5EF4-FFF2-40B4-BE49-F238E27FC236}">
                <a16:creationId xmlns:a16="http://schemas.microsoft.com/office/drawing/2014/main" id="{6E68FBA4-6E35-B698-E109-033000C1E08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20779" y="10670"/>
            <a:ext cx="12203355" cy="6857999"/>
          </a:xfrm>
          <a:prstGeom prst="rect">
            <a:avLst/>
          </a:prstGeom>
        </p:spPr>
      </p:pic>
      <p:sp>
        <p:nvSpPr>
          <p:cNvPr id="4" name="Content Placeholder 1">
            <a:extLst>
              <a:ext uri="{FF2B5EF4-FFF2-40B4-BE49-F238E27FC236}">
                <a16:creationId xmlns:a16="http://schemas.microsoft.com/office/drawing/2014/main" id="{85174E17-8D49-FD96-91C1-AB23F06E63EB}"/>
              </a:ext>
            </a:extLst>
          </p:cNvPr>
          <p:cNvSpPr txBox="1">
            <a:spLocks/>
          </p:cNvSpPr>
          <p:nvPr/>
        </p:nvSpPr>
        <p:spPr>
          <a:xfrm>
            <a:off x="5804899" y="5657394"/>
            <a:ext cx="7308265" cy="859505"/>
          </a:xfrm>
          <a:prstGeom prst="rect">
            <a:avLst/>
          </a:prstGeom>
        </p:spPr>
        <p:txBody>
          <a:bodyPr vert="horz" lIns="91440" tIns="45720" rIns="91440" bIns="45720" numCol="1"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b="1" i="0" u="none" kern="1200" cap="all" baseline="0">
                <a:solidFill>
                  <a:srgbClr val="282828"/>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4800">
                <a:solidFill>
                  <a:schemeClr val="bg1"/>
                </a:solidFill>
                <a:latin typeface="Zilap Orion" panose="02000500000000000000" pitchFamily="2" charset="0"/>
              </a:rPr>
              <a:t>POD PLATFORM</a:t>
            </a:r>
          </a:p>
        </p:txBody>
      </p:sp>
    </p:spTree>
    <p:extLst>
      <p:ext uri="{BB962C8B-B14F-4D97-AF65-F5344CB8AC3E}">
        <p14:creationId xmlns:p14="http://schemas.microsoft.com/office/powerpoint/2010/main" val="36144745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9FEB7542-2E3A-3011-A2FF-4E8EF46169B4}"/>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CE263ACF-9CF9-BE41-2800-B99838231BE4}"/>
              </a:ext>
            </a:extLst>
          </p:cNvPr>
          <p:cNvSpPr>
            <a:spLocks noGrp="1"/>
          </p:cNvSpPr>
          <p:nvPr>
            <p:ph sz="half" idx="2"/>
          </p:nvPr>
        </p:nvSpPr>
        <p:spPr>
          <a:xfrm>
            <a:off x="1134862" y="1396960"/>
            <a:ext cx="6282600" cy="4546639"/>
          </a:xfrm>
        </p:spPr>
        <p:txBody>
          <a:bodyPr vert="horz" lIns="91440" tIns="45720" rIns="91440" bIns="45720" numCol="1" rtlCol="0" anchor="t">
            <a:noAutofit/>
          </a:bodyPr>
          <a:lstStyle/>
          <a:p>
            <a:pPr marL="182880" lvl="1" indent="0">
              <a:lnSpc>
                <a:spcPct val="100000"/>
              </a:lnSpc>
              <a:spcBef>
                <a:spcPts val="600"/>
              </a:spcBef>
              <a:buClr>
                <a:srgbClr val="C9D803"/>
              </a:buClr>
              <a:buFont typeface="Arial" panose="020B0604020202020204" pitchFamily="34" charset="0"/>
              <a:buNone/>
            </a:pPr>
            <a:endParaRPr lang="en-US" sz="1400"/>
          </a:p>
          <a:p>
            <a:pPr marL="182880" lvl="1">
              <a:lnSpc>
                <a:spcPct val="100000"/>
              </a:lnSpc>
              <a:spcBef>
                <a:spcPts val="600"/>
              </a:spcBef>
              <a:buClr>
                <a:srgbClr val="C9D803"/>
              </a:buClr>
            </a:pPr>
            <a:r>
              <a:rPr lang="en-US" sz="1400" b="1"/>
              <a:t>“Making it possible for anybody to measure all key characteristics of a door system.”</a:t>
            </a:r>
          </a:p>
          <a:p>
            <a:pPr marL="182880" lvl="1">
              <a:lnSpc>
                <a:spcPct val="100000"/>
              </a:lnSpc>
              <a:spcBef>
                <a:spcPts val="600"/>
              </a:spcBef>
              <a:buClr>
                <a:srgbClr val="C9D803"/>
              </a:buClr>
            </a:pPr>
            <a:endParaRPr lang="en-US" sz="1400"/>
          </a:p>
          <a:p>
            <a:pPr marL="182880" lvl="1">
              <a:lnSpc>
                <a:spcPct val="100000"/>
              </a:lnSpc>
              <a:spcBef>
                <a:spcPts val="600"/>
              </a:spcBef>
            </a:pPr>
            <a:r>
              <a:rPr lang="en-US" sz="1400" b="1" i="1">
                <a:solidFill>
                  <a:srgbClr val="C9D803"/>
                </a:solidFill>
              </a:rPr>
              <a:t>Speed and EnergyPod</a:t>
            </a:r>
          </a:p>
          <a:p>
            <a:pPr marL="868680" lvl="2" indent="0">
              <a:lnSpc>
                <a:spcPct val="100000"/>
              </a:lnSpc>
              <a:spcBef>
                <a:spcPts val="600"/>
              </a:spcBef>
              <a:buNone/>
            </a:pPr>
            <a:r>
              <a:rPr lang="en-US" sz="1400"/>
              <a:t>For closing energy, speed, or other dynamic characteristics</a:t>
            </a:r>
          </a:p>
          <a:p>
            <a:pPr marL="182880" lvl="1">
              <a:lnSpc>
                <a:spcPct val="100000"/>
              </a:lnSpc>
              <a:spcBef>
                <a:spcPts val="600"/>
              </a:spcBef>
            </a:pPr>
            <a:r>
              <a:rPr lang="en-US" sz="1400" b="1" i="1">
                <a:solidFill>
                  <a:srgbClr val="C9D803"/>
                </a:solidFill>
              </a:rPr>
              <a:t>PressurePod</a:t>
            </a:r>
          </a:p>
          <a:p>
            <a:pPr marL="868680" lvl="2" indent="0">
              <a:lnSpc>
                <a:spcPct val="100000"/>
              </a:lnSpc>
              <a:spcBef>
                <a:spcPts val="600"/>
              </a:spcBef>
              <a:buNone/>
            </a:pPr>
            <a:r>
              <a:rPr lang="en-US" sz="1400"/>
              <a:t>For pressure effects in cabin due to closing event</a:t>
            </a:r>
          </a:p>
          <a:p>
            <a:pPr marL="182880" lvl="1">
              <a:lnSpc>
                <a:spcPct val="100000"/>
              </a:lnSpc>
              <a:spcBef>
                <a:spcPts val="600"/>
              </a:spcBef>
            </a:pPr>
            <a:r>
              <a:rPr lang="en-US" sz="1400" b="1" i="1">
                <a:solidFill>
                  <a:srgbClr val="C9D803"/>
                </a:solidFill>
              </a:rPr>
              <a:t>SensorPod</a:t>
            </a:r>
          </a:p>
          <a:p>
            <a:pPr marL="868680" lvl="2" indent="0">
              <a:lnSpc>
                <a:spcPct val="100000"/>
              </a:lnSpc>
              <a:spcBef>
                <a:spcPts val="600"/>
              </a:spcBef>
              <a:buNone/>
            </a:pPr>
            <a:r>
              <a:rPr lang="en-US" sz="1400"/>
              <a:t>Capture electrical control signals from automated systems</a:t>
            </a:r>
          </a:p>
          <a:p>
            <a:pPr marL="182880" lvl="1">
              <a:lnSpc>
                <a:spcPct val="100000"/>
              </a:lnSpc>
              <a:spcBef>
                <a:spcPts val="600"/>
              </a:spcBef>
            </a:pPr>
            <a:r>
              <a:rPr lang="en-US" sz="1400" b="1" i="1">
                <a:solidFill>
                  <a:srgbClr val="C9D803"/>
                </a:solidFill>
              </a:rPr>
              <a:t>ForcePod</a:t>
            </a:r>
          </a:p>
          <a:p>
            <a:pPr marL="868680" lvl="2" indent="0">
              <a:lnSpc>
                <a:spcPct val="100000"/>
              </a:lnSpc>
              <a:spcBef>
                <a:spcPts val="600"/>
              </a:spcBef>
              <a:buNone/>
            </a:pPr>
            <a:r>
              <a:rPr lang="en-US" sz="1400"/>
              <a:t>Capture a wide variety of load cases</a:t>
            </a:r>
          </a:p>
          <a:p>
            <a:pPr marL="868680" lvl="2" indent="0">
              <a:lnSpc>
                <a:spcPct val="100000"/>
              </a:lnSpc>
              <a:spcBef>
                <a:spcPts val="600"/>
              </a:spcBef>
              <a:buNone/>
            </a:pPr>
            <a:endParaRPr lang="en-US" sz="1400"/>
          </a:p>
          <a:p>
            <a:pPr marL="176213" lvl="2" indent="0">
              <a:lnSpc>
                <a:spcPct val="100000"/>
              </a:lnSpc>
              <a:spcBef>
                <a:spcPts val="600"/>
              </a:spcBef>
              <a:buNone/>
            </a:pPr>
            <a:r>
              <a:rPr lang="en-US" sz="1400"/>
              <a:t>Use gauges individually or in group to enhance understanding.</a:t>
            </a:r>
          </a:p>
        </p:txBody>
      </p:sp>
      <p:sp>
        <p:nvSpPr>
          <p:cNvPr id="3" name="Footer Placeholder 2">
            <a:extLst>
              <a:ext uri="{FF2B5EF4-FFF2-40B4-BE49-F238E27FC236}">
                <a16:creationId xmlns:a16="http://schemas.microsoft.com/office/drawing/2014/main" id="{9A926ACF-B37F-7DED-E841-25BF95764358}"/>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32</a:t>
            </a:fld>
            <a:endParaRPr lang="en-US" dirty="0">
              <a:solidFill>
                <a:schemeClr val="tx1">
                  <a:lumMod val="65000"/>
                  <a:lumOff val="35000"/>
                </a:schemeClr>
              </a:solidFill>
            </a:endParaRPr>
          </a:p>
        </p:txBody>
      </p:sp>
      <p:sp>
        <p:nvSpPr>
          <p:cNvPr id="2" name="Content Placeholder 1">
            <a:extLst>
              <a:ext uri="{FF2B5EF4-FFF2-40B4-BE49-F238E27FC236}">
                <a16:creationId xmlns:a16="http://schemas.microsoft.com/office/drawing/2014/main" id="{06F9E680-FBF1-0ED4-A816-1C28013633FC}"/>
              </a:ext>
            </a:extLst>
          </p:cNvPr>
          <p:cNvSpPr>
            <a:spLocks noGrp="1"/>
          </p:cNvSpPr>
          <p:nvPr>
            <p:ph sz="half" idx="1"/>
          </p:nvPr>
        </p:nvSpPr>
        <p:spPr>
          <a:xfrm>
            <a:off x="1684192" y="459111"/>
            <a:ext cx="9692640" cy="859505"/>
          </a:xfrm>
        </p:spPr>
        <p:txBody>
          <a:bodyPr>
            <a:normAutofit/>
          </a:bodyPr>
          <a:lstStyle/>
          <a:p>
            <a:r>
              <a:rPr lang="en-US" sz="4400">
                <a:latin typeface="Zilap Orion" panose="02000500000000000000" pitchFamily="2" charset="0"/>
              </a:rPr>
              <a:t>POD PLATFORM</a:t>
            </a:r>
          </a:p>
        </p:txBody>
      </p:sp>
      <p:sp>
        <p:nvSpPr>
          <p:cNvPr id="11" name="Rectangle 13">
            <a:extLst>
              <a:ext uri="{FF2B5EF4-FFF2-40B4-BE49-F238E27FC236}">
                <a16:creationId xmlns:a16="http://schemas.microsoft.com/office/drawing/2014/main" id="{A96AD98D-D75B-594B-EFE4-B8B3281FBF28}"/>
              </a:ext>
            </a:extLst>
          </p:cNvPr>
          <p:cNvSpPr>
            <a:spLocks noChangeArrowheads="1"/>
          </p:cNvSpPr>
          <p:nvPr/>
        </p:nvSpPr>
        <p:spPr bwMode="auto">
          <a:xfrm>
            <a:off x="0" y="649994"/>
            <a:ext cx="1684192"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100" b="0" i="0" u="none" strike="noStrike" cap="none" normalizeH="0" baseline="0">
                <a:ln>
                  <a:noFill/>
                </a:ln>
                <a:solidFill>
                  <a:srgbClr val="212121"/>
                </a:solidFill>
                <a:effectLst/>
                <a:latin typeface="Arial" panose="020B0604020202020204" pitchFamily="34" charset="0"/>
                <a:ea typeface="Times New Roman" panose="02020603050405020304" pitchFamily="18"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Footer Placeholder 4">
            <a:extLst>
              <a:ext uri="{FF2B5EF4-FFF2-40B4-BE49-F238E27FC236}">
                <a16:creationId xmlns:a16="http://schemas.microsoft.com/office/drawing/2014/main" id="{DBF72105-E5A6-2B4B-D35A-C3105E864576}"/>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
        <p:nvSpPr>
          <p:cNvPr id="9" name="Footer Placeholder 4">
            <a:extLst>
              <a:ext uri="{FF2B5EF4-FFF2-40B4-BE49-F238E27FC236}">
                <a16:creationId xmlns:a16="http://schemas.microsoft.com/office/drawing/2014/main" id="{35D0ABB3-A421-95A6-8984-8B6A5FA1EDA9}"/>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pic>
        <p:nvPicPr>
          <p:cNvPr id="4" name="Picture 3" descr="A yellow and black device with a clock&#10;&#10;Description automatically generated">
            <a:extLst>
              <a:ext uri="{FF2B5EF4-FFF2-40B4-BE49-F238E27FC236}">
                <a16:creationId xmlns:a16="http://schemas.microsoft.com/office/drawing/2014/main" id="{E710DC8E-2E32-2420-716E-F8A473372F0C}"/>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7822778" y="839951"/>
            <a:ext cx="1932214" cy="1046302"/>
          </a:xfrm>
          <a:prstGeom prst="rect">
            <a:avLst/>
          </a:prstGeom>
        </p:spPr>
      </p:pic>
      <p:pic>
        <p:nvPicPr>
          <p:cNvPr id="6" name="Picture 5" descr="A yellow device with a circular white circle and black circle&#10;&#10;Description automatically generated">
            <a:extLst>
              <a:ext uri="{FF2B5EF4-FFF2-40B4-BE49-F238E27FC236}">
                <a16:creationId xmlns:a16="http://schemas.microsoft.com/office/drawing/2014/main" id="{6E8AF10C-CA54-69C7-F83A-EAC8CFA800F0}"/>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7741351" y="3095982"/>
            <a:ext cx="2010813" cy="1086545"/>
          </a:xfrm>
          <a:prstGeom prst="rect">
            <a:avLst/>
          </a:prstGeom>
        </p:spPr>
      </p:pic>
      <p:pic>
        <p:nvPicPr>
          <p:cNvPr id="12" name="Picture 11" descr="A yellow object with a circular white circle and black text&#10;&#10;Description automatically generated">
            <a:extLst>
              <a:ext uri="{FF2B5EF4-FFF2-40B4-BE49-F238E27FC236}">
                <a16:creationId xmlns:a16="http://schemas.microsoft.com/office/drawing/2014/main" id="{BFA9F780-3F97-2A32-D2AE-A28039396D3E}"/>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9903522" y="4081975"/>
            <a:ext cx="1904067" cy="1204510"/>
          </a:xfrm>
          <a:prstGeom prst="rect">
            <a:avLst/>
          </a:prstGeom>
        </p:spPr>
      </p:pic>
      <p:pic>
        <p:nvPicPr>
          <p:cNvPr id="14" name="Picture 13" descr="A yellow object with a round white circle&#10;&#10;Description automatically generated">
            <a:extLst>
              <a:ext uri="{FF2B5EF4-FFF2-40B4-BE49-F238E27FC236}">
                <a16:creationId xmlns:a16="http://schemas.microsoft.com/office/drawing/2014/main" id="{EED1FB38-7ECE-AEF1-FC68-458FCC692EEB}"/>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9888282" y="1808724"/>
            <a:ext cx="1864236" cy="1421554"/>
          </a:xfrm>
          <a:prstGeom prst="rect">
            <a:avLst/>
          </a:prstGeom>
        </p:spPr>
      </p:pic>
      <p:pic>
        <p:nvPicPr>
          <p:cNvPr id="15" name="Picture 14">
            <a:extLst>
              <a:ext uri="{FF2B5EF4-FFF2-40B4-BE49-F238E27FC236}">
                <a16:creationId xmlns:a16="http://schemas.microsoft.com/office/drawing/2014/main" id="{1C556529-8217-EBFE-73DD-1D293EB79D5A}"/>
              </a:ext>
            </a:extLst>
          </p:cNvPr>
          <p:cNvPicPr>
            <a:picLocks noChangeAspect="1"/>
          </p:cNvPicPr>
          <p:nvPr/>
        </p:nvPicPr>
        <p:blipFill>
          <a:blip r:embed="rId8" cstate="email">
            <a:extLst>
              <a:ext uri="{28A0092B-C50C-407E-A947-70E740481C1C}">
                <a14:useLocalDpi xmlns:a14="http://schemas.microsoft.com/office/drawing/2010/main" val="0"/>
              </a:ext>
            </a:extLst>
          </a:blip>
          <a:srcRect/>
          <a:stretch/>
        </p:blipFill>
        <p:spPr>
          <a:xfrm>
            <a:off x="7752928" y="5151706"/>
            <a:ext cx="2011936" cy="1194199"/>
          </a:xfrm>
          <a:prstGeom prst="rect">
            <a:avLst/>
          </a:prstGeom>
        </p:spPr>
      </p:pic>
      <p:sp>
        <p:nvSpPr>
          <p:cNvPr id="16" name="TextBox 15">
            <a:extLst>
              <a:ext uri="{FF2B5EF4-FFF2-40B4-BE49-F238E27FC236}">
                <a16:creationId xmlns:a16="http://schemas.microsoft.com/office/drawing/2014/main" id="{6ABEC355-2294-B034-1EB5-55F8DB15090F}"/>
              </a:ext>
            </a:extLst>
          </p:cNvPr>
          <p:cNvSpPr txBox="1"/>
          <p:nvPr/>
        </p:nvSpPr>
        <p:spPr>
          <a:xfrm>
            <a:off x="9903522" y="1020028"/>
            <a:ext cx="1015021" cy="461665"/>
          </a:xfrm>
          <a:prstGeom prst="rect">
            <a:avLst/>
          </a:prstGeom>
          <a:noFill/>
        </p:spPr>
        <p:txBody>
          <a:bodyPr wrap="none" rtlCol="0">
            <a:spAutoFit/>
          </a:bodyPr>
          <a:lstStyle/>
          <a:p>
            <a:r>
              <a:rPr lang="en-US" sz="1200" i="1">
                <a:latin typeface="Zilap Orion" panose="02000500000000000000" pitchFamily="2" charset="0"/>
              </a:rPr>
              <a:t>Energy </a:t>
            </a:r>
          </a:p>
          <a:p>
            <a:r>
              <a:rPr lang="en-US" sz="1200" i="1">
                <a:latin typeface="Zilap Orion" panose="02000500000000000000" pitchFamily="2" charset="0"/>
              </a:rPr>
              <a:t>POD</a:t>
            </a:r>
          </a:p>
        </p:txBody>
      </p:sp>
      <p:sp>
        <p:nvSpPr>
          <p:cNvPr id="17" name="TextBox 16">
            <a:extLst>
              <a:ext uri="{FF2B5EF4-FFF2-40B4-BE49-F238E27FC236}">
                <a16:creationId xmlns:a16="http://schemas.microsoft.com/office/drawing/2014/main" id="{A6E89C72-0823-4099-73A3-A018CAF317A4}"/>
              </a:ext>
            </a:extLst>
          </p:cNvPr>
          <p:cNvSpPr txBox="1"/>
          <p:nvPr/>
        </p:nvSpPr>
        <p:spPr>
          <a:xfrm>
            <a:off x="7924929" y="2242367"/>
            <a:ext cx="1031051" cy="461665"/>
          </a:xfrm>
          <a:prstGeom prst="rect">
            <a:avLst/>
          </a:prstGeom>
          <a:noFill/>
        </p:spPr>
        <p:txBody>
          <a:bodyPr wrap="none" rtlCol="0">
            <a:spAutoFit/>
          </a:bodyPr>
          <a:lstStyle/>
          <a:p>
            <a:r>
              <a:rPr lang="en-US" sz="1200" i="1">
                <a:latin typeface="Zilap Orion" panose="02000500000000000000" pitchFamily="2" charset="0"/>
              </a:rPr>
              <a:t>Sensor </a:t>
            </a:r>
          </a:p>
          <a:p>
            <a:r>
              <a:rPr lang="en-US" sz="1200" i="1">
                <a:latin typeface="Zilap Orion" panose="02000500000000000000" pitchFamily="2" charset="0"/>
              </a:rPr>
              <a:t>Pod</a:t>
            </a:r>
          </a:p>
        </p:txBody>
      </p:sp>
      <p:sp>
        <p:nvSpPr>
          <p:cNvPr id="18" name="TextBox 17">
            <a:extLst>
              <a:ext uri="{FF2B5EF4-FFF2-40B4-BE49-F238E27FC236}">
                <a16:creationId xmlns:a16="http://schemas.microsoft.com/office/drawing/2014/main" id="{FECFFF73-FE6D-3B81-7D52-711E67DC8CFB}"/>
              </a:ext>
            </a:extLst>
          </p:cNvPr>
          <p:cNvSpPr txBox="1"/>
          <p:nvPr/>
        </p:nvSpPr>
        <p:spPr>
          <a:xfrm>
            <a:off x="9903522" y="3472000"/>
            <a:ext cx="1261884" cy="461665"/>
          </a:xfrm>
          <a:prstGeom prst="rect">
            <a:avLst/>
          </a:prstGeom>
          <a:noFill/>
        </p:spPr>
        <p:txBody>
          <a:bodyPr wrap="none" rtlCol="0">
            <a:spAutoFit/>
          </a:bodyPr>
          <a:lstStyle/>
          <a:p>
            <a:r>
              <a:rPr lang="en-US" sz="1200" i="1">
                <a:latin typeface="Zilap Orion" panose="02000500000000000000" pitchFamily="2" charset="0"/>
              </a:rPr>
              <a:t>Pressure</a:t>
            </a:r>
          </a:p>
          <a:p>
            <a:r>
              <a:rPr lang="en-US" sz="1200" i="1">
                <a:latin typeface="Zilap Orion" panose="02000500000000000000" pitchFamily="2" charset="0"/>
              </a:rPr>
              <a:t>Pod</a:t>
            </a:r>
          </a:p>
        </p:txBody>
      </p:sp>
      <p:sp>
        <p:nvSpPr>
          <p:cNvPr id="19" name="TextBox 18">
            <a:extLst>
              <a:ext uri="{FF2B5EF4-FFF2-40B4-BE49-F238E27FC236}">
                <a16:creationId xmlns:a16="http://schemas.microsoft.com/office/drawing/2014/main" id="{59758E99-8659-3A97-B537-F3D39723816A}"/>
              </a:ext>
            </a:extLst>
          </p:cNvPr>
          <p:cNvSpPr txBox="1"/>
          <p:nvPr/>
        </p:nvSpPr>
        <p:spPr>
          <a:xfrm>
            <a:off x="8640278" y="4465382"/>
            <a:ext cx="857927" cy="461665"/>
          </a:xfrm>
          <a:prstGeom prst="rect">
            <a:avLst/>
          </a:prstGeom>
          <a:noFill/>
        </p:spPr>
        <p:txBody>
          <a:bodyPr wrap="none" rtlCol="0">
            <a:spAutoFit/>
          </a:bodyPr>
          <a:lstStyle/>
          <a:p>
            <a:r>
              <a:rPr lang="en-US" sz="1200" i="1">
                <a:latin typeface="Zilap Orion" panose="02000500000000000000" pitchFamily="2" charset="0"/>
              </a:rPr>
              <a:t>Force</a:t>
            </a:r>
          </a:p>
          <a:p>
            <a:r>
              <a:rPr lang="en-US" sz="1200" i="1">
                <a:latin typeface="Zilap Orion" panose="02000500000000000000" pitchFamily="2" charset="0"/>
              </a:rPr>
              <a:t>Pod</a:t>
            </a:r>
          </a:p>
        </p:txBody>
      </p:sp>
      <p:sp>
        <p:nvSpPr>
          <p:cNvPr id="20" name="TextBox 19">
            <a:extLst>
              <a:ext uri="{FF2B5EF4-FFF2-40B4-BE49-F238E27FC236}">
                <a16:creationId xmlns:a16="http://schemas.microsoft.com/office/drawing/2014/main" id="{60999727-5C99-D311-9E66-E1032ADEFF47}"/>
              </a:ext>
            </a:extLst>
          </p:cNvPr>
          <p:cNvSpPr txBox="1"/>
          <p:nvPr/>
        </p:nvSpPr>
        <p:spPr>
          <a:xfrm>
            <a:off x="9909462" y="5610305"/>
            <a:ext cx="857927" cy="461665"/>
          </a:xfrm>
          <a:prstGeom prst="rect">
            <a:avLst/>
          </a:prstGeom>
          <a:noFill/>
        </p:spPr>
        <p:txBody>
          <a:bodyPr wrap="none" rtlCol="0">
            <a:spAutoFit/>
          </a:bodyPr>
          <a:lstStyle/>
          <a:p>
            <a:r>
              <a:rPr lang="en-US" sz="1200" i="1">
                <a:latin typeface="Zilap Orion" panose="02000500000000000000" pitchFamily="2" charset="0"/>
              </a:rPr>
              <a:t>Speed</a:t>
            </a:r>
          </a:p>
          <a:p>
            <a:r>
              <a:rPr lang="en-US" sz="1200" i="1">
                <a:latin typeface="Zilap Orion" panose="02000500000000000000" pitchFamily="2" charset="0"/>
              </a:rPr>
              <a:t>Pod</a:t>
            </a:r>
          </a:p>
        </p:txBody>
      </p:sp>
    </p:spTree>
    <p:extLst>
      <p:ext uri="{BB962C8B-B14F-4D97-AF65-F5344CB8AC3E}">
        <p14:creationId xmlns:p14="http://schemas.microsoft.com/office/powerpoint/2010/main" val="1530302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0">
  <p:cSld>
    <p:bg>
      <p:bgPr>
        <a:blipFill dpi="0" rotWithShape="1">
          <a:blip r:embed="rId5">
            <a:lum/>
          </a:blip>
          <a:srcRect/>
          <a:stretch>
            <a:fillRect/>
          </a:stretch>
        </a:blipFill>
        <a:effectLst/>
      </p:bgPr>
    </p:bg>
    <p:spTree>
      <p:nvGrpSpPr>
        <p:cNvPr id="1" name="">
          <a:extLst>
            <a:ext uri="{FF2B5EF4-FFF2-40B4-BE49-F238E27FC236}">
              <a16:creationId xmlns:a16="http://schemas.microsoft.com/office/drawing/2014/main" id="{AB4F9E40-A3A2-FF03-0D38-0883ED8D665E}"/>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25AD649A-9C9F-FB5B-7E96-73EA340D5A75}"/>
              </a:ext>
            </a:extLst>
          </p:cNvPr>
          <p:cNvSpPr>
            <a:spLocks noGrp="1"/>
          </p:cNvSpPr>
          <p:nvPr>
            <p:ph sz="half" idx="2"/>
          </p:nvPr>
        </p:nvSpPr>
        <p:spPr>
          <a:xfrm>
            <a:off x="800100" y="1378913"/>
            <a:ext cx="7423363" cy="5498929"/>
          </a:xfrm>
        </p:spPr>
        <p:txBody>
          <a:bodyPr vert="horz" lIns="91440" tIns="45720" rIns="91440" bIns="45720" numCol="1" rtlCol="0" anchor="t">
            <a:normAutofit/>
          </a:bodyPr>
          <a:lstStyle/>
          <a:p>
            <a:pPr marL="0" indent="-285750">
              <a:lnSpc>
                <a:spcPct val="110000"/>
              </a:lnSpc>
              <a:spcBef>
                <a:spcPts val="0"/>
              </a:spcBef>
              <a:buFont typeface="Arial" panose="020B0604020202020204" pitchFamily="34" charset="0"/>
              <a:buChar char="•"/>
              <a:defRPr/>
            </a:pPr>
            <a:endParaRPr lang="en-US" sz="1200" b="1">
              <a:latin typeface="Bahnschrift"/>
            </a:endParaRPr>
          </a:p>
          <a:p>
            <a:pPr marL="914400" lvl="3" indent="0">
              <a:lnSpc>
                <a:spcPct val="110000"/>
              </a:lnSpc>
              <a:spcBef>
                <a:spcPts val="0"/>
              </a:spcBef>
              <a:buNone/>
              <a:defRPr/>
            </a:pPr>
            <a:endParaRPr lang="en-US" b="1"/>
          </a:p>
          <a:p>
            <a:pPr marL="571500" lvl="3" indent="0">
              <a:lnSpc>
                <a:spcPct val="110000"/>
              </a:lnSpc>
              <a:spcBef>
                <a:spcPts val="0"/>
              </a:spcBef>
              <a:buNone/>
              <a:defRPr/>
            </a:pPr>
            <a:r>
              <a:rPr lang="en-US" sz="1600" b="1" i="1">
                <a:solidFill>
                  <a:srgbClr val="000000"/>
                </a:solidFill>
              </a:rPr>
              <a:t>Measure the energy required to close the door from a given position. </a:t>
            </a:r>
          </a:p>
          <a:p>
            <a:pPr marL="914400" lvl="3" indent="0">
              <a:lnSpc>
                <a:spcPct val="110000"/>
              </a:lnSpc>
              <a:spcBef>
                <a:spcPts val="0"/>
              </a:spcBef>
              <a:buNone/>
              <a:defRPr/>
            </a:pPr>
            <a:endParaRPr lang="en-US">
              <a:solidFill>
                <a:srgbClr val="000000"/>
              </a:solidFill>
            </a:endParaRPr>
          </a:p>
          <a:p>
            <a:pPr marL="548640" indent="0">
              <a:lnSpc>
                <a:spcPct val="110000"/>
              </a:lnSpc>
              <a:spcBef>
                <a:spcPts val="0"/>
              </a:spcBef>
              <a:buNone/>
              <a:defRPr/>
            </a:pPr>
            <a:r>
              <a:rPr lang="en-US" sz="1400" b="1" i="1"/>
              <a:t>Why?</a:t>
            </a:r>
          </a:p>
          <a:p>
            <a:pPr marL="914400" lvl="3" indent="0">
              <a:lnSpc>
                <a:spcPct val="110000"/>
              </a:lnSpc>
              <a:spcBef>
                <a:spcPts val="0"/>
              </a:spcBef>
              <a:buNone/>
              <a:defRPr/>
            </a:pPr>
            <a:r>
              <a:rPr lang="en-US">
                <a:solidFill>
                  <a:srgbClr val="000000"/>
                </a:solidFill>
              </a:rPr>
              <a:t>Closing energy is the new industry standard as indicator of the quality of the door system. It covers performance of hinge, check, latch and seal systems, as well as cabin air.</a:t>
            </a:r>
          </a:p>
          <a:p>
            <a:pPr marL="914400" lvl="3" indent="0">
              <a:lnSpc>
                <a:spcPct val="110000"/>
              </a:lnSpc>
              <a:spcBef>
                <a:spcPts val="0"/>
              </a:spcBef>
              <a:buNone/>
              <a:defRPr/>
            </a:pPr>
            <a:endParaRPr lang="en-US">
              <a:solidFill>
                <a:srgbClr val="000000"/>
              </a:solidFill>
            </a:endParaRPr>
          </a:p>
          <a:p>
            <a:pPr marL="548640" marR="0" lvl="0" indent="0" algn="l" defTabSz="914400" rtl="0" eaLnBrk="1" fontAlgn="auto" latinLnBrk="0" hangingPunct="1">
              <a:lnSpc>
                <a:spcPct val="110000"/>
              </a:lnSpc>
              <a:spcBef>
                <a:spcPts val="0"/>
              </a:spcBef>
              <a:spcAft>
                <a:spcPts val="0"/>
              </a:spcAft>
              <a:buClrTx/>
              <a:buSzTx/>
              <a:buNone/>
              <a:tabLst/>
              <a:defRPr/>
            </a:pPr>
            <a:r>
              <a:rPr kumimoji="0" lang="en-US" sz="1400" b="1" i="1" u="none" strike="noStrike" kern="1200" cap="none" spc="0" normalizeH="0" baseline="0" noProof="0">
                <a:ln>
                  <a:noFill/>
                </a:ln>
                <a:solidFill>
                  <a:srgbClr val="C9D803"/>
                </a:solidFill>
                <a:effectLst/>
                <a:uLnTx/>
                <a:uFillTx/>
                <a:ea typeface="+mn-ea"/>
                <a:cs typeface="+mn-cs"/>
              </a:rPr>
              <a:t>Technology Benefits</a:t>
            </a:r>
          </a:p>
          <a:p>
            <a:pPr marL="1203325" marR="0" lvl="0" indent="-285750" algn="l" defTabSz="914400" rtl="0" eaLnBrk="1" fontAlgn="auto" latinLnBrk="0" hangingPunct="1">
              <a:lnSpc>
                <a:spcPct val="11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ea typeface="+mn-ea"/>
                <a:cs typeface="+mn-cs"/>
              </a:rPr>
              <a:t>Independent of mounting location or orientation</a:t>
            </a:r>
          </a:p>
          <a:p>
            <a:pPr marL="1203325" marR="0" lvl="0" indent="-285750" algn="l" defTabSz="914400" rtl="0" eaLnBrk="1" fontAlgn="auto" latinLnBrk="0" hangingPunct="1">
              <a:lnSpc>
                <a:spcPct val="110000"/>
              </a:lnSpc>
              <a:spcBef>
                <a:spcPts val="0"/>
              </a:spcBef>
              <a:spcAft>
                <a:spcPts val="0"/>
              </a:spcAft>
              <a:buClrTx/>
              <a:buSzTx/>
              <a:buFont typeface="Arial" panose="020B0604020202020204" pitchFamily="34" charset="0"/>
              <a:buChar char="•"/>
              <a:tabLst/>
              <a:defRPr/>
            </a:pPr>
            <a:r>
              <a:rPr lang="en-US" sz="1400">
                <a:solidFill>
                  <a:srgbClr val="000000"/>
                </a:solidFill>
              </a:rPr>
              <a:t>Innovate 3D force vector measurement</a:t>
            </a:r>
            <a:endParaRPr kumimoji="0" lang="en-US" sz="1400" b="0" i="0" u="none" strike="noStrike" kern="1200" cap="none" spc="0" normalizeH="0" baseline="0" noProof="0">
              <a:ln>
                <a:noFill/>
              </a:ln>
              <a:solidFill>
                <a:srgbClr val="000000"/>
              </a:solidFill>
              <a:effectLst/>
              <a:uLnTx/>
              <a:uFillTx/>
              <a:ea typeface="+mn-ea"/>
              <a:cs typeface="+mn-cs"/>
            </a:endParaRPr>
          </a:p>
          <a:p>
            <a:pPr marL="1203325" marR="0" lvl="0" indent="-285750" algn="l" defTabSz="914400" rtl="0" eaLnBrk="1" fontAlgn="auto" latinLnBrk="0" hangingPunct="1">
              <a:lnSpc>
                <a:spcPct val="11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ea typeface="+mn-ea"/>
                <a:cs typeface="+mn-cs"/>
              </a:rPr>
              <a:t>Automatic detection of latched and not-latched state</a:t>
            </a:r>
          </a:p>
          <a:p>
            <a:pPr marL="1203325" marR="0" lvl="0" indent="-285750" algn="l" defTabSz="914400" rtl="0" eaLnBrk="1" fontAlgn="auto" latinLnBrk="0" hangingPunct="1">
              <a:lnSpc>
                <a:spcPct val="110000"/>
              </a:lnSpc>
              <a:spcBef>
                <a:spcPts val="0"/>
              </a:spcBef>
              <a:spcAft>
                <a:spcPts val="0"/>
              </a:spcAft>
              <a:buClrTx/>
              <a:buSzTx/>
              <a:buFont typeface="Arial" panose="020B0604020202020204" pitchFamily="34" charset="0"/>
              <a:buChar char="•"/>
              <a:tabLst/>
              <a:defRPr/>
            </a:pPr>
            <a:r>
              <a:rPr lang="en-US" sz="1400">
                <a:solidFill>
                  <a:srgbClr val="000000"/>
                </a:solidFill>
              </a:rPr>
              <a:t>Programmed to find the minimum closing speed</a:t>
            </a:r>
          </a:p>
          <a:p>
            <a:pPr marL="1203325" indent="-285750">
              <a:lnSpc>
                <a:spcPct val="110000"/>
              </a:lnSpc>
              <a:spcBef>
                <a:spcPts val="0"/>
              </a:spcBef>
              <a:buFont typeface="Arial" panose="020B0604020202020204" pitchFamily="34" charset="0"/>
              <a:buChar char="•"/>
              <a:defRPr/>
            </a:pPr>
            <a:r>
              <a:rPr lang="en-US" sz="1400">
                <a:solidFill>
                  <a:srgbClr val="000000"/>
                </a:solidFill>
              </a:rPr>
              <a:t>Maximum Speed up to 2.2 m/s (optional up to 8.2 m/s)</a:t>
            </a:r>
          </a:p>
          <a:p>
            <a:pPr marL="1203325" indent="-285750">
              <a:lnSpc>
                <a:spcPct val="110000"/>
              </a:lnSpc>
              <a:spcBef>
                <a:spcPts val="0"/>
              </a:spcBef>
              <a:buFont typeface="Arial" panose="020B0604020202020204" pitchFamily="34" charset="0"/>
              <a:buChar char="•"/>
              <a:defRPr/>
            </a:pPr>
            <a:r>
              <a:rPr lang="en-US" sz="1400">
                <a:solidFill>
                  <a:srgbClr val="000000"/>
                </a:solidFill>
              </a:rPr>
              <a:t>Maximum Force up to 220 N (optional up to 450 N)</a:t>
            </a:r>
          </a:p>
          <a:p>
            <a:pPr marL="1203325" indent="-285750">
              <a:lnSpc>
                <a:spcPct val="110000"/>
              </a:lnSpc>
              <a:spcBef>
                <a:spcPts val="0"/>
              </a:spcBef>
              <a:buFont typeface="Arial" panose="020B0604020202020204" pitchFamily="34" charset="0"/>
              <a:buChar char="•"/>
              <a:defRPr/>
            </a:pPr>
            <a:r>
              <a:rPr lang="en-US" sz="1400">
                <a:solidFill>
                  <a:srgbClr val="000000"/>
                </a:solidFill>
              </a:rPr>
              <a:t>Finish Flag when all criteria are met, and operation is completed</a:t>
            </a:r>
            <a:endParaRPr lang="en-US" sz="1800"/>
          </a:p>
          <a:p>
            <a:pPr lvl="1">
              <a:defRPr/>
            </a:pPr>
            <a:endParaRPr lang="en-US" sz="1800"/>
          </a:p>
          <a:p>
            <a:pPr marL="182880" lvl="1" indent="0">
              <a:lnSpc>
                <a:spcPct val="100000"/>
              </a:lnSpc>
              <a:spcBef>
                <a:spcPts val="600"/>
              </a:spcBef>
              <a:buClr>
                <a:srgbClr val="C9D803"/>
              </a:buClr>
              <a:buFont typeface="Arial" panose="020B0604020202020204" pitchFamily="34" charset="0"/>
              <a:buNone/>
            </a:pPr>
            <a:endParaRPr lang="en-US" sz="2000"/>
          </a:p>
        </p:txBody>
      </p:sp>
      <p:sp>
        <p:nvSpPr>
          <p:cNvPr id="3" name="Footer Placeholder 2">
            <a:extLst>
              <a:ext uri="{FF2B5EF4-FFF2-40B4-BE49-F238E27FC236}">
                <a16:creationId xmlns:a16="http://schemas.microsoft.com/office/drawing/2014/main" id="{5433589D-C597-585D-4FFE-77C47F6A639D}"/>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33</a:t>
            </a:fld>
            <a:endParaRPr lang="en-US" dirty="0">
              <a:solidFill>
                <a:schemeClr val="tx1">
                  <a:lumMod val="65000"/>
                  <a:lumOff val="35000"/>
                </a:schemeClr>
              </a:solidFill>
            </a:endParaRPr>
          </a:p>
        </p:txBody>
      </p:sp>
      <p:sp>
        <p:nvSpPr>
          <p:cNvPr id="2" name="Content Placeholder 1">
            <a:extLst>
              <a:ext uri="{FF2B5EF4-FFF2-40B4-BE49-F238E27FC236}">
                <a16:creationId xmlns:a16="http://schemas.microsoft.com/office/drawing/2014/main" id="{ABD9A15E-5E29-10AA-B47B-66A4CE3FE9C7}"/>
              </a:ext>
            </a:extLst>
          </p:cNvPr>
          <p:cNvSpPr>
            <a:spLocks noGrp="1"/>
          </p:cNvSpPr>
          <p:nvPr>
            <p:ph sz="half" idx="1"/>
          </p:nvPr>
        </p:nvSpPr>
        <p:spPr>
          <a:xfrm>
            <a:off x="2434975" y="678094"/>
            <a:ext cx="9147966" cy="920539"/>
          </a:xfrm>
        </p:spPr>
        <p:txBody>
          <a:bodyPr/>
          <a:lstStyle/>
          <a:p>
            <a:r>
              <a:rPr lang="en-US">
                <a:latin typeface="Zilap Orion" panose="02000500000000000000" pitchFamily="2" charset="0"/>
              </a:rPr>
              <a:t>Minimum Closing energy</a:t>
            </a:r>
          </a:p>
        </p:txBody>
      </p:sp>
      <p:sp>
        <p:nvSpPr>
          <p:cNvPr id="4" name="Footer Placeholder 4">
            <a:extLst>
              <a:ext uri="{FF2B5EF4-FFF2-40B4-BE49-F238E27FC236}">
                <a16:creationId xmlns:a16="http://schemas.microsoft.com/office/drawing/2014/main" id="{0422CFBF-B80B-B3F2-3CEA-6D4EF48A675B}"/>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BD241D81-A629-FDE0-F6D5-44AA5067CD35}"/>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pic>
        <p:nvPicPr>
          <p:cNvPr id="8" name="Picture 7" descr="A circular yellow and black circle with a white circle with black numbers and a checkered flag&#10;&#10;AI-generated content may be incorrect.">
            <a:extLst>
              <a:ext uri="{FF2B5EF4-FFF2-40B4-BE49-F238E27FC236}">
                <a16:creationId xmlns:a16="http://schemas.microsoft.com/office/drawing/2014/main" id="{8ED542F9-CE57-69D0-9CD8-05616F17D043}"/>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9219011" y="1971172"/>
            <a:ext cx="2208393" cy="1457828"/>
          </a:xfrm>
          <a:prstGeom prst="rect">
            <a:avLst/>
          </a:prstGeom>
        </p:spPr>
      </p:pic>
      <p:pic>
        <p:nvPicPr>
          <p:cNvPr id="10" name="Picture 9" descr="A close up of a speedometer&#10;&#10;AI-generated content may be incorrect.">
            <a:extLst>
              <a:ext uri="{FF2B5EF4-FFF2-40B4-BE49-F238E27FC236}">
                <a16:creationId xmlns:a16="http://schemas.microsoft.com/office/drawing/2014/main" id="{B23CFC66-2C55-C38B-EF30-75A4ABBF6070}"/>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8038857" y="409448"/>
            <a:ext cx="2208394" cy="1457829"/>
          </a:xfrm>
          <a:prstGeom prst="rect">
            <a:avLst/>
          </a:prstGeom>
        </p:spPr>
      </p:pic>
      <p:pic>
        <p:nvPicPr>
          <p:cNvPr id="7" name="EnergyPod_Energy_Measurement_CROPPED">
            <a:hlinkClick r:id="" action="ppaction://media"/>
            <a:extLst>
              <a:ext uri="{FF2B5EF4-FFF2-40B4-BE49-F238E27FC236}">
                <a16:creationId xmlns:a16="http://schemas.microsoft.com/office/drawing/2014/main" id="{CD595977-DD47-0746-0CE0-03A38C4303E4}"/>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7833363" y="3768881"/>
            <a:ext cx="3594041" cy="2021649"/>
          </a:xfrm>
          <a:prstGeom prst="rect">
            <a:avLst/>
          </a:prstGeom>
        </p:spPr>
      </p:pic>
    </p:spTree>
    <p:extLst>
      <p:ext uri="{BB962C8B-B14F-4D97-AF65-F5344CB8AC3E}">
        <p14:creationId xmlns:p14="http://schemas.microsoft.com/office/powerpoint/2010/main" val="3913789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84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0">
  <p:cSld>
    <p:bg>
      <p:bgPr>
        <a:blipFill dpi="0" rotWithShape="1">
          <a:blip r:embed="rId5">
            <a:lum/>
          </a:blip>
          <a:srcRect/>
          <a:stretch>
            <a:fillRect/>
          </a:stretch>
        </a:blipFill>
        <a:effectLst/>
      </p:bgPr>
    </p:bg>
    <p:spTree>
      <p:nvGrpSpPr>
        <p:cNvPr id="1" name="">
          <a:extLst>
            <a:ext uri="{FF2B5EF4-FFF2-40B4-BE49-F238E27FC236}">
              <a16:creationId xmlns:a16="http://schemas.microsoft.com/office/drawing/2014/main" id="{AB4F9E40-A3A2-FF03-0D38-0883ED8D665E}"/>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25AD649A-9C9F-FB5B-7E96-73EA340D5A75}"/>
              </a:ext>
            </a:extLst>
          </p:cNvPr>
          <p:cNvSpPr>
            <a:spLocks noGrp="1"/>
          </p:cNvSpPr>
          <p:nvPr>
            <p:ph sz="half" idx="2"/>
          </p:nvPr>
        </p:nvSpPr>
        <p:spPr>
          <a:xfrm>
            <a:off x="800100" y="1378913"/>
            <a:ext cx="7423363" cy="5498929"/>
          </a:xfrm>
        </p:spPr>
        <p:txBody>
          <a:bodyPr vert="horz" lIns="91440" tIns="45720" rIns="91440" bIns="45720" numCol="1" rtlCol="0" anchor="t">
            <a:normAutofit/>
          </a:bodyPr>
          <a:lstStyle/>
          <a:p>
            <a:pPr marL="0" indent="-285750">
              <a:lnSpc>
                <a:spcPct val="110000"/>
              </a:lnSpc>
              <a:spcBef>
                <a:spcPts val="0"/>
              </a:spcBef>
              <a:buFont typeface="Arial" panose="020B0604020202020204" pitchFamily="34" charset="0"/>
              <a:buChar char="•"/>
              <a:defRPr/>
            </a:pPr>
            <a:endParaRPr lang="en-US" sz="1200" b="1">
              <a:latin typeface="Bahnschrift"/>
            </a:endParaRPr>
          </a:p>
          <a:p>
            <a:pPr marL="914400" lvl="3" indent="0">
              <a:lnSpc>
                <a:spcPct val="110000"/>
              </a:lnSpc>
              <a:spcBef>
                <a:spcPts val="0"/>
              </a:spcBef>
              <a:buNone/>
              <a:defRPr/>
            </a:pPr>
            <a:endParaRPr lang="en-US" b="1"/>
          </a:p>
          <a:p>
            <a:pPr marL="571500" lvl="3" indent="0">
              <a:lnSpc>
                <a:spcPct val="110000"/>
              </a:lnSpc>
              <a:spcBef>
                <a:spcPts val="0"/>
              </a:spcBef>
              <a:buNone/>
              <a:defRPr/>
            </a:pPr>
            <a:r>
              <a:rPr lang="en-US" sz="1600" b="1" i="1">
                <a:solidFill>
                  <a:srgbClr val="000000"/>
                </a:solidFill>
              </a:rPr>
              <a:t>Measure the speed of the closure just before latching. </a:t>
            </a:r>
          </a:p>
          <a:p>
            <a:pPr marL="914400" lvl="3" indent="0">
              <a:lnSpc>
                <a:spcPct val="110000"/>
              </a:lnSpc>
              <a:spcBef>
                <a:spcPts val="0"/>
              </a:spcBef>
              <a:buNone/>
              <a:defRPr/>
            </a:pPr>
            <a:endParaRPr lang="en-US">
              <a:solidFill>
                <a:srgbClr val="000000"/>
              </a:solidFill>
            </a:endParaRPr>
          </a:p>
          <a:p>
            <a:pPr marL="548640" indent="0">
              <a:lnSpc>
                <a:spcPct val="110000"/>
              </a:lnSpc>
              <a:spcBef>
                <a:spcPts val="0"/>
              </a:spcBef>
              <a:buNone/>
              <a:defRPr/>
            </a:pPr>
            <a:r>
              <a:rPr lang="en-US" sz="1400" b="1" i="1"/>
              <a:t>Why?</a:t>
            </a:r>
          </a:p>
          <a:p>
            <a:pPr marL="914400" lvl="3" indent="0">
              <a:lnSpc>
                <a:spcPct val="110000"/>
              </a:lnSpc>
              <a:spcBef>
                <a:spcPts val="0"/>
              </a:spcBef>
              <a:buNone/>
              <a:defRPr/>
            </a:pPr>
            <a:r>
              <a:rPr lang="en-US">
                <a:solidFill>
                  <a:srgbClr val="000000"/>
                </a:solidFill>
              </a:rPr>
              <a:t>Closing speed is a universally accepted indicator of the quality of the door system. It covers performance of latch and seal systems, as well as cabin air.</a:t>
            </a:r>
          </a:p>
          <a:p>
            <a:pPr marL="914400" lvl="3" indent="0">
              <a:lnSpc>
                <a:spcPct val="110000"/>
              </a:lnSpc>
              <a:spcBef>
                <a:spcPts val="0"/>
              </a:spcBef>
              <a:buNone/>
              <a:defRPr/>
            </a:pPr>
            <a:endParaRPr lang="en-US">
              <a:solidFill>
                <a:srgbClr val="000000"/>
              </a:solidFill>
            </a:endParaRPr>
          </a:p>
          <a:p>
            <a:pPr marL="548640" marR="0" lvl="0" indent="0" algn="l" defTabSz="914400" rtl="0" eaLnBrk="1" fontAlgn="auto" latinLnBrk="0" hangingPunct="1">
              <a:lnSpc>
                <a:spcPct val="110000"/>
              </a:lnSpc>
              <a:spcBef>
                <a:spcPts val="0"/>
              </a:spcBef>
              <a:spcAft>
                <a:spcPts val="0"/>
              </a:spcAft>
              <a:buClrTx/>
              <a:buSzTx/>
              <a:buNone/>
              <a:tabLst/>
              <a:defRPr/>
            </a:pPr>
            <a:r>
              <a:rPr kumimoji="0" lang="en-US" sz="1400" b="1" i="1" u="none" strike="noStrike" kern="1200" cap="none" spc="0" normalizeH="0" baseline="0" noProof="0">
                <a:ln>
                  <a:noFill/>
                </a:ln>
                <a:solidFill>
                  <a:srgbClr val="C9D803"/>
                </a:solidFill>
                <a:effectLst/>
                <a:uLnTx/>
                <a:uFillTx/>
                <a:ea typeface="+mn-ea"/>
                <a:cs typeface="+mn-cs"/>
              </a:rPr>
              <a:t>Technology Benefits</a:t>
            </a:r>
          </a:p>
          <a:p>
            <a:pPr marL="1203325" marR="0" lvl="0" indent="-285750" algn="l" defTabSz="914400" rtl="0" eaLnBrk="1" fontAlgn="auto" latinLnBrk="0" hangingPunct="1">
              <a:lnSpc>
                <a:spcPct val="11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ea typeface="+mn-ea"/>
                <a:cs typeface="+mn-cs"/>
              </a:rPr>
              <a:t>Independent of mounting location or orientation</a:t>
            </a:r>
          </a:p>
          <a:p>
            <a:pPr marL="1203325" marR="0" lvl="0" indent="-285750" algn="l" defTabSz="914400" rtl="0" eaLnBrk="1" fontAlgn="auto" latinLnBrk="0" hangingPunct="1">
              <a:lnSpc>
                <a:spcPct val="11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ea typeface="+mn-ea"/>
                <a:cs typeface="+mn-cs"/>
              </a:rPr>
              <a:t>Automatic detection of latched and not-latched state</a:t>
            </a:r>
          </a:p>
          <a:p>
            <a:pPr marL="1203325" marR="0" lvl="0" indent="-285750" algn="l" defTabSz="914400" rtl="0" eaLnBrk="1" fontAlgn="auto" latinLnBrk="0" hangingPunct="1">
              <a:lnSpc>
                <a:spcPct val="110000"/>
              </a:lnSpc>
              <a:spcBef>
                <a:spcPts val="0"/>
              </a:spcBef>
              <a:spcAft>
                <a:spcPts val="0"/>
              </a:spcAft>
              <a:buClrTx/>
              <a:buSzTx/>
              <a:buFont typeface="Arial" panose="020B0604020202020204" pitchFamily="34" charset="0"/>
              <a:buChar char="•"/>
              <a:tabLst/>
              <a:defRPr/>
            </a:pPr>
            <a:r>
              <a:rPr lang="en-US" sz="1400">
                <a:solidFill>
                  <a:srgbClr val="000000"/>
                </a:solidFill>
              </a:rPr>
              <a:t>Programmed to find the minimum closing speed</a:t>
            </a:r>
          </a:p>
          <a:p>
            <a:pPr marL="1203325" indent="-285750">
              <a:lnSpc>
                <a:spcPct val="110000"/>
              </a:lnSpc>
              <a:spcBef>
                <a:spcPts val="0"/>
              </a:spcBef>
              <a:buFont typeface="Arial" panose="020B0604020202020204" pitchFamily="34" charset="0"/>
              <a:buChar char="•"/>
              <a:defRPr/>
            </a:pPr>
            <a:r>
              <a:rPr lang="en-US" sz="1400">
                <a:solidFill>
                  <a:srgbClr val="000000"/>
                </a:solidFill>
              </a:rPr>
              <a:t>Maximum Speed up to 2.2 m/s (optional up to 8.2 m/s)</a:t>
            </a:r>
          </a:p>
          <a:p>
            <a:pPr marL="1203325" indent="-285750">
              <a:lnSpc>
                <a:spcPct val="110000"/>
              </a:lnSpc>
              <a:spcBef>
                <a:spcPts val="0"/>
              </a:spcBef>
              <a:buFont typeface="Arial" panose="020B0604020202020204" pitchFamily="34" charset="0"/>
              <a:buChar char="•"/>
              <a:defRPr/>
            </a:pPr>
            <a:r>
              <a:rPr lang="en-US" sz="1400">
                <a:solidFill>
                  <a:srgbClr val="000000"/>
                </a:solidFill>
              </a:rPr>
              <a:t>Finish Flag when all criteria are met, and operation is completed</a:t>
            </a:r>
            <a:endParaRPr lang="en-US" sz="1800"/>
          </a:p>
          <a:p>
            <a:pPr lvl="1">
              <a:defRPr/>
            </a:pPr>
            <a:endParaRPr lang="en-US" sz="1800"/>
          </a:p>
          <a:p>
            <a:pPr lvl="1">
              <a:defRPr/>
            </a:pPr>
            <a:endParaRPr lang="en-US" sz="1200">
              <a:solidFill>
                <a:srgbClr val="000000"/>
              </a:solidFill>
              <a:latin typeface="Bahnschrift"/>
            </a:endParaRPr>
          </a:p>
          <a:p>
            <a:pPr marL="457200" marR="0" lvl="0" indent="-457200" algn="l" defTabSz="914400" rtl="0" eaLnBrk="1" fontAlgn="auto" latinLnBrk="0" hangingPunct="1">
              <a:lnSpc>
                <a:spcPct val="90000"/>
              </a:lnSpc>
              <a:spcBef>
                <a:spcPts val="1000"/>
              </a:spcBef>
              <a:spcAft>
                <a:spcPts val="0"/>
              </a:spcAft>
              <a:buClrTx/>
              <a:buSzTx/>
              <a:buFont typeface="+mj-lt"/>
              <a:buAutoNum type="alphaUcPeriod"/>
              <a:tabLst/>
              <a:defRPr/>
            </a:pPr>
            <a:endParaRPr kumimoji="0" lang="en-US" sz="2000" b="0" i="0" u="none" strike="noStrike" kern="1200" cap="none" spc="0" normalizeH="0" baseline="0" noProof="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2000"/>
          </a:p>
        </p:txBody>
      </p:sp>
      <p:sp>
        <p:nvSpPr>
          <p:cNvPr id="3" name="Footer Placeholder 2">
            <a:extLst>
              <a:ext uri="{FF2B5EF4-FFF2-40B4-BE49-F238E27FC236}">
                <a16:creationId xmlns:a16="http://schemas.microsoft.com/office/drawing/2014/main" id="{5433589D-C597-585D-4FFE-77C47F6A639D}"/>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34</a:t>
            </a:fld>
            <a:endParaRPr lang="en-US" dirty="0">
              <a:solidFill>
                <a:schemeClr val="tx1">
                  <a:lumMod val="65000"/>
                  <a:lumOff val="35000"/>
                </a:schemeClr>
              </a:solidFill>
            </a:endParaRPr>
          </a:p>
        </p:txBody>
      </p:sp>
      <p:sp>
        <p:nvSpPr>
          <p:cNvPr id="2" name="Content Placeholder 1">
            <a:extLst>
              <a:ext uri="{FF2B5EF4-FFF2-40B4-BE49-F238E27FC236}">
                <a16:creationId xmlns:a16="http://schemas.microsoft.com/office/drawing/2014/main" id="{ABD9A15E-5E29-10AA-B47B-66A4CE3FE9C7}"/>
              </a:ext>
            </a:extLst>
          </p:cNvPr>
          <p:cNvSpPr>
            <a:spLocks noGrp="1"/>
          </p:cNvSpPr>
          <p:nvPr>
            <p:ph sz="half" idx="1"/>
          </p:nvPr>
        </p:nvSpPr>
        <p:spPr>
          <a:xfrm>
            <a:off x="2434975" y="678094"/>
            <a:ext cx="9147966" cy="920539"/>
          </a:xfrm>
        </p:spPr>
        <p:txBody>
          <a:bodyPr/>
          <a:lstStyle/>
          <a:p>
            <a:r>
              <a:rPr lang="en-US">
                <a:latin typeface="Zilap Orion" panose="02000500000000000000" pitchFamily="2" charset="0"/>
              </a:rPr>
              <a:t>Minimum Closing Speed</a:t>
            </a:r>
          </a:p>
        </p:txBody>
      </p:sp>
      <p:sp>
        <p:nvSpPr>
          <p:cNvPr id="4" name="Footer Placeholder 4">
            <a:extLst>
              <a:ext uri="{FF2B5EF4-FFF2-40B4-BE49-F238E27FC236}">
                <a16:creationId xmlns:a16="http://schemas.microsoft.com/office/drawing/2014/main" id="{0422CFBF-B80B-B3F2-3CEA-6D4EF48A675B}"/>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BD241D81-A629-FDE0-F6D5-44AA5067CD35}"/>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pic>
        <p:nvPicPr>
          <p:cNvPr id="11" name="Picture 10" descr="A close up of a speedometer&#10;&#10;AI-generated content may be incorrect.">
            <a:extLst>
              <a:ext uri="{FF2B5EF4-FFF2-40B4-BE49-F238E27FC236}">
                <a16:creationId xmlns:a16="http://schemas.microsoft.com/office/drawing/2014/main" id="{F39F075A-BC1A-9B79-3AD0-87A1DF6048A7}"/>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7896431" y="365126"/>
            <a:ext cx="2208393" cy="1457828"/>
          </a:xfrm>
          <a:prstGeom prst="rect">
            <a:avLst/>
          </a:prstGeom>
        </p:spPr>
      </p:pic>
      <p:pic>
        <p:nvPicPr>
          <p:cNvPr id="13" name="Picture 12" descr="A yellow circle with a white circle with black numbers and a checkered flag&#10;&#10;AI-generated content may be incorrect.">
            <a:extLst>
              <a:ext uri="{FF2B5EF4-FFF2-40B4-BE49-F238E27FC236}">
                <a16:creationId xmlns:a16="http://schemas.microsoft.com/office/drawing/2014/main" id="{A5D4413A-D606-2349-EF09-E342E048D5AF}"/>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9285615" y="1954844"/>
            <a:ext cx="2208393" cy="1457828"/>
          </a:xfrm>
          <a:prstGeom prst="rect">
            <a:avLst/>
          </a:prstGeom>
        </p:spPr>
      </p:pic>
      <p:pic>
        <p:nvPicPr>
          <p:cNvPr id="7" name="EnergyPod_Speed_Measurement_CROPPED">
            <a:hlinkClick r:id="" action="ppaction://media"/>
            <a:extLst>
              <a:ext uri="{FF2B5EF4-FFF2-40B4-BE49-F238E27FC236}">
                <a16:creationId xmlns:a16="http://schemas.microsoft.com/office/drawing/2014/main" id="{DC1762AB-D1A4-2383-7B69-576B64C71B68}"/>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7899965" y="3726771"/>
            <a:ext cx="3594043" cy="2021649"/>
          </a:xfrm>
          <a:prstGeom prst="rect">
            <a:avLst/>
          </a:prstGeom>
        </p:spPr>
      </p:pic>
    </p:spTree>
    <p:extLst>
      <p:ext uri="{BB962C8B-B14F-4D97-AF65-F5344CB8AC3E}">
        <p14:creationId xmlns:p14="http://schemas.microsoft.com/office/powerpoint/2010/main" val="91353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81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856E7F66-D87A-4A4F-ACB0-5C9A1F65812F}"/>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03174FC-A979-06E1-6CCF-8C1B03A7F05C}"/>
              </a:ext>
            </a:extLst>
          </p:cNvPr>
          <p:cNvSpPr>
            <a:spLocks noGrp="1"/>
          </p:cNvSpPr>
          <p:nvPr>
            <p:ph sz="half" idx="2"/>
          </p:nvPr>
        </p:nvSpPr>
        <p:spPr>
          <a:xfrm>
            <a:off x="800100" y="1378913"/>
            <a:ext cx="6772275" cy="5498929"/>
          </a:xfrm>
        </p:spPr>
        <p:txBody>
          <a:bodyPr vert="horz" lIns="91440" tIns="45720" rIns="91440" bIns="45720" numCol="1" rtlCol="0" anchor="t">
            <a:normAutofit/>
          </a:bodyPr>
          <a:lstStyle/>
          <a:p>
            <a:pPr marL="0" indent="-285750">
              <a:lnSpc>
                <a:spcPct val="110000"/>
              </a:lnSpc>
              <a:spcBef>
                <a:spcPts val="0"/>
              </a:spcBef>
              <a:buFont typeface="Arial" panose="020B0604020202020204" pitchFamily="34" charset="0"/>
              <a:buChar char="•"/>
              <a:defRPr/>
            </a:pPr>
            <a:endParaRPr lang="en-US" sz="1200" b="1">
              <a:latin typeface="Bahnschrift"/>
            </a:endParaRPr>
          </a:p>
          <a:p>
            <a:pPr marL="571500" lvl="3" indent="0">
              <a:lnSpc>
                <a:spcPct val="110000"/>
              </a:lnSpc>
              <a:spcBef>
                <a:spcPts val="0"/>
              </a:spcBef>
              <a:buNone/>
              <a:defRPr/>
            </a:pPr>
            <a:r>
              <a:rPr lang="en-US" sz="1600" b="1" i="1">
                <a:solidFill>
                  <a:srgbClr val="000000"/>
                </a:solidFill>
              </a:rPr>
              <a:t>Measure the loss of momentum of the door during travel over hinges and door check.</a:t>
            </a:r>
          </a:p>
          <a:p>
            <a:pPr marL="914400" lvl="3" indent="0">
              <a:lnSpc>
                <a:spcPct val="110000"/>
              </a:lnSpc>
              <a:spcBef>
                <a:spcPts val="0"/>
              </a:spcBef>
              <a:buNone/>
              <a:defRPr/>
            </a:pPr>
            <a:endParaRPr lang="en-US">
              <a:solidFill>
                <a:srgbClr val="000000"/>
              </a:solidFill>
            </a:endParaRPr>
          </a:p>
          <a:p>
            <a:pPr marL="548640" indent="0">
              <a:lnSpc>
                <a:spcPct val="110000"/>
              </a:lnSpc>
              <a:spcBef>
                <a:spcPts val="0"/>
              </a:spcBef>
              <a:buNone/>
              <a:defRPr/>
            </a:pPr>
            <a:r>
              <a:rPr lang="en-US" sz="1400" b="1" i="1"/>
              <a:t>Why? Example</a:t>
            </a:r>
          </a:p>
          <a:p>
            <a:pPr marL="914400" lvl="3" indent="0">
              <a:lnSpc>
                <a:spcPct val="110000"/>
              </a:lnSpc>
              <a:spcBef>
                <a:spcPts val="0"/>
              </a:spcBef>
              <a:buNone/>
              <a:defRPr/>
            </a:pPr>
            <a:r>
              <a:rPr lang="en-US">
                <a:solidFill>
                  <a:srgbClr val="000000"/>
                </a:solidFill>
              </a:rPr>
              <a:t>Top graph: closing speed is considered a good indicator</a:t>
            </a:r>
          </a:p>
          <a:p>
            <a:pPr marL="1200150" lvl="3" indent="-285750">
              <a:lnSpc>
                <a:spcPct val="110000"/>
              </a:lnSpc>
              <a:spcBef>
                <a:spcPts val="0"/>
              </a:spcBef>
              <a:defRPr/>
            </a:pPr>
            <a:r>
              <a:rPr lang="en-US">
                <a:solidFill>
                  <a:srgbClr val="FF0000"/>
                </a:solidFill>
              </a:rPr>
              <a:t>Red</a:t>
            </a:r>
            <a:r>
              <a:rPr lang="en-US">
                <a:solidFill>
                  <a:srgbClr val="000000"/>
                </a:solidFill>
              </a:rPr>
              <a:t> door is hard to close, requiring high speed</a:t>
            </a:r>
          </a:p>
          <a:p>
            <a:pPr marL="1200150" lvl="3" indent="-285750">
              <a:lnSpc>
                <a:spcPct val="110000"/>
              </a:lnSpc>
              <a:spcBef>
                <a:spcPts val="0"/>
              </a:spcBef>
              <a:defRPr/>
            </a:pPr>
            <a:r>
              <a:rPr lang="en-US">
                <a:solidFill>
                  <a:srgbClr val="00B050"/>
                </a:solidFill>
              </a:rPr>
              <a:t>Green</a:t>
            </a:r>
            <a:r>
              <a:rPr lang="en-US">
                <a:solidFill>
                  <a:srgbClr val="000000"/>
                </a:solidFill>
              </a:rPr>
              <a:t> door is easy to close, using low speed</a:t>
            </a:r>
          </a:p>
          <a:p>
            <a:pPr marL="914400" lvl="3" indent="0">
              <a:lnSpc>
                <a:spcPct val="110000"/>
              </a:lnSpc>
              <a:spcBef>
                <a:spcPts val="0"/>
              </a:spcBef>
              <a:buNone/>
              <a:defRPr/>
            </a:pPr>
            <a:endParaRPr lang="en-US">
              <a:solidFill>
                <a:srgbClr val="000000"/>
              </a:solidFill>
            </a:endParaRPr>
          </a:p>
          <a:p>
            <a:pPr marL="914400" lvl="3" indent="0">
              <a:lnSpc>
                <a:spcPct val="110000"/>
              </a:lnSpc>
              <a:spcBef>
                <a:spcPts val="0"/>
              </a:spcBef>
              <a:buNone/>
              <a:defRPr/>
            </a:pPr>
            <a:r>
              <a:rPr lang="en-US">
                <a:solidFill>
                  <a:srgbClr val="000000"/>
                </a:solidFill>
              </a:rPr>
              <a:t>Bottom graph: all doors have constant closing speeds but variety of friction. </a:t>
            </a:r>
          </a:p>
          <a:p>
            <a:pPr marL="1200150" lvl="3" indent="-285750">
              <a:lnSpc>
                <a:spcPct val="110000"/>
              </a:lnSpc>
              <a:spcBef>
                <a:spcPts val="0"/>
              </a:spcBef>
              <a:defRPr/>
            </a:pPr>
            <a:r>
              <a:rPr lang="en-US">
                <a:solidFill>
                  <a:srgbClr val="FF0000"/>
                </a:solidFill>
              </a:rPr>
              <a:t>Red</a:t>
            </a:r>
            <a:r>
              <a:rPr lang="en-US">
                <a:solidFill>
                  <a:srgbClr val="000000"/>
                </a:solidFill>
              </a:rPr>
              <a:t> door experiences significant friction</a:t>
            </a:r>
          </a:p>
          <a:p>
            <a:pPr marL="1200150" lvl="3" indent="-285750">
              <a:lnSpc>
                <a:spcPct val="110000"/>
              </a:lnSpc>
              <a:spcBef>
                <a:spcPts val="0"/>
              </a:spcBef>
              <a:defRPr/>
            </a:pPr>
            <a:r>
              <a:rPr lang="en-US">
                <a:solidFill>
                  <a:srgbClr val="00B050"/>
                </a:solidFill>
              </a:rPr>
              <a:t>Green</a:t>
            </a:r>
            <a:r>
              <a:rPr lang="en-US">
                <a:solidFill>
                  <a:srgbClr val="000000"/>
                </a:solidFill>
              </a:rPr>
              <a:t> door minimal, there is even an acceleration</a:t>
            </a:r>
          </a:p>
          <a:p>
            <a:pPr marL="914400" lvl="3" indent="0">
              <a:lnSpc>
                <a:spcPct val="110000"/>
              </a:lnSpc>
              <a:spcBef>
                <a:spcPts val="0"/>
              </a:spcBef>
              <a:buNone/>
              <a:defRPr/>
            </a:pPr>
            <a:endParaRPr lang="en-US">
              <a:solidFill>
                <a:srgbClr val="000000"/>
              </a:solidFill>
            </a:endParaRPr>
          </a:p>
          <a:p>
            <a:pPr marL="548640" marR="0" lvl="0" indent="0" algn="l" defTabSz="914400" rtl="0" eaLnBrk="1" fontAlgn="auto" latinLnBrk="0" hangingPunct="1">
              <a:lnSpc>
                <a:spcPct val="110000"/>
              </a:lnSpc>
              <a:spcBef>
                <a:spcPts val="0"/>
              </a:spcBef>
              <a:spcAft>
                <a:spcPts val="0"/>
              </a:spcAft>
              <a:buClrTx/>
              <a:buSzTx/>
              <a:buNone/>
              <a:tabLst/>
              <a:defRPr/>
            </a:pPr>
            <a:r>
              <a:rPr kumimoji="0" lang="en-US" sz="1400" b="1" i="1" u="none" strike="noStrike" kern="1200" cap="none" spc="0" normalizeH="0" baseline="0" noProof="0">
                <a:ln>
                  <a:noFill/>
                </a:ln>
                <a:solidFill>
                  <a:srgbClr val="C9D803"/>
                </a:solidFill>
                <a:effectLst/>
                <a:uLnTx/>
                <a:uFillTx/>
                <a:ea typeface="+mn-ea"/>
                <a:cs typeface="+mn-cs"/>
              </a:rPr>
              <a:t>Applications</a:t>
            </a:r>
          </a:p>
          <a:p>
            <a:pPr marL="1203325" indent="-285750">
              <a:lnSpc>
                <a:spcPct val="110000"/>
              </a:lnSpc>
              <a:spcBef>
                <a:spcPts val="0"/>
              </a:spcBef>
              <a:buFont typeface="Arial" panose="020B0604020202020204" pitchFamily="34" charset="0"/>
              <a:buChar char="•"/>
              <a:defRPr/>
            </a:pPr>
            <a:r>
              <a:rPr lang="en-US" sz="1400">
                <a:solidFill>
                  <a:srgbClr val="000000"/>
                </a:solidFill>
              </a:rPr>
              <a:t>Detect loss due to misalignment</a:t>
            </a:r>
          </a:p>
          <a:p>
            <a:pPr marL="1203325" indent="-285750">
              <a:lnSpc>
                <a:spcPct val="110000"/>
              </a:lnSpc>
              <a:spcBef>
                <a:spcPts val="0"/>
              </a:spcBef>
              <a:buFont typeface="Arial" panose="020B0604020202020204" pitchFamily="34" charset="0"/>
              <a:buChar char="•"/>
              <a:defRPr/>
            </a:pPr>
            <a:r>
              <a:rPr lang="en-US" sz="1400">
                <a:solidFill>
                  <a:srgbClr val="000000"/>
                </a:solidFill>
              </a:rPr>
              <a:t>Evaluate door check performance</a:t>
            </a:r>
          </a:p>
          <a:p>
            <a:pPr marL="0" marR="0" lvl="0" indent="0" algn="l" defTabSz="914400" rtl="0" eaLnBrk="1" fontAlgn="auto" latinLnBrk="0" hangingPunct="1">
              <a:lnSpc>
                <a:spcPct val="110000"/>
              </a:lnSpc>
              <a:spcBef>
                <a:spcPts val="0"/>
              </a:spcBef>
              <a:spcAft>
                <a:spcPts val="0"/>
              </a:spcAft>
              <a:buClrTx/>
              <a:buSzTx/>
              <a:buFont typeface="+mj-lt"/>
              <a:buNone/>
              <a:tabLst/>
              <a:defRPr/>
            </a:pPr>
            <a:r>
              <a:rPr kumimoji="0" lang="en-US" sz="1400" b="0" i="0" u="none" strike="noStrike" kern="1200" cap="none" spc="0" normalizeH="0" baseline="0" noProof="0">
                <a:ln>
                  <a:noFill/>
                </a:ln>
                <a:solidFill>
                  <a:srgbClr val="000000"/>
                </a:solidFill>
                <a:effectLst/>
                <a:uLnTx/>
                <a:uFillTx/>
                <a:ea typeface="+mn-ea"/>
                <a:cs typeface="+mn-cs"/>
              </a:rPr>
              <a:t>	</a:t>
            </a:r>
          </a:p>
          <a:p>
            <a:pPr marL="0" marR="0" lvl="0" indent="0" algn="l" defTabSz="914400" rtl="0" eaLnBrk="1" fontAlgn="auto" latinLnBrk="0" hangingPunct="1">
              <a:lnSpc>
                <a:spcPct val="110000"/>
              </a:lnSpc>
              <a:spcBef>
                <a:spcPts val="0"/>
              </a:spcBef>
              <a:spcAft>
                <a:spcPts val="0"/>
              </a:spcAft>
              <a:buClrTx/>
              <a:buSzTx/>
              <a:buFont typeface="+mj-lt"/>
              <a:buNone/>
              <a:tabLst/>
              <a:defRPr/>
            </a:pPr>
            <a:endParaRPr lang="en-US" sz="1400"/>
          </a:p>
          <a:p>
            <a:pPr lvl="1">
              <a:defRPr/>
            </a:pPr>
            <a:endParaRPr lang="en-US" sz="1800"/>
          </a:p>
          <a:p>
            <a:pPr lvl="1">
              <a:defRPr/>
            </a:pPr>
            <a:endParaRPr lang="en-US" sz="1800"/>
          </a:p>
          <a:p>
            <a:pPr lvl="1">
              <a:defRPr/>
            </a:pPr>
            <a:endParaRPr lang="en-US" sz="1200">
              <a:solidFill>
                <a:srgbClr val="000000"/>
              </a:solidFill>
              <a:latin typeface="Bahnschrift"/>
            </a:endParaRPr>
          </a:p>
          <a:p>
            <a:pPr marL="457200" marR="0" lvl="0" indent="-457200" algn="l" defTabSz="914400" rtl="0" eaLnBrk="1" fontAlgn="auto" latinLnBrk="0" hangingPunct="1">
              <a:lnSpc>
                <a:spcPct val="90000"/>
              </a:lnSpc>
              <a:spcBef>
                <a:spcPts val="1000"/>
              </a:spcBef>
              <a:spcAft>
                <a:spcPts val="0"/>
              </a:spcAft>
              <a:buClrTx/>
              <a:buSzTx/>
              <a:buFont typeface="+mj-lt"/>
              <a:buAutoNum type="alphaUcPeriod"/>
              <a:tabLst/>
              <a:defRPr/>
            </a:pPr>
            <a:endParaRPr kumimoji="0" lang="en-US" sz="2000" b="0" i="0" u="none" strike="noStrike" kern="1200" cap="none" spc="0" normalizeH="0" baseline="0" noProof="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2000"/>
          </a:p>
        </p:txBody>
      </p:sp>
      <p:sp>
        <p:nvSpPr>
          <p:cNvPr id="3" name="Footer Placeholder 2">
            <a:extLst>
              <a:ext uri="{FF2B5EF4-FFF2-40B4-BE49-F238E27FC236}">
                <a16:creationId xmlns:a16="http://schemas.microsoft.com/office/drawing/2014/main" id="{EADBA055-3878-5814-1BFA-51D48C109A64}"/>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35</a:t>
            </a:fld>
            <a:endParaRPr lang="en-US" dirty="0">
              <a:solidFill>
                <a:schemeClr val="tx1">
                  <a:lumMod val="65000"/>
                  <a:lumOff val="35000"/>
                </a:schemeClr>
              </a:solidFill>
            </a:endParaRPr>
          </a:p>
        </p:txBody>
      </p:sp>
      <p:sp>
        <p:nvSpPr>
          <p:cNvPr id="2" name="Content Placeholder 1">
            <a:extLst>
              <a:ext uri="{FF2B5EF4-FFF2-40B4-BE49-F238E27FC236}">
                <a16:creationId xmlns:a16="http://schemas.microsoft.com/office/drawing/2014/main" id="{CC3201C8-C9CB-C988-39E4-9BD6E70397B1}"/>
              </a:ext>
            </a:extLst>
          </p:cNvPr>
          <p:cNvSpPr>
            <a:spLocks noGrp="1"/>
          </p:cNvSpPr>
          <p:nvPr>
            <p:ph sz="half" idx="1"/>
          </p:nvPr>
        </p:nvSpPr>
        <p:spPr>
          <a:xfrm>
            <a:off x="2414426" y="679039"/>
            <a:ext cx="9145683" cy="913455"/>
          </a:xfrm>
        </p:spPr>
        <p:txBody>
          <a:bodyPr>
            <a:normAutofit/>
          </a:bodyPr>
          <a:lstStyle/>
          <a:p>
            <a:r>
              <a:rPr lang="en-US">
                <a:latin typeface="Zilap Orion" panose="02000500000000000000" pitchFamily="2" charset="0"/>
              </a:rPr>
              <a:t>Friction</a:t>
            </a:r>
            <a:r>
              <a:rPr lang="en-US"/>
              <a:t> </a:t>
            </a:r>
            <a:r>
              <a:rPr lang="en-US" sz="1400">
                <a:solidFill>
                  <a:srgbClr val="C7D82B"/>
                </a:solidFill>
              </a:rPr>
              <a:t>(TRAJECTORY MODULE)</a:t>
            </a:r>
          </a:p>
        </p:txBody>
      </p:sp>
      <p:sp>
        <p:nvSpPr>
          <p:cNvPr id="4" name="Footer Placeholder 4">
            <a:extLst>
              <a:ext uri="{FF2B5EF4-FFF2-40B4-BE49-F238E27FC236}">
                <a16:creationId xmlns:a16="http://schemas.microsoft.com/office/drawing/2014/main" id="{B3380CAC-6020-DB53-81F6-C7508237AF0D}"/>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E2E22EDA-BFA0-ACA3-37D4-F48C8D973C80}"/>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pic>
        <p:nvPicPr>
          <p:cNvPr id="9" name="Picture 8" descr="A circular yellow and white sign&#10;&#10;AI-generated content may be incorrect.">
            <a:extLst>
              <a:ext uri="{FF2B5EF4-FFF2-40B4-BE49-F238E27FC236}">
                <a16:creationId xmlns:a16="http://schemas.microsoft.com/office/drawing/2014/main" id="{62E8DC0F-829F-6866-3DF6-132E2E0155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48286" y="352158"/>
            <a:ext cx="2953952" cy="1949995"/>
          </a:xfrm>
          <a:prstGeom prst="rect">
            <a:avLst/>
          </a:prstGeom>
        </p:spPr>
      </p:pic>
      <p:pic>
        <p:nvPicPr>
          <p:cNvPr id="10" name="Picture 9">
            <a:extLst>
              <a:ext uri="{FF2B5EF4-FFF2-40B4-BE49-F238E27FC236}">
                <a16:creationId xmlns:a16="http://schemas.microsoft.com/office/drawing/2014/main" id="{D4BB29D1-8D88-A38E-C4B4-0A3331DCB01E}"/>
              </a:ext>
            </a:extLst>
          </p:cNvPr>
          <p:cNvPicPr>
            <a:picLocks noChangeAspect="1"/>
          </p:cNvPicPr>
          <p:nvPr/>
        </p:nvPicPr>
        <p:blipFill>
          <a:blip r:embed="rId5"/>
          <a:stretch>
            <a:fillRect/>
          </a:stretch>
        </p:blipFill>
        <p:spPr>
          <a:xfrm>
            <a:off x="8848287" y="4316662"/>
            <a:ext cx="2953952" cy="1775514"/>
          </a:xfrm>
          <a:prstGeom prst="rect">
            <a:avLst/>
          </a:prstGeom>
        </p:spPr>
      </p:pic>
      <p:pic>
        <p:nvPicPr>
          <p:cNvPr id="11" name="Picture 10">
            <a:extLst>
              <a:ext uri="{FF2B5EF4-FFF2-40B4-BE49-F238E27FC236}">
                <a16:creationId xmlns:a16="http://schemas.microsoft.com/office/drawing/2014/main" id="{97C8B822-0151-B73F-7C79-13102B3D3C54}"/>
              </a:ext>
            </a:extLst>
          </p:cNvPr>
          <p:cNvPicPr>
            <a:picLocks noChangeAspect="1"/>
          </p:cNvPicPr>
          <p:nvPr/>
        </p:nvPicPr>
        <p:blipFill>
          <a:blip r:embed="rId6"/>
          <a:stretch>
            <a:fillRect/>
          </a:stretch>
        </p:blipFill>
        <p:spPr>
          <a:xfrm>
            <a:off x="8848286" y="2417840"/>
            <a:ext cx="2953952" cy="1783134"/>
          </a:xfrm>
          <a:prstGeom prst="rect">
            <a:avLst/>
          </a:prstGeom>
        </p:spPr>
      </p:pic>
    </p:spTree>
    <p:extLst>
      <p:ext uri="{BB962C8B-B14F-4D97-AF65-F5344CB8AC3E}">
        <p14:creationId xmlns:p14="http://schemas.microsoft.com/office/powerpoint/2010/main" val="42566048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CB2A830A-E1B4-53A0-8828-B3C34AB0CBF2}"/>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C30D25CD-BAB5-7706-F234-9AD593013AC1}"/>
              </a:ext>
            </a:extLst>
          </p:cNvPr>
          <p:cNvSpPr>
            <a:spLocks noGrp="1"/>
          </p:cNvSpPr>
          <p:nvPr>
            <p:ph sz="half" idx="2"/>
          </p:nvPr>
        </p:nvSpPr>
        <p:spPr>
          <a:xfrm>
            <a:off x="800100" y="1378913"/>
            <a:ext cx="7509280" cy="5498929"/>
          </a:xfrm>
        </p:spPr>
        <p:txBody>
          <a:bodyPr vert="horz" lIns="91440" tIns="45720" rIns="91440" bIns="45720" numCol="1" rtlCol="0" anchor="t">
            <a:normAutofit/>
          </a:bodyPr>
          <a:lstStyle/>
          <a:p>
            <a:pPr marL="0" indent="-285750">
              <a:lnSpc>
                <a:spcPct val="110000"/>
              </a:lnSpc>
              <a:spcBef>
                <a:spcPts val="0"/>
              </a:spcBef>
              <a:buFont typeface="Arial" panose="020B0604020202020204" pitchFamily="34" charset="0"/>
              <a:buChar char="•"/>
              <a:defRPr/>
            </a:pPr>
            <a:endParaRPr lang="en-US" sz="1200" b="1">
              <a:latin typeface="Bahnschrift"/>
            </a:endParaRPr>
          </a:p>
          <a:p>
            <a:pPr marL="0" indent="-285750">
              <a:lnSpc>
                <a:spcPct val="110000"/>
              </a:lnSpc>
              <a:spcBef>
                <a:spcPts val="0"/>
              </a:spcBef>
              <a:buFont typeface="Arial" panose="020B0604020202020204" pitchFamily="34" charset="0"/>
              <a:buChar char="•"/>
              <a:defRPr/>
            </a:pPr>
            <a:endParaRPr lang="en-US" sz="1400" b="1"/>
          </a:p>
          <a:p>
            <a:pPr marL="571500" lvl="3" indent="0">
              <a:lnSpc>
                <a:spcPct val="110000"/>
              </a:lnSpc>
              <a:spcBef>
                <a:spcPts val="0"/>
              </a:spcBef>
              <a:buNone/>
              <a:defRPr/>
            </a:pPr>
            <a:r>
              <a:rPr lang="en-US" sz="1600" b="1" i="1">
                <a:solidFill>
                  <a:srgbClr val="000000"/>
                </a:solidFill>
              </a:rPr>
              <a:t>Measure the angle of the door position from which it was closed.</a:t>
            </a:r>
          </a:p>
          <a:p>
            <a:pPr marL="914400" lvl="3" indent="0">
              <a:lnSpc>
                <a:spcPct val="110000"/>
              </a:lnSpc>
              <a:spcBef>
                <a:spcPts val="0"/>
              </a:spcBef>
              <a:buNone/>
              <a:defRPr/>
            </a:pPr>
            <a:endParaRPr lang="en-US">
              <a:solidFill>
                <a:srgbClr val="000000"/>
              </a:solidFill>
            </a:endParaRPr>
          </a:p>
          <a:p>
            <a:pPr marL="548640" indent="0">
              <a:lnSpc>
                <a:spcPct val="110000"/>
              </a:lnSpc>
              <a:spcBef>
                <a:spcPts val="0"/>
              </a:spcBef>
              <a:buNone/>
              <a:defRPr/>
            </a:pPr>
            <a:r>
              <a:rPr lang="en-US" sz="1400" b="1" i="1"/>
              <a:t>Why?</a:t>
            </a:r>
          </a:p>
          <a:p>
            <a:pPr marL="914400" lvl="3" indent="0">
              <a:lnSpc>
                <a:spcPct val="110000"/>
              </a:lnSpc>
              <a:spcBef>
                <a:spcPts val="0"/>
              </a:spcBef>
              <a:buNone/>
              <a:defRPr/>
            </a:pPr>
            <a:r>
              <a:rPr lang="en-US">
                <a:solidFill>
                  <a:srgbClr val="000000"/>
                </a:solidFill>
              </a:rPr>
              <a:t>The angle can be used to determine the validity of the operation and/or the angle characteristics.</a:t>
            </a:r>
          </a:p>
          <a:p>
            <a:pPr marL="914400" lvl="3" indent="0">
              <a:lnSpc>
                <a:spcPct val="110000"/>
              </a:lnSpc>
              <a:spcBef>
                <a:spcPts val="0"/>
              </a:spcBef>
              <a:buNone/>
              <a:defRPr/>
            </a:pPr>
            <a:endParaRPr lang="en-US">
              <a:solidFill>
                <a:srgbClr val="000000"/>
              </a:solidFill>
            </a:endParaRPr>
          </a:p>
          <a:p>
            <a:pPr marL="548640" marR="0" lvl="0" indent="0" algn="l" defTabSz="914400" rtl="0" eaLnBrk="1" fontAlgn="auto" latinLnBrk="0" hangingPunct="1">
              <a:lnSpc>
                <a:spcPct val="110000"/>
              </a:lnSpc>
              <a:spcBef>
                <a:spcPts val="0"/>
              </a:spcBef>
              <a:spcAft>
                <a:spcPts val="0"/>
              </a:spcAft>
              <a:buClrTx/>
              <a:buSzTx/>
              <a:buNone/>
              <a:tabLst/>
              <a:defRPr/>
            </a:pPr>
            <a:r>
              <a:rPr kumimoji="0" lang="en-US" sz="1400" b="1" i="1" u="none" strike="noStrike" kern="1200" cap="none" spc="0" normalizeH="0" baseline="0" noProof="0">
                <a:ln>
                  <a:noFill/>
                </a:ln>
                <a:solidFill>
                  <a:srgbClr val="C9D803"/>
                </a:solidFill>
                <a:effectLst/>
                <a:uLnTx/>
                <a:uFillTx/>
                <a:ea typeface="+mn-ea"/>
                <a:cs typeface="+mn-cs"/>
              </a:rPr>
              <a:t>Applications</a:t>
            </a:r>
          </a:p>
          <a:p>
            <a:pPr marL="1203325" indent="-285750">
              <a:lnSpc>
                <a:spcPct val="110000"/>
              </a:lnSpc>
              <a:spcBef>
                <a:spcPts val="0"/>
              </a:spcBef>
              <a:buFont typeface="Arial" panose="020B0604020202020204" pitchFamily="34" charset="0"/>
              <a:buChar char="•"/>
              <a:defRPr/>
            </a:pPr>
            <a:r>
              <a:rPr lang="en-US" sz="1400">
                <a:solidFill>
                  <a:srgbClr val="000000"/>
                </a:solidFill>
              </a:rPr>
              <a:t>Measure drop angle from trunk or hood</a:t>
            </a:r>
          </a:p>
          <a:p>
            <a:pPr marL="1203325" indent="-285750">
              <a:lnSpc>
                <a:spcPct val="110000"/>
              </a:lnSpc>
              <a:spcBef>
                <a:spcPts val="0"/>
              </a:spcBef>
              <a:buFont typeface="Arial" panose="020B0604020202020204" pitchFamily="34" charset="0"/>
              <a:buChar char="•"/>
              <a:defRPr/>
            </a:pPr>
            <a:r>
              <a:rPr lang="en-US" sz="1400">
                <a:solidFill>
                  <a:srgbClr val="000000"/>
                </a:solidFill>
              </a:rPr>
              <a:t>Measure </a:t>
            </a:r>
            <a:r>
              <a:rPr kumimoji="0" lang="en-US" sz="1400" b="0" i="0" u="none" strike="noStrike" kern="1200" cap="none" spc="0" normalizeH="0" baseline="0" noProof="0">
                <a:ln>
                  <a:noFill/>
                </a:ln>
                <a:solidFill>
                  <a:srgbClr val="000000"/>
                </a:solidFill>
                <a:effectLst/>
                <a:uLnTx/>
                <a:uFillTx/>
                <a:ea typeface="+mn-ea"/>
                <a:cs typeface="+mn-cs"/>
              </a:rPr>
              <a:t>the location of detent</a:t>
            </a:r>
            <a:r>
              <a:rPr lang="en-US" sz="1400">
                <a:solidFill>
                  <a:srgbClr val="000000"/>
                </a:solidFill>
              </a:rPr>
              <a:t> positions during benchmarking</a:t>
            </a:r>
            <a:endParaRPr kumimoji="0" lang="en-US" sz="1400" b="0" i="0" u="none" strike="noStrike" kern="1200" cap="none" spc="0" normalizeH="0" baseline="0" noProof="0">
              <a:ln>
                <a:noFill/>
              </a:ln>
              <a:solidFill>
                <a:srgbClr val="000000"/>
              </a:solidFill>
              <a:effectLst/>
              <a:uLnTx/>
              <a:uFillTx/>
              <a:ea typeface="+mn-ea"/>
              <a:cs typeface="+mn-cs"/>
            </a:endParaRPr>
          </a:p>
          <a:p>
            <a:pPr marL="0" marR="0" lvl="0" indent="0" algn="l" defTabSz="914400" rtl="0" eaLnBrk="1" fontAlgn="auto" latinLnBrk="0" hangingPunct="1">
              <a:lnSpc>
                <a:spcPct val="110000"/>
              </a:lnSpc>
              <a:spcBef>
                <a:spcPts val="0"/>
              </a:spcBef>
              <a:spcAft>
                <a:spcPts val="0"/>
              </a:spcAft>
              <a:buClrTx/>
              <a:buSzTx/>
              <a:buFont typeface="+mj-lt"/>
              <a:buNone/>
              <a:tabLst/>
              <a:defRPr/>
            </a:pPr>
            <a:endParaRPr lang="en-US" sz="1400"/>
          </a:p>
          <a:p>
            <a:pPr lvl="1">
              <a:defRPr/>
            </a:pPr>
            <a:endParaRPr lang="en-US" sz="1800"/>
          </a:p>
          <a:p>
            <a:pPr lvl="1">
              <a:defRPr/>
            </a:pPr>
            <a:endParaRPr lang="en-US" sz="1800"/>
          </a:p>
          <a:p>
            <a:pPr lvl="1">
              <a:defRPr/>
            </a:pPr>
            <a:endParaRPr lang="en-US" sz="1200">
              <a:solidFill>
                <a:srgbClr val="000000"/>
              </a:solidFill>
              <a:latin typeface="Bahnschrift"/>
            </a:endParaRPr>
          </a:p>
          <a:p>
            <a:pPr marL="457200" marR="0" lvl="0" indent="-457200" algn="l" defTabSz="914400" rtl="0" eaLnBrk="1" fontAlgn="auto" latinLnBrk="0" hangingPunct="1">
              <a:lnSpc>
                <a:spcPct val="90000"/>
              </a:lnSpc>
              <a:spcBef>
                <a:spcPts val="1000"/>
              </a:spcBef>
              <a:spcAft>
                <a:spcPts val="0"/>
              </a:spcAft>
              <a:buClrTx/>
              <a:buSzTx/>
              <a:buFont typeface="+mj-lt"/>
              <a:buAutoNum type="alphaUcPeriod"/>
              <a:tabLst/>
              <a:defRPr/>
            </a:pPr>
            <a:endParaRPr kumimoji="0" lang="en-US" sz="2000" b="0" i="0" u="none" strike="noStrike" kern="1200" cap="none" spc="0" normalizeH="0" baseline="0" noProof="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2000"/>
          </a:p>
        </p:txBody>
      </p:sp>
      <p:sp>
        <p:nvSpPr>
          <p:cNvPr id="3" name="Footer Placeholder 2">
            <a:extLst>
              <a:ext uri="{FF2B5EF4-FFF2-40B4-BE49-F238E27FC236}">
                <a16:creationId xmlns:a16="http://schemas.microsoft.com/office/drawing/2014/main" id="{3E740802-B517-C7A7-36A2-348E5FE8B68C}"/>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36</a:t>
            </a:fld>
            <a:endParaRPr lang="en-US" dirty="0">
              <a:solidFill>
                <a:schemeClr val="tx1">
                  <a:lumMod val="65000"/>
                  <a:lumOff val="35000"/>
                </a:schemeClr>
              </a:solidFill>
            </a:endParaRPr>
          </a:p>
        </p:txBody>
      </p:sp>
      <p:sp>
        <p:nvSpPr>
          <p:cNvPr id="2" name="Content Placeholder 1">
            <a:extLst>
              <a:ext uri="{FF2B5EF4-FFF2-40B4-BE49-F238E27FC236}">
                <a16:creationId xmlns:a16="http://schemas.microsoft.com/office/drawing/2014/main" id="{E81DC019-77CB-2329-F9DA-EB897A6D6C46}"/>
              </a:ext>
            </a:extLst>
          </p:cNvPr>
          <p:cNvSpPr>
            <a:spLocks noGrp="1"/>
          </p:cNvSpPr>
          <p:nvPr>
            <p:ph sz="half" idx="1"/>
          </p:nvPr>
        </p:nvSpPr>
        <p:spPr>
          <a:xfrm>
            <a:off x="2424701" y="679038"/>
            <a:ext cx="9194344" cy="913456"/>
          </a:xfrm>
        </p:spPr>
        <p:txBody>
          <a:bodyPr>
            <a:normAutofit/>
          </a:bodyPr>
          <a:lstStyle/>
          <a:p>
            <a:r>
              <a:rPr lang="en-US">
                <a:latin typeface="Zilap Orion" panose="02000500000000000000" pitchFamily="2" charset="0"/>
              </a:rPr>
              <a:t>DOOR ANGLE </a:t>
            </a:r>
            <a:r>
              <a:rPr lang="en-US" sz="1400">
                <a:solidFill>
                  <a:srgbClr val="C7D82B"/>
                </a:solidFill>
              </a:rPr>
              <a:t>(TRAJECTORY MODULE)</a:t>
            </a:r>
          </a:p>
        </p:txBody>
      </p:sp>
      <p:sp>
        <p:nvSpPr>
          <p:cNvPr id="4" name="Footer Placeholder 4">
            <a:extLst>
              <a:ext uri="{FF2B5EF4-FFF2-40B4-BE49-F238E27FC236}">
                <a16:creationId xmlns:a16="http://schemas.microsoft.com/office/drawing/2014/main" id="{8E879539-9518-9E76-4D63-D9B525396E0F}"/>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A7F24D38-04D0-7C76-A351-597110FB3307}"/>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pic>
        <p:nvPicPr>
          <p:cNvPr id="9" name="Picture 8" descr="A circular yellow and white circle with black numbers and a bluetooth symbol&#10;&#10;AI-generated content may be incorrect.">
            <a:extLst>
              <a:ext uri="{FF2B5EF4-FFF2-40B4-BE49-F238E27FC236}">
                <a16:creationId xmlns:a16="http://schemas.microsoft.com/office/drawing/2014/main" id="{4623D50F-620A-5326-6E44-E55606A05898}"/>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8766527" y="698882"/>
            <a:ext cx="2297713" cy="1516791"/>
          </a:xfrm>
          <a:prstGeom prst="rect">
            <a:avLst/>
          </a:prstGeom>
        </p:spPr>
      </p:pic>
      <p:pic>
        <p:nvPicPr>
          <p:cNvPr id="11" name="Picture 10">
            <a:extLst>
              <a:ext uri="{FF2B5EF4-FFF2-40B4-BE49-F238E27FC236}">
                <a16:creationId xmlns:a16="http://schemas.microsoft.com/office/drawing/2014/main" id="{8083498F-82D8-9B34-B4FF-7AF0D0B6DEB4}"/>
              </a:ext>
            </a:extLst>
          </p:cNvPr>
          <p:cNvPicPr>
            <a:picLocks noChangeAspect="1"/>
          </p:cNvPicPr>
          <p:nvPr/>
        </p:nvPicPr>
        <p:blipFill>
          <a:blip r:embed="rId5"/>
          <a:stretch>
            <a:fillRect/>
          </a:stretch>
        </p:blipFill>
        <p:spPr>
          <a:xfrm>
            <a:off x="8477419" y="2431191"/>
            <a:ext cx="3324689" cy="2172003"/>
          </a:xfrm>
          <a:prstGeom prst="rect">
            <a:avLst/>
          </a:prstGeom>
        </p:spPr>
      </p:pic>
      <p:pic>
        <p:nvPicPr>
          <p:cNvPr id="8" name="Picture 7">
            <a:extLst>
              <a:ext uri="{FF2B5EF4-FFF2-40B4-BE49-F238E27FC236}">
                <a16:creationId xmlns:a16="http://schemas.microsoft.com/office/drawing/2014/main" id="{C73D097C-88AE-D9F7-8114-4F77D1669362}"/>
              </a:ext>
            </a:extLst>
          </p:cNvPr>
          <p:cNvPicPr>
            <a:picLocks noChangeAspect="1"/>
          </p:cNvPicPr>
          <p:nvPr/>
        </p:nvPicPr>
        <p:blipFill>
          <a:blip r:embed="rId6"/>
          <a:stretch>
            <a:fillRect/>
          </a:stretch>
        </p:blipFill>
        <p:spPr>
          <a:xfrm>
            <a:off x="8592280" y="4380610"/>
            <a:ext cx="1583889" cy="2112264"/>
          </a:xfrm>
          <a:prstGeom prst="rect">
            <a:avLst/>
          </a:prstGeom>
        </p:spPr>
      </p:pic>
    </p:spTree>
    <p:extLst>
      <p:ext uri="{BB962C8B-B14F-4D97-AF65-F5344CB8AC3E}">
        <p14:creationId xmlns:p14="http://schemas.microsoft.com/office/powerpoint/2010/main" val="16482560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6AD493EE-10A9-53F2-AC45-2518EB2A5FE2}"/>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94E8C287-D832-EACD-A480-215D3B5047D8}"/>
              </a:ext>
            </a:extLst>
          </p:cNvPr>
          <p:cNvSpPr>
            <a:spLocks noGrp="1"/>
          </p:cNvSpPr>
          <p:nvPr>
            <p:ph sz="half" idx="2"/>
          </p:nvPr>
        </p:nvSpPr>
        <p:spPr>
          <a:xfrm>
            <a:off x="800101" y="1378913"/>
            <a:ext cx="6317634" cy="5498929"/>
          </a:xfrm>
        </p:spPr>
        <p:txBody>
          <a:bodyPr vert="horz" lIns="91440" tIns="45720" rIns="91440" bIns="45720" numCol="1" rtlCol="0" anchor="t">
            <a:normAutofit/>
          </a:bodyPr>
          <a:lstStyle/>
          <a:p>
            <a:pPr marL="0" indent="-285750">
              <a:lnSpc>
                <a:spcPct val="110000"/>
              </a:lnSpc>
              <a:spcBef>
                <a:spcPts val="0"/>
              </a:spcBef>
              <a:buFont typeface="Arial" panose="020B0604020202020204" pitchFamily="34" charset="0"/>
              <a:buChar char="•"/>
              <a:defRPr/>
            </a:pPr>
            <a:endParaRPr lang="en-US" sz="1200" b="1">
              <a:latin typeface="Bahnschrift"/>
            </a:endParaRPr>
          </a:p>
          <a:p>
            <a:pPr marL="0" indent="-285750">
              <a:lnSpc>
                <a:spcPct val="110000"/>
              </a:lnSpc>
              <a:spcBef>
                <a:spcPts val="0"/>
              </a:spcBef>
              <a:buFont typeface="Arial" panose="020B0604020202020204" pitchFamily="34" charset="0"/>
              <a:buChar char="•"/>
              <a:defRPr/>
            </a:pPr>
            <a:endParaRPr lang="en-US" sz="1400" b="1"/>
          </a:p>
          <a:p>
            <a:pPr marL="519113" lvl="3" indent="0">
              <a:lnSpc>
                <a:spcPct val="110000"/>
              </a:lnSpc>
              <a:spcBef>
                <a:spcPts val="0"/>
              </a:spcBef>
              <a:buNone/>
              <a:defRPr/>
            </a:pPr>
            <a:r>
              <a:rPr lang="en-US" sz="1600" b="1" i="1">
                <a:solidFill>
                  <a:srgbClr val="000000"/>
                </a:solidFill>
              </a:rPr>
              <a:t>Measure the orientation of the rotation axis of the door versus gravity.</a:t>
            </a:r>
          </a:p>
          <a:p>
            <a:pPr marL="914400" lvl="3" indent="0">
              <a:lnSpc>
                <a:spcPct val="110000"/>
              </a:lnSpc>
              <a:spcBef>
                <a:spcPts val="0"/>
              </a:spcBef>
              <a:buNone/>
              <a:defRPr/>
            </a:pPr>
            <a:endParaRPr lang="en-US">
              <a:solidFill>
                <a:srgbClr val="000000"/>
              </a:solidFill>
            </a:endParaRPr>
          </a:p>
          <a:p>
            <a:pPr marL="548640" indent="0">
              <a:lnSpc>
                <a:spcPct val="110000"/>
              </a:lnSpc>
              <a:spcBef>
                <a:spcPts val="0"/>
              </a:spcBef>
              <a:buNone/>
              <a:defRPr/>
            </a:pPr>
            <a:r>
              <a:rPr lang="en-US" sz="1400" b="1" i="1"/>
              <a:t>Why?</a:t>
            </a:r>
          </a:p>
          <a:p>
            <a:pPr marL="914400" lvl="3" indent="0">
              <a:lnSpc>
                <a:spcPct val="110000"/>
              </a:lnSpc>
              <a:spcBef>
                <a:spcPts val="0"/>
              </a:spcBef>
              <a:buNone/>
              <a:defRPr/>
            </a:pPr>
            <a:r>
              <a:rPr lang="en-US">
                <a:solidFill>
                  <a:srgbClr val="000000"/>
                </a:solidFill>
              </a:rPr>
              <a:t>The inclination of the door will be an important contributor to the closing energy as it may provide or require potential energy from gravity.</a:t>
            </a:r>
          </a:p>
          <a:p>
            <a:pPr marL="914400" lvl="3" indent="0">
              <a:lnSpc>
                <a:spcPct val="110000"/>
              </a:lnSpc>
              <a:spcBef>
                <a:spcPts val="0"/>
              </a:spcBef>
              <a:buNone/>
              <a:defRPr/>
            </a:pPr>
            <a:endParaRPr lang="en-US">
              <a:solidFill>
                <a:srgbClr val="000000"/>
              </a:solidFill>
            </a:endParaRPr>
          </a:p>
          <a:p>
            <a:pPr marL="548640" marR="0" lvl="0" indent="0" algn="l" defTabSz="914400" rtl="0" eaLnBrk="1" fontAlgn="auto" latinLnBrk="0" hangingPunct="1">
              <a:lnSpc>
                <a:spcPct val="110000"/>
              </a:lnSpc>
              <a:spcBef>
                <a:spcPts val="0"/>
              </a:spcBef>
              <a:spcAft>
                <a:spcPts val="0"/>
              </a:spcAft>
              <a:buClrTx/>
              <a:buSzTx/>
              <a:buNone/>
              <a:tabLst/>
              <a:defRPr/>
            </a:pPr>
            <a:r>
              <a:rPr kumimoji="0" lang="en-US" sz="1400" b="1" i="1" u="none" strike="noStrike" kern="1200" cap="none" spc="0" normalizeH="0" baseline="0" noProof="0">
                <a:ln>
                  <a:noFill/>
                </a:ln>
                <a:solidFill>
                  <a:srgbClr val="C9D803"/>
                </a:solidFill>
                <a:effectLst/>
                <a:uLnTx/>
                <a:uFillTx/>
                <a:ea typeface="+mn-ea"/>
                <a:cs typeface="+mn-cs"/>
              </a:rPr>
              <a:t>Applications</a:t>
            </a:r>
          </a:p>
          <a:p>
            <a:pPr marL="1203325" indent="-285750">
              <a:lnSpc>
                <a:spcPct val="110000"/>
              </a:lnSpc>
              <a:spcBef>
                <a:spcPts val="0"/>
              </a:spcBef>
              <a:buFont typeface="Arial" panose="020B0604020202020204" pitchFamily="34" charset="0"/>
              <a:buChar char="•"/>
              <a:defRPr/>
            </a:pPr>
            <a:r>
              <a:rPr lang="en-US" sz="1400">
                <a:solidFill>
                  <a:srgbClr val="000000"/>
                </a:solidFill>
              </a:rPr>
              <a:t>Hinge misalignment</a:t>
            </a:r>
          </a:p>
          <a:p>
            <a:pPr marL="1203325" indent="-285750">
              <a:lnSpc>
                <a:spcPct val="110000"/>
              </a:lnSpc>
              <a:spcBef>
                <a:spcPts val="0"/>
              </a:spcBef>
              <a:buFont typeface="Arial" panose="020B0604020202020204" pitchFamily="34" charset="0"/>
              <a:buChar char="•"/>
              <a:defRPr/>
            </a:pPr>
            <a:r>
              <a:rPr lang="en-US" sz="1400">
                <a:solidFill>
                  <a:srgbClr val="000000"/>
                </a:solidFill>
              </a:rPr>
              <a:t>Inclination of the body</a:t>
            </a:r>
          </a:p>
          <a:p>
            <a:pPr marL="1203325" indent="-285750">
              <a:lnSpc>
                <a:spcPct val="110000"/>
              </a:lnSpc>
              <a:spcBef>
                <a:spcPts val="0"/>
              </a:spcBef>
              <a:buFont typeface="Arial" panose="020B0604020202020204" pitchFamily="34" charset="0"/>
              <a:buChar char="•"/>
              <a:defRPr/>
            </a:pPr>
            <a:r>
              <a:rPr lang="en-US" sz="1400">
                <a:solidFill>
                  <a:srgbClr val="000000"/>
                </a:solidFill>
              </a:rPr>
              <a:t>Geometry of the body (symmetry left/right)</a:t>
            </a:r>
          </a:p>
          <a:p>
            <a:pPr marL="1203325" indent="-285750">
              <a:lnSpc>
                <a:spcPct val="110000"/>
              </a:lnSpc>
              <a:spcBef>
                <a:spcPts val="0"/>
              </a:spcBef>
              <a:buFont typeface="Arial" panose="020B0604020202020204" pitchFamily="34" charset="0"/>
              <a:buChar char="•"/>
              <a:defRPr/>
            </a:pPr>
            <a:r>
              <a:rPr lang="en-US" sz="1400">
                <a:solidFill>
                  <a:srgbClr val="000000"/>
                </a:solidFill>
              </a:rPr>
              <a:t>Door </a:t>
            </a:r>
            <a:r>
              <a:rPr kumimoji="0" lang="en-US" sz="1400" b="0" i="0" u="none" strike="noStrike" kern="1200" cap="none" spc="0" normalizeH="0" baseline="0" noProof="0">
                <a:ln>
                  <a:noFill/>
                </a:ln>
                <a:solidFill>
                  <a:srgbClr val="000000"/>
                </a:solidFill>
                <a:effectLst/>
                <a:uLnTx/>
                <a:uFillTx/>
                <a:ea typeface="+mn-ea"/>
                <a:cs typeface="+mn-cs"/>
              </a:rPr>
              <a:t>Rise (vertical displacement while opening)</a:t>
            </a:r>
          </a:p>
          <a:p>
            <a:pPr marL="0" marR="0" lvl="0" indent="0" algn="l" defTabSz="914400" rtl="0" eaLnBrk="1" fontAlgn="auto" latinLnBrk="0" hangingPunct="1">
              <a:lnSpc>
                <a:spcPct val="110000"/>
              </a:lnSpc>
              <a:spcBef>
                <a:spcPts val="0"/>
              </a:spcBef>
              <a:spcAft>
                <a:spcPts val="0"/>
              </a:spcAft>
              <a:buClrTx/>
              <a:buSzTx/>
              <a:buFont typeface="+mj-lt"/>
              <a:buNone/>
              <a:tabLst/>
              <a:defRPr/>
            </a:pPr>
            <a:endParaRPr kumimoji="0" lang="en-US" sz="1400" b="0" i="0" u="none" strike="noStrike" kern="1200" cap="none" spc="0" normalizeH="0" baseline="0" noProof="0">
              <a:ln>
                <a:noFill/>
              </a:ln>
              <a:solidFill>
                <a:srgbClr val="000000"/>
              </a:solidFill>
              <a:effectLst/>
              <a:uLnTx/>
              <a:uFillTx/>
              <a:ea typeface="+mn-ea"/>
              <a:cs typeface="+mn-cs"/>
            </a:endParaRPr>
          </a:p>
          <a:p>
            <a:pPr marL="0" marR="0" lvl="0" indent="0" algn="l" defTabSz="914400" rtl="0" eaLnBrk="1" fontAlgn="auto" latinLnBrk="0" hangingPunct="1">
              <a:lnSpc>
                <a:spcPct val="110000"/>
              </a:lnSpc>
              <a:spcBef>
                <a:spcPts val="0"/>
              </a:spcBef>
              <a:spcAft>
                <a:spcPts val="0"/>
              </a:spcAft>
              <a:buClrTx/>
              <a:buSzTx/>
              <a:buFont typeface="+mj-lt"/>
              <a:buNone/>
              <a:tabLst/>
              <a:defRPr/>
            </a:pPr>
            <a:endParaRPr lang="en-US" sz="1400"/>
          </a:p>
          <a:p>
            <a:pPr lvl="1">
              <a:defRPr/>
            </a:pPr>
            <a:endParaRPr lang="en-US" sz="1800"/>
          </a:p>
          <a:p>
            <a:pPr lvl="1">
              <a:defRPr/>
            </a:pPr>
            <a:endParaRPr lang="en-US" sz="1800"/>
          </a:p>
          <a:p>
            <a:pPr lvl="1">
              <a:defRPr/>
            </a:pPr>
            <a:endParaRPr lang="en-US" sz="1200">
              <a:solidFill>
                <a:srgbClr val="000000"/>
              </a:solidFill>
              <a:latin typeface="Bahnschrift"/>
            </a:endParaRPr>
          </a:p>
          <a:p>
            <a:pPr marL="457200" marR="0" lvl="0" indent="-457200" algn="l" defTabSz="914400" rtl="0" eaLnBrk="1" fontAlgn="auto" latinLnBrk="0" hangingPunct="1">
              <a:lnSpc>
                <a:spcPct val="90000"/>
              </a:lnSpc>
              <a:spcBef>
                <a:spcPts val="1000"/>
              </a:spcBef>
              <a:spcAft>
                <a:spcPts val="0"/>
              </a:spcAft>
              <a:buClrTx/>
              <a:buSzTx/>
              <a:buFont typeface="+mj-lt"/>
              <a:buAutoNum type="alphaUcPeriod"/>
              <a:tabLst/>
              <a:defRPr/>
            </a:pPr>
            <a:endParaRPr kumimoji="0" lang="en-US" sz="2000" b="0" i="0" u="none" strike="noStrike" kern="1200" cap="none" spc="0" normalizeH="0" baseline="0" noProof="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2000"/>
          </a:p>
        </p:txBody>
      </p:sp>
      <p:sp>
        <p:nvSpPr>
          <p:cNvPr id="3" name="Footer Placeholder 2">
            <a:extLst>
              <a:ext uri="{FF2B5EF4-FFF2-40B4-BE49-F238E27FC236}">
                <a16:creationId xmlns:a16="http://schemas.microsoft.com/office/drawing/2014/main" id="{7FB88A75-F2D5-4D94-0E33-899BC8ED6713}"/>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37</a:t>
            </a:fld>
            <a:endParaRPr lang="en-US" dirty="0">
              <a:solidFill>
                <a:schemeClr val="tx1">
                  <a:lumMod val="65000"/>
                  <a:lumOff val="35000"/>
                </a:schemeClr>
              </a:solidFill>
            </a:endParaRPr>
          </a:p>
        </p:txBody>
      </p:sp>
      <p:sp>
        <p:nvSpPr>
          <p:cNvPr id="2" name="Content Placeholder 1">
            <a:extLst>
              <a:ext uri="{FF2B5EF4-FFF2-40B4-BE49-F238E27FC236}">
                <a16:creationId xmlns:a16="http://schemas.microsoft.com/office/drawing/2014/main" id="{877EF287-736B-5B6C-6B73-3810D2BE76F3}"/>
              </a:ext>
            </a:extLst>
          </p:cNvPr>
          <p:cNvSpPr>
            <a:spLocks noGrp="1"/>
          </p:cNvSpPr>
          <p:nvPr>
            <p:ph sz="half" idx="1"/>
          </p:nvPr>
        </p:nvSpPr>
        <p:spPr>
          <a:xfrm>
            <a:off x="2414427" y="698882"/>
            <a:ext cx="9173796" cy="914161"/>
          </a:xfrm>
        </p:spPr>
        <p:txBody>
          <a:bodyPr>
            <a:normAutofit/>
          </a:bodyPr>
          <a:lstStyle/>
          <a:p>
            <a:r>
              <a:rPr lang="en-US">
                <a:latin typeface="Zilap Orion" panose="02000500000000000000" pitchFamily="2" charset="0"/>
              </a:rPr>
              <a:t>Hinge Tip	</a:t>
            </a:r>
            <a:r>
              <a:rPr lang="en-US" sz="1400">
                <a:solidFill>
                  <a:srgbClr val="C7D82B"/>
                </a:solidFill>
              </a:rPr>
              <a:t>(TRAJECTORY MODULE)</a:t>
            </a:r>
          </a:p>
        </p:txBody>
      </p:sp>
      <p:sp>
        <p:nvSpPr>
          <p:cNvPr id="4" name="Footer Placeholder 4">
            <a:extLst>
              <a:ext uri="{FF2B5EF4-FFF2-40B4-BE49-F238E27FC236}">
                <a16:creationId xmlns:a16="http://schemas.microsoft.com/office/drawing/2014/main" id="{787BB59F-A674-4CE2-1122-DBB013C87C59}"/>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0EE5AA36-9957-5BDA-4366-6E6D75A9A0B4}"/>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pic>
        <p:nvPicPr>
          <p:cNvPr id="9" name="Picture 8" descr="A circular yellow and white circular object with black text&#10;&#10;AI-generated content may be incorrect.">
            <a:extLst>
              <a:ext uri="{FF2B5EF4-FFF2-40B4-BE49-F238E27FC236}">
                <a16:creationId xmlns:a16="http://schemas.microsoft.com/office/drawing/2014/main" id="{758A754C-98C1-1910-B7F5-B2F66BE6B574}"/>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8813535" y="698882"/>
            <a:ext cx="2250705" cy="1485759"/>
          </a:xfrm>
          <a:prstGeom prst="rect">
            <a:avLst/>
          </a:prstGeom>
        </p:spPr>
      </p:pic>
      <p:pic>
        <p:nvPicPr>
          <p:cNvPr id="11" name="Picture 10">
            <a:extLst>
              <a:ext uri="{FF2B5EF4-FFF2-40B4-BE49-F238E27FC236}">
                <a16:creationId xmlns:a16="http://schemas.microsoft.com/office/drawing/2014/main" id="{9C313E70-7AC1-E396-089D-B26B9DE70B42}"/>
              </a:ext>
            </a:extLst>
          </p:cNvPr>
          <p:cNvPicPr>
            <a:picLocks noChangeAspect="1"/>
          </p:cNvPicPr>
          <p:nvPr/>
        </p:nvPicPr>
        <p:blipFill>
          <a:blip r:embed="rId5"/>
          <a:stretch>
            <a:fillRect/>
          </a:stretch>
        </p:blipFill>
        <p:spPr>
          <a:xfrm>
            <a:off x="8086017" y="4014141"/>
            <a:ext cx="3267783" cy="2284639"/>
          </a:xfrm>
          <a:prstGeom prst="rect">
            <a:avLst/>
          </a:prstGeom>
        </p:spPr>
      </p:pic>
      <p:pic>
        <p:nvPicPr>
          <p:cNvPr id="13" name="Picture 12">
            <a:extLst>
              <a:ext uri="{FF2B5EF4-FFF2-40B4-BE49-F238E27FC236}">
                <a16:creationId xmlns:a16="http://schemas.microsoft.com/office/drawing/2014/main" id="{F50EB52D-EA3A-D544-1785-28EA6F0D3A05}"/>
              </a:ext>
            </a:extLst>
          </p:cNvPr>
          <p:cNvPicPr>
            <a:picLocks noChangeAspect="1"/>
          </p:cNvPicPr>
          <p:nvPr/>
        </p:nvPicPr>
        <p:blipFill>
          <a:blip r:embed="rId6"/>
          <a:stretch>
            <a:fillRect/>
          </a:stretch>
        </p:blipFill>
        <p:spPr>
          <a:xfrm>
            <a:off x="7293580" y="2427891"/>
            <a:ext cx="2015698" cy="1197244"/>
          </a:xfrm>
          <a:prstGeom prst="rect">
            <a:avLst/>
          </a:prstGeom>
        </p:spPr>
      </p:pic>
      <p:pic>
        <p:nvPicPr>
          <p:cNvPr id="15" name="Picture 14">
            <a:extLst>
              <a:ext uri="{FF2B5EF4-FFF2-40B4-BE49-F238E27FC236}">
                <a16:creationId xmlns:a16="http://schemas.microsoft.com/office/drawing/2014/main" id="{BF3E899A-DD3C-DFED-733F-E6B944A7A470}"/>
              </a:ext>
            </a:extLst>
          </p:cNvPr>
          <p:cNvPicPr>
            <a:picLocks noChangeAspect="1"/>
          </p:cNvPicPr>
          <p:nvPr/>
        </p:nvPicPr>
        <p:blipFill>
          <a:blip r:embed="rId7"/>
          <a:stretch>
            <a:fillRect/>
          </a:stretch>
        </p:blipFill>
        <p:spPr>
          <a:xfrm>
            <a:off x="9120926" y="2321788"/>
            <a:ext cx="3149570" cy="1354238"/>
          </a:xfrm>
          <a:prstGeom prst="rect">
            <a:avLst/>
          </a:prstGeom>
        </p:spPr>
      </p:pic>
    </p:spTree>
    <p:extLst>
      <p:ext uri="{BB962C8B-B14F-4D97-AF65-F5344CB8AC3E}">
        <p14:creationId xmlns:p14="http://schemas.microsoft.com/office/powerpoint/2010/main" val="23224042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0">
  <p:cSld>
    <p:bg>
      <p:bgPr>
        <a:blipFill dpi="0" rotWithShape="1">
          <a:blip r:embed="rId5">
            <a:lum/>
          </a:blip>
          <a:srcRect/>
          <a:stretch>
            <a:fillRect/>
          </a:stretch>
        </a:blipFill>
        <a:effectLst/>
      </p:bgPr>
    </p:bg>
    <p:spTree>
      <p:nvGrpSpPr>
        <p:cNvPr id="1" name="">
          <a:extLst>
            <a:ext uri="{FF2B5EF4-FFF2-40B4-BE49-F238E27FC236}">
              <a16:creationId xmlns:a16="http://schemas.microsoft.com/office/drawing/2014/main" id="{DA9702B4-84D4-ED84-9EDD-E98CA395F47E}"/>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167882E5-D2C3-9451-06D4-8FA5B412CB75}"/>
              </a:ext>
            </a:extLst>
          </p:cNvPr>
          <p:cNvSpPr>
            <a:spLocks noGrp="1"/>
          </p:cNvSpPr>
          <p:nvPr>
            <p:ph sz="half" idx="2"/>
          </p:nvPr>
        </p:nvSpPr>
        <p:spPr>
          <a:xfrm>
            <a:off x="800100" y="1378913"/>
            <a:ext cx="6772275" cy="5498929"/>
          </a:xfrm>
        </p:spPr>
        <p:txBody>
          <a:bodyPr vert="horz" lIns="91440" tIns="45720" rIns="91440" bIns="45720" numCol="1" rtlCol="0" anchor="t">
            <a:normAutofit/>
          </a:bodyPr>
          <a:lstStyle/>
          <a:p>
            <a:pPr marL="0" indent="-285750">
              <a:lnSpc>
                <a:spcPct val="110000"/>
              </a:lnSpc>
              <a:spcBef>
                <a:spcPts val="0"/>
              </a:spcBef>
              <a:buFont typeface="Arial" panose="020B0604020202020204" pitchFamily="34" charset="0"/>
              <a:buChar char="•"/>
              <a:defRPr/>
            </a:pPr>
            <a:endParaRPr lang="en-US" sz="1200" b="1">
              <a:latin typeface="Bahnschrift"/>
            </a:endParaRPr>
          </a:p>
          <a:p>
            <a:pPr marL="0" indent="-285750">
              <a:lnSpc>
                <a:spcPct val="110000"/>
              </a:lnSpc>
              <a:spcBef>
                <a:spcPts val="0"/>
              </a:spcBef>
              <a:buFont typeface="Arial" panose="020B0604020202020204" pitchFamily="34" charset="0"/>
              <a:buChar char="•"/>
              <a:defRPr/>
            </a:pPr>
            <a:endParaRPr lang="en-US" sz="1400" b="1"/>
          </a:p>
          <a:p>
            <a:pPr marL="571500" lvl="3" indent="0">
              <a:lnSpc>
                <a:spcPct val="110000"/>
              </a:lnSpc>
              <a:spcBef>
                <a:spcPts val="0"/>
              </a:spcBef>
              <a:buNone/>
              <a:defRPr/>
            </a:pPr>
            <a:r>
              <a:rPr lang="en-US" sz="1600" b="1" i="1">
                <a:solidFill>
                  <a:srgbClr val="000000"/>
                </a:solidFill>
              </a:rPr>
              <a:t>Measure the speed of the door during an unlatching event. </a:t>
            </a:r>
          </a:p>
          <a:p>
            <a:pPr marL="914400" lvl="3" indent="0">
              <a:lnSpc>
                <a:spcPct val="110000"/>
              </a:lnSpc>
              <a:spcBef>
                <a:spcPts val="0"/>
              </a:spcBef>
              <a:buNone/>
              <a:defRPr/>
            </a:pPr>
            <a:endParaRPr lang="en-US" sz="1600" b="1" i="1">
              <a:solidFill>
                <a:srgbClr val="000000"/>
              </a:solidFill>
            </a:endParaRPr>
          </a:p>
          <a:p>
            <a:pPr marL="548640" indent="0">
              <a:lnSpc>
                <a:spcPct val="110000"/>
              </a:lnSpc>
              <a:spcBef>
                <a:spcPts val="0"/>
              </a:spcBef>
              <a:buNone/>
              <a:defRPr/>
            </a:pPr>
            <a:r>
              <a:rPr lang="en-US" sz="1400" b="1" i="1"/>
              <a:t>Why?</a:t>
            </a:r>
          </a:p>
          <a:p>
            <a:pPr marL="914400" lvl="3" indent="0">
              <a:lnSpc>
                <a:spcPct val="110000"/>
              </a:lnSpc>
              <a:spcBef>
                <a:spcPts val="0"/>
              </a:spcBef>
              <a:buNone/>
              <a:defRPr/>
            </a:pPr>
            <a:r>
              <a:rPr lang="en-US">
                <a:solidFill>
                  <a:srgbClr val="000000"/>
                </a:solidFill>
              </a:rPr>
              <a:t>The speed at which the door opens is a function of the seal compression and striker misalignment. </a:t>
            </a:r>
          </a:p>
          <a:p>
            <a:pPr marL="914400" lvl="3" indent="0">
              <a:lnSpc>
                <a:spcPct val="110000"/>
              </a:lnSpc>
              <a:spcBef>
                <a:spcPts val="0"/>
              </a:spcBef>
              <a:buNone/>
              <a:defRPr/>
            </a:pPr>
            <a:endParaRPr lang="en-US">
              <a:solidFill>
                <a:srgbClr val="000000"/>
              </a:solidFill>
            </a:endParaRPr>
          </a:p>
          <a:p>
            <a:pPr marL="548640" marR="0" lvl="0" indent="0" algn="l" defTabSz="914400" rtl="0" eaLnBrk="1" fontAlgn="auto" latinLnBrk="0" hangingPunct="1">
              <a:lnSpc>
                <a:spcPct val="110000"/>
              </a:lnSpc>
              <a:spcBef>
                <a:spcPts val="0"/>
              </a:spcBef>
              <a:spcAft>
                <a:spcPts val="0"/>
              </a:spcAft>
              <a:buClrTx/>
              <a:buSzTx/>
              <a:buNone/>
              <a:tabLst/>
              <a:defRPr/>
            </a:pPr>
            <a:r>
              <a:rPr kumimoji="0" lang="en-US" sz="1400" b="1" i="1" u="none" strike="noStrike" kern="1200" cap="none" spc="0" normalizeH="0" baseline="0" noProof="0">
                <a:ln>
                  <a:noFill/>
                </a:ln>
                <a:solidFill>
                  <a:srgbClr val="C9D803"/>
                </a:solidFill>
                <a:effectLst/>
                <a:uLnTx/>
                <a:uFillTx/>
                <a:ea typeface="+mn-ea"/>
                <a:cs typeface="+mn-cs"/>
              </a:rPr>
              <a:t>Applications</a:t>
            </a:r>
          </a:p>
          <a:p>
            <a:pPr marL="1203325" indent="-285750">
              <a:lnSpc>
                <a:spcPct val="110000"/>
              </a:lnSpc>
              <a:spcBef>
                <a:spcPts val="0"/>
              </a:spcBef>
              <a:buFont typeface="Arial" panose="020B0604020202020204" pitchFamily="34" charset="0"/>
              <a:buChar char="•"/>
              <a:defRPr/>
            </a:pPr>
            <a:r>
              <a:rPr lang="en-US" sz="1400">
                <a:solidFill>
                  <a:srgbClr val="000000"/>
                </a:solidFill>
              </a:rPr>
              <a:t>Seal pressure as alternative to static closing force</a:t>
            </a:r>
          </a:p>
          <a:p>
            <a:pPr marL="1203325" indent="-285750">
              <a:lnSpc>
                <a:spcPct val="110000"/>
              </a:lnSpc>
              <a:spcBef>
                <a:spcPts val="0"/>
              </a:spcBef>
              <a:buFont typeface="Arial" panose="020B0604020202020204" pitchFamily="34" charset="0"/>
              <a:buChar char="•"/>
              <a:defRPr/>
            </a:pPr>
            <a:r>
              <a:rPr lang="en-US" sz="1400">
                <a:solidFill>
                  <a:srgbClr val="000000"/>
                </a:solidFill>
              </a:rPr>
              <a:t>Vertical speed due to misalignment</a:t>
            </a:r>
          </a:p>
          <a:p>
            <a:pPr marL="0" marR="0" lvl="0" indent="0" algn="l" defTabSz="914400" rtl="0" eaLnBrk="1" fontAlgn="auto" latinLnBrk="0" hangingPunct="1">
              <a:lnSpc>
                <a:spcPct val="110000"/>
              </a:lnSpc>
              <a:spcBef>
                <a:spcPts val="0"/>
              </a:spcBef>
              <a:spcAft>
                <a:spcPts val="0"/>
              </a:spcAft>
              <a:buClrTx/>
              <a:buSzTx/>
              <a:buFont typeface="+mj-lt"/>
              <a:buNone/>
              <a:tabLst/>
              <a:defRPr/>
            </a:pPr>
            <a:endParaRPr lang="en-US" sz="1400"/>
          </a:p>
          <a:p>
            <a:pPr lvl="1">
              <a:defRPr/>
            </a:pPr>
            <a:endParaRPr lang="en-US" sz="1400">
              <a:solidFill>
                <a:srgbClr val="000000"/>
              </a:solidFill>
            </a:endParaRPr>
          </a:p>
          <a:p>
            <a:pPr lvl="1">
              <a:defRPr/>
            </a:pPr>
            <a:endParaRPr lang="en-US" sz="1800"/>
          </a:p>
          <a:p>
            <a:pPr lvl="1">
              <a:defRPr/>
            </a:pPr>
            <a:endParaRPr lang="en-US" sz="1200">
              <a:solidFill>
                <a:srgbClr val="000000"/>
              </a:solidFill>
              <a:latin typeface="Bahnschrift"/>
            </a:endParaRPr>
          </a:p>
          <a:p>
            <a:pPr marL="457200" marR="0" lvl="0" indent="-457200" algn="l" defTabSz="914400" rtl="0" eaLnBrk="1" fontAlgn="auto" latinLnBrk="0" hangingPunct="1">
              <a:lnSpc>
                <a:spcPct val="90000"/>
              </a:lnSpc>
              <a:spcBef>
                <a:spcPts val="1000"/>
              </a:spcBef>
              <a:spcAft>
                <a:spcPts val="0"/>
              </a:spcAft>
              <a:buClrTx/>
              <a:buSzTx/>
              <a:buFont typeface="+mj-lt"/>
              <a:buAutoNum type="alphaUcPeriod"/>
              <a:tabLst/>
              <a:defRPr/>
            </a:pPr>
            <a:endParaRPr kumimoji="0" lang="en-US" sz="2000" b="0" i="0" u="none" strike="noStrike" kern="1200" cap="none" spc="0" normalizeH="0" baseline="0" noProof="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2000"/>
          </a:p>
        </p:txBody>
      </p:sp>
      <p:sp>
        <p:nvSpPr>
          <p:cNvPr id="3" name="Footer Placeholder 2">
            <a:extLst>
              <a:ext uri="{FF2B5EF4-FFF2-40B4-BE49-F238E27FC236}">
                <a16:creationId xmlns:a16="http://schemas.microsoft.com/office/drawing/2014/main" id="{41DCD1B3-34C9-999D-916A-EAE4A419FC6E}"/>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38</a:t>
            </a:fld>
            <a:endParaRPr lang="en-US" dirty="0">
              <a:solidFill>
                <a:schemeClr val="tx1">
                  <a:lumMod val="65000"/>
                  <a:lumOff val="35000"/>
                </a:schemeClr>
              </a:solidFill>
            </a:endParaRPr>
          </a:p>
        </p:txBody>
      </p:sp>
      <p:sp>
        <p:nvSpPr>
          <p:cNvPr id="2" name="Content Placeholder 1">
            <a:extLst>
              <a:ext uri="{FF2B5EF4-FFF2-40B4-BE49-F238E27FC236}">
                <a16:creationId xmlns:a16="http://schemas.microsoft.com/office/drawing/2014/main" id="{1B352D4E-E461-DE91-4DB3-9B322B0EB4A4}"/>
              </a:ext>
            </a:extLst>
          </p:cNvPr>
          <p:cNvSpPr>
            <a:spLocks noGrp="1"/>
          </p:cNvSpPr>
          <p:nvPr>
            <p:ph sz="half" idx="1"/>
          </p:nvPr>
        </p:nvSpPr>
        <p:spPr>
          <a:xfrm>
            <a:off x="2434974" y="679039"/>
            <a:ext cx="8992429" cy="934004"/>
          </a:xfrm>
        </p:spPr>
        <p:txBody>
          <a:bodyPr>
            <a:normAutofit/>
          </a:bodyPr>
          <a:lstStyle/>
          <a:p>
            <a:r>
              <a:rPr lang="en-US">
                <a:latin typeface="Zilap Orion" panose="02000500000000000000" pitchFamily="2" charset="0"/>
              </a:rPr>
              <a:t>Spring Speed </a:t>
            </a:r>
            <a:r>
              <a:rPr lang="en-US" sz="1400">
                <a:solidFill>
                  <a:srgbClr val="C7D82B"/>
                </a:solidFill>
              </a:rPr>
              <a:t>(</a:t>
            </a:r>
            <a:r>
              <a:rPr lang="en-US" sz="1400">
                <a:solidFill>
                  <a:srgbClr val="C9D803"/>
                </a:solidFill>
                <a:latin typeface="+mn-lt"/>
              </a:rPr>
              <a:t>Latch MODULE)</a:t>
            </a:r>
          </a:p>
        </p:txBody>
      </p:sp>
      <p:sp>
        <p:nvSpPr>
          <p:cNvPr id="4" name="Footer Placeholder 4">
            <a:extLst>
              <a:ext uri="{FF2B5EF4-FFF2-40B4-BE49-F238E27FC236}">
                <a16:creationId xmlns:a16="http://schemas.microsoft.com/office/drawing/2014/main" id="{B97D02EB-7511-D50B-C986-6B3030792E45}"/>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E643E19A-0737-D8B4-5320-2CE7585C6900}"/>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pic>
        <p:nvPicPr>
          <p:cNvPr id="11" name="Picture 10" descr="A close up of a speedometer&#10;&#10;AI-generated content may be incorrect.">
            <a:extLst>
              <a:ext uri="{FF2B5EF4-FFF2-40B4-BE49-F238E27FC236}">
                <a16:creationId xmlns:a16="http://schemas.microsoft.com/office/drawing/2014/main" id="{7DFE17C9-E6E7-91C3-562D-7F6239C5132C}"/>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8543405" y="1716150"/>
            <a:ext cx="2098338" cy="1385177"/>
          </a:xfrm>
          <a:prstGeom prst="rect">
            <a:avLst/>
          </a:prstGeom>
        </p:spPr>
      </p:pic>
      <p:pic>
        <p:nvPicPr>
          <p:cNvPr id="7" name="EnergyPod_Spring_Test_CROPPED">
            <a:hlinkClick r:id="" action="ppaction://media"/>
            <a:extLst>
              <a:ext uri="{FF2B5EF4-FFF2-40B4-BE49-F238E27FC236}">
                <a16:creationId xmlns:a16="http://schemas.microsoft.com/office/drawing/2014/main" id="{FBAE933A-24EC-C1A8-A7EE-5E804E43A348}"/>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7487729" y="3308229"/>
            <a:ext cx="4209691" cy="2367951"/>
          </a:xfrm>
          <a:prstGeom prst="rect">
            <a:avLst/>
          </a:prstGeom>
        </p:spPr>
      </p:pic>
    </p:spTree>
    <p:extLst>
      <p:ext uri="{BB962C8B-B14F-4D97-AF65-F5344CB8AC3E}">
        <p14:creationId xmlns:p14="http://schemas.microsoft.com/office/powerpoint/2010/main" val="1025614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4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0">
  <p:cSld>
    <p:bg>
      <p:bgPr>
        <a:blipFill dpi="0" rotWithShape="1">
          <a:blip r:embed="rId5">
            <a:lum/>
          </a:blip>
          <a:srcRect/>
          <a:stretch>
            <a:fillRect/>
          </a:stretch>
        </a:blipFill>
        <a:effectLst/>
      </p:bgPr>
    </p:bg>
    <p:spTree>
      <p:nvGrpSpPr>
        <p:cNvPr id="1" name="">
          <a:extLst>
            <a:ext uri="{FF2B5EF4-FFF2-40B4-BE49-F238E27FC236}">
              <a16:creationId xmlns:a16="http://schemas.microsoft.com/office/drawing/2014/main" id="{A93EE800-2CC9-0C5A-D4A3-0CFA866BBDB4}"/>
            </a:ext>
          </a:extLst>
        </p:cNvPr>
        <p:cNvGrpSpPr/>
        <p:nvPr/>
      </p:nvGrpSpPr>
      <p:grpSpPr>
        <a:xfrm>
          <a:off x="0" y="0"/>
          <a:ext cx="0" cy="0"/>
          <a:chOff x="0" y="0"/>
          <a:chExt cx="0" cy="0"/>
        </a:xfrm>
      </p:grpSpPr>
      <p:sp>
        <p:nvSpPr>
          <p:cNvPr id="3" name="Footer Placeholder 2">
            <a:extLst>
              <a:ext uri="{FF2B5EF4-FFF2-40B4-BE49-F238E27FC236}">
                <a16:creationId xmlns:a16="http://schemas.microsoft.com/office/drawing/2014/main" id="{490A3DD4-9703-B4E6-1ED1-B6E34BEBC54E}"/>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39</a:t>
            </a:fld>
            <a:endParaRPr lang="en-US" dirty="0">
              <a:solidFill>
                <a:schemeClr val="tx1">
                  <a:lumMod val="65000"/>
                  <a:lumOff val="35000"/>
                </a:schemeClr>
              </a:solidFill>
            </a:endParaRPr>
          </a:p>
        </p:txBody>
      </p:sp>
      <p:sp>
        <p:nvSpPr>
          <p:cNvPr id="2" name="Content Placeholder 1">
            <a:extLst>
              <a:ext uri="{FF2B5EF4-FFF2-40B4-BE49-F238E27FC236}">
                <a16:creationId xmlns:a16="http://schemas.microsoft.com/office/drawing/2014/main" id="{B7FB5774-C5E3-37C9-6250-1171A8FF46F5}"/>
              </a:ext>
            </a:extLst>
          </p:cNvPr>
          <p:cNvSpPr>
            <a:spLocks noGrp="1"/>
          </p:cNvSpPr>
          <p:nvPr>
            <p:ph sz="half" idx="1"/>
          </p:nvPr>
        </p:nvSpPr>
        <p:spPr>
          <a:xfrm>
            <a:off x="2445249" y="698882"/>
            <a:ext cx="9122424" cy="893612"/>
          </a:xfrm>
        </p:spPr>
        <p:txBody>
          <a:bodyPr>
            <a:normAutofit/>
          </a:bodyPr>
          <a:lstStyle/>
          <a:p>
            <a:r>
              <a:rPr lang="en-US">
                <a:latin typeface="Zilap Orion" panose="02000500000000000000" pitchFamily="2" charset="0"/>
              </a:rPr>
              <a:t>Closing force </a:t>
            </a:r>
            <a:r>
              <a:rPr lang="en-US" sz="1400">
                <a:solidFill>
                  <a:srgbClr val="C7D82B"/>
                </a:solidFill>
              </a:rPr>
              <a:t>(Latch MODULE)</a:t>
            </a:r>
          </a:p>
        </p:txBody>
      </p:sp>
      <p:sp>
        <p:nvSpPr>
          <p:cNvPr id="4" name="Footer Placeholder 4">
            <a:extLst>
              <a:ext uri="{FF2B5EF4-FFF2-40B4-BE49-F238E27FC236}">
                <a16:creationId xmlns:a16="http://schemas.microsoft.com/office/drawing/2014/main" id="{80F8AD9A-0D51-E7D0-4B98-894F7AA8F8F0}"/>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6" name="Footer Placeholder 4">
            <a:extLst>
              <a:ext uri="{FF2B5EF4-FFF2-40B4-BE49-F238E27FC236}">
                <a16:creationId xmlns:a16="http://schemas.microsoft.com/office/drawing/2014/main" id="{4581CD7D-3608-0B13-1A7D-CD3B28A407D6}"/>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sp>
        <p:nvSpPr>
          <p:cNvPr id="10" name="Content Placeholder 4">
            <a:extLst>
              <a:ext uri="{FF2B5EF4-FFF2-40B4-BE49-F238E27FC236}">
                <a16:creationId xmlns:a16="http://schemas.microsoft.com/office/drawing/2014/main" id="{B4196722-33DC-6972-3064-18C964DF0471}"/>
              </a:ext>
            </a:extLst>
          </p:cNvPr>
          <p:cNvSpPr>
            <a:spLocks noGrp="1"/>
          </p:cNvSpPr>
          <p:nvPr>
            <p:ph sz="half" idx="2"/>
          </p:nvPr>
        </p:nvSpPr>
        <p:spPr>
          <a:xfrm>
            <a:off x="800100" y="1378913"/>
            <a:ext cx="6772275" cy="5498929"/>
          </a:xfrm>
        </p:spPr>
        <p:txBody>
          <a:bodyPr vert="horz" lIns="91440" tIns="45720" rIns="91440" bIns="45720" numCol="1" rtlCol="0" anchor="t">
            <a:normAutofit/>
          </a:bodyPr>
          <a:lstStyle/>
          <a:p>
            <a:pPr marL="0" indent="-285750">
              <a:lnSpc>
                <a:spcPct val="110000"/>
              </a:lnSpc>
              <a:spcBef>
                <a:spcPts val="0"/>
              </a:spcBef>
              <a:buFont typeface="Arial" panose="020B0604020202020204" pitchFamily="34" charset="0"/>
              <a:buChar char="•"/>
              <a:defRPr/>
            </a:pPr>
            <a:endParaRPr lang="en-US" sz="1200" b="1">
              <a:latin typeface="Bahnschrift"/>
            </a:endParaRPr>
          </a:p>
          <a:p>
            <a:pPr marL="0" indent="-285750">
              <a:lnSpc>
                <a:spcPct val="110000"/>
              </a:lnSpc>
              <a:spcBef>
                <a:spcPts val="0"/>
              </a:spcBef>
              <a:buFont typeface="Arial" panose="020B0604020202020204" pitchFamily="34" charset="0"/>
              <a:buChar char="•"/>
              <a:defRPr/>
            </a:pPr>
            <a:endParaRPr lang="en-US" sz="1400" b="1"/>
          </a:p>
          <a:p>
            <a:pPr marL="548640" indent="0">
              <a:lnSpc>
                <a:spcPct val="110000"/>
              </a:lnSpc>
              <a:spcBef>
                <a:spcPts val="0"/>
              </a:spcBef>
              <a:buNone/>
              <a:defRPr/>
            </a:pPr>
            <a:endParaRPr lang="en-US" sz="1400" b="1"/>
          </a:p>
          <a:p>
            <a:pPr marL="571500" lvl="3" indent="0">
              <a:lnSpc>
                <a:spcPct val="110000"/>
              </a:lnSpc>
              <a:spcBef>
                <a:spcPts val="0"/>
              </a:spcBef>
              <a:buNone/>
              <a:defRPr/>
            </a:pPr>
            <a:r>
              <a:rPr lang="en-US" sz="1600" b="1" i="1">
                <a:solidFill>
                  <a:srgbClr val="000000"/>
                </a:solidFill>
              </a:rPr>
              <a:t>Measure the force required to latch the door slowly.</a:t>
            </a:r>
          </a:p>
          <a:p>
            <a:pPr marL="571500" lvl="3" indent="0">
              <a:lnSpc>
                <a:spcPct val="110000"/>
              </a:lnSpc>
              <a:spcBef>
                <a:spcPts val="0"/>
              </a:spcBef>
              <a:buNone/>
              <a:defRPr/>
            </a:pPr>
            <a:endParaRPr lang="en-US" sz="1600" b="1" i="1">
              <a:solidFill>
                <a:srgbClr val="000000"/>
              </a:solidFill>
            </a:endParaRPr>
          </a:p>
          <a:p>
            <a:pPr marL="571500" lvl="3" indent="0">
              <a:lnSpc>
                <a:spcPct val="110000"/>
              </a:lnSpc>
              <a:spcBef>
                <a:spcPts val="0"/>
              </a:spcBef>
              <a:buNone/>
              <a:defRPr/>
            </a:pPr>
            <a:endParaRPr lang="en-US">
              <a:solidFill>
                <a:srgbClr val="000000"/>
              </a:solidFill>
            </a:endParaRPr>
          </a:p>
          <a:p>
            <a:pPr marL="548640" indent="0">
              <a:lnSpc>
                <a:spcPct val="110000"/>
              </a:lnSpc>
              <a:spcBef>
                <a:spcPts val="0"/>
              </a:spcBef>
              <a:buNone/>
              <a:defRPr/>
            </a:pPr>
            <a:r>
              <a:rPr lang="en-US" sz="1400" b="1" i="1"/>
              <a:t>Why?</a:t>
            </a:r>
          </a:p>
          <a:p>
            <a:pPr marL="914400" lvl="3" indent="0">
              <a:lnSpc>
                <a:spcPct val="110000"/>
              </a:lnSpc>
              <a:spcBef>
                <a:spcPts val="0"/>
              </a:spcBef>
              <a:buNone/>
              <a:defRPr/>
            </a:pPr>
            <a:r>
              <a:rPr lang="en-US">
                <a:solidFill>
                  <a:srgbClr val="000000"/>
                </a:solidFill>
              </a:rPr>
              <a:t>The peak force is representative for the static seal compression and can be indication of seal gap conformity or anomaly.</a:t>
            </a:r>
          </a:p>
          <a:p>
            <a:pPr marL="914400" lvl="3" indent="0">
              <a:lnSpc>
                <a:spcPct val="110000"/>
              </a:lnSpc>
              <a:spcBef>
                <a:spcPts val="0"/>
              </a:spcBef>
              <a:buNone/>
              <a:defRPr/>
            </a:pPr>
            <a:endParaRPr lang="en-US">
              <a:solidFill>
                <a:srgbClr val="000000"/>
              </a:solidFill>
            </a:endParaRPr>
          </a:p>
          <a:p>
            <a:pPr marL="548640" indent="0">
              <a:lnSpc>
                <a:spcPct val="110000"/>
              </a:lnSpc>
              <a:spcBef>
                <a:spcPts val="0"/>
              </a:spcBef>
              <a:buNone/>
              <a:defRPr/>
            </a:pPr>
            <a:r>
              <a:rPr kumimoji="0" lang="en-US" sz="1400" b="1" i="1" u="none" strike="noStrike" kern="1200" cap="none" spc="0" normalizeH="0" baseline="0" noProof="0">
                <a:ln>
                  <a:noFill/>
                </a:ln>
                <a:solidFill>
                  <a:srgbClr val="C9D803"/>
                </a:solidFill>
                <a:effectLst/>
                <a:uLnTx/>
                <a:uFillTx/>
                <a:ea typeface="+mn-ea"/>
                <a:cs typeface="+mn-cs"/>
              </a:rPr>
              <a:t>Technology Benefits</a:t>
            </a:r>
          </a:p>
          <a:p>
            <a:pPr marL="1203325" marR="0" lvl="0" indent="-285750" fontAlgn="auto">
              <a:lnSpc>
                <a:spcPct val="110000"/>
              </a:lnSpc>
              <a:spcBef>
                <a:spcPts val="0"/>
              </a:spcBef>
              <a:spcAft>
                <a:spcPts val="0"/>
              </a:spcAft>
              <a:buClrTx/>
              <a:buSzTx/>
              <a:buFont typeface="Arial" panose="020B0604020202020204" pitchFamily="34" charset="0"/>
              <a:buChar char="•"/>
              <a:tabLst/>
              <a:defRPr/>
            </a:pPr>
            <a:r>
              <a:rPr lang="en-US" sz="1400">
                <a:solidFill>
                  <a:srgbClr val="000000"/>
                </a:solidFill>
              </a:rPr>
              <a:t>Repeat the test to improve repeatability</a:t>
            </a:r>
          </a:p>
          <a:p>
            <a:pPr marL="1203325" marR="0" lvl="0" indent="-285750" fontAlgn="auto">
              <a:lnSpc>
                <a:spcPct val="110000"/>
              </a:lnSpc>
              <a:spcBef>
                <a:spcPts val="0"/>
              </a:spcBef>
              <a:spcAft>
                <a:spcPts val="0"/>
              </a:spcAft>
              <a:buClrTx/>
              <a:buSzTx/>
              <a:buFont typeface="Arial" panose="020B0604020202020204" pitchFamily="34" charset="0"/>
              <a:buChar char="•"/>
              <a:tabLst/>
              <a:defRPr/>
            </a:pPr>
            <a:r>
              <a:rPr lang="en-US" sz="1400">
                <a:solidFill>
                  <a:srgbClr val="000000"/>
                </a:solidFill>
              </a:rPr>
              <a:t>Retain the smallest force for optimal accuracy </a:t>
            </a:r>
          </a:p>
          <a:p>
            <a:pPr marL="1203325" marR="0" lvl="0" indent="-285750" fontAlgn="auto">
              <a:lnSpc>
                <a:spcPct val="110000"/>
              </a:lnSpc>
              <a:spcBef>
                <a:spcPts val="0"/>
              </a:spcBef>
              <a:spcAft>
                <a:spcPts val="0"/>
              </a:spcAft>
              <a:buClrTx/>
              <a:buSzTx/>
              <a:buFont typeface="Arial" panose="020B0604020202020204" pitchFamily="34" charset="0"/>
              <a:buChar char="•"/>
              <a:tabLst/>
              <a:defRPr/>
            </a:pPr>
            <a:r>
              <a:rPr lang="en-US" sz="1400">
                <a:solidFill>
                  <a:srgbClr val="000000"/>
                </a:solidFill>
              </a:rPr>
              <a:t>Maximum force 220N, or can be upgraded to 450N</a:t>
            </a:r>
          </a:p>
          <a:p>
            <a:pPr marL="1203325" marR="0" lvl="0" indent="-285750" fontAlgn="auto">
              <a:lnSpc>
                <a:spcPct val="110000"/>
              </a:lnSpc>
              <a:spcBef>
                <a:spcPts val="0"/>
              </a:spcBef>
              <a:spcAft>
                <a:spcPts val="0"/>
              </a:spcAft>
              <a:buClrTx/>
              <a:buSzTx/>
              <a:buFont typeface="Arial" panose="020B0604020202020204" pitchFamily="34" charset="0"/>
              <a:buChar char="•"/>
              <a:tabLst/>
              <a:defRPr/>
            </a:pPr>
            <a:endParaRPr lang="en-US" sz="1400">
              <a:solidFill>
                <a:srgbClr val="000000"/>
              </a:solidFill>
            </a:endParaRPr>
          </a:p>
          <a:p>
            <a:pPr marL="548640" indent="0">
              <a:lnSpc>
                <a:spcPct val="110000"/>
              </a:lnSpc>
              <a:spcBef>
                <a:spcPts val="0"/>
              </a:spcBef>
              <a:buNone/>
              <a:defRPr/>
            </a:pPr>
            <a:r>
              <a:rPr kumimoji="0" lang="en-US" sz="1400" b="1" i="1" u="none" strike="noStrike" kern="1200" cap="none" spc="0" normalizeH="0" baseline="0" noProof="0">
                <a:ln>
                  <a:noFill/>
                </a:ln>
                <a:solidFill>
                  <a:srgbClr val="C9D803"/>
                </a:solidFill>
                <a:effectLst/>
                <a:uLnTx/>
                <a:uFillTx/>
                <a:ea typeface="+mn-ea"/>
                <a:cs typeface="+mn-cs"/>
              </a:rPr>
              <a:t>Applications</a:t>
            </a:r>
          </a:p>
          <a:p>
            <a:pPr marL="1203325" marR="0" lvl="0" indent="-285750" fontAlgn="auto">
              <a:lnSpc>
                <a:spcPct val="110000"/>
              </a:lnSpc>
              <a:spcBef>
                <a:spcPts val="0"/>
              </a:spcBef>
              <a:spcAft>
                <a:spcPts val="0"/>
              </a:spcAft>
              <a:buClrTx/>
              <a:buSzTx/>
              <a:buFont typeface="Arial" panose="020B0604020202020204" pitchFamily="34" charset="0"/>
              <a:buChar char="•"/>
              <a:tabLst/>
              <a:defRPr/>
            </a:pPr>
            <a:r>
              <a:rPr lang="en-US" sz="1400">
                <a:solidFill>
                  <a:srgbClr val="000000"/>
                </a:solidFill>
              </a:rPr>
              <a:t>Seal compression force</a:t>
            </a:r>
          </a:p>
          <a:p>
            <a:pPr marL="1203325" marR="0" lvl="0" indent="-285750" fontAlgn="auto">
              <a:lnSpc>
                <a:spcPct val="110000"/>
              </a:lnSpc>
              <a:spcBef>
                <a:spcPts val="0"/>
              </a:spcBef>
              <a:spcAft>
                <a:spcPts val="0"/>
              </a:spcAft>
              <a:buClrTx/>
              <a:buSzTx/>
              <a:buFont typeface="Arial" panose="020B0604020202020204" pitchFamily="34" charset="0"/>
              <a:buChar char="•"/>
              <a:tabLst/>
              <a:defRPr/>
            </a:pPr>
            <a:r>
              <a:rPr lang="en-US" sz="1400">
                <a:solidFill>
                  <a:srgbClr val="000000"/>
                </a:solidFill>
              </a:rPr>
              <a:t>Force required to go out of a specific detent</a:t>
            </a:r>
          </a:p>
          <a:p>
            <a:pPr marL="1203325" marR="0" lvl="0" indent="-285750" fontAlgn="auto">
              <a:lnSpc>
                <a:spcPct val="110000"/>
              </a:lnSpc>
              <a:spcBef>
                <a:spcPts val="0"/>
              </a:spcBef>
              <a:spcAft>
                <a:spcPts val="0"/>
              </a:spcAft>
              <a:buClrTx/>
              <a:buSzTx/>
              <a:buFont typeface="Arial" panose="020B0604020202020204" pitchFamily="34" charset="0"/>
              <a:buChar char="•"/>
              <a:tabLst/>
              <a:defRPr/>
            </a:pPr>
            <a:endParaRPr lang="en-US" sz="1400">
              <a:solidFill>
                <a:srgbClr val="000000"/>
              </a:solidFill>
            </a:endParaRPr>
          </a:p>
          <a:p>
            <a:pPr marL="0" marR="0" lvl="0" indent="0" algn="l" defTabSz="914400" rtl="0" eaLnBrk="1" fontAlgn="auto" latinLnBrk="0" hangingPunct="1">
              <a:lnSpc>
                <a:spcPct val="110000"/>
              </a:lnSpc>
              <a:spcBef>
                <a:spcPts val="0"/>
              </a:spcBef>
              <a:spcAft>
                <a:spcPts val="0"/>
              </a:spcAft>
              <a:buClrTx/>
              <a:buSzTx/>
              <a:buFont typeface="+mj-lt"/>
              <a:buNone/>
              <a:tabLst/>
              <a:defRPr/>
            </a:pPr>
            <a:r>
              <a:rPr kumimoji="0" lang="en-US" sz="1400" b="0" i="0" u="none" strike="noStrike" kern="1200" cap="none" spc="0" normalizeH="0" baseline="0" noProof="0">
                <a:ln>
                  <a:noFill/>
                </a:ln>
                <a:solidFill>
                  <a:srgbClr val="000000"/>
                </a:solidFill>
                <a:effectLst/>
                <a:uLnTx/>
                <a:uFillTx/>
                <a:ea typeface="+mn-ea"/>
                <a:cs typeface="+mn-cs"/>
              </a:rPr>
              <a:t>	</a:t>
            </a:r>
          </a:p>
          <a:p>
            <a:pPr marL="0" marR="0" lvl="0" indent="0" algn="l" defTabSz="914400" rtl="0" eaLnBrk="1" fontAlgn="auto" latinLnBrk="0" hangingPunct="1">
              <a:lnSpc>
                <a:spcPct val="110000"/>
              </a:lnSpc>
              <a:spcBef>
                <a:spcPts val="0"/>
              </a:spcBef>
              <a:spcAft>
                <a:spcPts val="0"/>
              </a:spcAft>
              <a:buClrTx/>
              <a:buSzTx/>
              <a:buFont typeface="+mj-lt"/>
              <a:buNone/>
              <a:tabLst/>
              <a:defRPr/>
            </a:pPr>
            <a:endParaRPr lang="en-US" sz="1400"/>
          </a:p>
          <a:p>
            <a:pPr lvl="1">
              <a:defRPr/>
            </a:pPr>
            <a:endParaRPr lang="en-US" sz="1800"/>
          </a:p>
          <a:p>
            <a:pPr lvl="1">
              <a:defRPr/>
            </a:pPr>
            <a:endParaRPr lang="en-US" sz="1800"/>
          </a:p>
          <a:p>
            <a:pPr lvl="1">
              <a:defRPr/>
            </a:pPr>
            <a:endParaRPr lang="en-US" sz="1200">
              <a:solidFill>
                <a:srgbClr val="000000"/>
              </a:solidFill>
              <a:latin typeface="Bahnschrift"/>
            </a:endParaRPr>
          </a:p>
          <a:p>
            <a:pPr marL="457200" marR="0" lvl="0" indent="-457200" algn="l" defTabSz="914400" rtl="0" eaLnBrk="1" fontAlgn="auto" latinLnBrk="0" hangingPunct="1">
              <a:lnSpc>
                <a:spcPct val="90000"/>
              </a:lnSpc>
              <a:spcBef>
                <a:spcPts val="1000"/>
              </a:spcBef>
              <a:spcAft>
                <a:spcPts val="0"/>
              </a:spcAft>
              <a:buClrTx/>
              <a:buSzTx/>
              <a:buFont typeface="+mj-lt"/>
              <a:buAutoNum type="alphaUcPeriod"/>
              <a:tabLst/>
              <a:defRPr/>
            </a:pPr>
            <a:endParaRPr kumimoji="0" lang="en-US" sz="2000" b="0" i="0" u="none" strike="noStrike" kern="1200" cap="none" spc="0" normalizeH="0" baseline="0" noProof="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2000"/>
          </a:p>
        </p:txBody>
      </p:sp>
      <p:pic>
        <p:nvPicPr>
          <p:cNvPr id="13" name="Picture 12">
            <a:extLst>
              <a:ext uri="{FF2B5EF4-FFF2-40B4-BE49-F238E27FC236}">
                <a16:creationId xmlns:a16="http://schemas.microsoft.com/office/drawing/2014/main" id="{C62ED89A-4CD4-7F44-01ED-AA9AD2BE92F5}"/>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7945824" y="625211"/>
            <a:ext cx="2190426" cy="1445967"/>
          </a:xfrm>
          <a:prstGeom prst="rect">
            <a:avLst/>
          </a:prstGeom>
        </p:spPr>
      </p:pic>
      <p:pic>
        <p:nvPicPr>
          <p:cNvPr id="15" name="Picture 14" descr="A circular yellow and white object with a white circle with black text&#10;&#10;AI-generated content may be incorrect.">
            <a:extLst>
              <a:ext uri="{FF2B5EF4-FFF2-40B4-BE49-F238E27FC236}">
                <a16:creationId xmlns:a16="http://schemas.microsoft.com/office/drawing/2014/main" id="{31BE036F-A302-D29E-3057-375524EB16AE}"/>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9632057" y="2210790"/>
            <a:ext cx="2190426" cy="1445967"/>
          </a:xfrm>
          <a:prstGeom prst="rect">
            <a:avLst/>
          </a:prstGeom>
        </p:spPr>
      </p:pic>
      <p:pic>
        <p:nvPicPr>
          <p:cNvPr id="5" name="EnergyPod_Push_Test_CROPPED">
            <a:hlinkClick r:id="" action="ppaction://media"/>
            <a:extLst>
              <a:ext uri="{FF2B5EF4-FFF2-40B4-BE49-F238E27FC236}">
                <a16:creationId xmlns:a16="http://schemas.microsoft.com/office/drawing/2014/main" id="{6140A4D0-2A76-7310-6C1C-44446001A616}"/>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7572374" y="3796369"/>
            <a:ext cx="4250109" cy="2390686"/>
          </a:xfrm>
          <a:prstGeom prst="rect">
            <a:avLst/>
          </a:prstGeom>
        </p:spPr>
      </p:pic>
    </p:spTree>
    <p:extLst>
      <p:ext uri="{BB962C8B-B14F-4D97-AF65-F5344CB8AC3E}">
        <p14:creationId xmlns:p14="http://schemas.microsoft.com/office/powerpoint/2010/main" val="2112927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20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a:xfrm>
            <a:off x="180975" y="6495853"/>
            <a:ext cx="4114800" cy="365125"/>
          </a:xfrm>
        </p:spPr>
        <p:txBody>
          <a:bodyPr/>
          <a:lstStyle/>
          <a:p>
            <a:r>
              <a:rPr lang="en-US" dirty="0">
                <a:solidFill>
                  <a:schemeClr val="tx1">
                    <a:lumMod val="65000"/>
                    <a:lumOff val="35000"/>
                  </a:schemeClr>
                </a:solidFill>
              </a:rPr>
              <a:t>SEPA012, Slide </a:t>
            </a:r>
            <a:fld id="{55AE94E2-01AD-4F44-B701-725E8CE3ADFF}" type="slidenum">
              <a:rPr lang="en-US" smtClean="0">
                <a:solidFill>
                  <a:schemeClr val="tx1">
                    <a:lumMod val="65000"/>
                    <a:lumOff val="35000"/>
                  </a:schemeClr>
                </a:solidFill>
              </a:rPr>
              <a:pPr/>
              <a:t>40</a:t>
            </a:fld>
            <a:endParaRPr lang="en-US" dirty="0">
              <a:solidFill>
                <a:schemeClr val="tx1">
                  <a:lumMod val="65000"/>
                  <a:lumOff val="35000"/>
                </a:schemeClr>
              </a:solidFill>
            </a:endParaRPr>
          </a:p>
        </p:txBody>
      </p:sp>
      <p:sp>
        <p:nvSpPr>
          <p:cNvPr id="4" name="Footer Placeholder 4">
            <a:extLst>
              <a:ext uri="{FF2B5EF4-FFF2-40B4-BE49-F238E27FC236}">
                <a16:creationId xmlns:a16="http://schemas.microsoft.com/office/drawing/2014/main" id="{E54FBA90-28C6-E85E-869B-9D93AF0C26EB}"/>
              </a:ext>
            </a:extLst>
          </p:cNvPr>
          <p:cNvSpPr txBox="1">
            <a:spLocks/>
          </p:cNvSpPr>
          <p:nvPr/>
        </p:nvSpPr>
        <p:spPr>
          <a:xfrm>
            <a:off x="5888550" y="6492874"/>
            <a:ext cx="103072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Confidential</a:t>
            </a:r>
          </a:p>
        </p:txBody>
      </p:sp>
      <p:sp>
        <p:nvSpPr>
          <p:cNvPr id="5" name="Footer Placeholder 4">
            <a:extLst>
              <a:ext uri="{FF2B5EF4-FFF2-40B4-BE49-F238E27FC236}">
                <a16:creationId xmlns:a16="http://schemas.microsoft.com/office/drawing/2014/main" id="{A1ECE589-5BF0-58A9-5DDF-077779C5AB6C}"/>
              </a:ext>
            </a:extLst>
          </p:cNvPr>
          <p:cNvSpPr txBox="1">
            <a:spLocks/>
          </p:cNvSpPr>
          <p:nvPr/>
        </p:nvSpPr>
        <p:spPr>
          <a:xfrm>
            <a:off x="10672233" y="6503544"/>
            <a:ext cx="151034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a:solidFill>
                  <a:schemeClr val="tx1">
                    <a:lumMod val="65000"/>
                    <a:lumOff val="35000"/>
                  </a:schemeClr>
                </a:solidFill>
              </a:rPr>
              <a:t> © </a:t>
            </a:r>
            <a:fld id="{B6A4D2AD-EB94-4AE9-AD61-42E8735B5248}" type="datetimeyyyy">
              <a:rPr lang="en-US" baseline="0" smtClean="0">
                <a:solidFill>
                  <a:schemeClr val="tx1">
                    <a:lumMod val="65000"/>
                    <a:lumOff val="35000"/>
                  </a:schemeClr>
                </a:solidFill>
              </a:rPr>
              <a:t>2026</a:t>
            </a:fld>
            <a:r>
              <a:rPr lang="en-US" baseline="0">
                <a:solidFill>
                  <a:schemeClr val="tx1">
                    <a:lumMod val="65000"/>
                    <a:lumOff val="35000"/>
                  </a:schemeClr>
                </a:solidFill>
              </a:rPr>
              <a:t> EZMetrology</a:t>
            </a:r>
          </a:p>
        </p:txBody>
      </p:sp>
      <p:pic>
        <p:nvPicPr>
          <p:cNvPr id="11" name="Picture 10" descr="A graph showing different colored lines&#10;&#10;AI-generated content may be incorrect.">
            <a:extLst>
              <a:ext uri="{FF2B5EF4-FFF2-40B4-BE49-F238E27FC236}">
                <a16:creationId xmlns:a16="http://schemas.microsoft.com/office/drawing/2014/main" id="{637F54A2-22F3-4E08-09F4-13E22B30C563}"/>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9266196" y="4138684"/>
            <a:ext cx="1734828" cy="2245072"/>
          </a:xfrm>
          <a:prstGeom prst="rect">
            <a:avLst/>
          </a:prstGeom>
          <a:ln>
            <a:solidFill>
              <a:schemeClr val="accent2"/>
            </a:solidFill>
          </a:ln>
        </p:spPr>
      </p:pic>
      <p:pic>
        <p:nvPicPr>
          <p:cNvPr id="13" name="Picture 12" descr="A screenshot of a computer&#10;&#10;AI-generated content may be incorrect.">
            <a:extLst>
              <a:ext uri="{FF2B5EF4-FFF2-40B4-BE49-F238E27FC236}">
                <a16:creationId xmlns:a16="http://schemas.microsoft.com/office/drawing/2014/main" id="{70DDD835-02ED-447E-8ABC-5B46F51DA5F2}"/>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8330046" y="142038"/>
            <a:ext cx="3692631" cy="1991876"/>
          </a:xfrm>
          <a:prstGeom prst="rect">
            <a:avLst/>
          </a:prstGeom>
        </p:spPr>
      </p:pic>
      <p:sp>
        <p:nvSpPr>
          <p:cNvPr id="14" name="Content Placeholder 4">
            <a:extLst>
              <a:ext uri="{FF2B5EF4-FFF2-40B4-BE49-F238E27FC236}">
                <a16:creationId xmlns:a16="http://schemas.microsoft.com/office/drawing/2014/main" id="{E30E29E6-3383-4F2F-B6A9-17A4570B66D1}"/>
              </a:ext>
            </a:extLst>
          </p:cNvPr>
          <p:cNvSpPr txBox="1">
            <a:spLocks/>
          </p:cNvSpPr>
          <p:nvPr/>
        </p:nvSpPr>
        <p:spPr>
          <a:xfrm>
            <a:off x="873252" y="1516073"/>
            <a:ext cx="6772275" cy="4289446"/>
          </a:xfrm>
          <a:prstGeom prst="rect">
            <a:avLst/>
          </a:prstGeom>
        </p:spPr>
        <p:txBody>
          <a:bodyPr vert="horz" lIns="91440" tIns="45720" rIns="91440" bIns="45720" numCol="1" rtlCol="0" anchor="t">
            <a:normAutofit/>
          </a:bodyPr>
          <a:lstStyle>
            <a:lvl1pPr marL="457200" indent="-457200" algn="l" defTabSz="914400" rtl="0" eaLnBrk="1" latinLnBrk="0" hangingPunct="1">
              <a:lnSpc>
                <a:spcPct val="90000"/>
              </a:lnSpc>
              <a:spcBef>
                <a:spcPts val="1000"/>
              </a:spcBef>
              <a:buFont typeface="+mj-lt"/>
              <a:buAutoNum type="alphaUcPeriod"/>
              <a:defRPr lang="en-US" sz="2000" kern="1200" dirty="0">
                <a:solidFill>
                  <a:srgbClr val="C9D803"/>
                </a:solidFill>
                <a:latin typeface="+mn-lt"/>
                <a:ea typeface="+mn-ea"/>
                <a:cs typeface="+mn-cs"/>
              </a:defRPr>
            </a:lvl1pPr>
            <a:lvl2pPr marL="457200" indent="0" algn="l" defTabSz="914400" rtl="0" eaLnBrk="1" latinLnBrk="0" hangingPunct="1">
              <a:lnSpc>
                <a:spcPct val="90000"/>
              </a:lnSpc>
              <a:spcBef>
                <a:spcPts val="500"/>
              </a:spcBef>
              <a:buFontTx/>
              <a:buNone/>
              <a:defRPr lang="en-US" sz="1800" kern="1200" dirty="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kern="1200" dirty="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400" kern="1200" dirty="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48640" indent="0">
              <a:lnSpc>
                <a:spcPct val="110000"/>
              </a:lnSpc>
              <a:spcBef>
                <a:spcPts val="0"/>
              </a:spcBef>
              <a:buFont typeface="+mj-lt"/>
              <a:buNone/>
              <a:defRPr/>
            </a:pPr>
            <a:r>
              <a:rPr lang="en-US" sz="1400" b="1" i="1">
                <a:solidFill>
                  <a:schemeClr val="tx1"/>
                </a:solidFill>
              </a:rPr>
              <a:t>Analysis platform for detailed view and troubleshooting.</a:t>
            </a:r>
          </a:p>
          <a:p>
            <a:pPr marL="548640" indent="0">
              <a:lnSpc>
                <a:spcPct val="110000"/>
              </a:lnSpc>
              <a:spcBef>
                <a:spcPts val="0"/>
              </a:spcBef>
              <a:buFont typeface="+mj-lt"/>
              <a:buNone/>
              <a:defRPr/>
            </a:pPr>
            <a:endParaRPr lang="en-US" sz="1400" b="1"/>
          </a:p>
          <a:p>
            <a:pPr marL="548640" indent="0">
              <a:lnSpc>
                <a:spcPct val="110000"/>
              </a:lnSpc>
              <a:spcBef>
                <a:spcPts val="0"/>
              </a:spcBef>
              <a:buFont typeface="+mj-lt"/>
              <a:buNone/>
              <a:defRPr/>
            </a:pPr>
            <a:r>
              <a:rPr lang="en-US" sz="1400" b="1" i="1"/>
              <a:t>Objective</a:t>
            </a:r>
            <a:r>
              <a:rPr lang="en-US" sz="1400" b="1"/>
              <a:t> </a:t>
            </a:r>
          </a:p>
          <a:p>
            <a:pPr marL="1188720" lvl="3" indent="-274320">
              <a:lnSpc>
                <a:spcPct val="110000"/>
              </a:lnSpc>
              <a:spcBef>
                <a:spcPts val="0"/>
              </a:spcBef>
              <a:defRPr/>
            </a:pPr>
            <a:r>
              <a:rPr lang="en-US">
                <a:solidFill>
                  <a:srgbClr val="000000"/>
                </a:solidFill>
              </a:rPr>
              <a:t>Connect to multiple Pods at the same time</a:t>
            </a:r>
          </a:p>
          <a:p>
            <a:pPr marL="1188720" lvl="3" indent="-274320">
              <a:lnSpc>
                <a:spcPct val="110000"/>
              </a:lnSpc>
              <a:spcBef>
                <a:spcPts val="0"/>
              </a:spcBef>
              <a:defRPr/>
            </a:pPr>
            <a:r>
              <a:rPr lang="en-US">
                <a:solidFill>
                  <a:srgbClr val="000000"/>
                </a:solidFill>
              </a:rPr>
              <a:t>Configure processing for custom analysis</a:t>
            </a:r>
          </a:p>
          <a:p>
            <a:pPr marL="1188720" lvl="3" indent="-274320">
              <a:lnSpc>
                <a:spcPct val="110000"/>
              </a:lnSpc>
              <a:spcBef>
                <a:spcPts val="0"/>
              </a:spcBef>
              <a:defRPr/>
            </a:pPr>
            <a:r>
              <a:rPr lang="en-US">
                <a:solidFill>
                  <a:srgbClr val="000000"/>
                </a:solidFill>
              </a:rPr>
              <a:t>Use Acquisition, Processing and Reporting templates</a:t>
            </a:r>
          </a:p>
          <a:p>
            <a:pPr marL="914400" lvl="3" indent="0">
              <a:lnSpc>
                <a:spcPct val="110000"/>
              </a:lnSpc>
              <a:spcBef>
                <a:spcPts val="0"/>
              </a:spcBef>
              <a:buFont typeface="Arial" panose="020B0604020202020204" pitchFamily="34" charset="0"/>
              <a:buNone/>
              <a:defRPr/>
            </a:pPr>
            <a:endParaRPr lang="en-US">
              <a:solidFill>
                <a:srgbClr val="000000"/>
              </a:solidFill>
            </a:endParaRPr>
          </a:p>
          <a:p>
            <a:pPr marL="548640" indent="0">
              <a:lnSpc>
                <a:spcPct val="110000"/>
              </a:lnSpc>
              <a:spcBef>
                <a:spcPts val="0"/>
              </a:spcBef>
              <a:buFont typeface="+mj-lt"/>
              <a:buNone/>
              <a:defRPr/>
            </a:pPr>
            <a:r>
              <a:rPr lang="en-US" sz="1400" b="1" i="1"/>
              <a:t>Applications</a:t>
            </a:r>
          </a:p>
          <a:p>
            <a:pPr marL="1203325" indent="-285750">
              <a:lnSpc>
                <a:spcPct val="110000"/>
              </a:lnSpc>
              <a:spcBef>
                <a:spcPts val="0"/>
              </a:spcBef>
              <a:buFont typeface="Arial" panose="020B0604020202020204" pitchFamily="34" charset="0"/>
              <a:buChar char="•"/>
              <a:defRPr/>
            </a:pPr>
            <a:r>
              <a:rPr lang="en-US" sz="1400">
                <a:solidFill>
                  <a:srgbClr val="000000"/>
                </a:solidFill>
              </a:rPr>
              <a:t>Use templates to generate a custom report </a:t>
            </a:r>
          </a:p>
          <a:p>
            <a:pPr marL="1890713" indent="-285750">
              <a:lnSpc>
                <a:spcPct val="110000"/>
              </a:lnSpc>
              <a:spcBef>
                <a:spcPts val="0"/>
              </a:spcBef>
              <a:buFont typeface="Arial" panose="020B0604020202020204" pitchFamily="34" charset="0"/>
              <a:buChar char="•"/>
              <a:defRPr/>
            </a:pPr>
            <a:r>
              <a:rPr lang="en-US" sz="1400">
                <a:solidFill>
                  <a:srgbClr val="000000"/>
                </a:solidFill>
              </a:rPr>
              <a:t>Speed vs. Angle</a:t>
            </a:r>
          </a:p>
          <a:p>
            <a:pPr marL="1890713" indent="-285750">
              <a:lnSpc>
                <a:spcPct val="110000"/>
              </a:lnSpc>
              <a:spcBef>
                <a:spcPts val="0"/>
              </a:spcBef>
              <a:buFont typeface="Arial" panose="020B0604020202020204" pitchFamily="34" charset="0"/>
              <a:buChar char="•"/>
              <a:defRPr/>
            </a:pPr>
            <a:r>
              <a:rPr lang="en-US" sz="1400">
                <a:solidFill>
                  <a:srgbClr val="000000"/>
                </a:solidFill>
              </a:rPr>
              <a:t>Pressure vs. Speed (with PressurePod)</a:t>
            </a:r>
          </a:p>
          <a:p>
            <a:pPr marL="1890713" indent="-285750">
              <a:lnSpc>
                <a:spcPct val="110000"/>
              </a:lnSpc>
              <a:spcBef>
                <a:spcPts val="0"/>
              </a:spcBef>
              <a:buFont typeface="Arial" panose="020B0604020202020204" pitchFamily="34" charset="0"/>
              <a:buChar char="•"/>
              <a:defRPr/>
            </a:pPr>
            <a:r>
              <a:rPr lang="en-US" sz="1400">
                <a:solidFill>
                  <a:srgbClr val="000000"/>
                </a:solidFill>
              </a:rPr>
              <a:t>Force vs. Angle (with ForcePod)</a:t>
            </a:r>
          </a:p>
          <a:p>
            <a:pPr marL="1890713" indent="-285750">
              <a:lnSpc>
                <a:spcPct val="110000"/>
              </a:lnSpc>
              <a:spcBef>
                <a:spcPts val="0"/>
              </a:spcBef>
              <a:buFont typeface="Arial" panose="020B0604020202020204" pitchFamily="34" charset="0"/>
              <a:buChar char="•"/>
              <a:defRPr/>
            </a:pPr>
            <a:r>
              <a:rPr lang="en-US" sz="1400">
                <a:solidFill>
                  <a:srgbClr val="000000"/>
                </a:solidFill>
              </a:rPr>
              <a:t>…</a:t>
            </a:r>
          </a:p>
          <a:p>
            <a:pPr marL="0" indent="0">
              <a:lnSpc>
                <a:spcPct val="110000"/>
              </a:lnSpc>
              <a:spcBef>
                <a:spcPts val="0"/>
              </a:spcBef>
              <a:buFont typeface="+mj-lt"/>
              <a:buNone/>
              <a:defRPr/>
            </a:pPr>
            <a:endParaRPr lang="en-US" sz="1400">
              <a:solidFill>
                <a:srgbClr val="000000"/>
              </a:solidFill>
            </a:endParaRPr>
          </a:p>
          <a:p>
            <a:pPr marL="571500" marR="0" lvl="0" indent="0" algn="l" defTabSz="914400" rtl="0" eaLnBrk="1" fontAlgn="auto" latinLnBrk="0" hangingPunct="1">
              <a:lnSpc>
                <a:spcPct val="110000"/>
              </a:lnSpc>
              <a:spcBef>
                <a:spcPts val="0"/>
              </a:spcBef>
              <a:spcAft>
                <a:spcPts val="0"/>
              </a:spcAft>
              <a:buClrTx/>
              <a:buSzTx/>
              <a:buFont typeface="+mj-lt"/>
              <a:buNone/>
              <a:tabLst/>
              <a:defRPr/>
            </a:pPr>
            <a:r>
              <a:rPr lang="en-US" sz="1400" b="1" i="1"/>
              <a:t>Software </a:t>
            </a:r>
          </a:p>
          <a:p>
            <a:pPr marL="1203325" lvl="3" indent="-227013">
              <a:lnSpc>
                <a:spcPct val="110000"/>
              </a:lnSpc>
              <a:spcBef>
                <a:spcPts val="0"/>
              </a:spcBef>
              <a:defRPr/>
            </a:pPr>
            <a:r>
              <a:rPr lang="en-US">
                <a:solidFill>
                  <a:srgbClr val="000000"/>
                </a:solidFill>
              </a:rPr>
              <a:t>Requires </a:t>
            </a:r>
            <a:r>
              <a:rPr lang="en-US" b="1" i="1">
                <a:solidFill>
                  <a:srgbClr val="000000"/>
                </a:solidFill>
              </a:rPr>
              <a:t>IOManager License</a:t>
            </a:r>
          </a:p>
          <a:p>
            <a:pPr marL="1203325" lvl="3" indent="-227013">
              <a:lnSpc>
                <a:spcPct val="110000"/>
              </a:lnSpc>
              <a:spcBef>
                <a:spcPts val="0"/>
              </a:spcBef>
              <a:defRPr/>
            </a:pPr>
            <a:r>
              <a:rPr lang="en-US">
                <a:solidFill>
                  <a:srgbClr val="000000"/>
                </a:solidFill>
              </a:rPr>
              <a:t>Requires </a:t>
            </a:r>
            <a:r>
              <a:rPr lang="en-US" b="1" i="1">
                <a:solidFill>
                  <a:srgbClr val="000000"/>
                </a:solidFill>
              </a:rPr>
              <a:t>Streaming Module</a:t>
            </a:r>
          </a:p>
          <a:p>
            <a:pPr marL="0" indent="0">
              <a:lnSpc>
                <a:spcPct val="110000"/>
              </a:lnSpc>
              <a:spcBef>
                <a:spcPts val="0"/>
              </a:spcBef>
              <a:buFont typeface="+mj-lt"/>
              <a:buNone/>
              <a:defRPr/>
            </a:pPr>
            <a:endParaRPr lang="en-US" sz="1400">
              <a:solidFill>
                <a:srgbClr val="000000"/>
              </a:solidFill>
            </a:endParaRPr>
          </a:p>
          <a:p>
            <a:pPr marL="182880" lvl="1">
              <a:lnSpc>
                <a:spcPct val="100000"/>
              </a:lnSpc>
              <a:spcBef>
                <a:spcPts val="600"/>
              </a:spcBef>
              <a:buClr>
                <a:srgbClr val="C9D803"/>
              </a:buClr>
              <a:buFont typeface="Arial" panose="020B0604020202020204" pitchFamily="34" charset="0"/>
              <a:buNone/>
            </a:pPr>
            <a:endParaRPr lang="en-US" sz="2000"/>
          </a:p>
        </p:txBody>
      </p:sp>
      <p:pic>
        <p:nvPicPr>
          <p:cNvPr id="6" name="Picture 5">
            <a:extLst>
              <a:ext uri="{FF2B5EF4-FFF2-40B4-BE49-F238E27FC236}">
                <a16:creationId xmlns:a16="http://schemas.microsoft.com/office/drawing/2014/main" id="{68CEF2A7-27C9-0F52-0158-7D08074FD19E}"/>
              </a:ext>
            </a:extLst>
          </p:cNvPr>
          <p:cNvPicPr>
            <a:picLocks noChangeAspect="1"/>
          </p:cNvPicPr>
          <p:nvPr/>
        </p:nvPicPr>
        <p:blipFill>
          <a:blip r:embed="rId6"/>
          <a:stretch>
            <a:fillRect/>
          </a:stretch>
        </p:blipFill>
        <p:spPr>
          <a:xfrm>
            <a:off x="10176362" y="2358345"/>
            <a:ext cx="1689502" cy="1181199"/>
          </a:xfrm>
          <a:prstGeom prst="rect">
            <a:avLst/>
          </a:prstGeom>
        </p:spPr>
      </p:pic>
      <p:pic>
        <p:nvPicPr>
          <p:cNvPr id="8" name="Picture 7">
            <a:extLst>
              <a:ext uri="{FF2B5EF4-FFF2-40B4-BE49-F238E27FC236}">
                <a16:creationId xmlns:a16="http://schemas.microsoft.com/office/drawing/2014/main" id="{F20FBF19-E190-EA5B-2121-54CD85739F77}"/>
              </a:ext>
            </a:extLst>
          </p:cNvPr>
          <p:cNvPicPr>
            <a:picLocks noChangeAspect="1"/>
          </p:cNvPicPr>
          <p:nvPr/>
        </p:nvPicPr>
        <p:blipFill>
          <a:blip r:embed="rId7"/>
          <a:stretch>
            <a:fillRect/>
          </a:stretch>
        </p:blipFill>
        <p:spPr>
          <a:xfrm>
            <a:off x="8356029" y="2338599"/>
            <a:ext cx="1546409" cy="1081157"/>
          </a:xfrm>
          <a:prstGeom prst="rect">
            <a:avLst/>
          </a:prstGeom>
        </p:spPr>
      </p:pic>
      <p:pic>
        <p:nvPicPr>
          <p:cNvPr id="9" name="Picture 8">
            <a:extLst>
              <a:ext uri="{FF2B5EF4-FFF2-40B4-BE49-F238E27FC236}">
                <a16:creationId xmlns:a16="http://schemas.microsoft.com/office/drawing/2014/main" id="{BFDE3267-C1F7-2D9B-A4AA-4B560B224CEF}"/>
              </a:ext>
            </a:extLst>
          </p:cNvPr>
          <p:cNvPicPr>
            <a:picLocks noChangeAspect="1"/>
          </p:cNvPicPr>
          <p:nvPr/>
        </p:nvPicPr>
        <p:blipFill>
          <a:blip r:embed="rId8"/>
          <a:stretch>
            <a:fillRect/>
          </a:stretch>
        </p:blipFill>
        <p:spPr>
          <a:xfrm>
            <a:off x="9266196" y="2807208"/>
            <a:ext cx="1689501" cy="1177531"/>
          </a:xfrm>
          <a:prstGeom prst="rect">
            <a:avLst/>
          </a:prstGeom>
        </p:spPr>
      </p:pic>
      <p:pic>
        <p:nvPicPr>
          <p:cNvPr id="18" name="Picture 17">
            <a:extLst>
              <a:ext uri="{FF2B5EF4-FFF2-40B4-BE49-F238E27FC236}">
                <a16:creationId xmlns:a16="http://schemas.microsoft.com/office/drawing/2014/main" id="{7F096E8F-1D8A-4D44-E118-827480FD75C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541473" y="511244"/>
            <a:ext cx="4458322" cy="400106"/>
          </a:xfrm>
          <a:prstGeom prst="rect">
            <a:avLst/>
          </a:prstGeom>
        </p:spPr>
      </p:pic>
      <p:pic>
        <p:nvPicPr>
          <p:cNvPr id="2" name="Picture 1" descr="A grey arrows pointing to a triangle&#10;&#10;AI-generated content may be incorrect.">
            <a:extLst>
              <a:ext uri="{FF2B5EF4-FFF2-40B4-BE49-F238E27FC236}">
                <a16:creationId xmlns:a16="http://schemas.microsoft.com/office/drawing/2014/main" id="{3BB627D4-9463-C4D3-C8F3-28ECCEF6E37A}"/>
              </a:ext>
            </a:extLst>
          </p:cNvPr>
          <p:cNvPicPr>
            <a:picLocks noChangeAspect="1"/>
          </p:cNvPicPr>
          <p:nvPr/>
        </p:nvPicPr>
        <p:blipFill>
          <a:blip r:embed="rId10" cstate="email">
            <a:extLst>
              <a:ext uri="{28A0092B-C50C-407E-A947-70E740481C1C}">
                <a14:useLocalDpi xmlns:a14="http://schemas.microsoft.com/office/drawing/2010/main" val="0"/>
              </a:ext>
            </a:extLst>
          </a:blip>
          <a:stretch>
            <a:fillRect/>
          </a:stretch>
        </p:blipFill>
        <p:spPr>
          <a:xfrm>
            <a:off x="8039116" y="4193626"/>
            <a:ext cx="1378960" cy="698673"/>
          </a:xfrm>
          <a:prstGeom prst="rect">
            <a:avLst/>
          </a:prstGeom>
        </p:spPr>
      </p:pic>
    </p:spTree>
    <p:extLst>
      <p:ext uri="{BB962C8B-B14F-4D97-AF65-F5344CB8AC3E}">
        <p14:creationId xmlns:p14="http://schemas.microsoft.com/office/powerpoint/2010/main" val="3005938382"/>
      </p:ext>
    </p:extLst>
  </p:cSld>
  <p:clrMapOvr>
    <a:masterClrMapping/>
  </p:clrMapOvr>
</p:sld>
</file>

<file path=ppt/theme/theme1.xml><?xml version="1.0" encoding="utf-8"?>
<a:theme xmlns:a="http://schemas.openxmlformats.org/drawingml/2006/main" name="EZM_trainings">
  <a:themeElements>
    <a:clrScheme name="Table Chart">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EZM Presentation fonts">
      <a:majorFont>
        <a:latin typeface="Bahnschrift SemiBold"/>
        <a:ea typeface=""/>
        <a:cs typeface=""/>
      </a:majorFont>
      <a:minorFont>
        <a:latin typeface="Bahnschrif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3" id="{D1017169-8B86-4833-8AB0-9CF7373C9D7C}" vid="{C77193D5-A2F4-48E3-8AAB-B6542F52AA6D}"/>
    </a:ext>
  </a:extLst>
</a:theme>
</file>

<file path=ppt/theme/theme2.xml><?xml version="1.0" encoding="utf-8"?>
<a:theme xmlns:a="http://schemas.openxmlformats.org/drawingml/2006/main" name="2_EZM_trainings">
  <a:themeElements>
    <a:clrScheme name="Table Chart">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EZM Presentation fonts">
      <a:majorFont>
        <a:latin typeface="Bahnschrift SemiBold"/>
        <a:ea typeface=""/>
        <a:cs typeface=""/>
      </a:majorFont>
      <a:minorFont>
        <a:latin typeface="Bahnschrif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E3FDD303-1974-4895-940B-16CA8BFFD5D5}" vid="{737DD923-1AD8-4CB4-B2E6-957E26E2A67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313afc7-3eb4-405f-897d-f4e2c5d17a1f">
      <Terms xmlns="http://schemas.microsoft.com/office/infopath/2007/PartnerControls"/>
    </lcf76f155ced4ddcb4097134ff3c332f>
    <TaxCatchAll xmlns="eac98e98-ece4-44f5-aca7-f23ceeb65f6f" xsi:nil="true"/>
    <SharedWithUsers xmlns="eac98e98-ece4-44f5-aca7-f23ceeb65f6f">
      <UserInfo>
        <DisplayName/>
        <AccountId xsi:nil="true"/>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CD77B110160054ABB4C9D2CCC5F3D8B" ma:contentTypeVersion="15" ma:contentTypeDescription="Create a new document." ma:contentTypeScope="" ma:versionID="d0ded149b618699fa91ce6312581d1d1">
  <xsd:schema xmlns:xsd="http://www.w3.org/2001/XMLSchema" xmlns:xs="http://www.w3.org/2001/XMLSchema" xmlns:p="http://schemas.microsoft.com/office/2006/metadata/properties" xmlns:ns2="d313afc7-3eb4-405f-897d-f4e2c5d17a1f" xmlns:ns3="eac98e98-ece4-44f5-aca7-f23ceeb65f6f" targetNamespace="http://schemas.microsoft.com/office/2006/metadata/properties" ma:root="true" ma:fieldsID="bce7be55f40a78758aa03559831b2540" ns2:_="" ns3:_="">
    <xsd:import namespace="d313afc7-3eb4-405f-897d-f4e2c5d17a1f"/>
    <xsd:import namespace="eac98e98-ece4-44f5-aca7-f23ceeb65f6f"/>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OCR"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13afc7-3eb4-405f-897d-f4e2c5d17a1f"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b3d10022-8ef4-49b5-87be-fba42a0ed186"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ac98e98-ece4-44f5-aca7-f23ceeb65f6f"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d3e94fc7-17e5-40b2-a77a-35b3c6e08b13}" ma:internalName="TaxCatchAll" ma:showField="CatchAllData" ma:web="eac98e98-ece4-44f5-aca7-f23ceeb65f6f">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A076D67-AFEC-46B1-BA45-07662D777D3F}">
  <ds:schemaRefs>
    <ds:schemaRef ds:uri="a8c7a9ae-c630-44e9-93fe-27b8fa377db4"/>
    <ds:schemaRef ds:uri="ca2ec694-8038-4733-8ea4-dd2997da7f59"/>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19aad6ec-c734-43a9-9135-0e28367fcc05"/>
    <ds:schemaRef ds:uri="b855a5ad-b2f0-47c5-8eb8-17d500768fc6"/>
  </ds:schemaRefs>
</ds:datastoreItem>
</file>

<file path=customXml/itemProps2.xml><?xml version="1.0" encoding="utf-8"?>
<ds:datastoreItem xmlns:ds="http://schemas.openxmlformats.org/officeDocument/2006/customXml" ds:itemID="{E7E2604A-23F0-47B2-9B9C-8C7BE2893D16}"/>
</file>

<file path=customXml/itemProps3.xml><?xml version="1.0" encoding="utf-8"?>
<ds:datastoreItem xmlns:ds="http://schemas.openxmlformats.org/officeDocument/2006/customXml" ds:itemID="{15EC4FD4-1AA5-428D-9A1A-973A0DAEA1A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EZM-Template-2</Template>
  <TotalTime>1787</TotalTime>
  <Words>2979</Words>
  <Application>Microsoft Office PowerPoint</Application>
  <PresentationFormat>Widescreen</PresentationFormat>
  <Paragraphs>813</Paragraphs>
  <Slides>40</Slides>
  <Notes>28</Notes>
  <HiddenSlides>14</HiddenSlides>
  <MMClips>4</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40</vt:i4>
      </vt:variant>
    </vt:vector>
  </HeadingPairs>
  <TitlesOfParts>
    <vt:vector size="48" baseType="lpstr">
      <vt:lpstr>Arial</vt:lpstr>
      <vt:lpstr>Bahnschrift</vt:lpstr>
      <vt:lpstr>Bahnschrift SemiBold</vt:lpstr>
      <vt:lpstr>Calibri</vt:lpstr>
      <vt:lpstr>Wingdings</vt:lpstr>
      <vt:lpstr>Zilap Orion</vt:lpstr>
      <vt:lpstr>EZM_trainings</vt:lpstr>
      <vt:lpstr>2_EZM_trainings</vt:lpstr>
      <vt:lpstr>PowerPoint Presentation</vt:lpstr>
      <vt:lpstr>INDEX</vt:lpstr>
      <vt:lpstr>1. Introduction</vt:lpstr>
      <vt:lpstr>1. Introduction</vt:lpstr>
      <vt:lpstr>1. Introduction</vt:lpstr>
      <vt:lpstr>2. Measurments </vt:lpstr>
      <vt:lpstr>2. measurements</vt:lpstr>
      <vt:lpstr>2. measurements</vt:lpstr>
      <vt:lpstr>3. Establish Baseline</vt:lpstr>
      <vt:lpstr>3. Establish baseline</vt:lpstr>
      <vt:lpstr>3. Establish baseline</vt:lpstr>
      <vt:lpstr>4. Troubleshooting</vt:lpstr>
      <vt:lpstr>4. troubleshooting</vt:lpstr>
      <vt:lpstr>5. Flow Chart</vt:lpstr>
      <vt:lpstr>5. Flow chart</vt:lpstr>
      <vt:lpstr>5. Flow chart</vt:lpstr>
      <vt:lpstr>5. Flow chart</vt:lpstr>
      <vt:lpstr>5. Flow chart</vt:lpstr>
      <vt:lpstr>5. Flow chart</vt:lpstr>
      <vt:lpstr>5. Flow chart</vt:lpstr>
      <vt:lpstr>5. Flow chart</vt:lpstr>
      <vt:lpstr>5. Flow chart</vt:lpstr>
      <vt:lpstr>5. Flow chart</vt:lpstr>
      <vt:lpstr>6. Conclusion</vt:lpstr>
      <vt:lpstr>6. Conclusion </vt:lpstr>
      <vt:lpstr>Thank you.</vt:lpstr>
      <vt:lpstr>PowerPoint Presentation</vt:lpstr>
      <vt:lpstr>COMPANY OVERVIEW</vt:lpstr>
      <vt:lpstr>SHARING OUR PASSION WORLDWIDE WITH CUSTOMERS AT</vt:lpstr>
      <vt:lpstr>PowerPoint Presentation</vt:lpstr>
      <vt:lpstr>1. Introduction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Tiffany Warner</dc:creator>
  <cp:lastModifiedBy>Tom Van Esch</cp:lastModifiedBy>
  <cp:revision>2</cp:revision>
  <dcterms:created xsi:type="dcterms:W3CDTF">2021-03-19T13:49:46Z</dcterms:created>
  <dcterms:modified xsi:type="dcterms:W3CDTF">2026-03-22T18:58:39Z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0x010100ECD77B110160054ABB4C9D2CCC5F3D8B</vt:lpwstr>
  </property>
  <property fmtid="{D5CDD505-2E9C-101B-9397-08002B2CF9AE}" pid="4" name="Order">
    <vt:lpwstr>3558500.00000000</vt:lpwstr>
  </property>
  <property fmtid="{D5CDD505-2E9C-101B-9397-08002B2CF9AE}" pid="5" name="xd_ProgID">
    <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y fmtid="{D5CDD505-2E9C-101B-9397-08002B2CF9AE}" pid="10" name="xd_Signature">
    <vt:lpwstr/>
  </property>
</Properties>
</file>