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  <p:sldMasterId id="2147483714" r:id="rId5"/>
  </p:sldMasterIdLst>
  <p:notesMasterIdLst>
    <p:notesMasterId r:id="rId23"/>
  </p:notesMasterIdLst>
  <p:handoutMasterIdLst>
    <p:handoutMasterId r:id="rId24"/>
  </p:handoutMasterIdLst>
  <p:sldIdLst>
    <p:sldId id="282" r:id="rId6"/>
    <p:sldId id="283" r:id="rId7"/>
    <p:sldId id="368" r:id="rId8"/>
    <p:sldId id="351" r:id="rId9"/>
    <p:sldId id="382" r:id="rId10"/>
    <p:sldId id="499" r:id="rId11"/>
    <p:sldId id="352" r:id="rId12"/>
    <p:sldId id="498" r:id="rId13"/>
    <p:sldId id="532" r:id="rId14"/>
    <p:sldId id="531" r:id="rId15"/>
    <p:sldId id="379" r:id="rId16"/>
    <p:sldId id="504" r:id="rId17"/>
    <p:sldId id="500" r:id="rId18"/>
    <p:sldId id="404" r:id="rId19"/>
    <p:sldId id="508" r:id="rId20"/>
    <p:sldId id="534" r:id="rId21"/>
    <p:sldId id="533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D5DD40D-9E5F-464A-A718-D9F3D5BEF662}">
          <p14:sldIdLst>
            <p14:sldId id="282"/>
            <p14:sldId id="283"/>
            <p14:sldId id="368"/>
            <p14:sldId id="351"/>
            <p14:sldId id="382"/>
            <p14:sldId id="499"/>
            <p14:sldId id="352"/>
            <p14:sldId id="498"/>
            <p14:sldId id="532"/>
            <p14:sldId id="531"/>
            <p14:sldId id="379"/>
            <p14:sldId id="504"/>
            <p14:sldId id="500"/>
            <p14:sldId id="404"/>
          </p14:sldIdLst>
        </p14:section>
        <p14:section name="Factory" id="{F2F2CEB2-8787-4047-A972-6D8ABC4A538B}">
          <p14:sldIdLst>
            <p14:sldId id="508"/>
          </p14:sldIdLst>
        </p14:section>
        <p14:section name="On Site" id="{D7A8B663-756B-4AF6-9109-773EFFF13CE1}">
          <p14:sldIdLst>
            <p14:sldId id="534"/>
          </p14:sldIdLst>
        </p14:section>
        <p14:section name="In House" id="{F95FBA14-FD30-4EFE-96BC-AA80817D1648}">
          <p14:sldIdLst>
            <p14:sldId id="533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ffany Warner" initials="TW" lastIdx="7" clrIdx="0">
    <p:extLst>
      <p:ext uri="{19B8F6BF-5375-455C-9EA6-DF929625EA0E}">
        <p15:presenceInfo xmlns:p15="http://schemas.microsoft.com/office/powerpoint/2012/main" userId="S::TWarner@ezmetrology.com::f34d7767-9354-4aab-8aae-15bbfc7d54f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7D82B"/>
    <a:srgbClr val="C9D803"/>
    <a:srgbClr val="C8D82D"/>
    <a:srgbClr val="C7D82A"/>
    <a:srgbClr val="B4C10F"/>
    <a:srgbClr val="98A30D"/>
    <a:srgbClr val="DDDDDD"/>
    <a:srgbClr val="282828"/>
    <a:srgbClr val="F3FD77"/>
    <a:srgbClr val="EEFC3E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F5CD055-9FC8-456A-B695-8461C9BC4A44}" v="29" dt="2025-03-14T18:15:28.863"/>
    <p1510:client id="{F701E590-4A2F-4B9E-84F9-2B376D45C352}" v="44" dt="2025-03-14T16:58:57.225"/>
    <p1510:client id="{F7692D38-9BB5-D8FD-7257-28A71EA2BB6F}" v="24" dt="2025-03-14T16:55:10.2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8" d="100"/>
          <a:sy n="148" d="100"/>
        </p:scale>
        <p:origin x="288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handoutMaster" Target="handoutMasters/handout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B4AC4-1C0D-4A05-8EBC-B8DE22E0FD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82D00-2E6E-4AB3-8FA1-D71B8A6313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4B7D6-AE30-4D1B-A4FF-A0A878AE8C28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DB21C-2AEB-4F3B-85E8-BB9E1717C3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5F8CE-E197-4ABC-A226-A165705A68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8796BC-03D5-462E-A891-5C7BD8F2D9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37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906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2B2953-88FE-23F4-38F5-E337216FF8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76288E-D777-200C-153C-48B5155429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99D9CD-8CF8-F1B1-4198-EACD5D5552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86E889-96F0-1912-8674-FE7A2E1AF4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40126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3B12DF-64BC-8B3D-D827-3E0C942CDB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B44BEF-E911-04EA-6BD3-507E86F85C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9279A1C-A2EB-BD28-E221-95EA4C0F22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B94D5A-9985-7550-9566-6A792222C5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420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7C678A-5FD4-E1F4-0A8A-468A583326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2D6ED0-73C3-ABAB-7854-FA19134244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308961-3BA4-1AE9-D166-0C82539291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02AAE6-4810-9241-4F8D-90F36C35DB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223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6508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99B6A0-EDA2-6DA4-EE57-D052985F14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5C4A66-9EF0-6715-FEE4-9F9AD5A4B1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E8981E-1FD7-9715-12AE-B92C5B119B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74E29C-3BB0-A8B6-D494-6B275C954C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5622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3927B9-6C09-4F6C-FFDD-B18C1253DD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CBA9DE-61DA-8FAA-C166-C3568919F1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F52882-5456-5497-8159-55FFE32AB1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94AE30-874C-E321-9CAB-7A34F7C035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5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6F74A2-1415-6142-C4F4-3B0DA80DE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063754-2729-69AD-893E-26DDD1F255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6960D4-421C-7E61-B00D-6D2727220C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A9657F-8578-405B-2553-645F3E577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2842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EC9528-7319-1967-46AF-449A5E580E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918D29-B4F4-495A-007C-2CA4208ED6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4CA997-8EC4-66AA-F692-004A63ECEA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635B82-CD14-BBB6-8004-825CFFAECB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5387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014935-D902-931B-C790-C19448AAB6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B586D7-31F1-A007-038C-992F4EB209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B19349-048C-784E-F86B-D34A749E8A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F11156-9D3B-6110-B5D7-14F17A708D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3201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2603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39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SEPM003,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5789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ext Colum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SEPM003,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D6EA65C5-8CEF-4977-AC2B-D8A5AC05CFE1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37160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D2B3EE-1684-4AFC-958B-EE9A8621DA12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41604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171834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Two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203588" cy="4313186"/>
          </a:xfrm>
        </p:spPr>
        <p:txBody>
          <a:bodyPr numCol="1"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6C9A3089-F95D-4022-BB79-94724C0EF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SEPM003,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130E21-A7C2-44A0-9C33-8A111980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FF3150-9EE0-487A-97A0-FB89C4017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3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8AA474A5-805E-4A24-AF7C-5C38CCA95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3966314" cy="4556125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CBF93B8-2588-4454-A571-EDC436CC310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137198" y="1695192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E1E0180A-5C4F-4262-B97A-561851BAFD24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9126371" y="2608106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>
                <a:solidFill>
                  <a:srgbClr val="282828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7DC7AFB5-E20A-4A4F-AF29-4D9075C4C6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354141" y="4088989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56F1C1F5-C9F3-4EC0-AD1F-2F7EA078E5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SEPM003,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C4D2082-9FD3-4F81-AFB1-95087BE3B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4CB3EAA-C87C-4BBA-8008-7D06C5BB7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8109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17FA4BB3-A5D3-4ACD-80CD-9DC2F2A50B0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SEPM003,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2E57B20-1E9B-4901-8080-B8D3DF716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AEB975E-5BAA-4985-BFE7-E5F0B5F867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680C3F-D72A-41A8-9C95-9C26B9CA2C9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1371600" y="1649662"/>
            <a:ext cx="9982200" cy="4478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68907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Presentation SEPM003,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688" r:id="rId2"/>
    <p:sldLayoutId id="2147483676" r:id="rId3"/>
    <p:sldLayoutId id="2147483677" r:id="rId4"/>
    <p:sldLayoutId id="2147483686" r:id="rId5"/>
    <p:sldLayoutId id="2147483690" r:id="rId6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840992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jpeg"/><Relationship Id="rId5" Type="http://schemas.openxmlformats.org/officeDocument/2006/relationships/slide" Target="slide15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jpeg"/><Relationship Id="rId5" Type="http://schemas.openxmlformats.org/officeDocument/2006/relationships/slide" Target="slide16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slide" Target="slide17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zmetrology.com" TargetMode="External"/><Relationship Id="rId7" Type="http://schemas.openxmlformats.org/officeDocument/2006/relationships/hyperlink" Target="Academy.ezmetrology.com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ortal.ezmetrology.com/" TargetMode="External"/><Relationship Id="rId5" Type="http://schemas.openxmlformats.org/officeDocument/2006/relationships/hyperlink" Target="http://www.ezmetrology.com/" TargetMode="External"/><Relationship Id="rId4" Type="http://schemas.openxmlformats.org/officeDocument/2006/relationships/hyperlink" Target="mailto:support@ezmetrology.com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5C18D3-183D-4F77-8FF9-90BB1DBCD8A8}"/>
              </a:ext>
            </a:extLst>
          </p:cNvPr>
          <p:cNvSpPr txBox="1"/>
          <p:nvPr/>
        </p:nvSpPr>
        <p:spPr>
          <a:xfrm>
            <a:off x="3357559" y="2453247"/>
            <a:ext cx="5658921" cy="1138773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marL="0" indent="0" algn="ctr">
              <a:buNone/>
            </a:pPr>
            <a:r>
              <a:rPr lang="en-US" sz="4000" b="1" spc="300" dirty="0">
                <a:cs typeface="Arial"/>
              </a:rPr>
              <a:t>EnergyPod Solutions</a:t>
            </a:r>
          </a:p>
          <a:p>
            <a:pPr algn="ctr"/>
            <a:r>
              <a:rPr lang="en-US" sz="2800" cap="all" dirty="0">
                <a:solidFill>
                  <a:srgbClr val="282828"/>
                </a:solidFill>
                <a:latin typeface="Bahnschrift"/>
              </a:rPr>
              <a:t>Warranty and Calibration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0A5D9E-1FE2-40D5-8DCF-7E771E93BC07}"/>
              </a:ext>
            </a:extLst>
          </p:cNvPr>
          <p:cNvSpPr txBox="1"/>
          <p:nvPr/>
        </p:nvSpPr>
        <p:spPr>
          <a:xfrm>
            <a:off x="3141267" y="4176005"/>
            <a:ext cx="63319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Look into all possibilities to keep your investment protected and calibrated in the most convenient and cost-effective way.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481E674-C00D-41E3-B4FB-868CBFEA9BD8}"/>
              </a:ext>
            </a:extLst>
          </p:cNvPr>
          <p:cNvCxnSpPr>
            <a:cxnSpLocks/>
          </p:cNvCxnSpPr>
          <p:nvPr/>
        </p:nvCxnSpPr>
        <p:spPr>
          <a:xfrm>
            <a:off x="3141267" y="3977390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130E6688-670D-6197-BC36-BEE764D0B1C8}"/>
              </a:ext>
            </a:extLst>
          </p:cNvPr>
          <p:cNvSpPr txBox="1">
            <a:spLocks/>
          </p:cNvSpPr>
          <p:nvPr/>
        </p:nvSpPr>
        <p:spPr>
          <a:xfrm>
            <a:off x="5737721" y="6488162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F60AC7F-E6B8-08DD-F93B-A2EBDFD46CCC}"/>
              </a:ext>
            </a:extLst>
          </p:cNvPr>
          <p:cNvSpPr txBox="1">
            <a:spLocks/>
          </p:cNvSpPr>
          <p:nvPr/>
        </p:nvSpPr>
        <p:spPr>
          <a:xfrm>
            <a:off x="8708313" y="6492875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70147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32E133-60EC-42D6-B4E7-3697FB82A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INDEX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3BB1BB-EE81-44DF-8271-FED2BF71B36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426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SEPM003,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5CCAE4E-DAC3-45BE-B3CD-4066408CED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31510" y="2301342"/>
            <a:ext cx="4576348" cy="4186928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600"/>
              <a:t>Introduction</a:t>
            </a:r>
            <a:endParaRPr lang="en-US" sz="1600" b="1"/>
          </a:p>
          <a:p>
            <a:pPr>
              <a:lnSpc>
                <a:spcPct val="150000"/>
              </a:lnSpc>
            </a:pPr>
            <a:r>
              <a:rPr lang="en-US" sz="1600"/>
              <a:t>SPC</a:t>
            </a:r>
          </a:p>
          <a:p>
            <a:pPr>
              <a:lnSpc>
                <a:spcPct val="150000"/>
              </a:lnSpc>
            </a:pPr>
            <a:r>
              <a:rPr lang="en-GB" sz="1600"/>
              <a:t>Gauge Verification</a:t>
            </a:r>
          </a:p>
          <a:p>
            <a:pPr>
              <a:lnSpc>
                <a:spcPct val="150000"/>
              </a:lnSpc>
            </a:pPr>
            <a:r>
              <a:rPr lang="en-GB" sz="1600"/>
              <a:t>Gauge Calibration</a:t>
            </a:r>
          </a:p>
          <a:p>
            <a:pPr>
              <a:lnSpc>
                <a:spcPct val="150000"/>
              </a:lnSpc>
            </a:pPr>
            <a:endParaRPr lang="en-GB" sz="1600"/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14D44D36-3CC2-4EEC-F5E5-31A143FBEF9B}"/>
              </a:ext>
            </a:extLst>
          </p:cNvPr>
          <p:cNvSpPr txBox="1">
            <a:spLocks/>
          </p:cNvSpPr>
          <p:nvPr/>
        </p:nvSpPr>
        <p:spPr>
          <a:xfrm>
            <a:off x="5407783" y="6492875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B8AC1005-1B8A-9D9E-41F8-28B3CF7B1E81}"/>
              </a:ext>
            </a:extLst>
          </p:cNvPr>
          <p:cNvSpPr txBox="1">
            <a:spLocks/>
          </p:cNvSpPr>
          <p:nvPr/>
        </p:nvSpPr>
        <p:spPr>
          <a:xfrm>
            <a:off x="10681657" y="6476998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6" name="Picture 5" descr="A yellow and black car door lock&#10;&#10;AI-generated content may be incorrect.">
            <a:extLst>
              <a:ext uri="{FF2B5EF4-FFF2-40B4-BE49-F238E27FC236}">
                <a16:creationId xmlns:a16="http://schemas.microsoft.com/office/drawing/2014/main" id="{A5C66815-C469-0A13-F919-1864D36F536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84879" y="-15877"/>
            <a:ext cx="58857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292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4935" y="2992454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1. EnergyPod</a:t>
            </a:r>
            <a:endParaRPr lang="en-US" sz="3100" dirty="0">
              <a:latin typeface="Bahnschrift SemiBold"/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426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SEPM003,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D09B011-029D-6528-E96D-4632B0C0A384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60350685-AE1B-473E-4F51-4334592CEE7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867095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99573" y="1605548"/>
            <a:ext cx="6221425" cy="3832501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182880" lvl="1" indent="0" algn="ctr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sz="2000" dirty="0" err="1">
                <a:latin typeface="Zilap Orion" panose="02000500000000000000" pitchFamily="2" charset="0"/>
              </a:rPr>
              <a:t>Energy</a:t>
            </a:r>
            <a:r>
              <a:rPr lang="en-US" sz="2000" dirty="0" err="1">
                <a:solidFill>
                  <a:srgbClr val="C8D82D"/>
                </a:solidFill>
                <a:latin typeface="Zilap Orion" panose="02000500000000000000" pitchFamily="2" charset="0"/>
              </a:rPr>
              <a:t>POD</a:t>
            </a:r>
            <a:r>
              <a:rPr lang="en-US" sz="2000" dirty="0"/>
              <a:t> 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400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dirty="0"/>
              <a:t>The technology is based on two sensor types and processing unit: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400" dirty="0"/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Gyroscope : capture angular speed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Accelerometer : capture linear acceleration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Force Sensor : capture 3D force vector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Processor : Signal processing and reporting</a:t>
            </a:r>
          </a:p>
          <a:p>
            <a:pPr marL="868680" lvl="2" indent="0">
              <a:lnSpc>
                <a:spcPct val="100000"/>
              </a:lnSpc>
              <a:spcBef>
                <a:spcPts val="600"/>
              </a:spcBef>
              <a:buNone/>
            </a:pPr>
            <a:endParaRPr lang="en-US" sz="1400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b="1" i="1" dirty="0">
                <a:solidFill>
                  <a:srgbClr val="C9D803"/>
                </a:solidFill>
              </a:rPr>
              <a:t>Verification:</a:t>
            </a:r>
            <a:r>
              <a:rPr lang="en-US" sz="1400" dirty="0"/>
              <a:t> 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dirty="0"/>
              <a:t>	In situations where an occasional drop can occur, regular 	verifications is considered good practice.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b="1" i="1" dirty="0">
                <a:solidFill>
                  <a:srgbClr val="C9D803"/>
                </a:solidFill>
              </a:rPr>
              <a:t>Calibration: 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b="1" i="1" dirty="0">
                <a:solidFill>
                  <a:srgbClr val="C9D803"/>
                </a:solidFill>
              </a:rPr>
              <a:t>	</a:t>
            </a:r>
            <a:r>
              <a:rPr lang="en-US" sz="1400" dirty="0"/>
              <a:t>A calibration interval of 12 months is recommended. 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4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SEPM003,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</a:t>
            </a:r>
            <a:r>
              <a:rPr lang="en-US" dirty="0" err="1"/>
              <a:t>Energypod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1.1 technology</a:t>
            </a:r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78DDBC15-DACB-4044-8D97-FC70723465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9994"/>
            <a:ext cx="168419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2D10176-15C3-86E6-E06A-8351BB1C1BD6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53F83202-995D-B412-C917-6220E6290352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510C78E-D999-4D94-B83C-9585F742132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69380" y="1458057"/>
            <a:ext cx="4627867" cy="3832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428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4805" y="2417420"/>
            <a:ext cx="6073973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/>
              <a:t>2. SPC Program</a:t>
            </a:r>
            <a:endParaRPr lang="en-US" sz="3200" b="1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SEPM003,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D03D9BD7-FCED-129E-E546-79910FF7E32C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2962EA7-DA99-386E-C615-2367932D588E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9887706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7A3CEE-3E2D-F91E-0464-23B92039FC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9CDB1EF-1E9C-7C36-5F62-E8052FD5C9F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977" b="1038"/>
          <a:stretch/>
        </p:blipFill>
        <p:spPr>
          <a:xfrm>
            <a:off x="6832567" y="137161"/>
            <a:ext cx="5218072" cy="6281928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0F6149-BEEC-5EF8-A6A2-0039DAE0401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SEPM003,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2387D740-441A-F89A-19B4-A174F4C4B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SPC Program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75B76BF-E4E1-E98F-748A-C17B45222CE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2.1 coverage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8B11652-C83C-265B-81B6-71491F5343EE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12CA3E9-E5A3-CB0E-192E-986481F8D8A9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7924448D-572F-A8EE-4B71-E235A7470EA6}"/>
              </a:ext>
            </a:extLst>
          </p:cNvPr>
          <p:cNvSpPr txBox="1">
            <a:spLocks/>
          </p:cNvSpPr>
          <p:nvPr/>
        </p:nvSpPr>
        <p:spPr>
          <a:xfrm>
            <a:off x="891540" y="1525217"/>
            <a:ext cx="6772275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>
                <a:solidFill>
                  <a:schemeClr val="tx1"/>
                </a:solidFill>
              </a:rPr>
              <a:t>Peace of mind for your investment.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Software Updates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Keep your system up to date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New features 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Enhanced user interaction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Tech Support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support@ezmetrology.com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Repairs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Coverage for all essential components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Academy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academy.ezmetrology.com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Terms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First year 		Included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Subsequent years  	Subscription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/>
          </a:p>
          <a:p>
            <a:pPr lvl="1">
              <a:defRPr/>
            </a:pPr>
            <a:endParaRPr lang="en-US"/>
          </a:p>
          <a:p>
            <a:pPr lvl="1">
              <a:defRPr/>
            </a:pPr>
            <a:endParaRPr lang="en-US"/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2227741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1048" y="2521114"/>
            <a:ext cx="5979705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/>
              <a:t>3. Verification</a:t>
            </a:r>
            <a:endParaRPr lang="en-US" sz="3200">
              <a:solidFill>
                <a:srgbClr val="C8D82D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426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SEPM003,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18FC9A9-6DA8-6AFE-F178-C092DF468A02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2184DA-DCA4-9937-A601-1770A5D02870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42268770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579944-1883-4FA2-0264-9CE3C43574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E8095A-B7D0-7859-E5F9-71BAD567145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SEPM003,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CFAF73FB-4009-E31E-C6AC-6CD19A243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 verification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FA09F55-CFF8-0C87-1B5D-3915D6AAEA2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3.1 side by side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8658D5B-2335-FE04-15FB-735BBB8AB000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284C04E-7A23-E752-CBB6-8F6E707FD8AA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6" name="Content Placeholder 4">
            <a:extLst>
              <a:ext uri="{FF2B5EF4-FFF2-40B4-BE49-F238E27FC236}">
                <a16:creationId xmlns:a16="http://schemas.microsoft.com/office/drawing/2014/main" id="{2798593A-4587-840B-82E8-4D4EE5762B3B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6662927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>
                <a:solidFill>
                  <a:schemeClr val="tx1"/>
                </a:solidFill>
              </a:rPr>
              <a:t>Verify </a:t>
            </a:r>
            <a:r>
              <a:rPr lang="en-US" sz="1400" b="1" i="1" dirty="0" err="1">
                <a:solidFill>
                  <a:schemeClr val="tx1"/>
                </a:solidFill>
              </a:rPr>
              <a:t>EnergyPods</a:t>
            </a:r>
            <a:r>
              <a:rPr lang="en-US" sz="1400" b="1" i="1" dirty="0">
                <a:solidFill>
                  <a:schemeClr val="tx1"/>
                </a:solidFill>
              </a:rPr>
              <a:t> by comparing them to each other.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 dirty="0"/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Operation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Compare the readings between the gauges on same door.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endParaRPr lang="en-US" sz="1400" dirty="0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/>
              <a:t>Key Characteristics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Simple and Fast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Relative comparison, not absolute standard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Subjective observation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No traceability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/>
              <a:t>Cost  Elements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No cost</a:t>
            </a:r>
          </a:p>
          <a:p>
            <a:pPr marL="1005840" lvl="3" indent="0">
              <a:lnSpc>
                <a:spcPct val="100000"/>
              </a:lnSpc>
              <a:spcBef>
                <a:spcPts val="200"/>
              </a:spcBef>
              <a:buNone/>
              <a:defRPr/>
            </a:pPr>
            <a:endParaRPr lang="en-US" dirty="0">
              <a:solidFill>
                <a:schemeClr val="tx2"/>
              </a:solidFill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pic>
        <p:nvPicPr>
          <p:cNvPr id="9" name="Picture 8" descr="A pair of yellow and grey objects&#10;&#10;AI-generated content may be incorrect.">
            <a:extLst>
              <a:ext uri="{FF2B5EF4-FFF2-40B4-BE49-F238E27FC236}">
                <a16:creationId xmlns:a16="http://schemas.microsoft.com/office/drawing/2014/main" id="{CF619F74-F8FE-C60C-99C4-24887BD2484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0231" y="1408435"/>
            <a:ext cx="5007991" cy="3755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3148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3A3253-9012-8613-B271-437B16D74A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5BD938-BE62-5250-69FE-22C3DE6B234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SEPM003,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1813A072-104B-2A07-57BE-65735878BE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 verification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2D31273-D150-D248-A6D2-9CD1D05B161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3.2 in-house verification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5597E8D-E2C4-84D1-958A-856317AC329E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C922864-D855-D874-B996-C31EBB1F4D4E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9" name="Picture 8" descr="A pair of shoes next to a machine&#10;&#10;AI-generated content may be incorrect.">
            <a:extLst>
              <a:ext uri="{FF2B5EF4-FFF2-40B4-BE49-F238E27FC236}">
                <a16:creationId xmlns:a16="http://schemas.microsoft.com/office/drawing/2014/main" id="{97176F62-1246-937D-904C-BB6FB9C103E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45563" y="3656143"/>
            <a:ext cx="4842222" cy="2540377"/>
          </a:xfrm>
          <a:prstGeom prst="rect">
            <a:avLst/>
          </a:prstGeom>
        </p:spPr>
      </p:pic>
      <p:pic>
        <p:nvPicPr>
          <p:cNvPr id="11" name="Picture 10" descr="A close-up of a document&#10;&#10;AI-generated content may be incorrect.">
            <a:extLst>
              <a:ext uri="{FF2B5EF4-FFF2-40B4-BE49-F238E27FC236}">
                <a16:creationId xmlns:a16="http://schemas.microsoft.com/office/drawing/2014/main" id="{0469BD4B-6996-3620-D327-DC33573A1E8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/>
          <a:stretch/>
        </p:blipFill>
        <p:spPr>
          <a:xfrm>
            <a:off x="7593619" y="914400"/>
            <a:ext cx="1804587" cy="2540377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13" name="Picture 12" descr="A close-up of a paper&#10;&#10;AI-generated content may be incorrect.">
            <a:extLst>
              <a:ext uri="{FF2B5EF4-FFF2-40B4-BE49-F238E27FC236}">
                <a16:creationId xmlns:a16="http://schemas.microsoft.com/office/drawing/2014/main" id="{4209104D-B62A-9830-3C6A-5296FAFA571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4612" y="914401"/>
            <a:ext cx="1804587" cy="2540377"/>
          </a:xfrm>
          <a:prstGeom prst="rect">
            <a:avLst/>
          </a:prstGeom>
          <a:ln>
            <a:solidFill>
              <a:schemeClr val="accent2"/>
            </a:solidFill>
          </a:ln>
        </p:spPr>
      </p:pic>
      <p:sp>
        <p:nvSpPr>
          <p:cNvPr id="16" name="Content Placeholder 4">
            <a:extLst>
              <a:ext uri="{FF2B5EF4-FFF2-40B4-BE49-F238E27FC236}">
                <a16:creationId xmlns:a16="http://schemas.microsoft.com/office/drawing/2014/main" id="{51DA54E5-C396-0075-0DE8-5975C4FD9F57}"/>
              </a:ext>
            </a:extLst>
          </p:cNvPr>
          <p:cNvSpPr txBox="1">
            <a:spLocks/>
          </p:cNvSpPr>
          <p:nvPr/>
        </p:nvSpPr>
        <p:spPr>
          <a:xfrm>
            <a:off x="873253" y="1516073"/>
            <a:ext cx="6272310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>
                <a:solidFill>
                  <a:schemeClr val="tx1"/>
                </a:solidFill>
              </a:rPr>
              <a:t>Using dedicated tool to verify the performance of the gauges in your lab at any time.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Operation</a:t>
            </a:r>
            <a:endParaRPr lang="en-US" sz="1400" b="1" dirty="0"/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Use the </a:t>
            </a:r>
            <a:r>
              <a:rPr lang="en-US" b="1" i="1" dirty="0">
                <a:solidFill>
                  <a:schemeClr val="tx2"/>
                </a:solidFill>
              </a:rPr>
              <a:t>SpeedBay</a:t>
            </a:r>
            <a:r>
              <a:rPr lang="en-US" dirty="0">
                <a:solidFill>
                  <a:schemeClr val="tx2"/>
                </a:solidFill>
              </a:rPr>
              <a:t> tool for Gyroscope and Accelerometer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Use the </a:t>
            </a:r>
            <a:r>
              <a:rPr lang="en-US" b="1" i="1" dirty="0">
                <a:solidFill>
                  <a:schemeClr val="tx2"/>
                </a:solidFill>
              </a:rPr>
              <a:t>ForceBay</a:t>
            </a:r>
            <a:r>
              <a:rPr lang="en-US" dirty="0">
                <a:solidFill>
                  <a:schemeClr val="tx2"/>
                </a:solidFill>
              </a:rPr>
              <a:t> tool for Force Sensor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Fully automated </a:t>
            </a:r>
            <a:r>
              <a:rPr lang="en-US" dirty="0">
                <a:solidFill>
                  <a:srgbClr val="000000"/>
                </a:solidFill>
              </a:rPr>
              <a:t>procedure in MyPod 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Less than 5 minutes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Activate verification reminders on gauge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Key Characteristics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Traceable Report with serial numbers, results and dates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endParaRPr lang="en-US" dirty="0">
              <a:solidFill>
                <a:schemeClr val="tx2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/>
              <a:t>Cost  Elements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SpeedBay Tool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ForceBay Tool</a:t>
            </a:r>
          </a:p>
          <a:p>
            <a:pPr marL="1005840" lvl="3" indent="0">
              <a:lnSpc>
                <a:spcPct val="100000"/>
              </a:lnSpc>
              <a:spcBef>
                <a:spcPts val="200"/>
              </a:spcBef>
              <a:buNone/>
              <a:defRPr/>
            </a:pPr>
            <a:endParaRPr lang="en-US" dirty="0">
              <a:solidFill>
                <a:schemeClr val="tx2"/>
              </a:solidFill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3078880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9CE3AC-AE0D-9983-1CB2-BAA07B3DB3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75FAB30C-CF98-B2E4-AF05-61C5D2193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1048" y="2521114"/>
            <a:ext cx="5979705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/>
              <a:t>4. </a:t>
            </a:r>
            <a:r>
              <a:rPr lang="en-GB" sz="3200" b="1">
                <a:cs typeface="Arial"/>
              </a:rPr>
              <a:t>Calibration</a:t>
            </a:r>
            <a:endParaRPr lang="en-US" sz="3200">
              <a:solidFill>
                <a:srgbClr val="C8D82D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EB0366-ABA1-AD4F-58C2-587D98AF2A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426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SEPM003,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5E14E00-B685-DB21-25DE-5F9BC3EDC119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BB142A-5EA2-971F-E588-B7663FC27875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8257217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21458" y="1529000"/>
            <a:ext cx="8386756" cy="4686493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i="1" dirty="0"/>
              <a:t>Send your EnergyPod back to EZMetrology for the annual calibration process. </a:t>
            </a:r>
          </a:p>
          <a:p>
            <a:pPr marL="0" indent="0">
              <a:spcBef>
                <a:spcPts val="600"/>
              </a:spcBef>
              <a:buNone/>
              <a:defRPr/>
            </a:pPr>
            <a:endParaRPr lang="en-US" sz="1400" b="1" i="1" dirty="0"/>
          </a:p>
          <a:p>
            <a:pPr marL="0" indent="0">
              <a:spcBef>
                <a:spcPts val="600"/>
              </a:spcBef>
              <a:buNone/>
              <a:defRPr/>
            </a:pPr>
            <a:r>
              <a:rPr lang="en-US" sz="1400" b="1" i="1" dirty="0"/>
              <a:t>Key Characteristics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Schedule it at a time of your convenience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Repairs can be performed (*) 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Upgrades can be performed (*)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Per device</a:t>
            </a:r>
          </a:p>
          <a:p>
            <a:pPr marL="0" indent="0">
              <a:spcBef>
                <a:spcPts val="600"/>
              </a:spcBef>
              <a:buNone/>
              <a:defRPr/>
            </a:pPr>
            <a:r>
              <a:rPr lang="en-US" sz="1400" b="1" i="1" dirty="0"/>
              <a:t>Lead-Time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Transit time + 4 Days in Lab</a:t>
            </a:r>
          </a:p>
          <a:p>
            <a:pPr marL="0" indent="0">
              <a:spcBef>
                <a:spcPts val="600"/>
              </a:spcBef>
              <a:buNone/>
              <a:defRPr/>
            </a:pPr>
            <a:r>
              <a:rPr lang="en-US" sz="1400" b="1" i="1" dirty="0"/>
              <a:t>Cost  Elements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Calibration fee	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Shipment – Insurance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dirty="0"/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dirty="0"/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dirty="0"/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dirty="0"/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dirty="0"/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dirty="0"/>
          </a:p>
          <a:p>
            <a:pPr lvl="1">
              <a:defRPr/>
            </a:pPr>
            <a:r>
              <a:rPr lang="en-US" sz="1200" dirty="0"/>
              <a:t>(*) SPC program would cover all internal repairs and updates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2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SEPM003,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calibration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4.1 Factory calibration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F681A3E1-341D-B578-C259-F66ABAA708B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2BC59E04-3628-7951-40E0-6EECD5D82A61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mc:AlternateContent xmlns:mc="http://schemas.openxmlformats.org/markup-compatibility/2006">
        <mc:Choice xmlns:psez="http://schemas.microsoft.com/office/powerpoint/2016/sectionzoom" Requires="psez">
          <p:graphicFrame>
            <p:nvGraphicFramePr>
              <p:cNvPr id="6" name="Section Zoom 5">
                <a:extLst>
                  <a:ext uri="{FF2B5EF4-FFF2-40B4-BE49-F238E27FC236}">
                    <a16:creationId xmlns:a16="http://schemas.microsoft.com/office/drawing/2014/main" id="{9BB7C278-90FA-D5ED-822B-17B41B9D33E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211377119"/>
                  </p:ext>
                </p:extLst>
              </p:nvPr>
            </p:nvGraphicFramePr>
            <p:xfrm>
              <a:off x="2448179" y="4542506"/>
              <a:ext cx="822804" cy="710672"/>
            </p:xfrm>
            <a:graphic>
              <a:graphicData uri="http://schemas.microsoft.com/office/powerpoint/2016/sectionzoom">
                <psez:sectionZm>
                  <psez:sectionZmObj sectionId="{F2F2CEB2-8787-4047-A972-6D8ABC4A538B}">
                    <psez:zmPr id="{2A0944BC-1865-4F07-B3AB-863DED987AA1}" imageType="cover" transitionDur="1000">
                      <p166:blipFill xmlns:p166="http://schemas.microsoft.com/office/powerpoint/2016/6/main">
                        <a:blip r:embed="rId4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822804" cy="71067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>
          <p:pic>
            <p:nvPicPr>
              <p:cNvPr id="6" name="Section Zoom 5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9BB7C278-90FA-D5ED-822B-17B41B9D33E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48179" y="4542506"/>
                <a:ext cx="822804" cy="71067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pic>
        <p:nvPicPr>
          <p:cNvPr id="4" name="Picture 3" descr="A yellow tape measure on a car door&#10;&#10;AI-generated content may be incorrect.">
            <a:extLst>
              <a:ext uri="{FF2B5EF4-FFF2-40B4-BE49-F238E27FC236}">
                <a16:creationId xmlns:a16="http://schemas.microsoft.com/office/drawing/2014/main" id="{FCE0344C-C1C8-E930-AD2C-BA7771D0654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7833" y="1920874"/>
            <a:ext cx="3634743" cy="2423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0743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C814DC-6B0D-0A4A-258A-B53B7BD2CE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CBABF53-6FC0-87D7-DB52-A95BF0A8FE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16718" y="1511080"/>
            <a:ext cx="9191122" cy="5498929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>
                <a:solidFill>
                  <a:schemeClr val="tx1"/>
                </a:solidFill>
              </a:rPr>
              <a:t>Our expert comes to your factory, bringing all the tools to calibrate the EnergyPod(s) on-site.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 i="1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Key Characteristics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Schedule at a time of your convenience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Limited downtime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No transit delays or fees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Multiple Devices can be grouped</a:t>
            </a:r>
          </a:p>
          <a:p>
            <a:pPr marL="0" indent="9525">
              <a:spcBef>
                <a:spcPts val="600"/>
              </a:spcBef>
              <a:buNone/>
              <a:defRPr/>
            </a:pPr>
            <a:r>
              <a:rPr lang="en-US" sz="1400" b="1" i="1" dirty="0"/>
              <a:t>Lead-Time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2 Days in Lab </a:t>
            </a:r>
          </a:p>
          <a:p>
            <a:pPr marL="0" indent="0">
              <a:spcBef>
                <a:spcPts val="600"/>
              </a:spcBef>
              <a:buNone/>
              <a:defRPr/>
            </a:pPr>
            <a:r>
              <a:rPr lang="en-US" sz="1400" b="1" i="1" dirty="0"/>
              <a:t>Cost  Elements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Calibration fee	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Travel Cost for one expert	 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Logistics for Calibration Tools</a:t>
            </a:r>
          </a:p>
          <a:p>
            <a:pPr lvl="1">
              <a:defRPr/>
            </a:pPr>
            <a:endParaRPr lang="en-US" sz="1800" dirty="0"/>
          </a:p>
          <a:p>
            <a:pPr lvl="1">
              <a:defRPr/>
            </a:pPr>
            <a:endParaRPr lang="en-US" sz="1800" dirty="0"/>
          </a:p>
          <a:p>
            <a:pPr lvl="1">
              <a:defRPr/>
            </a:pPr>
            <a:endParaRPr lang="en-US" sz="1200" dirty="0">
              <a:solidFill>
                <a:srgbClr val="000000"/>
              </a:solidFill>
              <a:latin typeface="Bahnschrift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741D66-D6CC-002D-FFD3-B1EE1854C85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SEPM003,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40557E54-AC23-0551-AB7B-AA5C471BE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calibration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48FCDB0-DD48-7BA3-9794-19D4A29FA70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4.2 On-Site calibration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A979E1C-12F4-8A95-F5A3-B2DAEE09964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399911C-568E-542F-7D10-8B0C1AEA6022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mc:AlternateContent xmlns:mc="http://schemas.openxmlformats.org/markup-compatibility/2006">
        <mc:Choice xmlns:psez="http://schemas.microsoft.com/office/powerpoint/2016/sectionzoom" Requires="psez">
          <p:graphicFrame>
            <p:nvGraphicFramePr>
              <p:cNvPr id="9" name="Section Zoom 8">
                <a:extLst>
                  <a:ext uri="{FF2B5EF4-FFF2-40B4-BE49-F238E27FC236}">
                    <a16:creationId xmlns:a16="http://schemas.microsoft.com/office/drawing/2014/main" id="{63D58691-60B6-EB66-A4AA-297D16F7869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769828342"/>
                  </p:ext>
                </p:extLst>
              </p:nvPr>
            </p:nvGraphicFramePr>
            <p:xfrm>
              <a:off x="2444254" y="4658951"/>
              <a:ext cx="850357" cy="734470"/>
            </p:xfrm>
            <a:graphic>
              <a:graphicData uri="http://schemas.microsoft.com/office/powerpoint/2016/sectionzoom">
                <psez:sectionZm>
                  <psez:sectionZmObj sectionId="{D7A8B663-756B-4AF6-9109-773EFFF13CE1}">
                    <psez:zmPr id="{5060F64C-108F-454F-BD60-45603F0F382C}" imageType="cover" transitionDur="1000">
                      <p166:blipFill xmlns:p166="http://schemas.microsoft.com/office/powerpoint/2016/6/main">
                        <a:blip r:embed="rId4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850357" cy="73447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>
          <p:pic>
            <p:nvPicPr>
              <p:cNvPr id="9" name="Section Zoom 8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63D58691-60B6-EB66-A4AA-297D16F7869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44254" y="4658951"/>
                <a:ext cx="850357" cy="73447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pic>
        <p:nvPicPr>
          <p:cNvPr id="8" name="Picture 7" descr="A hand holding a yellow object on a grey car&#10;&#10;AI-generated content may be incorrect.">
            <a:extLst>
              <a:ext uri="{FF2B5EF4-FFF2-40B4-BE49-F238E27FC236}">
                <a16:creationId xmlns:a16="http://schemas.microsoft.com/office/drawing/2014/main" id="{BE0C170A-C452-8286-B784-D3752473BC6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0688" y="2233587"/>
            <a:ext cx="3741312" cy="239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3334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D279F8-F32E-E3EC-7F6C-BDD750AA6E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EFF0CB-219B-4323-C416-E21156AFAC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SEPM003,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C8FCD43E-B2EF-EE35-E77C-B2A41376D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calibration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ED20D25-0CC5-7A94-5966-3BAF9D20C52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4.3 in-house calibration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962C788-9ED4-F323-BF31-987953389B4E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E5ED0C3-0E9B-4531-5FDC-48938F8D530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0" name="Picture 9" descr="A person using a device&#10;&#10;AI-generated content may be incorrect.">
            <a:extLst>
              <a:ext uri="{FF2B5EF4-FFF2-40B4-BE49-F238E27FC236}">
                <a16:creationId xmlns:a16="http://schemas.microsoft.com/office/drawing/2014/main" id="{E6F8646C-7B33-9625-E489-08A4837E3D1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75077" y="1911662"/>
            <a:ext cx="3707499" cy="2719648"/>
          </a:xfrm>
          <a:prstGeom prst="rect">
            <a:avLst/>
          </a:prstGeom>
        </p:spPr>
      </p:pic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804763BE-DB69-3E11-474A-D4C84B092C5D}"/>
              </a:ext>
            </a:extLst>
          </p:cNvPr>
          <p:cNvSpPr txBox="1">
            <a:spLocks/>
          </p:cNvSpPr>
          <p:nvPr/>
        </p:nvSpPr>
        <p:spPr>
          <a:xfrm>
            <a:off x="1433483" y="1516073"/>
            <a:ext cx="7601825" cy="4008964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3" indent="0">
              <a:lnSpc>
                <a:spcPct val="110000"/>
              </a:lnSpc>
              <a:spcBef>
                <a:spcPts val="200"/>
              </a:spcBef>
              <a:buNone/>
              <a:defRPr/>
            </a:pPr>
            <a:r>
              <a:rPr lang="en-US" sz="1300" b="1" i="1" dirty="0">
                <a:solidFill>
                  <a:schemeClr val="tx1"/>
                </a:solidFill>
              </a:rPr>
              <a:t>Eliminate logistic hassles,  you have the tools to perform the calibration in-house.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300" b="1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300" b="1" i="1" dirty="0"/>
              <a:t>Key Characteristics</a:t>
            </a:r>
          </a:p>
          <a:p>
            <a:pPr marL="914400" lvl="3" indent="-225425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300" dirty="0">
                <a:solidFill>
                  <a:schemeClr val="tx2"/>
                </a:solidFill>
              </a:rPr>
              <a:t>Use the </a:t>
            </a:r>
            <a:r>
              <a:rPr lang="en-US" sz="1300" b="1" i="1" dirty="0">
                <a:solidFill>
                  <a:schemeClr val="tx2"/>
                </a:solidFill>
              </a:rPr>
              <a:t>SpeedBay</a:t>
            </a:r>
            <a:r>
              <a:rPr lang="en-US" sz="1300" dirty="0">
                <a:solidFill>
                  <a:schemeClr val="tx2"/>
                </a:solidFill>
              </a:rPr>
              <a:t> and </a:t>
            </a:r>
            <a:r>
              <a:rPr lang="en-US" sz="1300" b="1" i="1" dirty="0">
                <a:solidFill>
                  <a:schemeClr val="tx2"/>
                </a:solidFill>
              </a:rPr>
              <a:t>ForceBay</a:t>
            </a:r>
            <a:r>
              <a:rPr lang="en-US" sz="1300" dirty="0">
                <a:solidFill>
                  <a:schemeClr val="tx2"/>
                </a:solidFill>
              </a:rPr>
              <a:t> tool</a:t>
            </a:r>
          </a:p>
          <a:p>
            <a:pPr marL="914400" lvl="3" indent="-225425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300" dirty="0">
                <a:solidFill>
                  <a:schemeClr val="tx2"/>
                </a:solidFill>
              </a:rPr>
              <a:t>Recalibrate the EnergyPod</a:t>
            </a:r>
          </a:p>
          <a:p>
            <a:pPr marL="914400" lvl="3" indent="-225425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300" dirty="0">
                <a:solidFill>
                  <a:schemeClr val="tx2"/>
                </a:solidFill>
              </a:rPr>
              <a:t>Technical support for calibration process</a:t>
            </a:r>
          </a:p>
          <a:p>
            <a:pPr marL="914400" lvl="3" indent="-225425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300" dirty="0">
                <a:solidFill>
                  <a:schemeClr val="tx2"/>
                </a:solidFill>
              </a:rPr>
              <a:t>EnergyPod is updated to reflect new information and adjustments</a:t>
            </a:r>
          </a:p>
          <a:p>
            <a:pPr marL="914400" lvl="3" indent="-225425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300" dirty="0">
                <a:solidFill>
                  <a:schemeClr val="tx2"/>
                </a:solidFill>
              </a:rPr>
              <a:t>Calibration Report Header with all serial numbers, dates and the results</a:t>
            </a:r>
          </a:p>
          <a:p>
            <a:pPr marL="914400" lvl="3" indent="-225425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300" dirty="0">
                <a:solidFill>
                  <a:schemeClr val="tx2"/>
                </a:solidFill>
              </a:rPr>
              <a:t>Verify and/or Calibrate as often as required</a:t>
            </a:r>
          </a:p>
          <a:p>
            <a:pPr marL="914400" lvl="3" indent="-225425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300" dirty="0">
                <a:solidFill>
                  <a:srgbClr val="000000"/>
                </a:solidFill>
              </a:rPr>
              <a:t>Activate verification reminders on gauge</a:t>
            </a:r>
          </a:p>
          <a:p>
            <a:pPr marL="0" indent="0">
              <a:spcBef>
                <a:spcPts val="600"/>
              </a:spcBef>
              <a:buNone/>
              <a:defRPr/>
            </a:pPr>
            <a:r>
              <a:rPr lang="en-US" sz="1300" b="1" i="1" dirty="0"/>
              <a:t>Lead-Time</a:t>
            </a:r>
          </a:p>
          <a:p>
            <a:pPr marL="914400" lvl="3" indent="-225425">
              <a:lnSpc>
                <a:spcPct val="100000"/>
              </a:lnSpc>
              <a:spcBef>
                <a:spcPts val="0"/>
              </a:spcBef>
              <a:tabLst>
                <a:tab pos="914400" algn="l"/>
              </a:tabLst>
              <a:defRPr/>
            </a:pPr>
            <a:r>
              <a:rPr lang="en-US" sz="1300" dirty="0"/>
              <a:t>Immediate</a:t>
            </a:r>
          </a:p>
          <a:p>
            <a:pPr marL="0" indent="0">
              <a:spcBef>
                <a:spcPts val="600"/>
              </a:spcBef>
              <a:buNone/>
              <a:defRPr/>
            </a:pPr>
            <a:r>
              <a:rPr lang="en-US" sz="1300" b="1" i="1" dirty="0"/>
              <a:t>Cost  Elements</a:t>
            </a:r>
          </a:p>
          <a:p>
            <a:pPr marL="914400" lvl="3" indent="-225425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300" dirty="0">
                <a:solidFill>
                  <a:schemeClr val="tx2"/>
                </a:solidFill>
              </a:rPr>
              <a:t>SpeedBay Tool</a:t>
            </a:r>
          </a:p>
          <a:p>
            <a:pPr marL="914400" lvl="3" indent="-225425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300" dirty="0">
                <a:solidFill>
                  <a:schemeClr val="tx2"/>
                </a:solidFill>
              </a:rPr>
              <a:t>ForceBay Tool</a:t>
            </a:r>
          </a:p>
          <a:p>
            <a:pPr marL="914400" lvl="3" indent="-225425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300" dirty="0">
                <a:solidFill>
                  <a:schemeClr val="tx2"/>
                </a:solidFill>
              </a:rPr>
              <a:t>Calibration Software</a:t>
            </a:r>
          </a:p>
          <a:p>
            <a:pPr marL="914400" lvl="3" indent="-225425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300" dirty="0">
                <a:solidFill>
                  <a:schemeClr val="tx2"/>
                </a:solidFill>
              </a:rPr>
              <a:t>Tool calibration</a:t>
            </a:r>
          </a:p>
          <a:p>
            <a:pPr marL="1005840" lvl="3" indent="0">
              <a:lnSpc>
                <a:spcPct val="100000"/>
              </a:lnSpc>
              <a:spcBef>
                <a:spcPts val="200"/>
              </a:spcBef>
              <a:buNone/>
              <a:defRPr/>
            </a:pPr>
            <a:endParaRPr lang="en-US" sz="1300" dirty="0">
              <a:solidFill>
                <a:schemeClr val="tx2"/>
              </a:solidFill>
            </a:endParaRPr>
          </a:p>
          <a:p>
            <a:pPr marL="1005840" lvl="3" indent="0">
              <a:lnSpc>
                <a:spcPct val="100000"/>
              </a:lnSpc>
              <a:spcBef>
                <a:spcPts val="200"/>
              </a:spcBef>
              <a:buNone/>
              <a:defRPr/>
            </a:pPr>
            <a:endParaRPr lang="en-US" sz="1300" dirty="0">
              <a:solidFill>
                <a:schemeClr val="tx2"/>
              </a:solidFill>
            </a:endParaRP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endParaRPr lang="en-US" sz="1300" dirty="0">
              <a:solidFill>
                <a:schemeClr val="tx2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300" dirty="0"/>
          </a:p>
        </p:txBody>
      </p:sp>
      <mc:AlternateContent xmlns:mc="http://schemas.openxmlformats.org/markup-compatibility/2006">
        <mc:Choice xmlns:psez="http://schemas.microsoft.com/office/powerpoint/2016/sectionzoom" Requires="psez">
          <p:graphicFrame>
            <p:nvGraphicFramePr>
              <p:cNvPr id="9" name="Section Zoom 8">
                <a:extLst>
                  <a:ext uri="{FF2B5EF4-FFF2-40B4-BE49-F238E27FC236}">
                    <a16:creationId xmlns:a16="http://schemas.microsoft.com/office/drawing/2014/main" id="{05463598-3199-8539-D9EA-223C4C2AED8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625227916"/>
                  </p:ext>
                </p:extLst>
              </p:nvPr>
            </p:nvGraphicFramePr>
            <p:xfrm>
              <a:off x="2447019" y="5575257"/>
              <a:ext cx="892964" cy="771271"/>
            </p:xfrm>
            <a:graphic>
              <a:graphicData uri="http://schemas.microsoft.com/office/powerpoint/2016/sectionzoom">
                <psez:sectionZm>
                  <psez:sectionZmObj sectionId="{F95FBA14-FD30-4EFE-96BC-AA80817D1648}">
                    <psez:zmPr id="{8398D638-E3DE-4CF3-92B0-644211F79806}" imageType="cover" transitionDur="1000">
                      <p166:blipFill xmlns:p166="http://schemas.microsoft.com/office/powerpoint/2016/6/main">
                        <a:blip r:embed="rId5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892964" cy="77127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>
          <p:pic>
            <p:nvPicPr>
              <p:cNvPr id="9" name="Section Zoom 8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05463598-3199-8539-D9EA-223C4C2AED8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47019" y="5575257"/>
                <a:ext cx="892964" cy="771271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6298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20EF05A-9F2F-48A8-9B1E-1967DCD33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3384" y="2891960"/>
            <a:ext cx="3363481" cy="1325563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C7D82A"/>
                </a:solidFill>
              </a:rPr>
              <a:t>Thank you.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C16FB39-6125-4C8C-914C-1E864EA6C603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97962" y="6511729"/>
            <a:ext cx="1442302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SEPM003,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5C17136-C242-54A2-73C1-4C17E8D57866}"/>
              </a:ext>
            </a:extLst>
          </p:cNvPr>
          <p:cNvGrpSpPr/>
          <p:nvPr/>
        </p:nvGrpSpPr>
        <p:grpSpPr>
          <a:xfrm>
            <a:off x="3509627" y="4222924"/>
            <a:ext cx="5755984" cy="1169551"/>
            <a:chOff x="3509627" y="4222924"/>
            <a:chExt cx="5755984" cy="116955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F94BBC45-2301-2EF3-4058-566443E3D301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>
                  <a:solidFill>
                    <a:srgbClr val="282828"/>
                  </a:solidFill>
                  <a:hlinkClick r:id="rId3"/>
                </a:rPr>
                <a:t>info@ezmetrology.com</a:t>
              </a:r>
              <a:endParaRPr lang="en-US" sz="1400" b="1">
                <a:solidFill>
                  <a:srgbClr val="282828"/>
                </a:solidFill>
              </a:endParaRPr>
            </a:p>
            <a:p>
              <a:pPr algn="r"/>
              <a:endParaRPr lang="en-US" sz="1400" b="1">
                <a:solidFill>
                  <a:srgbClr val="282828"/>
                </a:solidFill>
              </a:endParaRPr>
            </a:p>
            <a:p>
              <a:pPr algn="r"/>
              <a:r>
                <a:rPr lang="en-US" sz="1400" b="1">
                  <a:solidFill>
                    <a:srgbClr val="282828"/>
                  </a:solidFill>
                  <a:hlinkClick r:id="rId4"/>
                </a:rPr>
                <a:t>support@ezmetrology.com</a:t>
              </a:r>
              <a:endParaRPr lang="en-US" sz="1400" b="1">
                <a:solidFill>
                  <a:srgbClr val="282828"/>
                </a:solidFill>
              </a:endParaRPr>
            </a:p>
            <a:p>
              <a:pPr algn="r"/>
              <a:endParaRPr lang="en-US" sz="1400" b="1">
                <a:solidFill>
                  <a:srgbClr val="282828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DB4164D-285F-7B0B-B49E-AE756E48E191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>
                  <a:hlinkClick r:id="rId5"/>
                </a:rPr>
                <a:t>www.ezmetrology.com</a:t>
              </a:r>
              <a:endParaRPr lang="en-US" sz="1400" b="1"/>
            </a:p>
            <a:p>
              <a:endParaRPr lang="en-US" sz="1400" b="1"/>
            </a:p>
            <a:p>
              <a:r>
                <a:rPr lang="en-US" sz="1400" b="1">
                  <a:solidFill>
                    <a:srgbClr val="282828"/>
                  </a:solidFill>
                  <a:hlinkClick r:id="rId6"/>
                </a:rPr>
                <a:t>portal.ezmetrology.com</a:t>
              </a:r>
              <a:endParaRPr lang="en-US" sz="1400" b="1">
                <a:solidFill>
                  <a:srgbClr val="282828"/>
                </a:solidFill>
              </a:endParaRPr>
            </a:p>
            <a:p>
              <a:endParaRPr lang="en-US" sz="1400" b="1">
                <a:solidFill>
                  <a:srgbClr val="282828"/>
                </a:solidFill>
              </a:endParaRPr>
            </a:p>
            <a:p>
              <a:r>
                <a:rPr lang="en-US" sz="1400" b="1">
                  <a:solidFill>
                    <a:srgbClr val="282828"/>
                  </a:solidFill>
                  <a:hlinkClick r:id="rId7"/>
                </a:rPr>
                <a:t>academy.ezmetrology.com</a:t>
              </a:r>
              <a:endParaRPr lang="en-US" sz="1400" b="1">
                <a:solidFill>
                  <a:srgbClr val="282828"/>
                </a:solidFill>
              </a:endParaRPr>
            </a:p>
          </p:txBody>
        </p:sp>
      </p:grp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3BAF82BA-7111-1DD2-118E-4134EFBF9327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5D299C7-381F-706B-7AF7-4BABB6F2E92A}"/>
              </a:ext>
            </a:extLst>
          </p:cNvPr>
          <p:cNvSpPr txBox="1">
            <a:spLocks/>
          </p:cNvSpPr>
          <p:nvPr/>
        </p:nvSpPr>
        <p:spPr>
          <a:xfrm>
            <a:off x="878686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9330854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3DE8884-75FF-654C-E57E-E6526AB953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9773F2-2E50-F3C2-816D-3700BB637D5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SEPM003,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5408E4B-1519-E0E9-B508-B54C9894A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Factory calibration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D46513D-FF98-1E2D-1EAE-0970C784F1D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Per device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AC227CC-392D-7B8B-0298-8BF49CE22C5D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2F10596-EF98-FED8-3E62-0ABD8C71C8DD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8D921246-7B1A-200F-4028-5E97DD907620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6601508" cy="4507799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200" b="1" i="1" dirty="0"/>
              <a:t>Individual Costs (per device)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200" dirty="0">
                <a:solidFill>
                  <a:schemeClr val="tx2"/>
                </a:solidFill>
              </a:rPr>
              <a:t>Calibration fee 			$ 1.6k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200" dirty="0">
                <a:solidFill>
                  <a:schemeClr val="tx2"/>
                </a:solidFill>
              </a:rPr>
              <a:t>Logistic Costs			$ 0.3k ~ 1.5k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200" dirty="0">
                <a:solidFill>
                  <a:srgbClr val="000000"/>
                </a:solidFill>
                <a:latin typeface="Bahnschrift"/>
              </a:rPr>
              <a:t>Total cost is the Individual Costs x Number of Pods. Making it also the average cost per device 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200" dirty="0">
              <a:solidFill>
                <a:srgbClr val="000000"/>
              </a:solidFill>
              <a:latin typeface="Bahnschrift"/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200" dirty="0">
                <a:solidFill>
                  <a:srgbClr val="000000"/>
                </a:solidFill>
                <a:latin typeface="Bahnschrift"/>
              </a:rPr>
              <a:t>Savings can be achieved by grouping shipments and reduce shipping fees.</a:t>
            </a:r>
          </a:p>
          <a:p>
            <a:pPr>
              <a:defRPr/>
            </a:pPr>
            <a:endParaRPr lang="en-US" sz="1200" dirty="0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2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40C3B44-7132-2557-8425-A390BD017A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5509" y="2486034"/>
            <a:ext cx="3504781" cy="2298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3016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B133292-088B-A399-7437-A811A5FE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A6EEB8E-41A0-E677-9E50-29EC22B3AA6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SEPM003,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CC4C181E-6A3A-E9BE-E9B0-2079BCBED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On-site calibration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17134EC-84B8-139C-63D1-1BC62BEDA8A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Full Service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70D5B73-42A3-6354-5DF1-8AB38CF99460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B37A693-7718-7ED6-C95F-3233AA13E5DF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5317C9AC-6E63-5478-AA4A-34BC767F80A2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7623048" cy="4507799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200" b="1" i="1" dirty="0"/>
              <a:t>Shared Costs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200" dirty="0">
                <a:solidFill>
                  <a:schemeClr val="tx2"/>
                </a:solidFill>
              </a:rPr>
              <a:t>Travel 				$ 4.0k ~ 6.0k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200" dirty="0">
                <a:solidFill>
                  <a:schemeClr val="tx2"/>
                </a:solidFill>
              </a:rPr>
              <a:t>Logistic Costs			$ 0.6k ~ 2.9k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200" dirty="0">
                <a:solidFill>
                  <a:schemeClr val="tx2"/>
                </a:solidFill>
              </a:rPr>
              <a:t>Premium			$ 4.9k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200" b="1" i="1" dirty="0"/>
              <a:t>Individual Costs (per device)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200" dirty="0">
                <a:solidFill>
                  <a:schemeClr val="tx2"/>
                </a:solidFill>
              </a:rPr>
              <a:t>Calibration fee 			$ 1.6k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200" dirty="0">
                <a:solidFill>
                  <a:srgbClr val="000000"/>
                </a:solidFill>
                <a:latin typeface="Bahnschrift"/>
              </a:rPr>
              <a:t>Average cost per device is lower when more devices are included in the process.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200" dirty="0">
              <a:solidFill>
                <a:srgbClr val="000000"/>
              </a:solidFill>
              <a:latin typeface="Bahnschrift"/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200" dirty="0">
                <a:solidFill>
                  <a:srgbClr val="000000"/>
                </a:solidFill>
                <a:latin typeface="Bahnschrift"/>
              </a:rPr>
              <a:t>The break-even point is around 9 EnergyPod devices. 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200" dirty="0">
              <a:solidFill>
                <a:srgbClr val="000000"/>
              </a:solidFill>
              <a:latin typeface="Bahnschrift"/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200" dirty="0">
                <a:solidFill>
                  <a:srgbClr val="000000"/>
                </a:solidFill>
                <a:latin typeface="Bahnschrift"/>
              </a:rPr>
              <a:t>This does not consider the time-saving by avoiding any logistics preparations or delays.</a:t>
            </a:r>
          </a:p>
          <a:p>
            <a:pPr lvl="1">
              <a:defRPr/>
            </a:pPr>
            <a:endParaRPr lang="en-US" sz="1200" dirty="0">
              <a:solidFill>
                <a:srgbClr val="000000"/>
              </a:solidFill>
              <a:latin typeface="Bahnschrift"/>
            </a:endParaRPr>
          </a:p>
          <a:p>
            <a:pPr lvl="1">
              <a:defRPr/>
            </a:pPr>
            <a:endParaRPr lang="en-US" sz="1200" dirty="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 sz="1200" dirty="0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2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3278061-B814-6E5D-6652-8C34F6A20A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8384" y="2011977"/>
            <a:ext cx="4111241" cy="2505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8527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CCCBF2-AEBE-E4D6-76E6-B701B88C99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903F1B9-BCED-705A-EA0F-21983DF0958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SEPM003,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C2B0642-60F3-2C31-4899-9A119BB27CE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Return of Investment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18ED7C7-4A8C-0461-E6D8-EDA6523A720A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EBF2376-34F5-F858-6B02-0620CBC4A33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AABA8D4B-4302-ABCB-4B5C-0C748D424E04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10492310" cy="4507799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200" b="1" i="1" dirty="0">
                <a:solidFill>
                  <a:schemeClr val="tx1"/>
                </a:solidFill>
              </a:rPr>
              <a:t>As an alternative to factory calibrations, In-House calibration capabilities are more economical after about 36 calibrations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200" b="1" i="1" dirty="0"/>
              <a:t>Tooling Costs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200" dirty="0">
                <a:solidFill>
                  <a:schemeClr val="tx2"/>
                </a:solidFill>
              </a:rPr>
              <a:t>SpeedBay			$ 16.0k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200" dirty="0">
                <a:solidFill>
                  <a:schemeClr val="tx2"/>
                </a:solidFill>
              </a:rPr>
              <a:t>ForceBay			$ 18.0k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200" dirty="0">
                <a:solidFill>
                  <a:schemeClr val="tx2"/>
                </a:solidFill>
              </a:rPr>
              <a:t>Tool Calibration (every 2 year)		$ 2.8k + $ 2.9k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200" b="1" i="1" dirty="0"/>
              <a:t>Proportional Costs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200" dirty="0">
                <a:solidFill>
                  <a:schemeClr val="tx2"/>
                </a:solidFill>
              </a:rPr>
              <a:t>Calibration License 			$ 1.6k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 dirty="0"/>
          </a:p>
          <a:p>
            <a:pPr marL="573088" lvl="1">
              <a:defRPr/>
            </a:pPr>
            <a:r>
              <a:rPr lang="en-US" sz="1200" dirty="0">
                <a:solidFill>
                  <a:srgbClr val="000000"/>
                </a:solidFill>
                <a:latin typeface="Bahnschrift"/>
              </a:rPr>
              <a:t>The following simulation shows costs (red) or savings (green) when choosing for in-house calibration. </a:t>
            </a:r>
          </a:p>
          <a:p>
            <a:pPr marL="573088" lvl="1">
              <a:defRPr/>
            </a:pPr>
            <a:r>
              <a:rPr lang="en-US" sz="1200" dirty="0">
                <a:solidFill>
                  <a:srgbClr val="000000"/>
                </a:solidFill>
                <a:latin typeface="Bahnschrift"/>
              </a:rPr>
              <a:t>It is expressed as a function of number of EnergyPod and over an extended period.</a:t>
            </a:r>
          </a:p>
          <a:p>
            <a:pPr marL="914400" lvl="1">
              <a:defRPr/>
            </a:pPr>
            <a:r>
              <a:rPr lang="en-US" sz="1200" dirty="0">
                <a:solidFill>
                  <a:srgbClr val="000000"/>
                </a:solidFill>
                <a:latin typeface="Bahnschrift"/>
              </a:rPr>
              <a:t>	Example: For 8 Pods, an in-house approach generates savings from the 4</a:t>
            </a:r>
            <a:r>
              <a:rPr lang="en-US" sz="1200" baseline="30000" dirty="0">
                <a:solidFill>
                  <a:srgbClr val="000000"/>
                </a:solidFill>
                <a:latin typeface="Bahnschrift"/>
              </a:rPr>
              <a:t>th</a:t>
            </a:r>
            <a:r>
              <a:rPr lang="en-US" sz="1200" dirty="0">
                <a:solidFill>
                  <a:srgbClr val="000000"/>
                </a:solidFill>
                <a:latin typeface="Bahnschrift"/>
              </a:rPr>
              <a:t> year on.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 dirty="0"/>
          </a:p>
          <a:p>
            <a:pPr marL="0" indent="0">
              <a:buNone/>
              <a:defRPr/>
            </a:pPr>
            <a:endParaRPr lang="en-US" sz="1200" dirty="0">
              <a:latin typeface="Bahnschrift"/>
            </a:endParaRPr>
          </a:p>
          <a:p>
            <a:pPr marL="0" indent="0">
              <a:buNone/>
              <a:defRPr/>
            </a:pPr>
            <a:endParaRPr lang="en-US" sz="1200" dirty="0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200" dirty="0"/>
          </a:p>
        </p:txBody>
      </p:sp>
      <p:sp>
        <p:nvSpPr>
          <p:cNvPr id="12" name="Title 6">
            <a:extLst>
              <a:ext uri="{FF2B5EF4-FFF2-40B4-BE49-F238E27FC236}">
                <a16:creationId xmlns:a16="http://schemas.microsoft.com/office/drawing/2014/main" id="{AFDDE8F9-8BD0-942E-D8EF-23E496124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/>
          <a:lstStyle/>
          <a:p>
            <a:r>
              <a:rPr lang="en-US"/>
              <a:t>In-house calibration</a:t>
            </a:r>
            <a:endParaRPr lang="en-US">
              <a:solidFill>
                <a:srgbClr val="C8D82D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A7CF0DC-B388-84FA-EF0E-9E8C642184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252" y="4778349"/>
            <a:ext cx="10287000" cy="102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147654"/>
      </p:ext>
    </p:extLst>
  </p:cSld>
  <p:clrMapOvr>
    <a:masterClrMapping/>
  </p:clrMapOvr>
</p:sld>
</file>

<file path=ppt/theme/theme1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D1017169-8B86-4833-8AB0-9CF7373C9D7C}" vid="{C77193D5-A2F4-48E3-8AAB-B6542F52AA6D}"/>
    </a:ext>
  </a:extLst>
</a:theme>
</file>

<file path=ppt/theme/theme2.xml><?xml version="1.0" encoding="utf-8"?>
<a:theme xmlns:a="http://schemas.openxmlformats.org/drawingml/2006/main" name="2_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5" ma:contentTypeDescription="Create a new document." ma:contentTypeScope="" ma:versionID="2354c0ff24782f3ad1282078a6fdab43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6293bc3bdfdf947651d7dd998f038d15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13afc7-3eb4-405f-897d-f4e2c5d17a1f">
      <Terms xmlns="http://schemas.microsoft.com/office/infopath/2007/PartnerControls"/>
    </lcf76f155ced4ddcb4097134ff3c332f>
    <TaxCatchAll xmlns="eac98e98-ece4-44f5-aca7-f23ceeb65f6f" xsi:nil="true"/>
    <SharedWithUsers xmlns="eac98e98-ece4-44f5-aca7-f23ceeb65f6f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E7694047-C6D9-4EB2-907B-617F81DAEE62}"/>
</file>

<file path=customXml/itemProps2.xml><?xml version="1.0" encoding="utf-8"?>
<ds:datastoreItem xmlns:ds="http://schemas.openxmlformats.org/officeDocument/2006/customXml" ds:itemID="{15EC4FD4-1AA5-428D-9A1A-973A0DAEA1A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A076D67-AFEC-46B1-BA45-07662D777D3F}">
  <ds:schemaRefs>
    <ds:schemaRef ds:uri="19aad6ec-c734-43a9-9135-0e28367fcc05"/>
    <ds:schemaRef ds:uri="a8c7a9ae-c630-44e9-93fe-27b8fa377db4"/>
    <ds:schemaRef ds:uri="b855a5ad-b2f0-47c5-8eb8-17d500768fc6"/>
    <ds:schemaRef ds:uri="ca2ec694-8038-4733-8ea4-dd2997da7f5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EZM-Template-2</Template>
  <TotalTime>26</TotalTime>
  <Words>941</Words>
  <Application>Microsoft Office PowerPoint</Application>
  <PresentationFormat>Widescreen</PresentationFormat>
  <Paragraphs>263</Paragraphs>
  <Slides>17</Slides>
  <Notes>10</Notes>
  <HiddenSlides>3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Bahnschrift</vt:lpstr>
      <vt:lpstr>Bahnschrift SemiBold</vt:lpstr>
      <vt:lpstr>Calibri</vt:lpstr>
      <vt:lpstr>Zilap Orion</vt:lpstr>
      <vt:lpstr>EZM_trainings</vt:lpstr>
      <vt:lpstr>2_EZM_trainings</vt:lpstr>
      <vt:lpstr>PowerPoint Presentation</vt:lpstr>
      <vt:lpstr>INDEX</vt:lpstr>
      <vt:lpstr>1. EnergyPod</vt:lpstr>
      <vt:lpstr>1. Energypod</vt:lpstr>
      <vt:lpstr>2. SPC Program</vt:lpstr>
      <vt:lpstr>2. SPC Program</vt:lpstr>
      <vt:lpstr>3. Verification</vt:lpstr>
      <vt:lpstr>3 verification</vt:lpstr>
      <vt:lpstr>3 verification</vt:lpstr>
      <vt:lpstr>4. Calibration</vt:lpstr>
      <vt:lpstr>4. calibration</vt:lpstr>
      <vt:lpstr>4. calibration</vt:lpstr>
      <vt:lpstr>4. calibration</vt:lpstr>
      <vt:lpstr>Thank you.</vt:lpstr>
      <vt:lpstr>Factory calibration</vt:lpstr>
      <vt:lpstr>On-site calibration</vt:lpstr>
      <vt:lpstr>In-house calibration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Tiffany Warner</dc:creator>
  <cp:lastModifiedBy>Tom Van Esch</cp:lastModifiedBy>
  <cp:revision>2</cp:revision>
  <dcterms:created xsi:type="dcterms:W3CDTF">2021-03-19T13:49:46Z</dcterms:created>
  <dcterms:modified xsi:type="dcterms:W3CDTF">2025-03-14T18:25:15Z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0x010100ECD77B110160054ABB4C9D2CCC5F3D8B</vt:lpwstr>
  </property>
  <property fmtid="{D5CDD505-2E9C-101B-9397-08002B2CF9AE}" pid="4" name="Order">
    <vt:lpwstr>3558500.00000000</vt:lpwstr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xd_Signature">
    <vt:lpwstr/>
  </property>
</Properties>
</file>