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5"/>
  </p:notesMasterIdLst>
  <p:sldIdLst>
    <p:sldId id="276" r:id="rId5"/>
    <p:sldId id="283" r:id="rId6"/>
    <p:sldId id="320" r:id="rId7"/>
    <p:sldId id="318" r:id="rId8"/>
    <p:sldId id="330" r:id="rId9"/>
    <p:sldId id="331" r:id="rId10"/>
    <p:sldId id="413" r:id="rId11"/>
    <p:sldId id="322" r:id="rId12"/>
    <p:sldId id="337" r:id="rId13"/>
    <p:sldId id="332" r:id="rId14"/>
    <p:sldId id="405" r:id="rId15"/>
    <p:sldId id="333" r:id="rId16"/>
    <p:sldId id="334" r:id="rId17"/>
    <p:sldId id="335" r:id="rId18"/>
    <p:sldId id="336" r:id="rId19"/>
    <p:sldId id="412" r:id="rId20"/>
    <p:sldId id="325" r:id="rId21"/>
    <p:sldId id="285" r:id="rId22"/>
    <p:sldId id="338" r:id="rId23"/>
    <p:sldId id="339" r:id="rId24"/>
    <p:sldId id="340" r:id="rId25"/>
    <p:sldId id="323" r:id="rId26"/>
    <p:sldId id="408" r:id="rId27"/>
    <p:sldId id="409" r:id="rId28"/>
    <p:sldId id="410" r:id="rId29"/>
    <p:sldId id="411" r:id="rId30"/>
    <p:sldId id="414" r:id="rId31"/>
    <p:sldId id="345" r:id="rId32"/>
    <p:sldId id="326" r:id="rId33"/>
    <p:sldId id="404" r:id="rId34"/>
  </p:sldIdLst>
  <p:sldSz cx="12192000" cy="6858000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" initials="T" lastIdx="1" clrIdx="0">
    <p:extLst>
      <p:ext uri="{19B8F6BF-5375-455C-9EA6-DF929625EA0E}">
        <p15:presenceInfo xmlns:p15="http://schemas.microsoft.com/office/powerpoint/2012/main" userId="To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BE0E"/>
    <a:srgbClr val="000000"/>
    <a:srgbClr val="FFFFFF"/>
    <a:srgbClr val="616808"/>
    <a:srgbClr val="C1D37B"/>
    <a:srgbClr val="E0DECE"/>
    <a:srgbClr val="E8E8BE"/>
    <a:srgbClr val="E6E6E6"/>
    <a:srgbClr val="CCCC00"/>
    <a:srgbClr val="A9C73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FE54DE-B7D7-4B8D-8464-9244923A07FE}" v="21" dt="2023-09-27T22:38:01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34" autoAdjust="0"/>
    <p:restoredTop sz="94660"/>
  </p:normalViewPr>
  <p:slideViewPr>
    <p:cSldViewPr snapToGrid="0">
      <p:cViewPr varScale="1">
        <p:scale>
          <a:sx n="148" d="100"/>
          <a:sy n="148" d="100"/>
        </p:scale>
        <p:origin x="283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EZMetrology\Projects\Door%20and%20Closure%202016\Expor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EZMetrology\Projects\Door%20and%20Closure%202016\Expor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EZMetrology\Projects\Door%20and%20Closure%202016\Expor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EZMetrology\Projects\Door%20and%20Closure%202016\Export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sz="2800" dirty="0"/>
          </a:p>
          <a:p>
            <a:pPr>
              <a:defRPr sz="2800"/>
            </a:pPr>
            <a:r>
              <a:rPr lang="en-US" sz="2800" dirty="0"/>
              <a:t>Loss</a:t>
            </a:r>
          </a:p>
        </c:rich>
      </c:tx>
      <c:layout>
        <c:manualLayout>
          <c:xMode val="edge"/>
          <c:yMode val="edge"/>
          <c:x val="0.4281180153795348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5183954169190392"/>
          <c:y val="0.42876798805321753"/>
          <c:w val="0.51828854037873373"/>
          <c:h val="0.5599367266591677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D59-427B-BE00-7C1ED1162D9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D59-427B-BE00-7C1ED1162D9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6D59-427B-BE00-7C1ED1162D9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Sheet1!$B$47:$B$49</c:f>
              <c:strCache>
                <c:ptCount val="3"/>
                <c:pt idx="0">
                  <c:v>Loss to Gravity</c:v>
                </c:pt>
                <c:pt idx="1">
                  <c:v>Loss to Friction</c:v>
                </c:pt>
                <c:pt idx="2">
                  <c:v>Loss to Spring Effect</c:v>
                </c:pt>
              </c:strCache>
            </c:strRef>
          </c:cat>
          <c:val>
            <c:numRef>
              <c:f>Sheet1!$AA$47:$AA$49</c:f>
              <c:numCache>
                <c:formatCode>General</c:formatCode>
                <c:ptCount val="3"/>
                <c:pt idx="0">
                  <c:v>12.02</c:v>
                </c:pt>
                <c:pt idx="1">
                  <c:v>15.39</c:v>
                </c:pt>
                <c:pt idx="2">
                  <c:v>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D59-427B-BE00-7C1ED1162D9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30527268872655811"/>
          <c:y val="0.2015624454876084"/>
          <c:w val="0.5004460162930443"/>
          <c:h val="0.16964513636510087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sz="2800" dirty="0"/>
          </a:p>
          <a:p>
            <a:pPr>
              <a:defRPr sz="2800"/>
            </a:pPr>
            <a:r>
              <a:rPr lang="en-US" sz="2800" dirty="0"/>
              <a:t>Input</a:t>
            </a:r>
          </a:p>
        </c:rich>
      </c:tx>
      <c:layout>
        <c:manualLayout>
          <c:xMode val="edge"/>
          <c:yMode val="edge"/>
          <c:x val="0.43078582485948785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2722057148516814"/>
          <c:y val="0.4027473074486379"/>
          <c:w val="0.59088322686079331"/>
          <c:h val="0.53994501764865599"/>
        </c:manualLayout>
      </c:layout>
      <c:doughnutChart>
        <c:varyColors val="1"/>
        <c:ser>
          <c:idx val="0"/>
          <c:order val="0"/>
          <c:explosion val="15"/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A9F-4660-B52B-1B04A8582908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Sheet1!$B$44</c:f>
              <c:strCache>
                <c:ptCount val="1"/>
                <c:pt idx="0">
                  <c:v>Input  From User</c:v>
                </c:pt>
              </c:strCache>
            </c:strRef>
          </c:cat>
          <c:val>
            <c:numRef>
              <c:f>Sheet1!$AA$44</c:f>
              <c:numCache>
                <c:formatCode>General</c:formatCode>
                <c:ptCount val="1"/>
                <c:pt idx="0">
                  <c:v>29.67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9F-4660-B52B-1B04A858290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4900692233548499"/>
          <c:y val="0.15637475890628816"/>
          <c:w val="0.51065889451262003"/>
          <c:h val="0.1799828305626660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sz="2800" dirty="0"/>
          </a:p>
          <a:p>
            <a:pPr>
              <a:defRPr sz="2800"/>
            </a:pPr>
            <a:r>
              <a:rPr lang="en-US" sz="2800" dirty="0"/>
              <a:t>Loss</a:t>
            </a:r>
          </a:p>
        </c:rich>
      </c:tx>
      <c:layout>
        <c:manualLayout>
          <c:xMode val="edge"/>
          <c:yMode val="edge"/>
          <c:x val="0.3715896678659456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1874994034836553"/>
          <c:y val="0.42125128433191739"/>
          <c:w val="0.55946981627296588"/>
          <c:h val="0.4994066088355220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C01-4640-BDD8-CFD0CAB2B41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C01-4640-BDD8-CFD0CAB2B41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C01-4640-BDD8-CFD0CAB2B41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C01-4640-BDD8-CFD0CAB2B41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C01-4640-BDD8-CFD0CAB2B41F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Sheet1!$B$54:$B$58</c:f>
              <c:strCache>
                <c:ptCount val="5"/>
                <c:pt idx="0">
                  <c:v>Loss to Drag</c:v>
                </c:pt>
                <c:pt idx="1">
                  <c:v>Loss to Seal Air</c:v>
                </c:pt>
                <c:pt idx="2">
                  <c:v>Loss to Cabin Air</c:v>
                </c:pt>
                <c:pt idx="3">
                  <c:v>Loss to Static Compression</c:v>
                </c:pt>
                <c:pt idx="4">
                  <c:v>Loss to Friction</c:v>
                </c:pt>
              </c:strCache>
            </c:strRef>
          </c:cat>
          <c:val>
            <c:numRef>
              <c:f>Sheet1!$AA$54:$AA$58</c:f>
              <c:numCache>
                <c:formatCode>General</c:formatCode>
                <c:ptCount val="5"/>
                <c:pt idx="0">
                  <c:v>0.71</c:v>
                </c:pt>
                <c:pt idx="1">
                  <c:v>3.22</c:v>
                </c:pt>
                <c:pt idx="2">
                  <c:v>1.46</c:v>
                </c:pt>
                <c:pt idx="3">
                  <c:v>0.95</c:v>
                </c:pt>
                <c:pt idx="4">
                  <c:v>14.77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C01-4640-BDD8-CFD0CAB2B41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31074549055773842"/>
          <c:y val="0.17931309540750293"/>
          <c:w val="0.34242424242424241"/>
          <c:h val="0.21457714596315097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sz="2800" dirty="0"/>
          </a:p>
          <a:p>
            <a:pPr>
              <a:defRPr sz="2800"/>
            </a:pPr>
            <a:r>
              <a:rPr lang="en-US" sz="2800" dirty="0"/>
              <a:t>Input</a:t>
            </a:r>
          </a:p>
        </c:rich>
      </c:tx>
      <c:layout>
        <c:manualLayout>
          <c:xMode val="edge"/>
          <c:yMode val="edge"/>
          <c:x val="0.41384029907216929"/>
          <c:y val="7.415384333920400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6802187226596674"/>
          <c:y val="0.43415299464181523"/>
          <c:w val="0.4995288713910761"/>
          <c:h val="0.48900175037603644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75E-41A6-BDE6-CB8EA1C864E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75E-41A6-BDE6-CB8EA1C864E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575E-41A6-BDE6-CB8EA1C864E9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Sheet1!$B$51:$B$53</c:f>
              <c:strCache>
                <c:ptCount val="3"/>
                <c:pt idx="0">
                  <c:v>Input From User</c:v>
                </c:pt>
                <c:pt idx="1">
                  <c:v>Input From Gravity</c:v>
                </c:pt>
                <c:pt idx="2">
                  <c:v>Input From Spring Effect</c:v>
                </c:pt>
              </c:strCache>
            </c:strRef>
          </c:cat>
          <c:val>
            <c:numRef>
              <c:f>Sheet1!$AA$51:$AA$53</c:f>
              <c:numCache>
                <c:formatCode>General</c:formatCode>
                <c:ptCount val="3"/>
                <c:pt idx="0">
                  <c:v>6.84</c:v>
                </c:pt>
                <c:pt idx="1">
                  <c:v>12.02</c:v>
                </c:pt>
                <c:pt idx="2">
                  <c:v>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75E-41A6-BDE6-CB8EA1C864E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037799354989946"/>
          <c:y val="0.19876266235263867"/>
          <c:w val="0.4363832435762926"/>
          <c:h val="0.191219990319128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rgbClr val="FFFFFF">
            <a:alpha val="78824"/>
          </a:srgb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 custLinFactNeighborX="599" custLinFactNeighborY="4662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3F692C7-87ED-4214-AF3C-15FA83E9557B}" type="doc">
      <dgm:prSet loTypeId="urn:microsoft.com/office/officeart/2005/8/layout/pyramid2" loCatId="pyramid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90568E-AC6A-4767-BEA4-92ADCABAA04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1.	</a:t>
          </a:r>
          <a:r>
            <a:rPr lang="en-US" sz="1400" spc="300" dirty="0">
              <a:latin typeface="+mn-lt"/>
            </a:rPr>
            <a:t>User Input</a:t>
          </a:r>
          <a:endParaRPr lang="en-US" sz="1300" spc="300" dirty="0"/>
        </a:p>
      </dgm:t>
    </dgm:pt>
    <dgm:pt modelId="{A4694A0D-FD42-4D8A-9F00-EAF469BA02FA}" type="parTrans" cxnId="{BCEDA42B-FBFA-404E-AEE0-0FBB84825389}">
      <dgm:prSet/>
      <dgm:spPr/>
      <dgm:t>
        <a:bodyPr/>
        <a:lstStyle/>
        <a:p>
          <a:endParaRPr lang="en-US"/>
        </a:p>
      </dgm:t>
    </dgm:pt>
    <dgm:pt modelId="{FFCA37C0-D0AF-41F2-83FA-080AEFC442B8}" type="sibTrans" cxnId="{BCEDA42B-FBFA-404E-AEE0-0FBB84825389}">
      <dgm:prSet/>
      <dgm:spPr/>
      <dgm:t>
        <a:bodyPr/>
        <a:lstStyle/>
        <a:p>
          <a:endParaRPr lang="en-US"/>
        </a:p>
      </dgm:t>
    </dgm:pt>
    <dgm:pt modelId="{1C1DBA63-8E63-479E-A2D6-5E56EA3C7BFC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5.	</a:t>
          </a:r>
          <a:r>
            <a:rPr lang="en-US" sz="1400" spc="300" dirty="0">
              <a:latin typeface="+mn-lt"/>
            </a:rPr>
            <a:t>Pressure</a:t>
          </a:r>
          <a:endParaRPr lang="en-US" sz="1300" spc="300" dirty="0"/>
        </a:p>
      </dgm:t>
    </dgm:pt>
    <dgm:pt modelId="{639F5E73-A709-468D-B0FD-A86DD8345D0A}" type="parTrans" cxnId="{353B7373-FB0D-4D83-8787-310057E4F4FB}">
      <dgm:prSet/>
      <dgm:spPr/>
      <dgm:t>
        <a:bodyPr/>
        <a:lstStyle/>
        <a:p>
          <a:endParaRPr lang="en-US"/>
        </a:p>
      </dgm:t>
    </dgm:pt>
    <dgm:pt modelId="{C903D45A-D1A4-487D-8226-4D17CDECE382}" type="sibTrans" cxnId="{353B7373-FB0D-4D83-8787-310057E4F4FB}">
      <dgm:prSet/>
      <dgm:spPr/>
      <dgm:t>
        <a:bodyPr/>
        <a:lstStyle/>
        <a:p>
          <a:endParaRPr lang="en-US"/>
        </a:p>
      </dgm:t>
    </dgm:pt>
    <dgm:pt modelId="{89DBAA43-B87D-49B6-8BC5-827A11F40951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dirty="0">
              <a:latin typeface="+mn-lt"/>
            </a:rPr>
            <a:t>6.            </a:t>
          </a:r>
          <a:r>
            <a:rPr lang="en-US" sz="14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Aft>
              <a:spcPct val="35000"/>
            </a:spcAft>
          </a:pPr>
          <a:endParaRPr lang="en-US" dirty="0"/>
        </a:p>
      </dgm:t>
    </dgm:pt>
    <dgm:pt modelId="{8D284CB1-E538-41AE-BBA7-04E3C2742617}" type="parTrans" cxnId="{63677A80-514C-4E7C-A85F-CF880AA8887A}">
      <dgm:prSet/>
      <dgm:spPr/>
      <dgm:t>
        <a:bodyPr/>
        <a:lstStyle/>
        <a:p>
          <a:endParaRPr lang="en-US"/>
        </a:p>
      </dgm:t>
    </dgm:pt>
    <dgm:pt modelId="{111D67EB-F02C-4E0B-A8DB-955543EEF663}" type="sibTrans" cxnId="{63677A80-514C-4E7C-A85F-CF880AA8887A}">
      <dgm:prSet/>
      <dgm:spPr/>
      <dgm:t>
        <a:bodyPr/>
        <a:lstStyle/>
        <a:p>
          <a:endParaRPr lang="en-US"/>
        </a:p>
      </dgm:t>
    </dgm:pt>
    <dgm:pt modelId="{00C5BD89-5CAF-4F27-8A84-1C4D9B2AF584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4.	</a:t>
          </a:r>
          <a:r>
            <a:rPr lang="en-US" sz="1400" spc="300" dirty="0">
              <a:latin typeface="+mn-lt"/>
            </a:rPr>
            <a:t>Friction</a:t>
          </a:r>
          <a:endParaRPr lang="en-US" sz="1300" spc="300" dirty="0"/>
        </a:p>
      </dgm:t>
    </dgm:pt>
    <dgm:pt modelId="{D93040BD-78C4-425B-A9AA-D61C6EBF0E43}" type="parTrans" cxnId="{89B1785A-E137-4651-8E62-C29B020BA72A}">
      <dgm:prSet/>
      <dgm:spPr/>
      <dgm:t>
        <a:bodyPr/>
        <a:lstStyle/>
        <a:p>
          <a:endParaRPr lang="en-US"/>
        </a:p>
      </dgm:t>
    </dgm:pt>
    <dgm:pt modelId="{4594296B-C25A-4A0C-AAC6-336BCE53121A}" type="sibTrans" cxnId="{89B1785A-E137-4651-8E62-C29B020BA72A}">
      <dgm:prSet/>
      <dgm:spPr/>
      <dgm:t>
        <a:bodyPr/>
        <a:lstStyle/>
        <a:p>
          <a:endParaRPr lang="en-US"/>
        </a:p>
      </dgm:t>
    </dgm:pt>
    <dgm:pt modelId="{3D938BBA-439F-4E3F-8D72-E78EB9C5C216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2.	</a:t>
          </a:r>
          <a:r>
            <a:rPr lang="en-US" sz="1400" spc="300" dirty="0">
              <a:latin typeface="+mn-lt"/>
            </a:rPr>
            <a:t>Speed</a:t>
          </a:r>
          <a:endParaRPr lang="en-US" sz="1300" spc="300" dirty="0"/>
        </a:p>
      </dgm:t>
    </dgm:pt>
    <dgm:pt modelId="{616FCEBA-80D3-4D32-BF43-F94B5131583C}" type="parTrans" cxnId="{0E59AE9B-29E7-455D-9CDF-E36C6E2E88AF}">
      <dgm:prSet/>
      <dgm:spPr/>
      <dgm:t>
        <a:bodyPr/>
        <a:lstStyle/>
        <a:p>
          <a:endParaRPr lang="en-US"/>
        </a:p>
      </dgm:t>
    </dgm:pt>
    <dgm:pt modelId="{1824A9E3-ED21-49A7-9FBB-FF6768974117}" type="sibTrans" cxnId="{0E59AE9B-29E7-455D-9CDF-E36C6E2E88AF}">
      <dgm:prSet/>
      <dgm:spPr/>
      <dgm:t>
        <a:bodyPr/>
        <a:lstStyle/>
        <a:p>
          <a:endParaRPr lang="en-US"/>
        </a:p>
      </dgm:t>
    </dgm:pt>
    <dgm:pt modelId="{76FB05D1-8EE9-4A7D-A0D3-537957FAB489}">
      <dgm:prSet phldrT="[Text]" custT="1"/>
      <dgm:spPr>
        <a:solidFill>
          <a:schemeClr val="bg1">
            <a:lumMod val="85000"/>
            <a:alpha val="90000"/>
          </a:schemeClr>
        </a:solidFill>
        <a:ln>
          <a:solidFill>
            <a:srgbClr val="A9C738"/>
          </a:solidFill>
        </a:ln>
      </dgm:spPr>
      <dgm:t>
        <a:bodyPr/>
        <a:lstStyle/>
        <a:p>
          <a:pPr algn="l"/>
          <a:r>
            <a:rPr lang="en-US" sz="1400" dirty="0">
              <a:latin typeface="+mn-lt"/>
            </a:rPr>
            <a:t>3.	</a:t>
          </a:r>
          <a:r>
            <a:rPr lang="en-US" sz="1400" spc="300" dirty="0">
              <a:latin typeface="+mn-lt"/>
            </a:rPr>
            <a:t>Hinge Inclination</a:t>
          </a:r>
          <a:endParaRPr lang="en-US" sz="1300" spc="300" dirty="0"/>
        </a:p>
      </dgm:t>
    </dgm:pt>
    <dgm:pt modelId="{7031EA10-399D-48A0-81E7-B11371E8DED6}" type="parTrans" cxnId="{9E508045-8B28-4668-8930-76023F93E847}">
      <dgm:prSet/>
      <dgm:spPr/>
      <dgm:t>
        <a:bodyPr/>
        <a:lstStyle/>
        <a:p>
          <a:endParaRPr lang="en-US"/>
        </a:p>
      </dgm:t>
    </dgm:pt>
    <dgm:pt modelId="{EE2CD24B-0799-4E65-8BA9-FBE0CBC84D83}" type="sibTrans" cxnId="{9E508045-8B28-4668-8930-76023F93E847}">
      <dgm:prSet/>
      <dgm:spPr/>
      <dgm:t>
        <a:bodyPr/>
        <a:lstStyle/>
        <a:p>
          <a:endParaRPr lang="en-US"/>
        </a:p>
      </dgm:t>
    </dgm:pt>
    <dgm:pt modelId="{E170B94D-6713-45EF-9C9C-A98BF4D5E01F}" type="pres">
      <dgm:prSet presAssocID="{73F692C7-87ED-4214-AF3C-15FA83E9557B}" presName="compositeShape" presStyleCnt="0">
        <dgm:presLayoutVars>
          <dgm:dir/>
          <dgm:resizeHandles/>
        </dgm:presLayoutVars>
      </dgm:prSet>
      <dgm:spPr/>
    </dgm:pt>
    <dgm:pt modelId="{57713446-329C-44E2-82D7-65172C482C6B}" type="pres">
      <dgm:prSet presAssocID="{73F692C7-87ED-4214-AF3C-15FA83E9557B}" presName="pyramid" presStyleLbl="node1" presStyleIdx="0" presStyleCnt="1"/>
      <dgm:spPr>
        <a:solidFill>
          <a:srgbClr val="A9C738">
            <a:alpha val="51000"/>
          </a:srgbClr>
        </a:solidFill>
      </dgm:spPr>
    </dgm:pt>
    <dgm:pt modelId="{038F76F3-BB29-4868-BBCF-B80FA11B42D6}" type="pres">
      <dgm:prSet presAssocID="{73F692C7-87ED-4214-AF3C-15FA83E9557B}" presName="theList" presStyleCnt="0"/>
      <dgm:spPr/>
    </dgm:pt>
    <dgm:pt modelId="{3732103D-2F5A-437E-867D-542A900C0B2B}" type="pres">
      <dgm:prSet presAssocID="{1490568E-AC6A-4767-BEA4-92ADCABAA049}" presName="aNode" presStyleLbl="fgAcc1" presStyleIdx="0" presStyleCnt="6" custLinFactNeighborX="-2198" custLinFactNeighborY="64523">
        <dgm:presLayoutVars>
          <dgm:bulletEnabled val="1"/>
        </dgm:presLayoutVars>
      </dgm:prSet>
      <dgm:spPr/>
    </dgm:pt>
    <dgm:pt modelId="{05A7EFC5-0FA7-428D-A8FF-46DDF460DBF7}" type="pres">
      <dgm:prSet presAssocID="{1490568E-AC6A-4767-BEA4-92ADCABAA049}" presName="aSpace" presStyleCnt="0"/>
      <dgm:spPr/>
    </dgm:pt>
    <dgm:pt modelId="{FD74FE84-3577-421B-87ED-A920440FA140}" type="pres">
      <dgm:prSet presAssocID="{3D938BBA-439F-4E3F-8D72-E78EB9C5C216}" presName="aNode" presStyleLbl="fgAcc1" presStyleIdx="1" presStyleCnt="6" custLinFactNeighborX="-2198" custLinFactNeighborY="64523">
        <dgm:presLayoutVars>
          <dgm:bulletEnabled val="1"/>
        </dgm:presLayoutVars>
      </dgm:prSet>
      <dgm:spPr/>
    </dgm:pt>
    <dgm:pt modelId="{3F3028BD-36C5-457F-8B9C-A3F067ED1252}" type="pres">
      <dgm:prSet presAssocID="{3D938BBA-439F-4E3F-8D72-E78EB9C5C216}" presName="aSpace" presStyleCnt="0"/>
      <dgm:spPr/>
    </dgm:pt>
    <dgm:pt modelId="{B0E73BF1-0289-4819-8496-A3FF6F188E80}" type="pres">
      <dgm:prSet presAssocID="{76FB05D1-8EE9-4A7D-A0D3-537957FAB489}" presName="aNode" presStyleLbl="fgAcc1" presStyleIdx="2" presStyleCnt="6" custLinFactNeighborX="-2198" custLinFactNeighborY="64523">
        <dgm:presLayoutVars>
          <dgm:bulletEnabled val="1"/>
        </dgm:presLayoutVars>
      </dgm:prSet>
      <dgm:spPr/>
    </dgm:pt>
    <dgm:pt modelId="{3FE8F136-2C16-4BA9-AEE6-5FB1054309ED}" type="pres">
      <dgm:prSet presAssocID="{76FB05D1-8EE9-4A7D-A0D3-537957FAB489}" presName="aSpace" presStyleCnt="0"/>
      <dgm:spPr/>
    </dgm:pt>
    <dgm:pt modelId="{DEDE85DA-D593-4D93-83E5-313FE9CEC9D3}" type="pres">
      <dgm:prSet presAssocID="{00C5BD89-5CAF-4F27-8A84-1C4D9B2AF584}" presName="aNode" presStyleLbl="fgAcc1" presStyleIdx="3" presStyleCnt="6" custLinFactNeighborX="-2198" custLinFactNeighborY="64523">
        <dgm:presLayoutVars>
          <dgm:bulletEnabled val="1"/>
        </dgm:presLayoutVars>
      </dgm:prSet>
      <dgm:spPr/>
    </dgm:pt>
    <dgm:pt modelId="{5860AD13-32F9-42C5-BA90-E32AA5EB716B}" type="pres">
      <dgm:prSet presAssocID="{00C5BD89-5CAF-4F27-8A84-1C4D9B2AF584}" presName="aSpace" presStyleCnt="0"/>
      <dgm:spPr/>
    </dgm:pt>
    <dgm:pt modelId="{EE7D0E25-86B6-4834-8FE6-9D856C57FC3F}" type="pres">
      <dgm:prSet presAssocID="{1C1DBA63-8E63-479E-A2D6-5E56EA3C7BFC}" presName="aNode" presStyleLbl="fgAcc1" presStyleIdx="4" presStyleCnt="6" custLinFactNeighborX="-2198" custLinFactNeighborY="64523">
        <dgm:presLayoutVars>
          <dgm:bulletEnabled val="1"/>
        </dgm:presLayoutVars>
      </dgm:prSet>
      <dgm:spPr/>
    </dgm:pt>
    <dgm:pt modelId="{1D2F0E30-17E4-437A-A142-06AF418B31C4}" type="pres">
      <dgm:prSet presAssocID="{1C1DBA63-8E63-479E-A2D6-5E56EA3C7BFC}" presName="aSpace" presStyleCnt="0"/>
      <dgm:spPr/>
    </dgm:pt>
    <dgm:pt modelId="{9145CA59-A480-4302-BD50-8E24867A55D6}" type="pres">
      <dgm:prSet presAssocID="{89DBAA43-B87D-49B6-8BC5-827A11F40951}" presName="aNode" presStyleLbl="fgAcc1" presStyleIdx="5" presStyleCnt="6" custLinFactNeighborX="-2198" custLinFactNeighborY="64523">
        <dgm:presLayoutVars>
          <dgm:bulletEnabled val="1"/>
        </dgm:presLayoutVars>
      </dgm:prSet>
      <dgm:spPr/>
    </dgm:pt>
    <dgm:pt modelId="{7F2D6C35-A0B6-4875-A8F7-ADAB10337888}" type="pres">
      <dgm:prSet presAssocID="{89DBAA43-B87D-49B6-8BC5-827A11F40951}" presName="aSpace" presStyleCnt="0"/>
      <dgm:spPr/>
    </dgm:pt>
  </dgm:ptLst>
  <dgm:cxnLst>
    <dgm:cxn modelId="{BCEDA42B-FBFA-404E-AEE0-0FBB84825389}" srcId="{73F692C7-87ED-4214-AF3C-15FA83E9557B}" destId="{1490568E-AC6A-4767-BEA4-92ADCABAA049}" srcOrd="0" destOrd="0" parTransId="{A4694A0D-FD42-4D8A-9F00-EAF469BA02FA}" sibTransId="{FFCA37C0-D0AF-41F2-83FA-080AEFC442B8}"/>
    <dgm:cxn modelId="{9E508045-8B28-4668-8930-76023F93E847}" srcId="{73F692C7-87ED-4214-AF3C-15FA83E9557B}" destId="{76FB05D1-8EE9-4A7D-A0D3-537957FAB489}" srcOrd="2" destOrd="0" parTransId="{7031EA10-399D-48A0-81E7-B11371E8DED6}" sibTransId="{EE2CD24B-0799-4E65-8BA9-FBE0CBC84D83}"/>
    <dgm:cxn modelId="{B927D04D-C92B-459C-B3C7-243BC988A0E6}" type="presOf" srcId="{89DBAA43-B87D-49B6-8BC5-827A11F40951}" destId="{9145CA59-A480-4302-BD50-8E24867A55D6}" srcOrd="0" destOrd="0" presId="urn:microsoft.com/office/officeart/2005/8/layout/pyramid2"/>
    <dgm:cxn modelId="{D6DD7172-A565-455C-8A51-B711B6650817}" type="presOf" srcId="{76FB05D1-8EE9-4A7D-A0D3-537957FAB489}" destId="{B0E73BF1-0289-4819-8496-A3FF6F188E80}" srcOrd="0" destOrd="0" presId="urn:microsoft.com/office/officeart/2005/8/layout/pyramid2"/>
    <dgm:cxn modelId="{353B7373-FB0D-4D83-8787-310057E4F4FB}" srcId="{73F692C7-87ED-4214-AF3C-15FA83E9557B}" destId="{1C1DBA63-8E63-479E-A2D6-5E56EA3C7BFC}" srcOrd="4" destOrd="0" parTransId="{639F5E73-A709-468D-B0FD-A86DD8345D0A}" sibTransId="{C903D45A-D1A4-487D-8226-4D17CDECE382}"/>
    <dgm:cxn modelId="{DEEEDF74-683F-4660-9C65-E598572358DD}" type="presOf" srcId="{73F692C7-87ED-4214-AF3C-15FA83E9557B}" destId="{E170B94D-6713-45EF-9C9C-A98BF4D5E01F}" srcOrd="0" destOrd="0" presId="urn:microsoft.com/office/officeart/2005/8/layout/pyramid2"/>
    <dgm:cxn modelId="{89B1785A-E137-4651-8E62-C29B020BA72A}" srcId="{73F692C7-87ED-4214-AF3C-15FA83E9557B}" destId="{00C5BD89-5CAF-4F27-8A84-1C4D9B2AF584}" srcOrd="3" destOrd="0" parTransId="{D93040BD-78C4-425B-A9AA-D61C6EBF0E43}" sibTransId="{4594296B-C25A-4A0C-AAC6-336BCE53121A}"/>
    <dgm:cxn modelId="{63677A80-514C-4E7C-A85F-CF880AA8887A}" srcId="{73F692C7-87ED-4214-AF3C-15FA83E9557B}" destId="{89DBAA43-B87D-49B6-8BC5-827A11F40951}" srcOrd="5" destOrd="0" parTransId="{8D284CB1-E538-41AE-BBA7-04E3C2742617}" sibTransId="{111D67EB-F02C-4E0B-A8DB-955543EEF663}"/>
    <dgm:cxn modelId="{963F8282-E56A-4433-AAFD-B67CF5863527}" type="presOf" srcId="{1C1DBA63-8E63-479E-A2D6-5E56EA3C7BFC}" destId="{EE7D0E25-86B6-4834-8FE6-9D856C57FC3F}" srcOrd="0" destOrd="0" presId="urn:microsoft.com/office/officeart/2005/8/layout/pyramid2"/>
    <dgm:cxn modelId="{0E59AE9B-29E7-455D-9CDF-E36C6E2E88AF}" srcId="{73F692C7-87ED-4214-AF3C-15FA83E9557B}" destId="{3D938BBA-439F-4E3F-8D72-E78EB9C5C216}" srcOrd="1" destOrd="0" parTransId="{616FCEBA-80D3-4D32-BF43-F94B5131583C}" sibTransId="{1824A9E3-ED21-49A7-9FBB-FF6768974117}"/>
    <dgm:cxn modelId="{DFE9C8D9-17A8-48EF-8F23-37CCBA91C98D}" type="presOf" srcId="{3D938BBA-439F-4E3F-8D72-E78EB9C5C216}" destId="{FD74FE84-3577-421B-87ED-A920440FA140}" srcOrd="0" destOrd="0" presId="urn:microsoft.com/office/officeart/2005/8/layout/pyramid2"/>
    <dgm:cxn modelId="{D2E756DB-1BDE-47DC-8909-43A259F150D7}" type="presOf" srcId="{1490568E-AC6A-4767-BEA4-92ADCABAA049}" destId="{3732103D-2F5A-437E-867D-542A900C0B2B}" srcOrd="0" destOrd="0" presId="urn:microsoft.com/office/officeart/2005/8/layout/pyramid2"/>
    <dgm:cxn modelId="{898FD2EC-CE2E-43CB-B7FE-A97878865E82}" type="presOf" srcId="{00C5BD89-5CAF-4F27-8A84-1C4D9B2AF584}" destId="{DEDE85DA-D593-4D93-83E5-313FE9CEC9D3}" srcOrd="0" destOrd="0" presId="urn:microsoft.com/office/officeart/2005/8/layout/pyramid2"/>
    <dgm:cxn modelId="{E6448E0F-A7F2-4049-AB66-56035BE2D129}" type="presParOf" srcId="{E170B94D-6713-45EF-9C9C-A98BF4D5E01F}" destId="{57713446-329C-44E2-82D7-65172C482C6B}" srcOrd="0" destOrd="0" presId="urn:microsoft.com/office/officeart/2005/8/layout/pyramid2"/>
    <dgm:cxn modelId="{1184C330-C9BF-4B9F-9FEF-AE03B0B47D4E}" type="presParOf" srcId="{E170B94D-6713-45EF-9C9C-A98BF4D5E01F}" destId="{038F76F3-BB29-4868-BBCF-B80FA11B42D6}" srcOrd="1" destOrd="0" presId="urn:microsoft.com/office/officeart/2005/8/layout/pyramid2"/>
    <dgm:cxn modelId="{E704738F-E4CC-4083-95AC-CAB3A2FE9822}" type="presParOf" srcId="{038F76F3-BB29-4868-BBCF-B80FA11B42D6}" destId="{3732103D-2F5A-437E-867D-542A900C0B2B}" srcOrd="0" destOrd="0" presId="urn:microsoft.com/office/officeart/2005/8/layout/pyramid2"/>
    <dgm:cxn modelId="{67AA5854-AE30-4FBB-B22C-F70590C62FE8}" type="presParOf" srcId="{038F76F3-BB29-4868-BBCF-B80FA11B42D6}" destId="{05A7EFC5-0FA7-428D-A8FF-46DDF460DBF7}" srcOrd="1" destOrd="0" presId="urn:microsoft.com/office/officeart/2005/8/layout/pyramid2"/>
    <dgm:cxn modelId="{3D19922A-5657-49C0-B318-6AAEC88A929F}" type="presParOf" srcId="{038F76F3-BB29-4868-BBCF-B80FA11B42D6}" destId="{FD74FE84-3577-421B-87ED-A920440FA140}" srcOrd="2" destOrd="0" presId="urn:microsoft.com/office/officeart/2005/8/layout/pyramid2"/>
    <dgm:cxn modelId="{9A85FE24-C423-4D49-BDF9-077BBC0009A2}" type="presParOf" srcId="{038F76F3-BB29-4868-BBCF-B80FA11B42D6}" destId="{3F3028BD-36C5-457F-8B9C-A3F067ED1252}" srcOrd="3" destOrd="0" presId="urn:microsoft.com/office/officeart/2005/8/layout/pyramid2"/>
    <dgm:cxn modelId="{B849F3B9-E538-4A1C-A5F4-2111796F01F5}" type="presParOf" srcId="{038F76F3-BB29-4868-BBCF-B80FA11B42D6}" destId="{B0E73BF1-0289-4819-8496-A3FF6F188E80}" srcOrd="4" destOrd="0" presId="urn:microsoft.com/office/officeart/2005/8/layout/pyramid2"/>
    <dgm:cxn modelId="{EF9649DB-FD12-4E3F-8A68-349DE742831A}" type="presParOf" srcId="{038F76F3-BB29-4868-BBCF-B80FA11B42D6}" destId="{3FE8F136-2C16-4BA9-AEE6-5FB1054309ED}" srcOrd="5" destOrd="0" presId="urn:microsoft.com/office/officeart/2005/8/layout/pyramid2"/>
    <dgm:cxn modelId="{EB3AB3BB-248F-47B7-82FB-3BF9CA38DEC9}" type="presParOf" srcId="{038F76F3-BB29-4868-BBCF-B80FA11B42D6}" destId="{DEDE85DA-D593-4D93-83E5-313FE9CEC9D3}" srcOrd="6" destOrd="0" presId="urn:microsoft.com/office/officeart/2005/8/layout/pyramid2"/>
    <dgm:cxn modelId="{06E0F567-041E-4E1B-A35A-B30F3127769F}" type="presParOf" srcId="{038F76F3-BB29-4868-BBCF-B80FA11B42D6}" destId="{5860AD13-32F9-42C5-BA90-E32AA5EB716B}" srcOrd="7" destOrd="0" presId="urn:microsoft.com/office/officeart/2005/8/layout/pyramid2"/>
    <dgm:cxn modelId="{3AAD2E29-4506-4441-B919-18472B26CE9C}" type="presParOf" srcId="{038F76F3-BB29-4868-BBCF-B80FA11B42D6}" destId="{EE7D0E25-86B6-4834-8FE6-9D856C57FC3F}" srcOrd="8" destOrd="0" presId="urn:microsoft.com/office/officeart/2005/8/layout/pyramid2"/>
    <dgm:cxn modelId="{590A8FEE-6CCF-4320-9820-2AB567D812E7}" type="presParOf" srcId="{038F76F3-BB29-4868-BBCF-B80FA11B42D6}" destId="{1D2F0E30-17E4-437A-A142-06AF418B31C4}" srcOrd="9" destOrd="0" presId="urn:microsoft.com/office/officeart/2005/8/layout/pyramid2"/>
    <dgm:cxn modelId="{E895D343-BA05-4BB8-996C-BAF2AF0F169D}" type="presParOf" srcId="{038F76F3-BB29-4868-BBCF-B80FA11B42D6}" destId="{9145CA59-A480-4302-BD50-8E24867A55D6}" srcOrd="10" destOrd="0" presId="urn:microsoft.com/office/officeart/2005/8/layout/pyramid2"/>
    <dgm:cxn modelId="{669CC291-F586-46E7-AF34-523C29C57CFC}" type="presParOf" srcId="{038F76F3-BB29-4868-BBCF-B80FA11B42D6}" destId="{7F2D6C35-A0B6-4875-A8F7-ADAB10337888}" srcOrd="11" destOrd="0" presId="urn:microsoft.com/office/officeart/2005/8/layout/pyramid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C97461-1CCC-46D0-8610-53B91142ED02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4B5C86-9501-4B0A-AB31-4129AAB8D28B}">
      <dgm:prSet phldrT="[Text]" custT="1"/>
      <dgm:spPr>
        <a:solidFill>
          <a:srgbClr val="C6DA7C"/>
        </a:solidFill>
        <a:ln w="254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Monitor Quality</a:t>
          </a:r>
        </a:p>
      </dgm:t>
    </dgm:pt>
    <dgm:pt modelId="{AB8F02C5-0A41-45BE-8E33-D13EADFB803A}" type="parTrans" cxnId="{28DC0D25-24EE-4B31-BC22-45FD17CA599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4BC45F-C437-4EEC-9970-EE65F40E0B85}" type="sibTrans" cxnId="{28DC0D25-24EE-4B31-BC22-45FD17CA599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7D145E-49AC-4F2F-AA57-C39C5F0694FB}">
      <dgm:prSet phldrT="[Text]" custT="1"/>
      <dgm:spPr>
        <a:solidFill>
          <a:srgbClr val="C6DA7C"/>
        </a:solidFill>
        <a:ln>
          <a:solidFill>
            <a:srgbClr val="A9C738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spc="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Compare Designs</a:t>
          </a:r>
          <a:endParaRPr lang="en-US" sz="1200" spc="3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91F4C9-790B-45AF-AE4F-5387914D49D4}" type="parTrans" cxnId="{B44DA0B2-104C-4BDC-B33B-E483592950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7EB127-D889-4BA2-A92B-56A06D07763B}" type="sibTrans" cxnId="{B44DA0B2-104C-4BDC-B33B-E483592950D8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8AEEA9-F0A2-4ED2-BD12-2BDF183DFCEE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r>
            <a:rPr lang="en-US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Identify Quality Trends</a:t>
          </a:r>
        </a:p>
      </dgm:t>
    </dgm:pt>
    <dgm:pt modelId="{2032A475-5EA2-428E-BC83-65C18224BC8D}" type="parTrans" cxnId="{AD9D53B8-92DC-4575-90EF-15CCB1D952BB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C0FF46-8E25-4417-A165-DB9922FE3844}" type="sibTrans" cxnId="{AD9D53B8-92DC-4575-90EF-15CCB1D952B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9C8621-9194-4CFB-A4A8-E04877A760EF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Troubleshoot</a:t>
          </a:r>
        </a:p>
      </dgm:t>
    </dgm:pt>
    <dgm:pt modelId="{7ED10A63-0D1E-40F4-AACC-729FD11BDCB2}" type="parTrans" cxnId="{43259C26-54AB-4570-BAAE-70A45A41B21F}">
      <dgm:prSet/>
      <dgm:spPr>
        <a:solidFill>
          <a:srgbClr val="A9C738"/>
        </a:solidFill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C5D785-F476-47D8-912C-11223D773D03}" type="sibTrans" cxnId="{43259C26-54AB-4570-BAAE-70A45A41B21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40C45F-BC50-473D-9C8C-19E7F85E0633}">
      <dgm:prSet custT="1"/>
      <dgm:spPr>
        <a:noFill/>
        <a:ln w="12700">
          <a:solidFill>
            <a:srgbClr val="A9C738"/>
          </a:solidFill>
        </a:ln>
      </dgm:spPr>
      <dgm:t>
        <a:bodyPr/>
        <a:lstStyle/>
        <a:p>
          <a:r>
            <a:rPr lang="en-US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Determine Key Differences</a:t>
          </a:r>
          <a:endParaRPr lang="en-US" sz="1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AC4FA6-94F4-43BF-BC7C-7CEC3FE7C531}" type="parTrans" cxnId="{62EA4013-84D8-4C65-B9CD-6C476B760EC9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D795D6-C711-436C-91AE-BE0121401490}" type="sibTrans" cxnId="{62EA4013-84D8-4C65-B9CD-6C476B760EC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970205-0F3D-4134-8821-7F077A67A99C}">
      <dgm:prSet phldrT="[Text]" custT="1"/>
      <dgm:spPr>
        <a:solidFill>
          <a:srgbClr val="C6DA7C"/>
        </a:solidFill>
        <a:ln w="254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Improve  Designs</a:t>
          </a:r>
        </a:p>
      </dgm:t>
    </dgm:pt>
    <dgm:pt modelId="{3003B564-61ED-435A-BBA1-A55470B61113}" type="parTrans" cxnId="{AAE92E9D-AC4C-4467-9434-F1D7B19D069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29EF0E-8B3A-4518-A752-0C0EF86CCEAA}" type="sibTrans" cxnId="{AAE92E9D-AC4C-4467-9434-F1D7B19D069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146048-97D8-4867-A42B-455DC760FA67}">
      <dgm:prSet phldrT="[Text]" custT="1"/>
      <dgm:spPr>
        <a:solidFill>
          <a:srgbClr val="C6DA7C"/>
        </a:solidFill>
        <a:ln w="254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User  Satisfaction</a:t>
          </a:r>
        </a:p>
      </dgm:t>
    </dgm:pt>
    <dgm:pt modelId="{B8D43520-9525-40C7-88E9-2682596C6C85}" type="parTrans" cxnId="{1D9A1533-93E2-4A19-95E7-A15F6A8F5AD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052E38-8CBA-4022-8464-07AC6711146E}" type="sibTrans" cxnId="{1D9A1533-93E2-4A19-95E7-A15F6A8F5AD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970998-B7E9-4B4F-8C55-B9E2AA9679B5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Tune to Target Values</a:t>
          </a:r>
        </a:p>
      </dgm:t>
    </dgm:pt>
    <dgm:pt modelId="{B80F8E2D-F125-4E80-9DD4-DEA95C0EB47B}" type="parTrans" cxnId="{4E2C9664-ECD1-4650-96EB-19F5BAC698AD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ACB1AC-E176-4492-8CE6-DE4D4E5EA37D}" type="sibTrans" cxnId="{4E2C9664-ECD1-4650-96EB-19F5BAC698A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DC4FA4-E85F-4B29-9C64-339FB798A5C4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r>
            <a:rPr lang="en-US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Chart Subjective Impressions</a:t>
          </a:r>
          <a:endParaRPr lang="en-US" sz="1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376D4D-CC1C-459B-9F84-77B7E4FD9E23}" type="parTrans" cxnId="{B3C9274C-C85E-42E4-920E-6DCB1A91487D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F63769-2890-4BCB-80F8-6E2E5DD9B752}" type="sibTrans" cxnId="{B3C9274C-C85E-42E4-920E-6DCB1A91487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73F06C-626D-406B-8052-ED9682C56373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Determine Door Signature</a:t>
          </a:r>
        </a:p>
      </dgm:t>
    </dgm:pt>
    <dgm:pt modelId="{4A7B611D-383F-426E-BEBF-8A68A3C1B601}" type="parTrans" cxnId="{6E373855-46FF-4C00-8DA2-54939D487B5A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2AF88B-FA74-47EB-8940-3A4A658DC620}" type="sibTrans" cxnId="{6E373855-46FF-4C00-8DA2-54939D487B5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2C421E-2B3E-49D9-BC57-DCF6C8404EF2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Analyze Influence of Components</a:t>
          </a:r>
        </a:p>
      </dgm:t>
    </dgm:pt>
    <dgm:pt modelId="{9662572F-6209-4D71-9CC9-910D6A6034B2}" type="parTrans" cxnId="{C21DEF00-8490-4BBC-8F3B-A150891DD4CB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FDE2F8-A769-4330-A8CC-879C28CF5A2C}" type="sibTrans" cxnId="{C21DEF00-8490-4BBC-8F3B-A150891DD4C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29FE8A-C68E-4B4F-8D10-3AD6F3BDBDF2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Mimic Door Signature</a:t>
          </a:r>
        </a:p>
      </dgm:t>
    </dgm:pt>
    <dgm:pt modelId="{F72260E3-C1FC-4EA0-B281-6A3AA7F130F4}" type="parTrans" cxnId="{D4AFF371-4D4C-4BCD-AE83-D95F7638955E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FAC7F-4A1C-493B-8D01-1433EAB3E9D1}" type="sibTrans" cxnId="{D4AFF371-4D4C-4BCD-AE83-D95F763895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AB0966-9AEF-4ED3-88FD-618902FC3854}">
      <dgm:prSet custT="1"/>
      <dgm:spPr>
        <a:noFill/>
        <a:ln w="12700" cap="flat" cmpd="sng" algn="ctr">
          <a:solidFill>
            <a:srgbClr val="A9C738"/>
          </a:solidFill>
          <a:prstDash val="solid"/>
        </a:ln>
        <a:effectLst/>
      </dgm:spPr>
      <dgm:t>
        <a:bodyPr spcFirstLastPara="0" vert="horz" wrap="square" lIns="24765" tIns="16510" rIns="24765" bIns="16510" numCol="1" spcCol="1270" anchor="ctr" anchorCtr="0"/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Durability </a:t>
          </a: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and Degradation</a:t>
          </a:r>
        </a:p>
      </dgm:t>
    </dgm:pt>
    <dgm:pt modelId="{B9102AF9-F800-4A46-9DE1-249458A79A1D}" type="parTrans" cxnId="{AF443C91-2A17-44C2-94E6-63BEF108387E}">
      <dgm:prSet/>
      <dgm:spPr>
        <a:ln w="12700">
          <a:solidFill>
            <a:srgbClr val="A9C738"/>
          </a:solidFill>
        </a:ln>
      </dgm:spPr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3D6ACE-80DA-4E31-B6FB-551F51C8EFFB}" type="sibTrans" cxnId="{AF443C91-2A17-44C2-94E6-63BEF108387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FB75CE-9C6C-4F09-9E1C-F762CFC567F8}" type="pres">
      <dgm:prSet presAssocID="{6BC97461-1CCC-46D0-8610-53B91142ED0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10CF317-45D9-4542-9761-A3789DD073C2}" type="pres">
      <dgm:prSet presAssocID="{E24B5C86-9501-4B0A-AB31-4129AAB8D28B}" presName="root" presStyleCnt="0"/>
      <dgm:spPr/>
    </dgm:pt>
    <dgm:pt modelId="{733815C9-A29C-4FA7-8DB5-6A6FF7FC9D31}" type="pres">
      <dgm:prSet presAssocID="{E24B5C86-9501-4B0A-AB31-4129AAB8D28B}" presName="rootComposite" presStyleCnt="0"/>
      <dgm:spPr/>
    </dgm:pt>
    <dgm:pt modelId="{2149D69E-A5A8-4A61-BD64-138E8AD898B8}" type="pres">
      <dgm:prSet presAssocID="{E24B5C86-9501-4B0A-AB31-4129AAB8D28B}" presName="rootText" presStyleLbl="node1" presStyleIdx="0" presStyleCnt="4" custLinFactX="100000" custLinFactNeighborX="117698"/>
      <dgm:spPr>
        <a:xfrm>
          <a:off x="3422695" y="1130"/>
          <a:ext cx="1378669" cy="689334"/>
        </a:xfrm>
        <a:prstGeom prst="roundRect">
          <a:avLst>
            <a:gd name="adj" fmla="val 10000"/>
          </a:avLst>
        </a:prstGeom>
      </dgm:spPr>
    </dgm:pt>
    <dgm:pt modelId="{8B79B3EF-356B-47A7-AFAA-0560CB0576A2}" type="pres">
      <dgm:prSet presAssocID="{E24B5C86-9501-4B0A-AB31-4129AAB8D28B}" presName="rootConnector" presStyleLbl="node1" presStyleIdx="0" presStyleCnt="4"/>
      <dgm:spPr/>
    </dgm:pt>
    <dgm:pt modelId="{36E19B56-E43E-42C2-8A01-0C29E07556FE}" type="pres">
      <dgm:prSet presAssocID="{E24B5C86-9501-4B0A-AB31-4129AAB8D28B}" presName="childShape" presStyleCnt="0"/>
      <dgm:spPr/>
    </dgm:pt>
    <dgm:pt modelId="{663354B4-F074-4DBB-85A5-C99F21663047}" type="pres">
      <dgm:prSet presAssocID="{7ED10A63-0D1E-40F4-AACC-729FD11BDCB2}" presName="Name13" presStyleLbl="parChTrans1D2" presStyleIdx="0" presStyleCnt="9"/>
      <dgm:spPr/>
    </dgm:pt>
    <dgm:pt modelId="{02F3E749-D1E4-4038-B3C1-A65EEC9CE12E}" type="pres">
      <dgm:prSet presAssocID="{EC9C8621-9194-4CFB-A4A8-E04877A760EF}" presName="childText" presStyleLbl="bgAcc1" presStyleIdx="0" presStyleCnt="9" custLinFactX="100000" custLinFactNeighborX="172116">
        <dgm:presLayoutVars>
          <dgm:bulletEnabled val="1"/>
        </dgm:presLayoutVars>
      </dgm:prSet>
      <dgm:spPr>
        <a:xfrm>
          <a:off x="3698358" y="862798"/>
          <a:ext cx="1102935" cy="689334"/>
        </a:xfrm>
        <a:prstGeom prst="roundRect">
          <a:avLst>
            <a:gd name="adj" fmla="val 10000"/>
          </a:avLst>
        </a:prstGeom>
      </dgm:spPr>
    </dgm:pt>
    <dgm:pt modelId="{388EA239-141F-4304-B264-24E6ADFEFF72}" type="pres">
      <dgm:prSet presAssocID="{2032A475-5EA2-428E-BC83-65C18224BC8D}" presName="Name13" presStyleLbl="parChTrans1D2" presStyleIdx="1" presStyleCnt="9"/>
      <dgm:spPr/>
    </dgm:pt>
    <dgm:pt modelId="{827C1132-5639-4D3F-8A01-A2155FF13321}" type="pres">
      <dgm:prSet presAssocID="{238AEEA9-F0A2-4ED2-BD12-2BDF183DFCEE}" presName="childText" presStyleLbl="bgAcc1" presStyleIdx="1" presStyleCnt="9" custLinFactX="100000" custLinFactNeighborX="172116">
        <dgm:presLayoutVars>
          <dgm:bulletEnabled val="1"/>
        </dgm:presLayoutVars>
      </dgm:prSet>
      <dgm:spPr>
        <a:xfrm>
          <a:off x="3698358" y="1724466"/>
          <a:ext cx="1102935" cy="689334"/>
        </a:xfrm>
        <a:prstGeom prst="roundRect">
          <a:avLst>
            <a:gd name="adj" fmla="val 10000"/>
          </a:avLst>
        </a:prstGeom>
      </dgm:spPr>
    </dgm:pt>
    <dgm:pt modelId="{496AF7AE-5A42-4667-8311-40BCED5DFBBF}" type="pres">
      <dgm:prSet presAssocID="{517D145E-49AC-4F2F-AA57-C39C5F0694FB}" presName="root" presStyleCnt="0"/>
      <dgm:spPr/>
    </dgm:pt>
    <dgm:pt modelId="{7B3825A2-F3BD-4CC6-8DEE-118D76F9169C}" type="pres">
      <dgm:prSet presAssocID="{517D145E-49AC-4F2F-AA57-C39C5F0694FB}" presName="rootComposite" presStyleCnt="0"/>
      <dgm:spPr/>
    </dgm:pt>
    <dgm:pt modelId="{9EDBEE64-BF16-4F04-AADC-536426719174}" type="pres">
      <dgm:prSet presAssocID="{517D145E-49AC-4F2F-AA57-C39C5F0694FB}" presName="rootText" presStyleLbl="node1" presStyleIdx="1" presStyleCnt="4" custLinFactX="-53981" custLinFactNeighborX="-100000"/>
      <dgm:spPr/>
    </dgm:pt>
    <dgm:pt modelId="{CBA5EFDA-0C8F-467D-BEB4-540B3AE96151}" type="pres">
      <dgm:prSet presAssocID="{517D145E-49AC-4F2F-AA57-C39C5F0694FB}" presName="rootConnector" presStyleLbl="node1" presStyleIdx="1" presStyleCnt="4"/>
      <dgm:spPr/>
    </dgm:pt>
    <dgm:pt modelId="{EB45CA01-FD30-4D4E-B3E7-8B2F7F9FA055}" type="pres">
      <dgm:prSet presAssocID="{517D145E-49AC-4F2F-AA57-C39C5F0694FB}" presName="childShape" presStyleCnt="0"/>
      <dgm:spPr/>
    </dgm:pt>
    <dgm:pt modelId="{D257EE22-7BA6-4163-8C88-34FC0232EAA9}" type="pres">
      <dgm:prSet presAssocID="{1AAC4FA6-94F4-43BF-BC7C-7CEC3FE7C531}" presName="Name13" presStyleLbl="parChTrans1D2" presStyleIdx="2" presStyleCnt="9"/>
      <dgm:spPr/>
    </dgm:pt>
    <dgm:pt modelId="{0F5269C8-855B-4841-9390-261423E7F016}" type="pres">
      <dgm:prSet presAssocID="{1440C45F-BC50-473D-9C8C-19E7F85E0633}" presName="childText" presStyleLbl="bgAcc1" presStyleIdx="2" presStyleCnt="9" custLinFactX="-92477" custLinFactNeighborX="-100000">
        <dgm:presLayoutVars>
          <dgm:bulletEnabled val="1"/>
        </dgm:presLayoutVars>
      </dgm:prSet>
      <dgm:spPr/>
    </dgm:pt>
    <dgm:pt modelId="{DA036F3F-CA1D-48A9-A69C-6E6CA7272F23}" type="pres">
      <dgm:prSet presAssocID="{F72260E3-C1FC-4EA0-B281-6A3AA7F130F4}" presName="Name13" presStyleLbl="parChTrans1D2" presStyleIdx="3" presStyleCnt="9"/>
      <dgm:spPr/>
    </dgm:pt>
    <dgm:pt modelId="{F56765B6-4CB0-4722-87E0-2AA8B1F93E20}" type="pres">
      <dgm:prSet presAssocID="{9929FE8A-C68E-4B4F-8D10-3AD6F3BDBDF2}" presName="childText" presStyleLbl="bgAcc1" presStyleIdx="3" presStyleCnt="9" custLinFactX="-92477" custLinFactNeighborX="-100000">
        <dgm:presLayoutVars>
          <dgm:bulletEnabled val="1"/>
        </dgm:presLayoutVars>
      </dgm:prSet>
      <dgm:spPr>
        <a:xfrm>
          <a:off x="297533" y="1724466"/>
          <a:ext cx="1102935" cy="689334"/>
        </a:xfrm>
        <a:prstGeom prst="roundRect">
          <a:avLst>
            <a:gd name="adj" fmla="val 10000"/>
          </a:avLst>
        </a:prstGeom>
      </dgm:spPr>
    </dgm:pt>
    <dgm:pt modelId="{873BBD75-7924-4BB0-A29D-4380A49271BC}" type="pres">
      <dgm:prSet presAssocID="{03970205-0F3D-4134-8821-7F077A67A99C}" presName="root" presStyleCnt="0"/>
      <dgm:spPr/>
    </dgm:pt>
    <dgm:pt modelId="{04846A68-8EA2-4133-A9F1-FAEC22196D95}" type="pres">
      <dgm:prSet presAssocID="{03970205-0F3D-4134-8821-7F077A67A99C}" presName="rootComposite" presStyleCnt="0"/>
      <dgm:spPr/>
    </dgm:pt>
    <dgm:pt modelId="{B7A415EC-6D14-45E3-B18D-00506B484859}" type="pres">
      <dgm:prSet presAssocID="{03970205-0F3D-4134-8821-7F077A67A99C}" presName="rootText" presStyleLbl="node1" presStyleIdx="2" presStyleCnt="4" custLinFactX="-53981" custLinFactNeighborX="-100000"/>
      <dgm:spPr>
        <a:xfrm>
          <a:off x="1745144" y="1130"/>
          <a:ext cx="1378669" cy="689334"/>
        </a:xfrm>
        <a:prstGeom prst="roundRect">
          <a:avLst>
            <a:gd name="adj" fmla="val 10000"/>
          </a:avLst>
        </a:prstGeom>
      </dgm:spPr>
    </dgm:pt>
    <dgm:pt modelId="{A7218B07-136E-4139-AB8E-1F8335190CEC}" type="pres">
      <dgm:prSet presAssocID="{03970205-0F3D-4134-8821-7F077A67A99C}" presName="rootConnector" presStyleLbl="node1" presStyleIdx="2" presStyleCnt="4"/>
      <dgm:spPr/>
    </dgm:pt>
    <dgm:pt modelId="{BF09E80D-7F1E-47C3-BB6E-FD2B2B4D403B}" type="pres">
      <dgm:prSet presAssocID="{03970205-0F3D-4134-8821-7F077A67A99C}" presName="childShape" presStyleCnt="0"/>
      <dgm:spPr/>
    </dgm:pt>
    <dgm:pt modelId="{61018C56-95E9-4869-97F2-756C5730FC65}" type="pres">
      <dgm:prSet presAssocID="{B80F8E2D-F125-4E80-9DD4-DEA95C0EB47B}" presName="Name13" presStyleLbl="parChTrans1D2" presStyleIdx="4" presStyleCnt="9"/>
      <dgm:spPr/>
    </dgm:pt>
    <dgm:pt modelId="{6B8461A4-9F8E-4F05-927A-DABBEFFB3E1A}" type="pres">
      <dgm:prSet presAssocID="{AA970998-B7E9-4B4F-8C55-B9E2AA9679B5}" presName="childText" presStyleLbl="bgAcc1" presStyleIdx="4" presStyleCnt="9" custLinFactX="-92477" custLinFactNeighborX="-100000">
        <dgm:presLayoutVars>
          <dgm:bulletEnabled val="1"/>
        </dgm:presLayoutVars>
      </dgm:prSet>
      <dgm:spPr>
        <a:xfrm>
          <a:off x="2020870" y="862798"/>
          <a:ext cx="1102935" cy="689334"/>
        </a:xfrm>
        <a:prstGeom prst="roundRect">
          <a:avLst>
            <a:gd name="adj" fmla="val 10000"/>
          </a:avLst>
        </a:prstGeom>
      </dgm:spPr>
    </dgm:pt>
    <dgm:pt modelId="{64326C2A-D5C9-4E50-8BFF-5960C9407715}" type="pres">
      <dgm:prSet presAssocID="{9662572F-6209-4D71-9CC9-910D6A6034B2}" presName="Name13" presStyleLbl="parChTrans1D2" presStyleIdx="5" presStyleCnt="9"/>
      <dgm:spPr/>
    </dgm:pt>
    <dgm:pt modelId="{411E41DE-3BBE-4861-AD29-6882C06FA132}" type="pres">
      <dgm:prSet presAssocID="{542C421E-2B3E-49D9-BC57-DCF6C8404EF2}" presName="childText" presStyleLbl="bgAcc1" presStyleIdx="5" presStyleCnt="9" custLinFactX="-92477" custLinFactNeighborX="-100000">
        <dgm:presLayoutVars>
          <dgm:bulletEnabled val="1"/>
        </dgm:presLayoutVars>
      </dgm:prSet>
      <dgm:spPr>
        <a:xfrm>
          <a:off x="2020870" y="1724466"/>
          <a:ext cx="1102935" cy="689334"/>
        </a:xfrm>
        <a:prstGeom prst="roundRect">
          <a:avLst>
            <a:gd name="adj" fmla="val 10000"/>
          </a:avLst>
        </a:prstGeom>
      </dgm:spPr>
    </dgm:pt>
    <dgm:pt modelId="{88B8AAD5-E380-4D72-9C98-4EA17F1EE72C}" type="pres">
      <dgm:prSet presAssocID="{B9102AF9-F800-4A46-9DE1-249458A79A1D}" presName="Name13" presStyleLbl="parChTrans1D2" presStyleIdx="6" presStyleCnt="9"/>
      <dgm:spPr/>
    </dgm:pt>
    <dgm:pt modelId="{2CF8ABE8-59C8-4833-87D0-E7448BA04079}" type="pres">
      <dgm:prSet presAssocID="{62AB0966-9AEF-4ED3-88FD-618902FC3854}" presName="childText" presStyleLbl="bgAcc1" presStyleIdx="6" presStyleCnt="9" custLinFactX="-92477" custLinFactNeighborX="-100000">
        <dgm:presLayoutVars>
          <dgm:bulletEnabled val="1"/>
        </dgm:presLayoutVars>
      </dgm:prSet>
      <dgm:spPr>
        <a:xfrm>
          <a:off x="2020870" y="2586135"/>
          <a:ext cx="1102935" cy="689334"/>
        </a:xfrm>
        <a:prstGeom prst="roundRect">
          <a:avLst>
            <a:gd name="adj" fmla="val 10000"/>
          </a:avLst>
        </a:prstGeom>
      </dgm:spPr>
    </dgm:pt>
    <dgm:pt modelId="{72E491E0-B571-4758-AB8F-4B099DDD0FF2}" type="pres">
      <dgm:prSet presAssocID="{D2146048-97D8-4867-A42B-455DC760FA67}" presName="root" presStyleCnt="0"/>
      <dgm:spPr/>
    </dgm:pt>
    <dgm:pt modelId="{3835E984-6A24-4228-9034-1DF75FB7F793}" type="pres">
      <dgm:prSet presAssocID="{D2146048-97D8-4867-A42B-455DC760FA67}" presName="rootComposite" presStyleCnt="0"/>
      <dgm:spPr/>
    </dgm:pt>
    <dgm:pt modelId="{3EC60EBE-E50A-49B0-A1CB-3A6DB3912B19}" type="pres">
      <dgm:prSet presAssocID="{D2146048-97D8-4867-A42B-455DC760FA67}" presName="rootText" presStyleLbl="node1" presStyleIdx="3" presStyleCnt="4" custLinFactNeighborX="-35623"/>
      <dgm:spPr>
        <a:xfrm>
          <a:off x="5100246" y="1130"/>
          <a:ext cx="1378669" cy="689334"/>
        </a:xfrm>
        <a:prstGeom prst="roundRect">
          <a:avLst>
            <a:gd name="adj" fmla="val 10000"/>
          </a:avLst>
        </a:prstGeom>
      </dgm:spPr>
    </dgm:pt>
    <dgm:pt modelId="{EA055F95-B2D1-4F27-9599-35AAD1A64F54}" type="pres">
      <dgm:prSet presAssocID="{D2146048-97D8-4867-A42B-455DC760FA67}" presName="rootConnector" presStyleLbl="node1" presStyleIdx="3" presStyleCnt="4"/>
      <dgm:spPr/>
    </dgm:pt>
    <dgm:pt modelId="{F0D7FAF1-AADC-4FA1-AA24-88BDF1D85CFC}" type="pres">
      <dgm:prSet presAssocID="{D2146048-97D8-4867-A42B-455DC760FA67}" presName="childShape" presStyleCnt="0"/>
      <dgm:spPr/>
    </dgm:pt>
    <dgm:pt modelId="{9F5E50C2-DF5B-4499-90F6-E75F7078217F}" type="pres">
      <dgm:prSet presAssocID="{F3376D4D-CC1C-459B-9F84-77B7E4FD9E23}" presName="Name13" presStyleLbl="parChTrans1D2" presStyleIdx="7" presStyleCnt="9"/>
      <dgm:spPr/>
    </dgm:pt>
    <dgm:pt modelId="{CF736E56-4EB7-4B54-8A49-3A8A20F5E356}" type="pres">
      <dgm:prSet presAssocID="{6FDC4FA4-E85F-4B29-9C64-339FB798A5C4}" presName="childText" presStyleLbl="bgAcc1" presStyleIdx="7" presStyleCnt="9" custLinFactNeighborX="-44529">
        <dgm:presLayoutVars>
          <dgm:bulletEnabled val="1"/>
        </dgm:presLayoutVars>
      </dgm:prSet>
      <dgm:spPr>
        <a:xfrm>
          <a:off x="5375978" y="862798"/>
          <a:ext cx="1102935" cy="689334"/>
        </a:xfrm>
        <a:prstGeom prst="roundRect">
          <a:avLst>
            <a:gd name="adj" fmla="val 10000"/>
          </a:avLst>
        </a:prstGeom>
      </dgm:spPr>
    </dgm:pt>
    <dgm:pt modelId="{F9784D98-2CDF-4ED7-8D79-9F52463CD64A}" type="pres">
      <dgm:prSet presAssocID="{4A7B611D-383F-426E-BEBF-8A68A3C1B601}" presName="Name13" presStyleLbl="parChTrans1D2" presStyleIdx="8" presStyleCnt="9"/>
      <dgm:spPr/>
    </dgm:pt>
    <dgm:pt modelId="{6D9846EB-655C-4A16-B9AD-B39394137D52}" type="pres">
      <dgm:prSet presAssocID="{DF73F06C-626D-406B-8052-ED9682C56373}" presName="childText" presStyleLbl="bgAcc1" presStyleIdx="8" presStyleCnt="9" custLinFactNeighborX="-44529">
        <dgm:presLayoutVars>
          <dgm:bulletEnabled val="1"/>
        </dgm:presLayoutVars>
      </dgm:prSet>
      <dgm:spPr>
        <a:xfrm>
          <a:off x="5375978" y="1724466"/>
          <a:ext cx="1102935" cy="689334"/>
        </a:xfrm>
        <a:prstGeom prst="roundRect">
          <a:avLst>
            <a:gd name="adj" fmla="val 10000"/>
          </a:avLst>
        </a:prstGeom>
      </dgm:spPr>
    </dgm:pt>
  </dgm:ptLst>
  <dgm:cxnLst>
    <dgm:cxn modelId="{C21DEF00-8490-4BBC-8F3B-A150891DD4CB}" srcId="{03970205-0F3D-4134-8821-7F077A67A99C}" destId="{542C421E-2B3E-49D9-BC57-DCF6C8404EF2}" srcOrd="1" destOrd="0" parTransId="{9662572F-6209-4D71-9CC9-910D6A6034B2}" sibTransId="{BFFDE2F8-A769-4330-A8CC-879C28CF5A2C}"/>
    <dgm:cxn modelId="{438D7206-9AD0-4C1E-A1A5-4A844951B122}" type="presOf" srcId="{E24B5C86-9501-4B0A-AB31-4129AAB8D28B}" destId="{2149D69E-A5A8-4A61-BD64-138E8AD898B8}" srcOrd="0" destOrd="0" presId="urn:microsoft.com/office/officeart/2005/8/layout/hierarchy3"/>
    <dgm:cxn modelId="{62EA4013-84D8-4C65-B9CD-6C476B760EC9}" srcId="{517D145E-49AC-4F2F-AA57-C39C5F0694FB}" destId="{1440C45F-BC50-473D-9C8C-19E7F85E0633}" srcOrd="0" destOrd="0" parTransId="{1AAC4FA6-94F4-43BF-BC7C-7CEC3FE7C531}" sibTransId="{36D795D6-C711-436C-91AE-BE0121401490}"/>
    <dgm:cxn modelId="{8736F717-C640-4ED3-8962-AE233AA1CB90}" type="presOf" srcId="{9662572F-6209-4D71-9CC9-910D6A6034B2}" destId="{64326C2A-D5C9-4E50-8BFF-5960C9407715}" srcOrd="0" destOrd="0" presId="urn:microsoft.com/office/officeart/2005/8/layout/hierarchy3"/>
    <dgm:cxn modelId="{5061741C-6065-4FDC-B1A8-75292AF7B001}" type="presOf" srcId="{542C421E-2B3E-49D9-BC57-DCF6C8404EF2}" destId="{411E41DE-3BBE-4861-AD29-6882C06FA132}" srcOrd="0" destOrd="0" presId="urn:microsoft.com/office/officeart/2005/8/layout/hierarchy3"/>
    <dgm:cxn modelId="{28DC0D25-24EE-4B31-BC22-45FD17CA5990}" srcId="{6BC97461-1CCC-46D0-8610-53B91142ED02}" destId="{E24B5C86-9501-4B0A-AB31-4129AAB8D28B}" srcOrd="0" destOrd="0" parTransId="{AB8F02C5-0A41-45BE-8E33-D13EADFB803A}" sibTransId="{6A4BC45F-C437-4EEC-9970-EE65F40E0B85}"/>
    <dgm:cxn modelId="{F8449725-1D20-4DB1-BBA8-ED80F2C09453}" type="presOf" srcId="{1440C45F-BC50-473D-9C8C-19E7F85E0633}" destId="{0F5269C8-855B-4841-9390-261423E7F016}" srcOrd="0" destOrd="0" presId="urn:microsoft.com/office/officeart/2005/8/layout/hierarchy3"/>
    <dgm:cxn modelId="{43259C26-54AB-4570-BAAE-70A45A41B21F}" srcId="{E24B5C86-9501-4B0A-AB31-4129AAB8D28B}" destId="{EC9C8621-9194-4CFB-A4A8-E04877A760EF}" srcOrd="0" destOrd="0" parTransId="{7ED10A63-0D1E-40F4-AACC-729FD11BDCB2}" sibTransId="{7CC5D785-F476-47D8-912C-11223D773D03}"/>
    <dgm:cxn modelId="{A5A79828-CF29-4AB5-90B2-11EA3D94AF46}" type="presOf" srcId="{03970205-0F3D-4134-8821-7F077A67A99C}" destId="{B7A415EC-6D14-45E3-B18D-00506B484859}" srcOrd="0" destOrd="0" presId="urn:microsoft.com/office/officeart/2005/8/layout/hierarchy3"/>
    <dgm:cxn modelId="{BC448A2D-2C17-4C5A-BBDD-45059C843F8D}" type="presOf" srcId="{2032A475-5EA2-428E-BC83-65C18224BC8D}" destId="{388EA239-141F-4304-B264-24E6ADFEFF72}" srcOrd="0" destOrd="0" presId="urn:microsoft.com/office/officeart/2005/8/layout/hierarchy3"/>
    <dgm:cxn modelId="{1D9A1533-93E2-4A19-95E7-A15F6A8F5AD4}" srcId="{6BC97461-1CCC-46D0-8610-53B91142ED02}" destId="{D2146048-97D8-4867-A42B-455DC760FA67}" srcOrd="3" destOrd="0" parTransId="{B8D43520-9525-40C7-88E9-2682596C6C85}" sibTransId="{5C052E38-8CBA-4022-8464-07AC6711146E}"/>
    <dgm:cxn modelId="{FD4CC037-FD9F-4DCB-94C5-96D754D47ED8}" type="presOf" srcId="{6FDC4FA4-E85F-4B29-9C64-339FB798A5C4}" destId="{CF736E56-4EB7-4B54-8A49-3A8A20F5E356}" srcOrd="0" destOrd="0" presId="urn:microsoft.com/office/officeart/2005/8/layout/hierarchy3"/>
    <dgm:cxn modelId="{45E5403C-DBA6-4115-8CFF-DDF1403A8597}" type="presOf" srcId="{F3376D4D-CC1C-459B-9F84-77B7E4FD9E23}" destId="{9F5E50C2-DF5B-4499-90F6-E75F7078217F}" srcOrd="0" destOrd="0" presId="urn:microsoft.com/office/officeart/2005/8/layout/hierarchy3"/>
    <dgm:cxn modelId="{1D83783E-5E27-40C1-BBED-3E05F5C0211E}" type="presOf" srcId="{AA970998-B7E9-4B4F-8C55-B9E2AA9679B5}" destId="{6B8461A4-9F8E-4F05-927A-DABBEFFB3E1A}" srcOrd="0" destOrd="0" presId="urn:microsoft.com/office/officeart/2005/8/layout/hierarchy3"/>
    <dgm:cxn modelId="{5C43955C-B835-49A1-87FF-D486C03A033C}" type="presOf" srcId="{E24B5C86-9501-4B0A-AB31-4129AAB8D28B}" destId="{8B79B3EF-356B-47A7-AFAA-0560CB0576A2}" srcOrd="1" destOrd="0" presId="urn:microsoft.com/office/officeart/2005/8/layout/hierarchy3"/>
    <dgm:cxn modelId="{4E2C9664-ECD1-4650-96EB-19F5BAC698AD}" srcId="{03970205-0F3D-4134-8821-7F077A67A99C}" destId="{AA970998-B7E9-4B4F-8C55-B9E2AA9679B5}" srcOrd="0" destOrd="0" parTransId="{B80F8E2D-F125-4E80-9DD4-DEA95C0EB47B}" sibTransId="{81ACB1AC-E176-4492-8CE6-DE4D4E5EA37D}"/>
    <dgm:cxn modelId="{B3C9274C-C85E-42E4-920E-6DCB1A91487D}" srcId="{D2146048-97D8-4867-A42B-455DC760FA67}" destId="{6FDC4FA4-E85F-4B29-9C64-339FB798A5C4}" srcOrd="0" destOrd="0" parTransId="{F3376D4D-CC1C-459B-9F84-77B7E4FD9E23}" sibTransId="{EEF63769-2890-4BCB-80F8-6E2E5DD9B752}"/>
    <dgm:cxn modelId="{3ACACA4C-347C-4A79-BEB1-4546649EB994}" type="presOf" srcId="{517D145E-49AC-4F2F-AA57-C39C5F0694FB}" destId="{9EDBEE64-BF16-4F04-AADC-536426719174}" srcOrd="0" destOrd="0" presId="urn:microsoft.com/office/officeart/2005/8/layout/hierarchy3"/>
    <dgm:cxn modelId="{D4AFF371-4D4C-4BCD-AE83-D95F7638955E}" srcId="{517D145E-49AC-4F2F-AA57-C39C5F0694FB}" destId="{9929FE8A-C68E-4B4F-8D10-3AD6F3BDBDF2}" srcOrd="1" destOrd="0" parTransId="{F72260E3-C1FC-4EA0-B281-6A3AA7F130F4}" sibTransId="{FC1FAC7F-4A1C-493B-8D01-1433EAB3E9D1}"/>
    <dgm:cxn modelId="{CC349B72-EF44-4BA4-835A-AE8ECE07EB23}" type="presOf" srcId="{EC9C8621-9194-4CFB-A4A8-E04877A760EF}" destId="{02F3E749-D1E4-4038-B3C1-A65EEC9CE12E}" srcOrd="0" destOrd="0" presId="urn:microsoft.com/office/officeart/2005/8/layout/hierarchy3"/>
    <dgm:cxn modelId="{6E373855-46FF-4C00-8DA2-54939D487B5A}" srcId="{D2146048-97D8-4867-A42B-455DC760FA67}" destId="{DF73F06C-626D-406B-8052-ED9682C56373}" srcOrd="1" destOrd="0" parTransId="{4A7B611D-383F-426E-BEBF-8A68A3C1B601}" sibTransId="{242AF88B-FA74-47EB-8940-3A4A658DC620}"/>
    <dgm:cxn modelId="{0FFFB356-49E4-4BF9-9EB4-613EF8316BC1}" type="presOf" srcId="{B80F8E2D-F125-4E80-9DD4-DEA95C0EB47B}" destId="{61018C56-95E9-4869-97F2-756C5730FC65}" srcOrd="0" destOrd="0" presId="urn:microsoft.com/office/officeart/2005/8/layout/hierarchy3"/>
    <dgm:cxn modelId="{5EA7557B-05A5-4EEF-B609-65823566B1FD}" type="presOf" srcId="{238AEEA9-F0A2-4ED2-BD12-2BDF183DFCEE}" destId="{827C1132-5639-4D3F-8A01-A2155FF13321}" srcOrd="0" destOrd="0" presId="urn:microsoft.com/office/officeart/2005/8/layout/hierarchy3"/>
    <dgm:cxn modelId="{283BB17D-E091-434E-A0A0-6065ED1FF7C6}" type="presOf" srcId="{B9102AF9-F800-4A46-9DE1-249458A79A1D}" destId="{88B8AAD5-E380-4D72-9C98-4EA17F1EE72C}" srcOrd="0" destOrd="0" presId="urn:microsoft.com/office/officeart/2005/8/layout/hierarchy3"/>
    <dgm:cxn modelId="{C0964B86-9C91-43D5-B616-3545B611294B}" type="presOf" srcId="{62AB0966-9AEF-4ED3-88FD-618902FC3854}" destId="{2CF8ABE8-59C8-4833-87D0-E7448BA04079}" srcOrd="0" destOrd="0" presId="urn:microsoft.com/office/officeart/2005/8/layout/hierarchy3"/>
    <dgm:cxn modelId="{79634987-2301-4C1E-8735-C0187F8FA61C}" type="presOf" srcId="{03970205-0F3D-4134-8821-7F077A67A99C}" destId="{A7218B07-136E-4139-AB8E-1F8335190CEC}" srcOrd="1" destOrd="0" presId="urn:microsoft.com/office/officeart/2005/8/layout/hierarchy3"/>
    <dgm:cxn modelId="{79051688-E10B-44FB-BA15-C4DA96AC2C11}" type="presOf" srcId="{9929FE8A-C68E-4B4F-8D10-3AD6F3BDBDF2}" destId="{F56765B6-4CB0-4722-87E0-2AA8B1F93E20}" srcOrd="0" destOrd="0" presId="urn:microsoft.com/office/officeart/2005/8/layout/hierarchy3"/>
    <dgm:cxn modelId="{46199B8A-954E-4F67-A5FC-7116720C2ADE}" type="presOf" srcId="{D2146048-97D8-4867-A42B-455DC760FA67}" destId="{3EC60EBE-E50A-49B0-A1CB-3A6DB3912B19}" srcOrd="0" destOrd="0" presId="urn:microsoft.com/office/officeart/2005/8/layout/hierarchy3"/>
    <dgm:cxn modelId="{AF443C91-2A17-44C2-94E6-63BEF108387E}" srcId="{03970205-0F3D-4134-8821-7F077A67A99C}" destId="{62AB0966-9AEF-4ED3-88FD-618902FC3854}" srcOrd="2" destOrd="0" parTransId="{B9102AF9-F800-4A46-9DE1-249458A79A1D}" sibTransId="{CD3D6ACE-80DA-4E31-B6FB-551F51C8EFFB}"/>
    <dgm:cxn modelId="{833CBA9A-DE5C-477F-977F-8B1C565475C8}" type="presOf" srcId="{F72260E3-C1FC-4EA0-B281-6A3AA7F130F4}" destId="{DA036F3F-CA1D-48A9-A69C-6E6CA7272F23}" srcOrd="0" destOrd="0" presId="urn:microsoft.com/office/officeart/2005/8/layout/hierarchy3"/>
    <dgm:cxn modelId="{AAE92E9D-AC4C-4467-9434-F1D7B19D069E}" srcId="{6BC97461-1CCC-46D0-8610-53B91142ED02}" destId="{03970205-0F3D-4134-8821-7F077A67A99C}" srcOrd="2" destOrd="0" parTransId="{3003B564-61ED-435A-BBA1-A55470B61113}" sibTransId="{3C29EF0E-8B3A-4518-A752-0C0EF86CCEAA}"/>
    <dgm:cxn modelId="{B44DA0B2-104C-4BDC-B33B-E483592950D8}" srcId="{6BC97461-1CCC-46D0-8610-53B91142ED02}" destId="{517D145E-49AC-4F2F-AA57-C39C5F0694FB}" srcOrd="1" destOrd="0" parTransId="{8891F4C9-790B-45AF-AE4F-5387914D49D4}" sibTransId="{C27EB127-D889-4BA2-A92B-56A06D07763B}"/>
    <dgm:cxn modelId="{AD9D53B8-92DC-4575-90EF-15CCB1D952BB}" srcId="{E24B5C86-9501-4B0A-AB31-4129AAB8D28B}" destId="{238AEEA9-F0A2-4ED2-BD12-2BDF183DFCEE}" srcOrd="1" destOrd="0" parTransId="{2032A475-5EA2-428E-BC83-65C18224BC8D}" sibTransId="{4BC0FF46-8E25-4417-A165-DB9922FE3844}"/>
    <dgm:cxn modelId="{7DE5EBB9-9384-4A54-83D3-34428C9F5BC9}" type="presOf" srcId="{7ED10A63-0D1E-40F4-AACC-729FD11BDCB2}" destId="{663354B4-F074-4DBB-85A5-C99F21663047}" srcOrd="0" destOrd="0" presId="urn:microsoft.com/office/officeart/2005/8/layout/hierarchy3"/>
    <dgm:cxn modelId="{FA69DEC1-68B7-4D02-8E4C-E106A9EE6042}" type="presOf" srcId="{1AAC4FA6-94F4-43BF-BC7C-7CEC3FE7C531}" destId="{D257EE22-7BA6-4163-8C88-34FC0232EAA9}" srcOrd="0" destOrd="0" presId="urn:microsoft.com/office/officeart/2005/8/layout/hierarchy3"/>
    <dgm:cxn modelId="{54D6EFC5-2DAC-42F0-9642-666BD8EED559}" type="presOf" srcId="{517D145E-49AC-4F2F-AA57-C39C5F0694FB}" destId="{CBA5EFDA-0C8F-467D-BEB4-540B3AE96151}" srcOrd="1" destOrd="0" presId="urn:microsoft.com/office/officeart/2005/8/layout/hierarchy3"/>
    <dgm:cxn modelId="{C1786AD8-5A8B-442B-A465-BBFE613D99F1}" type="presOf" srcId="{6BC97461-1CCC-46D0-8610-53B91142ED02}" destId="{B4FB75CE-9C6C-4F09-9E1C-F762CFC567F8}" srcOrd="0" destOrd="0" presId="urn:microsoft.com/office/officeart/2005/8/layout/hierarchy3"/>
    <dgm:cxn modelId="{6688A1E7-A94F-43F8-A54D-33DEB8D21538}" type="presOf" srcId="{D2146048-97D8-4867-A42B-455DC760FA67}" destId="{EA055F95-B2D1-4F27-9599-35AAD1A64F54}" srcOrd="1" destOrd="0" presId="urn:microsoft.com/office/officeart/2005/8/layout/hierarchy3"/>
    <dgm:cxn modelId="{CEF7DFF9-6288-4DC1-91FF-B97CED26FEF9}" type="presOf" srcId="{4A7B611D-383F-426E-BEBF-8A68A3C1B601}" destId="{F9784D98-2CDF-4ED7-8D79-9F52463CD64A}" srcOrd="0" destOrd="0" presId="urn:microsoft.com/office/officeart/2005/8/layout/hierarchy3"/>
    <dgm:cxn modelId="{8CBD54FF-1331-4EB2-BEC7-4D7DF8904899}" type="presOf" srcId="{DF73F06C-626D-406B-8052-ED9682C56373}" destId="{6D9846EB-655C-4A16-B9AD-B39394137D52}" srcOrd="0" destOrd="0" presId="urn:microsoft.com/office/officeart/2005/8/layout/hierarchy3"/>
    <dgm:cxn modelId="{FBAB6AC6-494E-4018-A5B1-37D5A357D2BF}" type="presParOf" srcId="{B4FB75CE-9C6C-4F09-9E1C-F762CFC567F8}" destId="{A10CF317-45D9-4542-9761-A3789DD073C2}" srcOrd="0" destOrd="0" presId="urn:microsoft.com/office/officeart/2005/8/layout/hierarchy3"/>
    <dgm:cxn modelId="{ABFA8FFE-6121-408C-AD82-A16D9ED04719}" type="presParOf" srcId="{A10CF317-45D9-4542-9761-A3789DD073C2}" destId="{733815C9-A29C-4FA7-8DB5-6A6FF7FC9D31}" srcOrd="0" destOrd="0" presId="urn:microsoft.com/office/officeart/2005/8/layout/hierarchy3"/>
    <dgm:cxn modelId="{47D757EF-20A0-4DAC-973F-4287A05440D4}" type="presParOf" srcId="{733815C9-A29C-4FA7-8DB5-6A6FF7FC9D31}" destId="{2149D69E-A5A8-4A61-BD64-138E8AD898B8}" srcOrd="0" destOrd="0" presId="urn:microsoft.com/office/officeart/2005/8/layout/hierarchy3"/>
    <dgm:cxn modelId="{C625AB7A-AF0C-48EF-AC03-D8648214B8B7}" type="presParOf" srcId="{733815C9-A29C-4FA7-8DB5-6A6FF7FC9D31}" destId="{8B79B3EF-356B-47A7-AFAA-0560CB0576A2}" srcOrd="1" destOrd="0" presId="urn:microsoft.com/office/officeart/2005/8/layout/hierarchy3"/>
    <dgm:cxn modelId="{92A8D32E-3DF2-46A0-B728-8A3B38382485}" type="presParOf" srcId="{A10CF317-45D9-4542-9761-A3789DD073C2}" destId="{36E19B56-E43E-42C2-8A01-0C29E07556FE}" srcOrd="1" destOrd="0" presId="urn:microsoft.com/office/officeart/2005/8/layout/hierarchy3"/>
    <dgm:cxn modelId="{F89414D5-CADA-48FD-832E-FFBDD86F72FE}" type="presParOf" srcId="{36E19B56-E43E-42C2-8A01-0C29E07556FE}" destId="{663354B4-F074-4DBB-85A5-C99F21663047}" srcOrd="0" destOrd="0" presId="urn:microsoft.com/office/officeart/2005/8/layout/hierarchy3"/>
    <dgm:cxn modelId="{0B97DCF6-5021-46A0-A89C-F30F6964DD99}" type="presParOf" srcId="{36E19B56-E43E-42C2-8A01-0C29E07556FE}" destId="{02F3E749-D1E4-4038-B3C1-A65EEC9CE12E}" srcOrd="1" destOrd="0" presId="urn:microsoft.com/office/officeart/2005/8/layout/hierarchy3"/>
    <dgm:cxn modelId="{80969F87-E8C7-45B3-A529-C2D1C045F168}" type="presParOf" srcId="{36E19B56-E43E-42C2-8A01-0C29E07556FE}" destId="{388EA239-141F-4304-B264-24E6ADFEFF72}" srcOrd="2" destOrd="0" presId="urn:microsoft.com/office/officeart/2005/8/layout/hierarchy3"/>
    <dgm:cxn modelId="{8B84DAF7-DE46-430C-93A6-A00C4CEB2754}" type="presParOf" srcId="{36E19B56-E43E-42C2-8A01-0C29E07556FE}" destId="{827C1132-5639-4D3F-8A01-A2155FF13321}" srcOrd="3" destOrd="0" presId="urn:microsoft.com/office/officeart/2005/8/layout/hierarchy3"/>
    <dgm:cxn modelId="{EBB899D8-53A5-4A57-9C7F-C35C6B239A4E}" type="presParOf" srcId="{B4FB75CE-9C6C-4F09-9E1C-F762CFC567F8}" destId="{496AF7AE-5A42-4667-8311-40BCED5DFBBF}" srcOrd="1" destOrd="0" presId="urn:microsoft.com/office/officeart/2005/8/layout/hierarchy3"/>
    <dgm:cxn modelId="{509E5895-95FF-4A82-BECB-629C828394A8}" type="presParOf" srcId="{496AF7AE-5A42-4667-8311-40BCED5DFBBF}" destId="{7B3825A2-F3BD-4CC6-8DEE-118D76F9169C}" srcOrd="0" destOrd="0" presId="urn:microsoft.com/office/officeart/2005/8/layout/hierarchy3"/>
    <dgm:cxn modelId="{240A96CE-AC96-4A3D-912A-49558CD87719}" type="presParOf" srcId="{7B3825A2-F3BD-4CC6-8DEE-118D76F9169C}" destId="{9EDBEE64-BF16-4F04-AADC-536426719174}" srcOrd="0" destOrd="0" presId="urn:microsoft.com/office/officeart/2005/8/layout/hierarchy3"/>
    <dgm:cxn modelId="{5A1EC47B-A278-4F55-A416-8894CC593417}" type="presParOf" srcId="{7B3825A2-F3BD-4CC6-8DEE-118D76F9169C}" destId="{CBA5EFDA-0C8F-467D-BEB4-540B3AE96151}" srcOrd="1" destOrd="0" presId="urn:microsoft.com/office/officeart/2005/8/layout/hierarchy3"/>
    <dgm:cxn modelId="{8BDBD1F7-FCFB-4B73-A30E-DCC1793DD917}" type="presParOf" srcId="{496AF7AE-5A42-4667-8311-40BCED5DFBBF}" destId="{EB45CA01-FD30-4D4E-B3E7-8B2F7F9FA055}" srcOrd="1" destOrd="0" presId="urn:microsoft.com/office/officeart/2005/8/layout/hierarchy3"/>
    <dgm:cxn modelId="{E819337E-A834-49E2-9B09-14FEE51C6400}" type="presParOf" srcId="{EB45CA01-FD30-4D4E-B3E7-8B2F7F9FA055}" destId="{D257EE22-7BA6-4163-8C88-34FC0232EAA9}" srcOrd="0" destOrd="0" presId="urn:microsoft.com/office/officeart/2005/8/layout/hierarchy3"/>
    <dgm:cxn modelId="{CCC4E05D-0918-446B-A144-8E02C1B78596}" type="presParOf" srcId="{EB45CA01-FD30-4D4E-B3E7-8B2F7F9FA055}" destId="{0F5269C8-855B-4841-9390-261423E7F016}" srcOrd="1" destOrd="0" presId="urn:microsoft.com/office/officeart/2005/8/layout/hierarchy3"/>
    <dgm:cxn modelId="{73DBFD5E-59F3-4A59-8E51-16078B48B039}" type="presParOf" srcId="{EB45CA01-FD30-4D4E-B3E7-8B2F7F9FA055}" destId="{DA036F3F-CA1D-48A9-A69C-6E6CA7272F23}" srcOrd="2" destOrd="0" presId="urn:microsoft.com/office/officeart/2005/8/layout/hierarchy3"/>
    <dgm:cxn modelId="{EDE2537C-476F-4ADA-B8DF-85763C5C21B7}" type="presParOf" srcId="{EB45CA01-FD30-4D4E-B3E7-8B2F7F9FA055}" destId="{F56765B6-4CB0-4722-87E0-2AA8B1F93E20}" srcOrd="3" destOrd="0" presId="urn:microsoft.com/office/officeart/2005/8/layout/hierarchy3"/>
    <dgm:cxn modelId="{71449FA4-C345-40BE-ADD3-B74CD76FBC83}" type="presParOf" srcId="{B4FB75CE-9C6C-4F09-9E1C-F762CFC567F8}" destId="{873BBD75-7924-4BB0-A29D-4380A49271BC}" srcOrd="2" destOrd="0" presId="urn:microsoft.com/office/officeart/2005/8/layout/hierarchy3"/>
    <dgm:cxn modelId="{3637EA53-A84B-491A-B31D-89EC2ECC68E9}" type="presParOf" srcId="{873BBD75-7924-4BB0-A29D-4380A49271BC}" destId="{04846A68-8EA2-4133-A9F1-FAEC22196D95}" srcOrd="0" destOrd="0" presId="urn:microsoft.com/office/officeart/2005/8/layout/hierarchy3"/>
    <dgm:cxn modelId="{1546096E-E7B8-4BCC-A7D3-74824E4BDB5B}" type="presParOf" srcId="{04846A68-8EA2-4133-A9F1-FAEC22196D95}" destId="{B7A415EC-6D14-45E3-B18D-00506B484859}" srcOrd="0" destOrd="0" presId="urn:microsoft.com/office/officeart/2005/8/layout/hierarchy3"/>
    <dgm:cxn modelId="{069BCEB2-73CA-4536-B879-5ACF4E8C5C5C}" type="presParOf" srcId="{04846A68-8EA2-4133-A9F1-FAEC22196D95}" destId="{A7218B07-136E-4139-AB8E-1F8335190CEC}" srcOrd="1" destOrd="0" presId="urn:microsoft.com/office/officeart/2005/8/layout/hierarchy3"/>
    <dgm:cxn modelId="{4A693AB7-D8D9-4476-836B-364408B936D2}" type="presParOf" srcId="{873BBD75-7924-4BB0-A29D-4380A49271BC}" destId="{BF09E80D-7F1E-47C3-BB6E-FD2B2B4D403B}" srcOrd="1" destOrd="0" presId="urn:microsoft.com/office/officeart/2005/8/layout/hierarchy3"/>
    <dgm:cxn modelId="{3A8BC5E7-8925-4CE7-8789-09A6242DD39F}" type="presParOf" srcId="{BF09E80D-7F1E-47C3-BB6E-FD2B2B4D403B}" destId="{61018C56-95E9-4869-97F2-756C5730FC65}" srcOrd="0" destOrd="0" presId="urn:microsoft.com/office/officeart/2005/8/layout/hierarchy3"/>
    <dgm:cxn modelId="{54944A61-1489-4D6D-8E36-F6806F7C3E2C}" type="presParOf" srcId="{BF09E80D-7F1E-47C3-BB6E-FD2B2B4D403B}" destId="{6B8461A4-9F8E-4F05-927A-DABBEFFB3E1A}" srcOrd="1" destOrd="0" presId="urn:microsoft.com/office/officeart/2005/8/layout/hierarchy3"/>
    <dgm:cxn modelId="{4E040AEB-06FA-48AB-A488-D8BDA575E922}" type="presParOf" srcId="{BF09E80D-7F1E-47C3-BB6E-FD2B2B4D403B}" destId="{64326C2A-D5C9-4E50-8BFF-5960C9407715}" srcOrd="2" destOrd="0" presId="urn:microsoft.com/office/officeart/2005/8/layout/hierarchy3"/>
    <dgm:cxn modelId="{FCA47895-8F75-42D4-B0D1-4F7051B5531A}" type="presParOf" srcId="{BF09E80D-7F1E-47C3-BB6E-FD2B2B4D403B}" destId="{411E41DE-3BBE-4861-AD29-6882C06FA132}" srcOrd="3" destOrd="0" presId="urn:microsoft.com/office/officeart/2005/8/layout/hierarchy3"/>
    <dgm:cxn modelId="{C38AF8A4-6C2E-422F-B89A-A3EC07866F88}" type="presParOf" srcId="{BF09E80D-7F1E-47C3-BB6E-FD2B2B4D403B}" destId="{88B8AAD5-E380-4D72-9C98-4EA17F1EE72C}" srcOrd="4" destOrd="0" presId="urn:microsoft.com/office/officeart/2005/8/layout/hierarchy3"/>
    <dgm:cxn modelId="{0BE0FBB1-ABC2-48FA-AF0A-2BDCD27068BA}" type="presParOf" srcId="{BF09E80D-7F1E-47C3-BB6E-FD2B2B4D403B}" destId="{2CF8ABE8-59C8-4833-87D0-E7448BA04079}" srcOrd="5" destOrd="0" presId="urn:microsoft.com/office/officeart/2005/8/layout/hierarchy3"/>
    <dgm:cxn modelId="{0A33C0DE-63B8-4C06-8D88-CDFF6A860DCD}" type="presParOf" srcId="{B4FB75CE-9C6C-4F09-9E1C-F762CFC567F8}" destId="{72E491E0-B571-4758-AB8F-4B099DDD0FF2}" srcOrd="3" destOrd="0" presId="urn:microsoft.com/office/officeart/2005/8/layout/hierarchy3"/>
    <dgm:cxn modelId="{CDB42C15-BD4A-48FB-AF6F-19E3A06CC285}" type="presParOf" srcId="{72E491E0-B571-4758-AB8F-4B099DDD0FF2}" destId="{3835E984-6A24-4228-9034-1DF75FB7F793}" srcOrd="0" destOrd="0" presId="urn:microsoft.com/office/officeart/2005/8/layout/hierarchy3"/>
    <dgm:cxn modelId="{F820F387-E830-4BCB-9A0C-67927B391957}" type="presParOf" srcId="{3835E984-6A24-4228-9034-1DF75FB7F793}" destId="{3EC60EBE-E50A-49B0-A1CB-3A6DB3912B19}" srcOrd="0" destOrd="0" presId="urn:microsoft.com/office/officeart/2005/8/layout/hierarchy3"/>
    <dgm:cxn modelId="{A12BF566-224E-40F9-81D5-2013823E8068}" type="presParOf" srcId="{3835E984-6A24-4228-9034-1DF75FB7F793}" destId="{EA055F95-B2D1-4F27-9599-35AAD1A64F54}" srcOrd="1" destOrd="0" presId="urn:microsoft.com/office/officeart/2005/8/layout/hierarchy3"/>
    <dgm:cxn modelId="{E715DFC4-12E8-4E68-A0AE-64F325575179}" type="presParOf" srcId="{72E491E0-B571-4758-AB8F-4B099DDD0FF2}" destId="{F0D7FAF1-AADC-4FA1-AA24-88BDF1D85CFC}" srcOrd="1" destOrd="0" presId="urn:microsoft.com/office/officeart/2005/8/layout/hierarchy3"/>
    <dgm:cxn modelId="{45F03D58-5B5F-49C6-9B6B-B24F8ACD7436}" type="presParOf" srcId="{F0D7FAF1-AADC-4FA1-AA24-88BDF1D85CFC}" destId="{9F5E50C2-DF5B-4499-90F6-E75F7078217F}" srcOrd="0" destOrd="0" presId="urn:microsoft.com/office/officeart/2005/8/layout/hierarchy3"/>
    <dgm:cxn modelId="{B228DE2C-00F0-46FC-AAC8-473DCC19A95D}" type="presParOf" srcId="{F0D7FAF1-AADC-4FA1-AA24-88BDF1D85CFC}" destId="{CF736E56-4EB7-4B54-8A49-3A8A20F5E356}" srcOrd="1" destOrd="0" presId="urn:microsoft.com/office/officeart/2005/8/layout/hierarchy3"/>
    <dgm:cxn modelId="{92C9A500-B069-465E-BF21-916EC0BFD9C1}" type="presParOf" srcId="{F0D7FAF1-AADC-4FA1-AA24-88BDF1D85CFC}" destId="{F9784D98-2CDF-4ED7-8D79-9F52463CD64A}" srcOrd="2" destOrd="0" presId="urn:microsoft.com/office/officeart/2005/8/layout/hierarchy3"/>
    <dgm:cxn modelId="{721D7196-DC79-466B-A7B5-15EDF8891D66}" type="presParOf" srcId="{F0D7FAF1-AADC-4FA1-AA24-88BDF1D85CFC}" destId="{6D9846EB-655C-4A16-B9AD-B39394137D52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977366" y="0"/>
          <a:ext cx="4437030" cy="4437030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132489" y="488442"/>
          <a:ext cx="2884069" cy="52516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158125" y="514078"/>
        <a:ext cx="2832797" cy="473892"/>
      </dsp:txXfrm>
    </dsp:sp>
    <dsp:sp modelId="{FD74FE84-3577-421B-87ED-A920440FA140}">
      <dsp:nvSpPr>
        <dsp:cNvPr id="0" name=""/>
        <dsp:cNvSpPr/>
      </dsp:nvSpPr>
      <dsp:spPr>
        <a:xfrm>
          <a:off x="3132489" y="1079252"/>
          <a:ext cx="2884069" cy="52516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158125" y="1104888"/>
        <a:ext cx="2832797" cy="473892"/>
      </dsp:txXfrm>
    </dsp:sp>
    <dsp:sp modelId="{B0E73BF1-0289-4819-8496-A3FF6F188E80}">
      <dsp:nvSpPr>
        <dsp:cNvPr id="0" name=""/>
        <dsp:cNvSpPr/>
      </dsp:nvSpPr>
      <dsp:spPr>
        <a:xfrm>
          <a:off x="3132489" y="1670061"/>
          <a:ext cx="2884069" cy="52516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158125" y="1695697"/>
        <a:ext cx="2832797" cy="473892"/>
      </dsp:txXfrm>
    </dsp:sp>
    <dsp:sp modelId="{DEDE85DA-D593-4D93-83E5-313FE9CEC9D3}">
      <dsp:nvSpPr>
        <dsp:cNvPr id="0" name=""/>
        <dsp:cNvSpPr/>
      </dsp:nvSpPr>
      <dsp:spPr>
        <a:xfrm>
          <a:off x="3132489" y="2260871"/>
          <a:ext cx="2884069" cy="52516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158125" y="2286507"/>
        <a:ext cx="2832797" cy="473892"/>
      </dsp:txXfrm>
    </dsp:sp>
    <dsp:sp modelId="{EE7D0E25-86B6-4834-8FE6-9D856C57FC3F}">
      <dsp:nvSpPr>
        <dsp:cNvPr id="0" name=""/>
        <dsp:cNvSpPr/>
      </dsp:nvSpPr>
      <dsp:spPr>
        <a:xfrm>
          <a:off x="3132489" y="2851681"/>
          <a:ext cx="2884069" cy="52516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158125" y="2877317"/>
        <a:ext cx="2832797" cy="473892"/>
      </dsp:txXfrm>
    </dsp:sp>
    <dsp:sp modelId="{9145CA59-A480-4302-BD50-8E24867A55D6}">
      <dsp:nvSpPr>
        <dsp:cNvPr id="0" name=""/>
        <dsp:cNvSpPr/>
      </dsp:nvSpPr>
      <dsp:spPr>
        <a:xfrm>
          <a:off x="3132489" y="3442490"/>
          <a:ext cx="2884069" cy="52516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158125" y="3468126"/>
        <a:ext cx="2832797" cy="473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1003805" y="0"/>
          <a:ext cx="4349565" cy="4349565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116445" y="478814"/>
          <a:ext cx="2827217" cy="514811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141576" y="503945"/>
        <a:ext cx="2776955" cy="464549"/>
      </dsp:txXfrm>
    </dsp:sp>
    <dsp:sp modelId="{FD74FE84-3577-421B-87ED-A920440FA140}">
      <dsp:nvSpPr>
        <dsp:cNvPr id="0" name=""/>
        <dsp:cNvSpPr/>
      </dsp:nvSpPr>
      <dsp:spPr>
        <a:xfrm>
          <a:off x="3116445" y="1057977"/>
          <a:ext cx="2827217" cy="514811"/>
        </a:xfrm>
        <a:prstGeom prst="roundRect">
          <a:avLst/>
        </a:prstGeom>
        <a:solidFill>
          <a:srgbClr val="FFFFFF">
            <a:alpha val="78824"/>
          </a:srgb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141576" y="1083108"/>
        <a:ext cx="2776955" cy="464549"/>
      </dsp:txXfrm>
    </dsp:sp>
    <dsp:sp modelId="{B0E73BF1-0289-4819-8496-A3FF6F188E80}">
      <dsp:nvSpPr>
        <dsp:cNvPr id="0" name=""/>
        <dsp:cNvSpPr/>
      </dsp:nvSpPr>
      <dsp:spPr>
        <a:xfrm>
          <a:off x="3116445" y="1637140"/>
          <a:ext cx="2827217" cy="514811"/>
        </a:xfrm>
        <a:prstGeom prst="roundRect">
          <a:avLst/>
        </a:prstGeom>
        <a:solidFill>
          <a:schemeClr val="bg1"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141576" y="1662271"/>
        <a:ext cx="2776955" cy="464549"/>
      </dsp:txXfrm>
    </dsp:sp>
    <dsp:sp modelId="{DEDE85DA-D593-4D93-83E5-313FE9CEC9D3}">
      <dsp:nvSpPr>
        <dsp:cNvPr id="0" name=""/>
        <dsp:cNvSpPr/>
      </dsp:nvSpPr>
      <dsp:spPr>
        <a:xfrm>
          <a:off x="3116445" y="2216304"/>
          <a:ext cx="2827217" cy="5148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141576" y="2241435"/>
        <a:ext cx="2776955" cy="464549"/>
      </dsp:txXfrm>
    </dsp:sp>
    <dsp:sp modelId="{EE7D0E25-86B6-4834-8FE6-9D856C57FC3F}">
      <dsp:nvSpPr>
        <dsp:cNvPr id="0" name=""/>
        <dsp:cNvSpPr/>
      </dsp:nvSpPr>
      <dsp:spPr>
        <a:xfrm>
          <a:off x="3116445" y="2795467"/>
          <a:ext cx="2827217" cy="5148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141576" y="2820598"/>
        <a:ext cx="2776955" cy="464549"/>
      </dsp:txXfrm>
    </dsp:sp>
    <dsp:sp modelId="{9145CA59-A480-4302-BD50-8E24867A55D6}">
      <dsp:nvSpPr>
        <dsp:cNvPr id="0" name=""/>
        <dsp:cNvSpPr/>
      </dsp:nvSpPr>
      <dsp:spPr>
        <a:xfrm>
          <a:off x="3116445" y="3374630"/>
          <a:ext cx="2827217" cy="5148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141576" y="3399761"/>
        <a:ext cx="2776955" cy="4645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1003805" y="0"/>
          <a:ext cx="4349565" cy="4349565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116445" y="478814"/>
          <a:ext cx="2827217" cy="514811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141576" y="503945"/>
        <a:ext cx="2776955" cy="464549"/>
      </dsp:txXfrm>
    </dsp:sp>
    <dsp:sp modelId="{FD74FE84-3577-421B-87ED-A920440FA140}">
      <dsp:nvSpPr>
        <dsp:cNvPr id="0" name=""/>
        <dsp:cNvSpPr/>
      </dsp:nvSpPr>
      <dsp:spPr>
        <a:xfrm>
          <a:off x="3116445" y="1057977"/>
          <a:ext cx="2827217" cy="514811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141576" y="1083108"/>
        <a:ext cx="2776955" cy="464549"/>
      </dsp:txXfrm>
    </dsp:sp>
    <dsp:sp modelId="{B0E73BF1-0289-4819-8496-A3FF6F188E80}">
      <dsp:nvSpPr>
        <dsp:cNvPr id="0" name=""/>
        <dsp:cNvSpPr/>
      </dsp:nvSpPr>
      <dsp:spPr>
        <a:xfrm>
          <a:off x="3116445" y="1637140"/>
          <a:ext cx="2827217" cy="514811"/>
        </a:xfrm>
        <a:prstGeom prst="roundRect">
          <a:avLst/>
        </a:prstGeom>
        <a:solidFill>
          <a:schemeClr val="bg1"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141576" y="1662271"/>
        <a:ext cx="2776955" cy="464549"/>
      </dsp:txXfrm>
    </dsp:sp>
    <dsp:sp modelId="{DEDE85DA-D593-4D93-83E5-313FE9CEC9D3}">
      <dsp:nvSpPr>
        <dsp:cNvPr id="0" name=""/>
        <dsp:cNvSpPr/>
      </dsp:nvSpPr>
      <dsp:spPr>
        <a:xfrm>
          <a:off x="3116445" y="2216304"/>
          <a:ext cx="2827217" cy="5148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141576" y="2241435"/>
        <a:ext cx="2776955" cy="464549"/>
      </dsp:txXfrm>
    </dsp:sp>
    <dsp:sp modelId="{EE7D0E25-86B6-4834-8FE6-9D856C57FC3F}">
      <dsp:nvSpPr>
        <dsp:cNvPr id="0" name=""/>
        <dsp:cNvSpPr/>
      </dsp:nvSpPr>
      <dsp:spPr>
        <a:xfrm>
          <a:off x="3116445" y="2795467"/>
          <a:ext cx="2827217" cy="5148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141576" y="2820598"/>
        <a:ext cx="2776955" cy="464549"/>
      </dsp:txXfrm>
    </dsp:sp>
    <dsp:sp modelId="{9145CA59-A480-4302-BD50-8E24867A55D6}">
      <dsp:nvSpPr>
        <dsp:cNvPr id="0" name=""/>
        <dsp:cNvSpPr/>
      </dsp:nvSpPr>
      <dsp:spPr>
        <a:xfrm>
          <a:off x="3116445" y="3374630"/>
          <a:ext cx="2827217" cy="5148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141576" y="3399761"/>
        <a:ext cx="2776955" cy="4645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886034" y="0"/>
          <a:ext cx="4642839" cy="4642839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113310" y="511098"/>
          <a:ext cx="3017845" cy="549523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140136" y="537924"/>
        <a:ext cx="2964193" cy="495871"/>
      </dsp:txXfrm>
    </dsp:sp>
    <dsp:sp modelId="{FD74FE84-3577-421B-87ED-A920440FA140}">
      <dsp:nvSpPr>
        <dsp:cNvPr id="0" name=""/>
        <dsp:cNvSpPr/>
      </dsp:nvSpPr>
      <dsp:spPr>
        <a:xfrm>
          <a:off x="3113310" y="1129312"/>
          <a:ext cx="3017845" cy="549523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140136" y="1156138"/>
        <a:ext cx="2964193" cy="495871"/>
      </dsp:txXfrm>
    </dsp:sp>
    <dsp:sp modelId="{B0E73BF1-0289-4819-8496-A3FF6F188E80}">
      <dsp:nvSpPr>
        <dsp:cNvPr id="0" name=""/>
        <dsp:cNvSpPr/>
      </dsp:nvSpPr>
      <dsp:spPr>
        <a:xfrm>
          <a:off x="3113310" y="1747526"/>
          <a:ext cx="3017845" cy="549523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140136" y="1774352"/>
        <a:ext cx="2964193" cy="495871"/>
      </dsp:txXfrm>
    </dsp:sp>
    <dsp:sp modelId="{DEDE85DA-D593-4D93-83E5-313FE9CEC9D3}">
      <dsp:nvSpPr>
        <dsp:cNvPr id="0" name=""/>
        <dsp:cNvSpPr/>
      </dsp:nvSpPr>
      <dsp:spPr>
        <a:xfrm>
          <a:off x="3113310" y="2365740"/>
          <a:ext cx="3017845" cy="5495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140136" y="2392566"/>
        <a:ext cx="2964193" cy="495871"/>
      </dsp:txXfrm>
    </dsp:sp>
    <dsp:sp modelId="{EE7D0E25-86B6-4834-8FE6-9D856C57FC3F}">
      <dsp:nvSpPr>
        <dsp:cNvPr id="0" name=""/>
        <dsp:cNvSpPr/>
      </dsp:nvSpPr>
      <dsp:spPr>
        <a:xfrm>
          <a:off x="3113310" y="2983954"/>
          <a:ext cx="3017845" cy="5495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140136" y="3010780"/>
        <a:ext cx="2964193" cy="495871"/>
      </dsp:txXfrm>
    </dsp:sp>
    <dsp:sp modelId="{9145CA59-A480-4302-BD50-8E24867A55D6}">
      <dsp:nvSpPr>
        <dsp:cNvPr id="0" name=""/>
        <dsp:cNvSpPr/>
      </dsp:nvSpPr>
      <dsp:spPr>
        <a:xfrm>
          <a:off x="3113310" y="3602168"/>
          <a:ext cx="3017845" cy="54952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140136" y="3628994"/>
        <a:ext cx="2964193" cy="49587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946756" y="0"/>
          <a:ext cx="4353524" cy="4353524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061319" y="479250"/>
          <a:ext cx="2829790" cy="515280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086473" y="504404"/>
        <a:ext cx="2779482" cy="464972"/>
      </dsp:txXfrm>
    </dsp:sp>
    <dsp:sp modelId="{FD74FE84-3577-421B-87ED-A920440FA140}">
      <dsp:nvSpPr>
        <dsp:cNvPr id="0" name=""/>
        <dsp:cNvSpPr/>
      </dsp:nvSpPr>
      <dsp:spPr>
        <a:xfrm>
          <a:off x="3061319" y="1058940"/>
          <a:ext cx="2829790" cy="515280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086473" y="1084094"/>
        <a:ext cx="2779482" cy="464972"/>
      </dsp:txXfrm>
    </dsp:sp>
    <dsp:sp modelId="{B0E73BF1-0289-4819-8496-A3FF6F188E80}">
      <dsp:nvSpPr>
        <dsp:cNvPr id="0" name=""/>
        <dsp:cNvSpPr/>
      </dsp:nvSpPr>
      <dsp:spPr>
        <a:xfrm>
          <a:off x="3061319" y="1638630"/>
          <a:ext cx="2829790" cy="515280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086473" y="1663784"/>
        <a:ext cx="2779482" cy="464972"/>
      </dsp:txXfrm>
    </dsp:sp>
    <dsp:sp modelId="{DEDE85DA-D593-4D93-83E5-313FE9CEC9D3}">
      <dsp:nvSpPr>
        <dsp:cNvPr id="0" name=""/>
        <dsp:cNvSpPr/>
      </dsp:nvSpPr>
      <dsp:spPr>
        <a:xfrm>
          <a:off x="3061319" y="2218321"/>
          <a:ext cx="2829790" cy="515280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086473" y="2243475"/>
        <a:ext cx="2779482" cy="464972"/>
      </dsp:txXfrm>
    </dsp:sp>
    <dsp:sp modelId="{EE7D0E25-86B6-4834-8FE6-9D856C57FC3F}">
      <dsp:nvSpPr>
        <dsp:cNvPr id="0" name=""/>
        <dsp:cNvSpPr/>
      </dsp:nvSpPr>
      <dsp:spPr>
        <a:xfrm>
          <a:off x="3061319" y="2798011"/>
          <a:ext cx="2829790" cy="5152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086473" y="2823165"/>
        <a:ext cx="2779482" cy="464972"/>
      </dsp:txXfrm>
    </dsp:sp>
    <dsp:sp modelId="{9145CA59-A480-4302-BD50-8E24867A55D6}">
      <dsp:nvSpPr>
        <dsp:cNvPr id="0" name=""/>
        <dsp:cNvSpPr/>
      </dsp:nvSpPr>
      <dsp:spPr>
        <a:xfrm>
          <a:off x="3061319" y="3377702"/>
          <a:ext cx="2829790" cy="5152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086473" y="3402856"/>
        <a:ext cx="2779482" cy="4649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946051" y="0"/>
          <a:ext cx="4548348" cy="4548348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155243" y="500696"/>
          <a:ext cx="2956426" cy="538339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181523" y="526976"/>
        <a:ext cx="2903866" cy="485779"/>
      </dsp:txXfrm>
    </dsp:sp>
    <dsp:sp modelId="{FD74FE84-3577-421B-87ED-A920440FA140}">
      <dsp:nvSpPr>
        <dsp:cNvPr id="0" name=""/>
        <dsp:cNvSpPr/>
      </dsp:nvSpPr>
      <dsp:spPr>
        <a:xfrm>
          <a:off x="3155243" y="1106328"/>
          <a:ext cx="2956426" cy="538339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181523" y="1132608"/>
        <a:ext cx="2903866" cy="485779"/>
      </dsp:txXfrm>
    </dsp:sp>
    <dsp:sp modelId="{B0E73BF1-0289-4819-8496-A3FF6F188E80}">
      <dsp:nvSpPr>
        <dsp:cNvPr id="0" name=""/>
        <dsp:cNvSpPr/>
      </dsp:nvSpPr>
      <dsp:spPr>
        <a:xfrm>
          <a:off x="3155243" y="1711961"/>
          <a:ext cx="2956426" cy="538339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181523" y="1738241"/>
        <a:ext cx="2903866" cy="485779"/>
      </dsp:txXfrm>
    </dsp:sp>
    <dsp:sp modelId="{DEDE85DA-D593-4D93-83E5-313FE9CEC9D3}">
      <dsp:nvSpPr>
        <dsp:cNvPr id="0" name=""/>
        <dsp:cNvSpPr/>
      </dsp:nvSpPr>
      <dsp:spPr>
        <a:xfrm>
          <a:off x="3155243" y="2317593"/>
          <a:ext cx="2956426" cy="538339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181523" y="2343873"/>
        <a:ext cx="2903866" cy="485779"/>
      </dsp:txXfrm>
    </dsp:sp>
    <dsp:sp modelId="{EE7D0E25-86B6-4834-8FE6-9D856C57FC3F}">
      <dsp:nvSpPr>
        <dsp:cNvPr id="0" name=""/>
        <dsp:cNvSpPr/>
      </dsp:nvSpPr>
      <dsp:spPr>
        <a:xfrm>
          <a:off x="3155243" y="2923225"/>
          <a:ext cx="2956426" cy="538339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181523" y="2949505"/>
        <a:ext cx="2903866" cy="485779"/>
      </dsp:txXfrm>
    </dsp:sp>
    <dsp:sp modelId="{9145CA59-A480-4302-BD50-8E24867A55D6}">
      <dsp:nvSpPr>
        <dsp:cNvPr id="0" name=""/>
        <dsp:cNvSpPr/>
      </dsp:nvSpPr>
      <dsp:spPr>
        <a:xfrm>
          <a:off x="3155243" y="3528857"/>
          <a:ext cx="2956426" cy="53833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181523" y="3555137"/>
        <a:ext cx="2903866" cy="48577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13446-329C-44E2-82D7-65172C482C6B}">
      <dsp:nvSpPr>
        <dsp:cNvPr id="0" name=""/>
        <dsp:cNvSpPr/>
      </dsp:nvSpPr>
      <dsp:spPr>
        <a:xfrm>
          <a:off x="869044" y="0"/>
          <a:ext cx="4445647" cy="4445647"/>
        </a:xfrm>
        <a:prstGeom prst="triangle">
          <a:avLst/>
        </a:prstGeom>
        <a:solidFill>
          <a:srgbClr val="A9C738">
            <a:alpha val="51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32103D-2F5A-437E-867D-542A900C0B2B}">
      <dsp:nvSpPr>
        <dsp:cNvPr id="0" name=""/>
        <dsp:cNvSpPr/>
      </dsp:nvSpPr>
      <dsp:spPr>
        <a:xfrm>
          <a:off x="3028353" y="489391"/>
          <a:ext cx="2889670" cy="52618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1.	</a:t>
          </a:r>
          <a:r>
            <a:rPr lang="en-US" sz="1400" kern="1200" spc="300" dirty="0">
              <a:latin typeface="+mn-lt"/>
            </a:rPr>
            <a:t>User Input</a:t>
          </a:r>
          <a:endParaRPr lang="en-US" sz="1300" kern="1200" spc="300" dirty="0"/>
        </a:p>
      </dsp:txBody>
      <dsp:txXfrm>
        <a:off x="3054039" y="515077"/>
        <a:ext cx="2838298" cy="474812"/>
      </dsp:txXfrm>
    </dsp:sp>
    <dsp:sp modelId="{FD74FE84-3577-421B-87ED-A920440FA140}">
      <dsp:nvSpPr>
        <dsp:cNvPr id="0" name=""/>
        <dsp:cNvSpPr/>
      </dsp:nvSpPr>
      <dsp:spPr>
        <a:xfrm>
          <a:off x="3028353" y="1081348"/>
          <a:ext cx="2889670" cy="52618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2.	</a:t>
          </a:r>
          <a:r>
            <a:rPr lang="en-US" sz="1400" kern="1200" spc="300" dirty="0">
              <a:latin typeface="+mn-lt"/>
            </a:rPr>
            <a:t>Speed</a:t>
          </a:r>
          <a:endParaRPr lang="en-US" sz="1300" kern="1200" spc="300" dirty="0"/>
        </a:p>
      </dsp:txBody>
      <dsp:txXfrm>
        <a:off x="3054039" y="1107034"/>
        <a:ext cx="2838298" cy="474812"/>
      </dsp:txXfrm>
    </dsp:sp>
    <dsp:sp modelId="{B0E73BF1-0289-4819-8496-A3FF6F188E80}">
      <dsp:nvSpPr>
        <dsp:cNvPr id="0" name=""/>
        <dsp:cNvSpPr/>
      </dsp:nvSpPr>
      <dsp:spPr>
        <a:xfrm>
          <a:off x="3028353" y="1673305"/>
          <a:ext cx="2889670" cy="52618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3.	</a:t>
          </a:r>
          <a:r>
            <a:rPr lang="en-US" sz="1400" kern="1200" spc="300" dirty="0">
              <a:latin typeface="+mn-lt"/>
            </a:rPr>
            <a:t>Hinge Inclination</a:t>
          </a:r>
          <a:endParaRPr lang="en-US" sz="1300" kern="1200" spc="300" dirty="0"/>
        </a:p>
      </dsp:txBody>
      <dsp:txXfrm>
        <a:off x="3054039" y="1698991"/>
        <a:ext cx="2838298" cy="474812"/>
      </dsp:txXfrm>
    </dsp:sp>
    <dsp:sp modelId="{DEDE85DA-D593-4D93-83E5-313FE9CEC9D3}">
      <dsp:nvSpPr>
        <dsp:cNvPr id="0" name=""/>
        <dsp:cNvSpPr/>
      </dsp:nvSpPr>
      <dsp:spPr>
        <a:xfrm>
          <a:off x="3028353" y="2265262"/>
          <a:ext cx="2889670" cy="52618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4.	</a:t>
          </a:r>
          <a:r>
            <a:rPr lang="en-US" sz="1400" kern="1200" spc="300" dirty="0">
              <a:latin typeface="+mn-lt"/>
            </a:rPr>
            <a:t>Friction</a:t>
          </a:r>
          <a:endParaRPr lang="en-US" sz="1300" kern="1200" spc="300" dirty="0"/>
        </a:p>
      </dsp:txBody>
      <dsp:txXfrm>
        <a:off x="3054039" y="2290948"/>
        <a:ext cx="2838298" cy="474812"/>
      </dsp:txXfrm>
    </dsp:sp>
    <dsp:sp modelId="{EE7D0E25-86B6-4834-8FE6-9D856C57FC3F}">
      <dsp:nvSpPr>
        <dsp:cNvPr id="0" name=""/>
        <dsp:cNvSpPr/>
      </dsp:nvSpPr>
      <dsp:spPr>
        <a:xfrm>
          <a:off x="3028353" y="2857219"/>
          <a:ext cx="2889670" cy="52618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+mn-lt"/>
            </a:rPr>
            <a:t>5.	</a:t>
          </a:r>
          <a:r>
            <a:rPr lang="en-US" sz="1400" kern="1200" spc="300" dirty="0">
              <a:latin typeface="+mn-lt"/>
            </a:rPr>
            <a:t>Pressure</a:t>
          </a:r>
          <a:endParaRPr lang="en-US" sz="1300" kern="1200" spc="300" dirty="0"/>
        </a:p>
      </dsp:txBody>
      <dsp:txXfrm>
        <a:off x="3054039" y="2882905"/>
        <a:ext cx="2838298" cy="474812"/>
      </dsp:txXfrm>
    </dsp:sp>
    <dsp:sp modelId="{9145CA59-A480-4302-BD50-8E24867A55D6}">
      <dsp:nvSpPr>
        <dsp:cNvPr id="0" name=""/>
        <dsp:cNvSpPr/>
      </dsp:nvSpPr>
      <dsp:spPr>
        <a:xfrm>
          <a:off x="3028353" y="3449176"/>
          <a:ext cx="2889670" cy="526184"/>
        </a:xfrm>
        <a:prstGeom prst="roundRect">
          <a:avLst/>
        </a:prstGeom>
        <a:solidFill>
          <a:schemeClr val="bg1">
            <a:lumMod val="85000"/>
            <a:alpha val="90000"/>
          </a:schemeClr>
        </a:solidFill>
        <a:ln w="6350" cap="flat" cmpd="sng" algn="ctr">
          <a:solidFill>
            <a:srgbClr val="A9C738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3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>
            <a:latin typeface="+mn-lt"/>
          </a:endParaRPr>
        </a:p>
        <a:p>
          <a:pPr marL="0" marR="0" lvl="3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dirty="0">
              <a:latin typeface="+mn-lt"/>
            </a:rPr>
            <a:t>6.            </a:t>
          </a:r>
          <a:r>
            <a:rPr lang="en-US" sz="1400" kern="1200" spc="300" dirty="0">
              <a:latin typeface="+mn-lt"/>
            </a:rPr>
            <a:t>Seal</a:t>
          </a:r>
        </a:p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kern="1200" dirty="0"/>
        </a:p>
      </dsp:txBody>
      <dsp:txXfrm>
        <a:off x="3054039" y="3474862"/>
        <a:ext cx="2838298" cy="4748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49D69E-A5A8-4A61-BD64-138E8AD898B8}">
      <dsp:nvSpPr>
        <dsp:cNvPr id="0" name=""/>
        <dsp:cNvSpPr/>
      </dsp:nvSpPr>
      <dsp:spPr>
        <a:xfrm>
          <a:off x="4074672" y="1345"/>
          <a:ext cx="1641287" cy="820643"/>
        </a:xfrm>
        <a:prstGeom prst="roundRect">
          <a:avLst>
            <a:gd name="adj" fmla="val 10000"/>
          </a:avLst>
        </a:prstGeom>
        <a:solidFill>
          <a:srgbClr val="C6DA7C"/>
        </a:solidFill>
        <a:ln w="254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Monitor Quality</a:t>
          </a:r>
        </a:p>
      </dsp:txBody>
      <dsp:txXfrm>
        <a:off x="4098708" y="25381"/>
        <a:ext cx="1593215" cy="772571"/>
      </dsp:txXfrm>
    </dsp:sp>
    <dsp:sp modelId="{663354B4-F074-4DBB-85A5-C99F21663047}">
      <dsp:nvSpPr>
        <dsp:cNvPr id="0" name=""/>
        <dsp:cNvSpPr/>
      </dsp:nvSpPr>
      <dsp:spPr>
        <a:xfrm>
          <a:off x="4238801" y="821989"/>
          <a:ext cx="164043" cy="615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5482"/>
              </a:lnTo>
              <a:lnTo>
                <a:pt x="164043" y="615482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F3E749-D1E4-4038-B3C1-A65EEC9CE12E}">
      <dsp:nvSpPr>
        <dsp:cNvPr id="0" name=""/>
        <dsp:cNvSpPr/>
      </dsp:nvSpPr>
      <dsp:spPr>
        <a:xfrm>
          <a:off x="4402844" y="1027150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Troubleshoot</a:t>
          </a:r>
        </a:p>
      </dsp:txBody>
      <dsp:txXfrm>
        <a:off x="4426880" y="1051186"/>
        <a:ext cx="1264957" cy="772571"/>
      </dsp:txXfrm>
    </dsp:sp>
    <dsp:sp modelId="{388EA239-141F-4304-B264-24E6ADFEFF72}">
      <dsp:nvSpPr>
        <dsp:cNvPr id="0" name=""/>
        <dsp:cNvSpPr/>
      </dsp:nvSpPr>
      <dsp:spPr>
        <a:xfrm>
          <a:off x="4238801" y="821989"/>
          <a:ext cx="164043" cy="1641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1287"/>
              </a:lnTo>
              <a:lnTo>
                <a:pt x="164043" y="1641287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7C1132-5639-4D3F-8A01-A2155FF13321}">
      <dsp:nvSpPr>
        <dsp:cNvPr id="0" name=""/>
        <dsp:cNvSpPr/>
      </dsp:nvSpPr>
      <dsp:spPr>
        <a:xfrm>
          <a:off x="4402844" y="2052954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Identify Quality Trends</a:t>
          </a:r>
        </a:p>
      </dsp:txBody>
      <dsp:txXfrm>
        <a:off x="4426880" y="2076990"/>
        <a:ext cx="1264957" cy="772571"/>
      </dsp:txXfrm>
    </dsp:sp>
    <dsp:sp modelId="{9EDBEE64-BF16-4F04-AADC-536426719174}">
      <dsp:nvSpPr>
        <dsp:cNvPr id="0" name=""/>
        <dsp:cNvSpPr/>
      </dsp:nvSpPr>
      <dsp:spPr>
        <a:xfrm>
          <a:off x="25962" y="1345"/>
          <a:ext cx="1641287" cy="820643"/>
        </a:xfrm>
        <a:prstGeom prst="roundRect">
          <a:avLst>
            <a:gd name="adj" fmla="val 10000"/>
          </a:avLst>
        </a:prstGeom>
        <a:solidFill>
          <a:srgbClr val="C6DA7C"/>
        </a:solidFill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Compare Designs</a:t>
          </a:r>
          <a:endParaRPr lang="en-US" sz="1200" kern="1200" spc="3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998" y="25381"/>
        <a:ext cx="1593215" cy="772571"/>
      </dsp:txXfrm>
    </dsp:sp>
    <dsp:sp modelId="{D257EE22-7BA6-4163-8C88-34FC0232EAA9}">
      <dsp:nvSpPr>
        <dsp:cNvPr id="0" name=""/>
        <dsp:cNvSpPr/>
      </dsp:nvSpPr>
      <dsp:spPr>
        <a:xfrm>
          <a:off x="190091" y="821989"/>
          <a:ext cx="164118" cy="615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5482"/>
              </a:lnTo>
              <a:lnTo>
                <a:pt x="164118" y="615482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269C8-855B-4841-9390-261423E7F016}">
      <dsp:nvSpPr>
        <dsp:cNvPr id="0" name=""/>
        <dsp:cNvSpPr/>
      </dsp:nvSpPr>
      <dsp:spPr>
        <a:xfrm>
          <a:off x="354209" y="1027150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Determine Key Differences</a:t>
          </a:r>
          <a:endParaRPr lang="en-US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8245" y="1051186"/>
        <a:ext cx="1264957" cy="772571"/>
      </dsp:txXfrm>
    </dsp:sp>
    <dsp:sp modelId="{DA036F3F-CA1D-48A9-A69C-6E6CA7272F23}">
      <dsp:nvSpPr>
        <dsp:cNvPr id="0" name=""/>
        <dsp:cNvSpPr/>
      </dsp:nvSpPr>
      <dsp:spPr>
        <a:xfrm>
          <a:off x="190091" y="821989"/>
          <a:ext cx="164118" cy="1641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1287"/>
              </a:lnTo>
              <a:lnTo>
                <a:pt x="164118" y="1641287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6765B6-4CB0-4722-87E0-2AA8B1F93E20}">
      <dsp:nvSpPr>
        <dsp:cNvPr id="0" name=""/>
        <dsp:cNvSpPr/>
      </dsp:nvSpPr>
      <dsp:spPr>
        <a:xfrm>
          <a:off x="354209" y="2052954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Mimic Door Signature</a:t>
          </a:r>
        </a:p>
      </dsp:txBody>
      <dsp:txXfrm>
        <a:off x="378245" y="2076990"/>
        <a:ext cx="1264957" cy="772571"/>
      </dsp:txXfrm>
    </dsp:sp>
    <dsp:sp modelId="{B7A415EC-6D14-45E3-B18D-00506B484859}">
      <dsp:nvSpPr>
        <dsp:cNvPr id="0" name=""/>
        <dsp:cNvSpPr/>
      </dsp:nvSpPr>
      <dsp:spPr>
        <a:xfrm>
          <a:off x="2077571" y="1345"/>
          <a:ext cx="1641287" cy="820643"/>
        </a:xfrm>
        <a:prstGeom prst="roundRect">
          <a:avLst>
            <a:gd name="adj" fmla="val 10000"/>
          </a:avLst>
        </a:prstGeom>
        <a:solidFill>
          <a:srgbClr val="C6DA7C"/>
        </a:solidFill>
        <a:ln w="254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Improve  Designs</a:t>
          </a:r>
        </a:p>
      </dsp:txBody>
      <dsp:txXfrm>
        <a:off x="2101607" y="25381"/>
        <a:ext cx="1593215" cy="772571"/>
      </dsp:txXfrm>
    </dsp:sp>
    <dsp:sp modelId="{61018C56-95E9-4869-97F2-756C5730FC65}">
      <dsp:nvSpPr>
        <dsp:cNvPr id="0" name=""/>
        <dsp:cNvSpPr/>
      </dsp:nvSpPr>
      <dsp:spPr>
        <a:xfrm>
          <a:off x="2241699" y="821989"/>
          <a:ext cx="164118" cy="615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5482"/>
              </a:lnTo>
              <a:lnTo>
                <a:pt x="164118" y="615482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8461A4-9F8E-4F05-927A-DABBEFFB3E1A}">
      <dsp:nvSpPr>
        <dsp:cNvPr id="0" name=""/>
        <dsp:cNvSpPr/>
      </dsp:nvSpPr>
      <dsp:spPr>
        <a:xfrm>
          <a:off x="2405818" y="1027150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Tune to Target Values</a:t>
          </a:r>
        </a:p>
      </dsp:txBody>
      <dsp:txXfrm>
        <a:off x="2429854" y="1051186"/>
        <a:ext cx="1264957" cy="772571"/>
      </dsp:txXfrm>
    </dsp:sp>
    <dsp:sp modelId="{64326C2A-D5C9-4E50-8BFF-5960C9407715}">
      <dsp:nvSpPr>
        <dsp:cNvPr id="0" name=""/>
        <dsp:cNvSpPr/>
      </dsp:nvSpPr>
      <dsp:spPr>
        <a:xfrm>
          <a:off x="2241699" y="821989"/>
          <a:ext cx="164118" cy="1641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1287"/>
              </a:lnTo>
              <a:lnTo>
                <a:pt x="164118" y="1641287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1E41DE-3BBE-4861-AD29-6882C06FA132}">
      <dsp:nvSpPr>
        <dsp:cNvPr id="0" name=""/>
        <dsp:cNvSpPr/>
      </dsp:nvSpPr>
      <dsp:spPr>
        <a:xfrm>
          <a:off x="2405818" y="2052954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Analyze Influence of Components</a:t>
          </a:r>
        </a:p>
      </dsp:txBody>
      <dsp:txXfrm>
        <a:off x="2429854" y="2076990"/>
        <a:ext cx="1264957" cy="772571"/>
      </dsp:txXfrm>
    </dsp:sp>
    <dsp:sp modelId="{88B8AAD5-E380-4D72-9C98-4EA17F1EE72C}">
      <dsp:nvSpPr>
        <dsp:cNvPr id="0" name=""/>
        <dsp:cNvSpPr/>
      </dsp:nvSpPr>
      <dsp:spPr>
        <a:xfrm>
          <a:off x="2241699" y="821989"/>
          <a:ext cx="164118" cy="26670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67091"/>
              </a:lnTo>
              <a:lnTo>
                <a:pt x="164118" y="2667091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F8ABE8-59C8-4833-87D0-E7448BA04079}">
      <dsp:nvSpPr>
        <dsp:cNvPr id="0" name=""/>
        <dsp:cNvSpPr/>
      </dsp:nvSpPr>
      <dsp:spPr>
        <a:xfrm>
          <a:off x="2405818" y="3078758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Durability </a:t>
          </a: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and Degradation</a:t>
          </a:r>
        </a:p>
      </dsp:txBody>
      <dsp:txXfrm>
        <a:off x="2429854" y="3102794"/>
        <a:ext cx="1264957" cy="772571"/>
      </dsp:txXfrm>
    </dsp:sp>
    <dsp:sp modelId="{3EC60EBE-E50A-49B0-A1CB-3A6DB3912B19}">
      <dsp:nvSpPr>
        <dsp:cNvPr id="0" name=""/>
        <dsp:cNvSpPr/>
      </dsp:nvSpPr>
      <dsp:spPr>
        <a:xfrm>
          <a:off x="6071774" y="1345"/>
          <a:ext cx="1641287" cy="820643"/>
        </a:xfrm>
        <a:prstGeom prst="roundRect">
          <a:avLst>
            <a:gd name="adj" fmla="val 10000"/>
          </a:avLst>
        </a:prstGeom>
        <a:solidFill>
          <a:srgbClr val="C6DA7C"/>
        </a:solidFill>
        <a:ln w="254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b="1" kern="1200" spc="3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User  Satisfaction</a:t>
          </a:r>
        </a:p>
      </dsp:txBody>
      <dsp:txXfrm>
        <a:off x="6095810" y="25381"/>
        <a:ext cx="1593215" cy="772571"/>
      </dsp:txXfrm>
    </dsp:sp>
    <dsp:sp modelId="{9F5E50C2-DF5B-4499-90F6-E75F7078217F}">
      <dsp:nvSpPr>
        <dsp:cNvPr id="0" name=""/>
        <dsp:cNvSpPr/>
      </dsp:nvSpPr>
      <dsp:spPr>
        <a:xfrm>
          <a:off x="6235903" y="821989"/>
          <a:ext cx="164125" cy="615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5482"/>
              </a:lnTo>
              <a:lnTo>
                <a:pt x="164125" y="615482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736E56-4EB7-4B54-8A49-3A8A20F5E356}">
      <dsp:nvSpPr>
        <dsp:cNvPr id="0" name=""/>
        <dsp:cNvSpPr/>
      </dsp:nvSpPr>
      <dsp:spPr>
        <a:xfrm>
          <a:off x="6400028" y="1027150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Chart Subjective Impressions</a:t>
          </a:r>
          <a:endParaRPr lang="en-US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24064" y="1051186"/>
        <a:ext cx="1264957" cy="772571"/>
      </dsp:txXfrm>
    </dsp:sp>
    <dsp:sp modelId="{F9784D98-2CDF-4ED7-8D79-9F52463CD64A}">
      <dsp:nvSpPr>
        <dsp:cNvPr id="0" name=""/>
        <dsp:cNvSpPr/>
      </dsp:nvSpPr>
      <dsp:spPr>
        <a:xfrm>
          <a:off x="6235903" y="821989"/>
          <a:ext cx="164125" cy="1641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1287"/>
              </a:lnTo>
              <a:lnTo>
                <a:pt x="164125" y="1641287"/>
              </a:lnTo>
            </a:path>
          </a:pathLst>
        </a:cu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9846EB-655C-4A16-B9AD-B39394137D52}">
      <dsp:nvSpPr>
        <dsp:cNvPr id="0" name=""/>
        <dsp:cNvSpPr/>
      </dsp:nvSpPr>
      <dsp:spPr>
        <a:xfrm>
          <a:off x="6400028" y="2052954"/>
          <a:ext cx="1313029" cy="820643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A9C73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Determine Door Signature</a:t>
          </a:r>
        </a:p>
      </dsp:txBody>
      <dsp:txXfrm>
        <a:off x="6424064" y="2076990"/>
        <a:ext cx="1264957" cy="7725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B55FE0-E162-411E-883D-6DBD1507BDEC}" type="datetimeFigureOut">
              <a:rPr lang="en-US" smtClean="0"/>
              <a:t>9/3/2024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45000"/>
            <a:ext cx="5607050" cy="36369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525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772525"/>
            <a:ext cx="3038475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89BAA-8F89-44EE-B7FA-B9B5824404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484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11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9BAA-8F89-44EE-B7FA-B9B5824404A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425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9BAA-8F89-44EE-B7FA-B9B5824404A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76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9BAA-8F89-44EE-B7FA-B9B5824404A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898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9BAA-8F89-44EE-B7FA-B9B5824404A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832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9BAA-8F89-44EE-B7FA-B9B5824404A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24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9BAA-8F89-44EE-B7FA-B9B5824404A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81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C2898-B76A-44B1-91B6-716596F61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335B8E-E1EE-4426-8138-7C60EA7B9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99493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F2A6D-4960-4472-84FA-CBB90820E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84690-7042-4092-826C-7C5904BB84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1601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212418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93414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4094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jp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ezmetrology.com" TargetMode="External"/><Relationship Id="rId2" Type="http://schemas.openxmlformats.org/officeDocument/2006/relationships/hyperlink" Target="mailto:info@ezmetrology.com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Academy.ezmetrology.com" TargetMode="External"/><Relationship Id="rId5" Type="http://schemas.openxmlformats.org/officeDocument/2006/relationships/hyperlink" Target="https://portal.ezmetrology.com/" TargetMode="External"/><Relationship Id="rId4" Type="http://schemas.openxmlformats.org/officeDocument/2006/relationships/hyperlink" Target="http://www.ezmetrolog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640244F-3048-7966-6B03-A723DC4A66AA}"/>
              </a:ext>
            </a:extLst>
          </p:cNvPr>
          <p:cNvCxnSpPr>
            <a:cxnSpLocks/>
          </p:cNvCxnSpPr>
          <p:nvPr/>
        </p:nvCxnSpPr>
        <p:spPr>
          <a:xfrm>
            <a:off x="3631113" y="4005965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88A3E98F-1F4C-F34A-6EA4-3B650F0BD3A2}"/>
              </a:ext>
            </a:extLst>
          </p:cNvPr>
          <p:cNvSpPr txBox="1"/>
          <p:nvPr/>
        </p:nvSpPr>
        <p:spPr>
          <a:xfrm>
            <a:off x="2398489" y="2815434"/>
            <a:ext cx="79271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 panose="020B0502040204020203" pitchFamily="34" charset="0"/>
              </a:rPr>
              <a:t>The Door as an Energy System</a:t>
            </a:r>
            <a:endParaRPr lang="en-US" sz="4000" dirty="0">
              <a:solidFill>
                <a:srgbClr val="282828"/>
              </a:solidFill>
              <a:latin typeface="Bahnschrift" panose="020B0502040204020203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DBF4041-1EC9-416B-4FDE-AD0AFC02D2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668" y="4078705"/>
            <a:ext cx="3230357" cy="2231038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DD0F57A-855F-5688-DBCD-FCE9E0F9473A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17146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B27BED6-47FA-4121-869E-EF0699BEE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3553" y="862932"/>
            <a:ext cx="4448676" cy="686099"/>
          </a:xfrm>
        </p:spPr>
        <p:txBody>
          <a:bodyPr/>
          <a:lstStyle/>
          <a:p>
            <a:r>
              <a:rPr lang="en-US" dirty="0">
                <a:latin typeface="Bahnschrift" panose="020B0502040204020203" pitchFamily="34" charset="0"/>
              </a:rPr>
              <a:t>Index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CBF5936-E45A-4F90-8914-5776E36F68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1665" y="2220975"/>
            <a:ext cx="4750564" cy="392097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r>
              <a:rPr lang="en-US" sz="1800" dirty="0">
                <a:latin typeface="Bahnschrift" panose="020B0502040204020203" pitchFamily="34" charset="0"/>
              </a:rPr>
              <a:t>Measurements</a:t>
            </a:r>
          </a:p>
          <a:p>
            <a:r>
              <a:rPr lang="en-US" sz="1800" dirty="0">
                <a:latin typeface="Bahnschrift" panose="020B0502040204020203" pitchFamily="34" charset="0"/>
              </a:rPr>
              <a:t>Conversion to Energy</a:t>
            </a:r>
          </a:p>
          <a:p>
            <a:r>
              <a:rPr lang="en-US" sz="1800" dirty="0">
                <a:latin typeface="Bahnschrift" panose="020B0502040204020203" pitchFamily="34" charset="0"/>
              </a:rPr>
              <a:t>Case Study: Optimization Door System</a:t>
            </a:r>
          </a:p>
          <a:p>
            <a:r>
              <a:rPr lang="en-US" sz="1800" dirty="0">
                <a:latin typeface="Bahnschrift" panose="020B0502040204020203" pitchFamily="34" charset="0"/>
              </a:rPr>
              <a:t>Conclusion</a:t>
            </a:r>
            <a:endParaRPr lang="en-US" sz="2000" dirty="0">
              <a:latin typeface="Bahnschrift" panose="020B0502040204020203" pitchFamily="34" charset="0"/>
            </a:endParaRP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6B4AAB2-6F85-D048-C032-B62F2C12503E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CB6E2E5-E172-BA28-EAEC-185E1DDD0BBD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DEF16B-A309-B82F-9B3F-B10E0CC67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1205981"/>
            <a:ext cx="5704366" cy="381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01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9B9D3-BE6C-2F55-2989-7372D910A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7849" y="2766218"/>
            <a:ext cx="4871788" cy="1325563"/>
          </a:xfrm>
        </p:spPr>
        <p:txBody>
          <a:bodyPr anchor="ctr">
            <a:normAutofit/>
          </a:bodyPr>
          <a:lstStyle/>
          <a:p>
            <a:r>
              <a:rPr lang="en-US" sz="3200" dirty="0">
                <a:latin typeface="Bahnschrift SemiBold" panose="020B0502040204020203" pitchFamily="34" charset="0"/>
              </a:rPr>
              <a:t>1. Measurements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260A5C5-AA8D-871A-8065-1705E7A6224E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8097921-AB03-FBCE-1B7D-F8CFFDD14214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37264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E7331933-4147-4147-AE4D-2437DE6AF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4146" y="3258826"/>
            <a:ext cx="8330890" cy="2466108"/>
          </a:xfrm>
        </p:spPr>
        <p:txBody>
          <a:bodyPr>
            <a:normAutofit/>
          </a:bodyPr>
          <a:lstStyle/>
          <a:p>
            <a:pPr lvl="1">
              <a:spcAft>
                <a:spcPts val="300"/>
              </a:spcAft>
            </a:pPr>
            <a:r>
              <a:rPr lang="en-US" sz="1800" dirty="0">
                <a:latin typeface="Bahnschrift" panose="020B0502040204020203" pitchFamily="34" charset="0"/>
              </a:rPr>
              <a:t>Answering the following type of questions:</a:t>
            </a:r>
            <a:br>
              <a:rPr lang="en-US" sz="1800" dirty="0">
                <a:latin typeface="Bahnschrift" panose="020B0502040204020203" pitchFamily="34" charset="0"/>
              </a:rPr>
            </a:b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What is a “GOOD” door? 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When does it become a “BAD” door?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How do the tolerances influence the performance?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What is the difference between these two types of doors?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What happens when we exchange a component?</a:t>
            </a:r>
            <a:endParaRPr lang="en-US" sz="2000" b="1" spc="600" dirty="0">
              <a:solidFill>
                <a:srgbClr val="B1BE0E"/>
              </a:solidFill>
              <a:latin typeface="Bahnschrift SemiBold" panose="020B0502040204020203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FA4837FF-C849-991C-CC6E-8C70990F42DE}"/>
              </a:ext>
            </a:extLst>
          </p:cNvPr>
          <p:cNvSpPr txBox="1">
            <a:spLocks/>
          </p:cNvSpPr>
          <p:nvPr/>
        </p:nvSpPr>
        <p:spPr>
          <a:xfrm>
            <a:off x="1537632" y="236011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1. MEASUREMENT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F577EC47-680C-653A-B7BC-5AC8B85FCE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1416" y="770541"/>
            <a:ext cx="9692640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1.1 GOALS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3BB370A-EC88-9AD0-0D4A-36A100A2FB5A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DC179-CF5E-C581-C348-9AB3E0AA91ED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6D40DA4-D0C4-2193-5C50-0FA996F5966A}"/>
              </a:ext>
            </a:extLst>
          </p:cNvPr>
          <p:cNvSpPr txBox="1">
            <a:spLocks/>
          </p:cNvSpPr>
          <p:nvPr/>
        </p:nvSpPr>
        <p:spPr>
          <a:xfrm>
            <a:off x="1764146" y="1679388"/>
            <a:ext cx="9513454" cy="15965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1">
              <a:spcAft>
                <a:spcPts val="300"/>
              </a:spcAft>
            </a:pPr>
            <a: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  <a:t>What are we are looking for in our measurement data?</a:t>
            </a:r>
            <a:b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</a:br>
            <a:b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</a:br>
            <a: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  <a:t>	a)   Technical </a:t>
            </a:r>
            <a:r>
              <a:rPr lang="en-US" kern="0" dirty="0">
                <a:solidFill>
                  <a:sysClr val="windowText" lastClr="000000"/>
                </a:solidFill>
                <a:highlight>
                  <a:srgbClr val="B1BE0E"/>
                </a:highlight>
                <a:latin typeface="Bahnschrift" panose="020B0502040204020203" pitchFamily="34" charset="0"/>
                <a:ea typeface="+mn-ea"/>
                <a:cs typeface="+mn-cs"/>
              </a:rPr>
              <a:t>Subjective</a:t>
            </a:r>
            <a: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  <a:t> Opinion of the samples.</a:t>
            </a:r>
            <a:b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</a:br>
            <a: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  <a:t>	b)  </a:t>
            </a:r>
            <a:r>
              <a:rPr lang="en-US" kern="0" dirty="0">
                <a:solidFill>
                  <a:sysClr val="windowText" lastClr="000000"/>
                </a:solidFill>
                <a:highlight>
                  <a:srgbClr val="B1BE0E"/>
                </a:highlight>
                <a:latin typeface="Bahnschrift" panose="020B0502040204020203" pitchFamily="34" charset="0"/>
                <a:ea typeface="+mn-ea"/>
                <a:cs typeface="+mn-cs"/>
              </a:rPr>
              <a:t>Objective</a:t>
            </a:r>
            <a:r>
              <a:rPr lang="en-US" kern="0" dirty="0">
                <a:solidFill>
                  <a:sysClr val="windowText" lastClr="000000"/>
                </a:solidFill>
                <a:latin typeface="Bahnschrift" panose="020B0502040204020203" pitchFamily="34" charset="0"/>
                <a:ea typeface="+mn-ea"/>
                <a:cs typeface="+mn-cs"/>
              </a:rPr>
              <a:t> Data – describing the door system in high level of detail</a:t>
            </a:r>
            <a:endParaRPr lang="en-US" sz="2000" b="1" kern="0" spc="600" dirty="0">
              <a:solidFill>
                <a:srgbClr val="B1BE0E"/>
              </a:solidFill>
              <a:latin typeface="Bahnschrift SemiBold" panose="020B0502040204020203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568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9089169-7405-41A2-8A80-F6E642A8ADEC}"/>
              </a:ext>
            </a:extLst>
          </p:cNvPr>
          <p:cNvSpPr/>
          <p:nvPr/>
        </p:nvSpPr>
        <p:spPr>
          <a:xfrm>
            <a:off x="1177975" y="2114668"/>
            <a:ext cx="6188025" cy="1059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2000" b="1" spc="600" dirty="0">
                <a:solidFill>
                  <a:srgbClr val="B1BE0E"/>
                </a:solidFill>
                <a:latin typeface="Bahnschrift SemiBold" panose="020B0502040204020203" pitchFamily="34" charset="0"/>
                <a:cs typeface="Arial" panose="020B0604020202020204" pitchFamily="34" charset="0"/>
              </a:rPr>
              <a:t>1 – DOOR FUNCTION</a:t>
            </a:r>
            <a:endParaRPr lang="en-US" sz="1400" spc="300" dirty="0">
              <a:solidFill>
                <a:srgbClr val="616808"/>
              </a:solidFill>
              <a:latin typeface="Bahnschrift SemiBold" panose="020B0502040204020203" pitchFamily="34" charset="0"/>
              <a:cs typeface="Arial" panose="020B0604020202020204" pitchFamily="34" charset="0"/>
            </a:endParaRPr>
          </a:p>
          <a:p>
            <a:pPr lvl="1">
              <a:spcAft>
                <a:spcPts val="300"/>
              </a:spcAft>
            </a:pPr>
            <a:r>
              <a:rPr lang="en-US" sz="1600" dirty="0">
                <a:latin typeface="Bahnschrift" panose="020B0502040204020203" pitchFamily="34" charset="0"/>
              </a:rPr>
              <a:t>Be as close to the end-user experience as possible.</a:t>
            </a:r>
          </a:p>
          <a:p>
            <a:pPr lvl="1">
              <a:spcAft>
                <a:spcPts val="300"/>
              </a:spcAft>
            </a:pPr>
            <a:r>
              <a:rPr lang="en-US" sz="1600" dirty="0">
                <a:latin typeface="Bahnschrift" panose="020B0502040204020203" pitchFamily="34" charset="0"/>
              </a:rPr>
              <a:t>Perform studies on fully assembled vehicles.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BF2888-65D7-47D7-B18B-8F2B60C589EC}"/>
              </a:ext>
            </a:extLst>
          </p:cNvPr>
          <p:cNvSpPr/>
          <p:nvPr/>
        </p:nvSpPr>
        <p:spPr>
          <a:xfrm>
            <a:off x="1111289" y="3541767"/>
            <a:ext cx="6052836" cy="1020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2000" b="1" spc="600" dirty="0">
                <a:solidFill>
                  <a:srgbClr val="B1BE0E"/>
                </a:solidFill>
                <a:latin typeface="Bahnschrift SemiBold" panose="020B0502040204020203" pitchFamily="34" charset="0"/>
                <a:cs typeface="Arial" panose="020B0604020202020204" pitchFamily="34" charset="0"/>
              </a:rPr>
              <a:t>2 – SYSTEMATIC METHOD</a:t>
            </a:r>
            <a:endParaRPr lang="en-US" sz="1400" spc="300" dirty="0">
              <a:solidFill>
                <a:srgbClr val="616808"/>
              </a:solidFill>
              <a:latin typeface="Bahnschrift SemiBold" panose="020B0502040204020203" pitchFamily="34" charset="0"/>
              <a:cs typeface="Arial" panose="020B0604020202020204" pitchFamily="34" charset="0"/>
            </a:endParaRPr>
          </a:p>
          <a:p>
            <a:pPr lvl="1">
              <a:spcAft>
                <a:spcPts val="300"/>
              </a:spcAft>
            </a:pPr>
            <a:r>
              <a:rPr lang="en-US" sz="1600" dirty="0">
                <a:latin typeface="Bahnschrift" panose="020B0502040204020203" pitchFamily="34" charset="0"/>
              </a:rPr>
              <a:t>Systematic acquisition, user-independent methods, and objective data.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9DE008-7D9B-4BDC-A9D5-F5CF98A36041}"/>
              </a:ext>
            </a:extLst>
          </p:cNvPr>
          <p:cNvSpPr/>
          <p:nvPr/>
        </p:nvSpPr>
        <p:spPr>
          <a:xfrm>
            <a:off x="1177975" y="4722645"/>
            <a:ext cx="5757474" cy="1020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2000" b="1" spc="600" dirty="0">
                <a:solidFill>
                  <a:srgbClr val="B1BE0E"/>
                </a:solidFill>
                <a:latin typeface="Bahnschrift SemiBold" panose="020B0502040204020203" pitchFamily="34" charset="0"/>
                <a:cs typeface="Arial" panose="020B0604020202020204" pitchFamily="34" charset="0"/>
              </a:rPr>
              <a:t>3 – FAST EXECUTION</a:t>
            </a:r>
            <a:endParaRPr lang="en-US" sz="1400" spc="300" dirty="0">
              <a:solidFill>
                <a:srgbClr val="616808"/>
              </a:solidFill>
              <a:latin typeface="Bahnschrift SemiBold" panose="020B0502040204020203" pitchFamily="34" charset="0"/>
              <a:cs typeface="Arial" panose="020B0604020202020204" pitchFamily="34" charset="0"/>
            </a:endParaRPr>
          </a:p>
          <a:p>
            <a:pPr lvl="1">
              <a:spcAft>
                <a:spcPts val="300"/>
              </a:spcAft>
            </a:pPr>
            <a:r>
              <a:rPr lang="en-US" sz="1600" dirty="0">
                <a:latin typeface="Bahnschrift" panose="020B0502040204020203" pitchFamily="34" charset="0"/>
              </a:rPr>
              <a:t>Evaluation should cover all aspects and be achievable within 20 minutes to enable a large sample size.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7113ADA-0FFB-4080-80E3-873984CD32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930" y="2219591"/>
            <a:ext cx="4679161" cy="3509371"/>
          </a:xfrm>
          <a:prstGeom prst="rect">
            <a:avLst/>
          </a:prstGeom>
        </p:spPr>
      </p:pic>
      <p:sp>
        <p:nvSpPr>
          <p:cNvPr id="2" name="Title 5">
            <a:extLst>
              <a:ext uri="{FF2B5EF4-FFF2-40B4-BE49-F238E27FC236}">
                <a16:creationId xmlns:a16="http://schemas.microsoft.com/office/drawing/2014/main" id="{1975819D-F051-B154-9707-A8FEE4F051C7}"/>
              </a:ext>
            </a:extLst>
          </p:cNvPr>
          <p:cNvSpPr txBox="1">
            <a:spLocks/>
          </p:cNvSpPr>
          <p:nvPr/>
        </p:nvSpPr>
        <p:spPr>
          <a:xfrm>
            <a:off x="1542247" y="230815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1. MEASUREMENT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D0AFEB39-22D1-1B61-5459-3FBBDDD794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9675" y="771550"/>
            <a:ext cx="9692640" cy="502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1.2 THREE ESSENTIAL PRINCIPLES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D9EE240-5451-43FA-9090-A54DF12B029A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A30A8-418E-1265-5A8F-AFB458F453C6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45097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610D676B-E878-4F27-BABA-21BDA7C36C69}"/>
              </a:ext>
            </a:extLst>
          </p:cNvPr>
          <p:cNvSpPr/>
          <p:nvPr/>
        </p:nvSpPr>
        <p:spPr bwMode="auto">
          <a:xfrm>
            <a:off x="2390814" y="5131537"/>
            <a:ext cx="7864763" cy="971605"/>
          </a:xfrm>
          <a:prstGeom prst="rect">
            <a:avLst/>
          </a:prstGeom>
          <a:solidFill>
            <a:schemeClr val="bg1"/>
          </a:solidFill>
          <a:ln w="28575">
            <a:solidFill>
              <a:srgbClr val="A9C738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1400" b="1" spc="300" dirty="0">
                <a:latin typeface="Arial" panose="020B0604020202020204" pitchFamily="34" charset="0"/>
                <a:cs typeface="Arial" panose="020B0604020202020204" pitchFamily="34" charset="0"/>
              </a:rPr>
              <a:t>“DNA” OF THE DOOR</a:t>
            </a:r>
          </a:p>
          <a:p>
            <a:pPr>
              <a:spcBef>
                <a:spcPct val="20000"/>
              </a:spcBef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Establish: Minimum Closing Speed, Closing Energy, Hinge Angle, Peak Pressure, Minimum Vacuum, Latch Force, Seal Compression, Latch Point, Striker Alignment, Air Bind, Open Angle, Operational Force, Inertia, Opening Speed…</a:t>
            </a:r>
          </a:p>
          <a:p>
            <a:pPr marL="342900" indent="-342900">
              <a:spcBef>
                <a:spcPct val="20000"/>
              </a:spcBef>
            </a:pPr>
            <a:endParaRPr lang="en-US" sz="1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Arrow: Up 17">
            <a:extLst>
              <a:ext uri="{FF2B5EF4-FFF2-40B4-BE49-F238E27FC236}">
                <a16:creationId xmlns:a16="http://schemas.microsoft.com/office/drawing/2014/main" id="{A4ABB774-AD17-40B1-8428-4538F83A5041}"/>
              </a:ext>
            </a:extLst>
          </p:cNvPr>
          <p:cNvSpPr/>
          <p:nvPr/>
        </p:nvSpPr>
        <p:spPr bwMode="auto">
          <a:xfrm rot="10800000">
            <a:off x="5356760" y="1487202"/>
            <a:ext cx="1938895" cy="3644335"/>
          </a:xfrm>
          <a:prstGeom prst="upArrow">
            <a:avLst>
              <a:gd name="adj1" fmla="val 66667"/>
              <a:gd name="adj2" fmla="val 26755"/>
            </a:avLst>
          </a:prstGeom>
          <a:solidFill>
            <a:srgbClr val="C1D37B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032A684C-3997-492C-A502-9FC334F2D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0815" y="2605627"/>
            <a:ext cx="3829876" cy="848502"/>
          </a:xfrm>
          <a:prstGeom prst="rect">
            <a:avLst/>
          </a:prstGeom>
          <a:solidFill>
            <a:schemeClr val="bg1"/>
          </a:solidFill>
          <a:ln w="12700">
            <a:solidFill>
              <a:srgbClr val="A9C738"/>
            </a:solidFill>
            <a:miter lim="800000"/>
            <a:headEnd/>
            <a:tailEnd/>
          </a:ln>
        </p:spPr>
        <p:txBody>
          <a:bodyPr/>
          <a:lstStyle>
            <a:defPPr>
              <a:defRPr lang="en-US"/>
            </a:defPPr>
            <a:lvl1pPr marL="342900" indent="-342900" eaLnBrk="1" hangingPunct="1">
              <a:spcBef>
                <a:spcPct val="20000"/>
              </a:spcBef>
              <a:defRPr sz="1400">
                <a:solidFill>
                  <a:srgbClr val="C00000"/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/>
            <a:r>
              <a:rPr lang="en-US" altLang="en-US" sz="1200" b="1" spc="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STATIC MEASUREMENTS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Push (Static Closing)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Sweep (Operation / Closing Force)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A2B80DAF-3EF4-4007-9731-CA2FA136F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066" y="2594657"/>
            <a:ext cx="3969511" cy="859471"/>
          </a:xfrm>
          <a:prstGeom prst="rect">
            <a:avLst/>
          </a:prstGeom>
          <a:solidFill>
            <a:schemeClr val="bg1"/>
          </a:solidFill>
          <a:ln w="12700">
            <a:solidFill>
              <a:srgbClr val="A9C738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altLang="en-US" sz="1200" b="1" spc="300" dirty="0">
                <a:latin typeface="Arial" panose="020B0604020202020204" pitchFamily="34" charset="0"/>
                <a:cs typeface="Arial" panose="020B0604020202020204" pitchFamily="34" charset="0"/>
              </a:rPr>
              <a:t>DYNAMIC MEASUREMENTS</a:t>
            </a:r>
          </a:p>
          <a:p>
            <a:pPr marL="174625" indent="-174625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Multiple Slams (Closing from Full Open)</a:t>
            </a:r>
          </a:p>
          <a:p>
            <a:pPr marL="174625" indent="-174625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Wiggle (Shake)</a:t>
            </a:r>
          </a:p>
          <a:p>
            <a:pPr marL="342900" indent="-342900">
              <a:spcBef>
                <a:spcPct val="20000"/>
              </a:spcBef>
            </a:pPr>
            <a:endParaRPr lang="en-US" altLang="en-US" sz="1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90E51444-6693-468D-8FFD-DE31DF385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6836" y="1720515"/>
            <a:ext cx="7864764" cy="645865"/>
          </a:xfrm>
          <a:prstGeom prst="rect">
            <a:avLst/>
          </a:prstGeom>
          <a:solidFill>
            <a:schemeClr val="bg1"/>
          </a:solidFill>
          <a:ln w="12700">
            <a:solidFill>
              <a:srgbClr val="A9C738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en-US" sz="1400" b="1" spc="300" dirty="0">
                <a:latin typeface="Arial" panose="020B0604020202020204" pitchFamily="34" charset="0"/>
              </a:rPr>
              <a:t>MULTI SENSOR (EZSLAM2)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en-US" sz="1100" dirty="0">
                <a:latin typeface="Arial" panose="020B0604020202020204" pitchFamily="34" charset="0"/>
              </a:rPr>
              <a:t>Force, Accelerometer, Gyroscope, Pressure Sensor, 2D Position (YZ)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22" name="Rectangle 9">
            <a:extLst>
              <a:ext uri="{FF2B5EF4-FFF2-40B4-BE49-F238E27FC236}">
                <a16:creationId xmlns:a16="http://schemas.microsoft.com/office/drawing/2014/main" id="{21A07D45-C804-4627-9B65-312ED2383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0815" y="3620613"/>
            <a:ext cx="7864762" cy="889981"/>
          </a:xfrm>
          <a:prstGeom prst="rect">
            <a:avLst/>
          </a:prstGeom>
          <a:solidFill>
            <a:schemeClr val="bg1"/>
          </a:solidFill>
          <a:ln w="12700">
            <a:solidFill>
              <a:srgbClr val="A9C738"/>
            </a:solidFill>
            <a:miter lim="800000"/>
            <a:headEnd/>
            <a:tailEnd/>
          </a:ln>
        </p:spPr>
        <p:txBody>
          <a:bodyPr/>
          <a:lstStyle>
            <a:defPPr>
              <a:defRPr lang="en-US"/>
            </a:defPPr>
            <a:lvl1pPr marL="342900" indent="-342900">
              <a:spcBef>
                <a:spcPct val="20000"/>
              </a:spcBef>
              <a:defRPr sz="1400">
                <a:solidFill>
                  <a:srgbClr val="C00000"/>
                </a:solidFill>
              </a:defRPr>
            </a:lvl1pPr>
          </a:lstStyle>
          <a:p>
            <a:pPr algn="ctr"/>
            <a:r>
              <a:rPr lang="en-US" altLang="en-US" b="1" spc="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AUTOMATIC DATA PROCESSING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Extract data from each specific run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Re-iterate the overall analysis based on information from newly added data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56BA9326-1B00-467C-6756-3CCEC59032DF}"/>
              </a:ext>
            </a:extLst>
          </p:cNvPr>
          <p:cNvSpPr txBox="1">
            <a:spLocks/>
          </p:cNvSpPr>
          <p:nvPr/>
        </p:nvSpPr>
        <p:spPr>
          <a:xfrm>
            <a:off x="1534016" y="238754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1. MEASUREMENT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C73B063-D3BF-807D-0062-A87ED1DFD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4016" y="768712"/>
            <a:ext cx="9692640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1.3 TOOL 1: EZSLAM TECHNOLOGY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23E22AB-D6BA-1A27-DDE1-505656D0425E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9A3B0-5FE1-20FA-523C-091725B4780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195223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56BA9326-1B00-467C-6756-3CCEC59032DF}"/>
              </a:ext>
            </a:extLst>
          </p:cNvPr>
          <p:cNvSpPr txBox="1">
            <a:spLocks/>
          </p:cNvSpPr>
          <p:nvPr/>
        </p:nvSpPr>
        <p:spPr>
          <a:xfrm>
            <a:off x="1534016" y="243323"/>
            <a:ext cx="391007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1. MEASUREMENT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C73B063-D3BF-807D-0062-A87ED1DFD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4016" y="762995"/>
            <a:ext cx="9692640" cy="45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1.3 TOOL 2: SEALSCAN TECHNOLOGY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23E22AB-D6BA-1A27-DDE1-505656D0425E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9A3B0-5FE1-20FA-523C-091725B4780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6DBAD8A-07CF-35BE-0F3E-BD73CA6B3D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4158" y="3494750"/>
            <a:ext cx="4253749" cy="2762885"/>
          </a:xfrm>
          <a:prstGeom prst="rect">
            <a:avLst/>
          </a:prstGeom>
        </p:spPr>
      </p:pic>
      <p:pic>
        <p:nvPicPr>
          <p:cNvPr id="7" name="Picture 6" descr="A robot on a car&#10;&#10;Description automatically generated">
            <a:extLst>
              <a:ext uri="{FF2B5EF4-FFF2-40B4-BE49-F238E27FC236}">
                <a16:creationId xmlns:a16="http://schemas.microsoft.com/office/drawing/2014/main" id="{EDBF09A5-7561-D07F-BBFD-F0F1E44DAB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158" y="1253520"/>
            <a:ext cx="4240535" cy="201153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2F799E8-6231-4A03-75AA-5989410F6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736" y="1560945"/>
            <a:ext cx="8330890" cy="5126182"/>
          </a:xfrm>
        </p:spPr>
        <p:txBody>
          <a:bodyPr>
            <a:normAutofit/>
          </a:bodyPr>
          <a:lstStyle/>
          <a:p>
            <a:pPr lvl="1">
              <a:spcAft>
                <a:spcPts val="300"/>
              </a:spcAft>
            </a:pPr>
            <a:r>
              <a:rPr lang="en-US" sz="1800" dirty="0">
                <a:latin typeface="Bahnschrift" panose="020B0502040204020203" pitchFamily="34" charset="0"/>
              </a:rPr>
              <a:t>Why SealScan as </a:t>
            </a:r>
            <a:r>
              <a:rPr lang="en-US" dirty="0">
                <a:latin typeface="Bahnschrift" panose="020B0502040204020203" pitchFamily="34" charset="0"/>
              </a:rPr>
              <a:t>the</a:t>
            </a:r>
            <a:r>
              <a:rPr lang="en-US" sz="1800" dirty="0">
                <a:latin typeface="Bahnschrift" panose="020B0502040204020203" pitchFamily="34" charset="0"/>
              </a:rPr>
              <a:t> tool?</a:t>
            </a:r>
            <a:br>
              <a:rPr lang="en-US" sz="1800" dirty="0">
                <a:latin typeface="Bahnschrift" panose="020B0502040204020203" pitchFamily="34" charset="0"/>
              </a:rPr>
            </a:b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Fast operation: large sample size 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Final configuration (including seal load)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Non-Destructive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Full Cross- Section Cad Compare</a:t>
            </a:r>
            <a:br>
              <a:rPr lang="en-US" sz="1800" dirty="0">
                <a:latin typeface="Bahnschrift" panose="020B0502040204020203" pitchFamily="34" charset="0"/>
              </a:rPr>
            </a:b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A measurement can detect</a:t>
            </a:r>
            <a:br>
              <a:rPr lang="en-US" sz="1800" dirty="0">
                <a:latin typeface="Bahnschrift" panose="020B0502040204020203" pitchFamily="34" charset="0"/>
              </a:rPr>
            </a:b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Seal Dimensions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Seal Location</a:t>
            </a:r>
            <a:br>
              <a:rPr lang="en-US" sz="1800" dirty="0">
                <a:latin typeface="Bahnschrift" panose="020B0502040204020203" pitchFamily="34" charset="0"/>
              </a:rPr>
            </a:br>
            <a:r>
              <a:rPr lang="en-US" sz="1800" dirty="0">
                <a:latin typeface="Bahnschrift" panose="020B0502040204020203" pitchFamily="34" charset="0"/>
              </a:rPr>
              <a:t>&lt;&gt;  Relative Door Position (BIW)</a:t>
            </a:r>
            <a:br>
              <a:rPr lang="en-US" sz="1800" dirty="0">
                <a:latin typeface="Bahnschrift" panose="020B0502040204020203" pitchFamily="34" charset="0"/>
              </a:rPr>
            </a:br>
            <a:endParaRPr lang="en-US" sz="2000" b="1" spc="600" dirty="0">
              <a:solidFill>
                <a:srgbClr val="B1BE0E"/>
              </a:solidFill>
              <a:latin typeface="Bahnschrift SemiBold" panose="020B0502040204020203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96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A14D5-92AD-B5F8-76A9-F4AA34799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8223" y="2509043"/>
            <a:ext cx="6627852" cy="1325563"/>
          </a:xfrm>
        </p:spPr>
        <p:txBody>
          <a:bodyPr anchor="ctr">
            <a:normAutofit/>
          </a:bodyPr>
          <a:lstStyle/>
          <a:p>
            <a:r>
              <a:rPr lang="en-US" sz="3200" dirty="0"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B5F09E8-723D-6AB6-F352-D3FDCF1EF0EF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60E70A3-8A7F-EF0E-ACA2-7CC48E04C05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54027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5866178"/>
              </p:ext>
            </p:extLst>
          </p:nvPr>
        </p:nvGraphicFramePr>
        <p:xfrm>
          <a:off x="2667128" y="1327868"/>
          <a:ext cx="7057318" cy="4437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807590" y="2500652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851929" y="3047857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840119" y="3608120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840119" y="4189930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814534" y="4836510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851929" y="1893542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271EBD9-82EF-48D9-BFD8-6804D1BEC0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4756" y="2041890"/>
            <a:ext cx="3648867" cy="2838477"/>
          </a:xfrm>
          <a:prstGeom prst="rect">
            <a:avLst/>
          </a:prstGeom>
        </p:spPr>
      </p:pic>
      <p:sp>
        <p:nvSpPr>
          <p:cNvPr id="32" name="Rectangle 8">
            <a:extLst>
              <a:ext uri="{FF2B5EF4-FFF2-40B4-BE49-F238E27FC236}">
                <a16:creationId xmlns:a16="http://schemas.microsoft.com/office/drawing/2014/main" id="{30B45E11-173F-4713-8655-094DEE9E6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074" y="5847632"/>
            <a:ext cx="4373418" cy="646331"/>
          </a:xfrm>
          <a:prstGeom prst="rect">
            <a:avLst/>
          </a:prstGeom>
          <a:solidFill>
            <a:srgbClr val="C6DA7C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eaLnBrk="1" hangingPunct="1">
              <a:spcBef>
                <a:spcPct val="20000"/>
              </a:spcBef>
              <a:defRPr sz="1200" b="1" i="1"/>
            </a:lvl1pPr>
            <a:lvl2pPr marL="800100" indent="-34290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indent="0" algn="just"/>
            <a:r>
              <a:rPr lang="en-US" altLang="en-US" i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wide variety of characteristics can be established. However, the diverse physical nature of all elements makes it nearly impossible to compare or correlate.</a:t>
            </a: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D31E2A0D-69ED-16B5-BEAA-09500EEDAD2E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F39359A7-149B-F78B-7F19-0B8D98358F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3245" y="776637"/>
            <a:ext cx="6654793" cy="459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2.1 LEVELING THE PLAYING FIELD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1885723-D8EC-1392-C3F6-A900BDD7A32C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04917-B113-8D80-E461-EF44DD80BDC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28536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8270160"/>
              </p:ext>
            </p:extLst>
          </p:nvPr>
        </p:nvGraphicFramePr>
        <p:xfrm>
          <a:off x="2667128" y="1415332"/>
          <a:ext cx="7009610" cy="4349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403308" y="2594253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441685" y="3145670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429303" y="3709012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·</a:t>
            </a: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429303" y="4307409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441685" y="4867800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403308" y="1975732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D1C14C0-CE04-4D16-9284-DECAFAD1D68B}"/>
              </a:ext>
            </a:extLst>
          </p:cNvPr>
          <p:cNvSpPr/>
          <p:nvPr/>
        </p:nvSpPr>
        <p:spPr bwMode="auto">
          <a:xfrm>
            <a:off x="8661163" y="1975732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BA7739-9B4B-485D-82E3-E9C6C5008AED}"/>
              </a:ext>
            </a:extLst>
          </p:cNvPr>
          <p:cNvSpPr txBox="1"/>
          <p:nvPr/>
        </p:nvSpPr>
        <p:spPr>
          <a:xfrm>
            <a:off x="1828225" y="2328455"/>
            <a:ext cx="3888508" cy="30376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6DA7C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[User Force] x [Travel]  =  Energy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6259971A-3812-4405-B41E-ECC206F4D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4545" y="5890809"/>
            <a:ext cx="4336473" cy="4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eaLnBrk="1" hangingPunct="1">
              <a:spcBef>
                <a:spcPct val="20000"/>
              </a:spcBef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force applied by the operator, combined with the measured travelled distance, the mechanical energy can be calculated.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D15A1FF-6805-1D8D-9BAA-8961C817BE19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F5A12-A01B-E7D4-4AE8-ED6B9CDF706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477720-3D69-A5A7-FCFC-CEF886644F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5128" y="2682097"/>
            <a:ext cx="3735405" cy="2504142"/>
          </a:xfrm>
          <a:prstGeom prst="rect">
            <a:avLst/>
          </a:prstGeom>
        </p:spPr>
      </p:pic>
      <p:sp>
        <p:nvSpPr>
          <p:cNvPr id="10" name="Title 5">
            <a:extLst>
              <a:ext uri="{FF2B5EF4-FFF2-40B4-BE49-F238E27FC236}">
                <a16:creationId xmlns:a16="http://schemas.microsoft.com/office/drawing/2014/main" id="{A35A64EE-7792-3D62-BA70-BB6046082ACC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17826FA5-5BA4-78AA-1094-882AC7B07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3245" y="776637"/>
            <a:ext cx="6654793" cy="459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2.2 USER INPUT</a:t>
            </a:r>
          </a:p>
        </p:txBody>
      </p:sp>
    </p:spTree>
    <p:extLst>
      <p:ext uri="{BB962C8B-B14F-4D97-AF65-F5344CB8AC3E}">
        <p14:creationId xmlns:p14="http://schemas.microsoft.com/office/powerpoint/2010/main" val="4061477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/>
        </p:nvGraphicFramePr>
        <p:xfrm>
          <a:off x="2667128" y="1415332"/>
          <a:ext cx="7009610" cy="4349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396400" y="2564689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400121" y="3160008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444839" y="3713983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·</a:t>
            </a: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401919" y="4283971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401919" y="4853959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423929" y="1988544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D1C14C0-CE04-4D16-9284-DECAFAD1D68B}"/>
              </a:ext>
            </a:extLst>
          </p:cNvPr>
          <p:cNvSpPr/>
          <p:nvPr/>
        </p:nvSpPr>
        <p:spPr bwMode="auto">
          <a:xfrm>
            <a:off x="8681784" y="1988544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69BB83-86DD-4AC3-A29F-37C8C857A435}"/>
              </a:ext>
            </a:extLst>
          </p:cNvPr>
          <p:cNvSpPr/>
          <p:nvPr/>
        </p:nvSpPr>
        <p:spPr bwMode="auto">
          <a:xfrm>
            <a:off x="8641873" y="2558532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BA7739-9B4B-485D-82E3-E9C6C5008AED}"/>
              </a:ext>
            </a:extLst>
          </p:cNvPr>
          <p:cNvSpPr txBox="1"/>
          <p:nvPr/>
        </p:nvSpPr>
        <p:spPr>
          <a:xfrm>
            <a:off x="1828225" y="2328455"/>
            <a:ext cx="3888508" cy="30376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6DA7C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sz="1200" dirty="0"/>
              <a:t>[Angular Speed]</a:t>
            </a:r>
            <a:r>
              <a:rPr lang="en-US" sz="1200" baseline="30000" dirty="0"/>
              <a:t>2</a:t>
            </a:r>
            <a:r>
              <a:rPr lang="en-US" sz="1200" dirty="0"/>
              <a:t> x [Inertia] / 2 =  Energy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3BFAFD2-C62C-4BCB-9440-FB90ACB5FB7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38" y="2695168"/>
            <a:ext cx="3734561" cy="2464822"/>
          </a:xfrm>
          <a:prstGeom prst="rect">
            <a:avLst/>
          </a:prstGeom>
        </p:spPr>
      </p:pic>
      <p:sp>
        <p:nvSpPr>
          <p:cNvPr id="23" name="Rectangle 9">
            <a:extLst>
              <a:ext uri="{FF2B5EF4-FFF2-40B4-BE49-F238E27FC236}">
                <a16:creationId xmlns:a16="http://schemas.microsoft.com/office/drawing/2014/main" id="{6259971A-3812-4405-B41E-ECC206F4D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364" y="5890809"/>
            <a:ext cx="4364182" cy="4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eaLnBrk="1" hangingPunct="1">
              <a:spcBef>
                <a:spcPct val="20000"/>
              </a:spcBef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the system identifies the inertia of the door, the speed can be recalculated as kinetic energy.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D15A1FF-6805-1D8D-9BAA-8961C817BE19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F5A12-A01B-E7D4-4AE8-ED6B9CDF706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A8FB658D-5B87-69F7-80D0-633BCFEC5960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8B4732BD-9AD2-4DE1-1A2C-1A71928C2C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3245" y="776637"/>
            <a:ext cx="6654793" cy="459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2.3 DOOR SPEED</a:t>
            </a:r>
          </a:p>
        </p:txBody>
      </p:sp>
    </p:spTree>
    <p:extLst>
      <p:ext uri="{BB962C8B-B14F-4D97-AF65-F5344CB8AC3E}">
        <p14:creationId xmlns:p14="http://schemas.microsoft.com/office/powerpoint/2010/main" val="4030387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8635848"/>
              </p:ext>
            </p:extLst>
          </p:nvPr>
        </p:nvGraphicFramePr>
        <p:xfrm>
          <a:off x="2557416" y="1248354"/>
          <a:ext cx="7055712" cy="4642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557470" y="2490462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525543" y="3110651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647991" y="3676135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·</a:t>
            </a:r>
            <a:r>
              <a:rPr kumimoji="0" 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647991" y="4307367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658445" y="4928808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554428" y="1886178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D1C14C0-CE04-4D16-9284-DECAFAD1D68B}"/>
              </a:ext>
            </a:extLst>
          </p:cNvPr>
          <p:cNvSpPr/>
          <p:nvPr/>
        </p:nvSpPr>
        <p:spPr bwMode="auto">
          <a:xfrm>
            <a:off x="8721250" y="1886981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69BB83-86DD-4AC3-A29F-37C8C857A435}"/>
              </a:ext>
            </a:extLst>
          </p:cNvPr>
          <p:cNvSpPr/>
          <p:nvPr/>
        </p:nvSpPr>
        <p:spPr bwMode="auto">
          <a:xfrm>
            <a:off x="8721250" y="2489210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2F38D8-D7B3-40FD-B1C8-7BC9F2524B86}"/>
              </a:ext>
            </a:extLst>
          </p:cNvPr>
          <p:cNvSpPr/>
          <p:nvPr/>
        </p:nvSpPr>
        <p:spPr bwMode="auto">
          <a:xfrm>
            <a:off x="8721250" y="3104494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C7C4D1D-8147-4AF0-9680-E5B75346336C}"/>
              </a:ext>
            </a:extLst>
          </p:cNvPr>
          <p:cNvSpPr txBox="1"/>
          <p:nvPr/>
        </p:nvSpPr>
        <p:spPr>
          <a:xfrm>
            <a:off x="1950316" y="2428175"/>
            <a:ext cx="3648868" cy="280511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6DA7C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sz="1200" dirty="0"/>
              <a:t>[Mass] x [Rise] x 9.81  =  Energy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6BA406C-D076-49FC-A623-8F44E66E77B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446" y="2718710"/>
            <a:ext cx="3494607" cy="2442309"/>
          </a:xfrm>
          <a:prstGeom prst="rect">
            <a:avLst/>
          </a:prstGeom>
        </p:spPr>
      </p:pic>
      <p:sp>
        <p:nvSpPr>
          <p:cNvPr id="24" name="Rectangle 9">
            <a:extLst>
              <a:ext uri="{FF2B5EF4-FFF2-40B4-BE49-F238E27FC236}">
                <a16:creationId xmlns:a16="http://schemas.microsoft.com/office/drawing/2014/main" id="{DE278FE7-78A8-40BF-90DC-94D27480C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9782" y="5988236"/>
            <a:ext cx="4627418" cy="4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eaLnBrk="1" hangingPunct="1">
              <a:spcBef>
                <a:spcPct val="20000"/>
              </a:spcBef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soon as the system determines the weight and the hinge inclination, the door rise and associated potential energy can be determined.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B94FE8E-486B-DADC-DFCB-77C0E344A1F5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A0E614-790F-478B-4939-5E537982AD40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93489EA3-D7D7-3BA9-1B37-BAE6DC09461D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30B31E71-6949-E488-CADF-AA33657BFC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3245" y="776637"/>
            <a:ext cx="6654793" cy="459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2.4 HINGE INCLINATION</a:t>
            </a:r>
          </a:p>
        </p:txBody>
      </p:sp>
    </p:spTree>
    <p:extLst>
      <p:ext uri="{BB962C8B-B14F-4D97-AF65-F5344CB8AC3E}">
        <p14:creationId xmlns:p14="http://schemas.microsoft.com/office/powerpoint/2010/main" val="3112604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1335863"/>
              </p:ext>
            </p:extLst>
          </p:nvPr>
        </p:nvGraphicFramePr>
        <p:xfrm>
          <a:off x="3156668" y="1411373"/>
          <a:ext cx="6900066" cy="4353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807590" y="2530888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872648" y="3123526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840119" y="3674142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872648" y="4279943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872648" y="4901384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833552" y="1960249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D1C14C0-CE04-4D16-9284-DECAFAD1D68B}"/>
              </a:ext>
            </a:extLst>
          </p:cNvPr>
          <p:cNvSpPr/>
          <p:nvPr/>
        </p:nvSpPr>
        <p:spPr bwMode="auto">
          <a:xfrm>
            <a:off x="9007893" y="1977160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69BB83-86DD-4AC3-A29F-37C8C857A435}"/>
              </a:ext>
            </a:extLst>
          </p:cNvPr>
          <p:cNvSpPr/>
          <p:nvPr/>
        </p:nvSpPr>
        <p:spPr bwMode="auto">
          <a:xfrm>
            <a:off x="9014709" y="2548787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2F38D8-D7B3-40FD-B1C8-7BC9F2524B86}"/>
              </a:ext>
            </a:extLst>
          </p:cNvPr>
          <p:cNvSpPr/>
          <p:nvPr/>
        </p:nvSpPr>
        <p:spPr bwMode="auto">
          <a:xfrm>
            <a:off x="9065290" y="3130881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80DF7FC-20BA-4470-A812-AA6BD80D37B8}"/>
              </a:ext>
            </a:extLst>
          </p:cNvPr>
          <p:cNvSpPr/>
          <p:nvPr/>
        </p:nvSpPr>
        <p:spPr bwMode="auto">
          <a:xfrm>
            <a:off x="9084353" y="3658502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B6C677-E8C3-496B-BCCB-59031FF8A9B0}"/>
              </a:ext>
            </a:extLst>
          </p:cNvPr>
          <p:cNvSpPr txBox="1"/>
          <p:nvPr/>
        </p:nvSpPr>
        <p:spPr>
          <a:xfrm>
            <a:off x="1950316" y="2428175"/>
            <a:ext cx="3648868" cy="280511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6DA7C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sz="1200" dirty="0"/>
              <a:t>[Force] x [Displacement]  =  Energy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3C78F19-55BF-415C-9D06-480B87ABEC6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44" y="2828832"/>
            <a:ext cx="3505372" cy="2282997"/>
          </a:xfrm>
          <a:prstGeom prst="rect">
            <a:avLst/>
          </a:prstGeom>
        </p:spPr>
      </p:pic>
      <p:sp>
        <p:nvSpPr>
          <p:cNvPr id="26" name="Rectangle 9">
            <a:extLst>
              <a:ext uri="{FF2B5EF4-FFF2-40B4-BE49-F238E27FC236}">
                <a16:creationId xmlns:a16="http://schemas.microsoft.com/office/drawing/2014/main" id="{14D40516-224C-44FA-B101-F75F1FE0F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9418" y="5780537"/>
            <a:ext cx="4331855" cy="4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eaLnBrk="1" hangingPunct="1">
              <a:spcBef>
                <a:spcPct val="20000"/>
              </a:spcBef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friction of the hinge and door check can be determined as a continuous force across a sweep </a:t>
            </a:r>
            <a:r>
              <a:rPr lang="en-US" altLang="en-US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angle.The</a:t>
            </a:r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travel and force can be integrated and provide the total net energy.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5853EC9-7A56-3404-7288-8EB4C9286B74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7D217C-D886-46DB-D756-991465D58175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27C39832-2F43-9CC5-3D1C-32976AB193C9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010B7E2B-C5CC-6A36-B5BF-3FD1F5111E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3245" y="776637"/>
            <a:ext cx="6654793" cy="459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2.5 DOOR CHECK FRICTION</a:t>
            </a:r>
          </a:p>
        </p:txBody>
      </p:sp>
    </p:spTree>
    <p:extLst>
      <p:ext uri="{BB962C8B-B14F-4D97-AF65-F5344CB8AC3E}">
        <p14:creationId xmlns:p14="http://schemas.microsoft.com/office/powerpoint/2010/main" val="383601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5428871"/>
              </p:ext>
            </p:extLst>
          </p:nvPr>
        </p:nvGraphicFramePr>
        <p:xfrm>
          <a:off x="2934031" y="1216550"/>
          <a:ext cx="7122703" cy="4548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807590" y="2395662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859151" y="2993586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859151" y="3631188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872648" y="4184140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885030" y="4885772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807590" y="1830628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D1C14C0-CE04-4D16-9284-DECAFAD1D68B}"/>
              </a:ext>
            </a:extLst>
          </p:cNvPr>
          <p:cNvSpPr/>
          <p:nvPr/>
        </p:nvSpPr>
        <p:spPr bwMode="auto">
          <a:xfrm>
            <a:off x="9097032" y="1798159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69BB83-86DD-4AC3-A29F-37C8C857A435}"/>
              </a:ext>
            </a:extLst>
          </p:cNvPr>
          <p:cNvSpPr/>
          <p:nvPr/>
        </p:nvSpPr>
        <p:spPr bwMode="auto">
          <a:xfrm>
            <a:off x="9049054" y="2395662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2F38D8-D7B3-40FD-B1C8-7BC9F2524B86}"/>
              </a:ext>
            </a:extLst>
          </p:cNvPr>
          <p:cNvSpPr/>
          <p:nvPr/>
        </p:nvSpPr>
        <p:spPr bwMode="auto">
          <a:xfrm>
            <a:off x="9097032" y="2985333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80DF7FC-20BA-4470-A812-AA6BD80D37B8}"/>
              </a:ext>
            </a:extLst>
          </p:cNvPr>
          <p:cNvSpPr/>
          <p:nvPr/>
        </p:nvSpPr>
        <p:spPr bwMode="auto">
          <a:xfrm>
            <a:off x="9097032" y="3622858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00C8FF0-30AC-41E0-9537-EC7F35CAD428}"/>
              </a:ext>
            </a:extLst>
          </p:cNvPr>
          <p:cNvSpPr/>
          <p:nvPr/>
        </p:nvSpPr>
        <p:spPr bwMode="auto">
          <a:xfrm>
            <a:off x="9097032" y="4184140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D659A06-7BB8-48CE-BE15-F739FFD60A90}"/>
              </a:ext>
            </a:extLst>
          </p:cNvPr>
          <p:cNvSpPr txBox="1"/>
          <p:nvPr/>
        </p:nvSpPr>
        <p:spPr>
          <a:xfrm>
            <a:off x="1950144" y="2437620"/>
            <a:ext cx="3648868" cy="280511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6DA7C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sz="1200" dirty="0"/>
              <a:t>[Pressure] x [Area] x [Displacement]  =  Energy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EA0FCB9A-08FB-48B7-A98E-04CFCCF02B2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44" y="2840845"/>
            <a:ext cx="3429000" cy="2349200"/>
          </a:xfrm>
          <a:prstGeom prst="rect">
            <a:avLst/>
          </a:prstGeom>
        </p:spPr>
      </p:pic>
      <p:sp>
        <p:nvSpPr>
          <p:cNvPr id="34" name="Rectangle 9">
            <a:extLst>
              <a:ext uri="{FF2B5EF4-FFF2-40B4-BE49-F238E27FC236}">
                <a16:creationId xmlns:a16="http://schemas.microsoft.com/office/drawing/2014/main" id="{E8AA3BC6-9C42-4BDF-9CCD-0A63E49B0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690" y="5776418"/>
            <a:ext cx="4493491" cy="446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eaLnBrk="1" hangingPunct="1">
              <a:spcBef>
                <a:spcPct val="20000"/>
              </a:spcBef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cabin pressure generates a counterforce based on the door area. This force acting against the travel of the door provides energy loss.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BB8088-248A-26E6-A55F-E2E7CAD5389C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384FB-713F-D829-5004-676503360BD1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CBE23B55-8F10-21CC-7396-E27475B116A6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F3142B71-973D-C97B-A125-AC6D240F2789}"/>
              </a:ext>
            </a:extLst>
          </p:cNvPr>
          <p:cNvSpPr txBox="1">
            <a:spLocks/>
          </p:cNvSpPr>
          <p:nvPr/>
        </p:nvSpPr>
        <p:spPr>
          <a:xfrm>
            <a:off x="1533245" y="776637"/>
            <a:ext cx="6654793" cy="4594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2.5 CABIN PRESSURE</a:t>
            </a:r>
          </a:p>
        </p:txBody>
      </p:sp>
    </p:spTree>
    <p:extLst>
      <p:ext uri="{BB962C8B-B14F-4D97-AF65-F5344CB8AC3E}">
        <p14:creationId xmlns:p14="http://schemas.microsoft.com/office/powerpoint/2010/main" val="529567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EB33690D-8EF2-49BB-AA5D-9CDA50DEE3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8206849"/>
              </p:ext>
            </p:extLst>
          </p:nvPr>
        </p:nvGraphicFramePr>
        <p:xfrm>
          <a:off x="2667128" y="1319250"/>
          <a:ext cx="6850584" cy="4445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Oval 26">
            <a:extLst>
              <a:ext uri="{FF2B5EF4-FFF2-40B4-BE49-F238E27FC236}">
                <a16:creationId xmlns:a16="http://schemas.microsoft.com/office/drawing/2014/main" id="{B7F4AC71-B247-4BDD-A18F-5C15AEA54873}"/>
              </a:ext>
            </a:extLst>
          </p:cNvPr>
          <p:cNvSpPr/>
          <p:nvPr/>
        </p:nvSpPr>
        <p:spPr bwMode="auto">
          <a:xfrm>
            <a:off x="8885030" y="2401604"/>
            <a:ext cx="1055658" cy="356961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sec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D5DDE9-A6E0-4DE5-BA55-7C7B3738CE6E}"/>
              </a:ext>
            </a:extLst>
          </p:cNvPr>
          <p:cNvSpPr/>
          <p:nvPr/>
        </p:nvSpPr>
        <p:spPr bwMode="auto">
          <a:xfrm>
            <a:off x="8885030" y="3015886"/>
            <a:ext cx="1055658" cy="356961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Degrees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857602A-5022-4FA9-9088-318A4BC384C9}"/>
              </a:ext>
            </a:extLst>
          </p:cNvPr>
          <p:cNvSpPr/>
          <p:nvPr/>
        </p:nvSpPr>
        <p:spPr bwMode="auto">
          <a:xfrm>
            <a:off x="8872648" y="3670370"/>
            <a:ext cx="1055658" cy="356961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Nm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B7411EA-EEAB-497E-9EA9-1984CC487137}"/>
              </a:ext>
            </a:extLst>
          </p:cNvPr>
          <p:cNvSpPr/>
          <p:nvPr/>
        </p:nvSpPr>
        <p:spPr bwMode="auto">
          <a:xfrm>
            <a:off x="8885030" y="4271607"/>
            <a:ext cx="1055658" cy="35696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mbar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088A8E5-F88D-4A00-AE1B-7D4DC420A1A2}"/>
              </a:ext>
            </a:extLst>
          </p:cNvPr>
          <p:cNvSpPr/>
          <p:nvPr/>
        </p:nvSpPr>
        <p:spPr bwMode="auto">
          <a:xfrm>
            <a:off x="8872648" y="4901384"/>
            <a:ext cx="1055658" cy="356961"/>
          </a:xfrm>
          <a:prstGeom prst="ellipse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N / mm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70A1461-A4DC-4388-8693-4A5BAE33C268}"/>
              </a:ext>
            </a:extLst>
          </p:cNvPr>
          <p:cNvSpPr/>
          <p:nvPr/>
        </p:nvSpPr>
        <p:spPr bwMode="auto">
          <a:xfrm>
            <a:off x="8858094" y="1844148"/>
            <a:ext cx="990600" cy="33496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D1C14C0-CE04-4D16-9284-DECAFAD1D68B}"/>
              </a:ext>
            </a:extLst>
          </p:cNvPr>
          <p:cNvSpPr/>
          <p:nvPr/>
        </p:nvSpPr>
        <p:spPr bwMode="auto">
          <a:xfrm>
            <a:off x="9124018" y="1854996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69BB83-86DD-4AC3-A29F-37C8C857A435}"/>
              </a:ext>
            </a:extLst>
          </p:cNvPr>
          <p:cNvSpPr/>
          <p:nvPr/>
        </p:nvSpPr>
        <p:spPr bwMode="auto">
          <a:xfrm>
            <a:off x="9130503" y="2415625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D2F38D8-D7B3-40FD-B1C8-7BC9F2524B86}"/>
              </a:ext>
            </a:extLst>
          </p:cNvPr>
          <p:cNvSpPr/>
          <p:nvPr/>
        </p:nvSpPr>
        <p:spPr bwMode="auto">
          <a:xfrm>
            <a:off x="9124018" y="3001865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80DF7FC-20BA-4470-A812-AA6BD80D37B8}"/>
              </a:ext>
            </a:extLst>
          </p:cNvPr>
          <p:cNvSpPr/>
          <p:nvPr/>
        </p:nvSpPr>
        <p:spPr bwMode="auto">
          <a:xfrm>
            <a:off x="9124018" y="3637327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00C8FF0-30AC-41E0-9537-EC7F35CAD428}"/>
              </a:ext>
            </a:extLst>
          </p:cNvPr>
          <p:cNvSpPr/>
          <p:nvPr/>
        </p:nvSpPr>
        <p:spPr bwMode="auto">
          <a:xfrm>
            <a:off x="9130503" y="4264768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B111001-CC8C-4B03-BEA4-47BA24E4FFFC}"/>
              </a:ext>
            </a:extLst>
          </p:cNvPr>
          <p:cNvSpPr/>
          <p:nvPr/>
        </p:nvSpPr>
        <p:spPr bwMode="auto">
          <a:xfrm>
            <a:off x="9124018" y="4879050"/>
            <a:ext cx="1055658" cy="356961"/>
          </a:xfrm>
          <a:prstGeom prst="ellipse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Joule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8C798F-5EBA-492E-A530-78479BA51993}"/>
              </a:ext>
            </a:extLst>
          </p:cNvPr>
          <p:cNvSpPr txBox="1"/>
          <p:nvPr/>
        </p:nvSpPr>
        <p:spPr>
          <a:xfrm>
            <a:off x="1943842" y="2430898"/>
            <a:ext cx="3648868" cy="280511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rgbClr val="C6DA7C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US" sz="1200" dirty="0"/>
              <a:t>[Force] x [Displacement]  =  Energy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62FD97C5-3880-4765-80A9-CFFB38C0B2B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164" y="2840845"/>
            <a:ext cx="3524443" cy="2318388"/>
          </a:xfrm>
          <a:prstGeom prst="rect">
            <a:avLst/>
          </a:prstGeom>
        </p:spPr>
      </p:pic>
      <p:sp>
        <p:nvSpPr>
          <p:cNvPr id="38" name="Rectangle 9">
            <a:extLst>
              <a:ext uri="{FF2B5EF4-FFF2-40B4-BE49-F238E27FC236}">
                <a16:creationId xmlns:a16="http://schemas.microsoft.com/office/drawing/2014/main" id="{AE0E6EC8-CA0C-4A40-BE15-972E69A743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956" y="5830586"/>
            <a:ext cx="6162261" cy="683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indent="0" eaLnBrk="1" hangingPunct="1">
              <a:spcBef>
                <a:spcPct val="20000"/>
              </a:spcBef>
              <a:defRPr sz="1200">
                <a:solidFill>
                  <a:schemeClr val="bg1">
                    <a:lumMod val="75000"/>
                  </a:schemeClr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Seal compression can also be reduced to force times the displacement. </a:t>
            </a:r>
          </a:p>
          <a:p>
            <a:pPr algn="ctr"/>
            <a:r>
              <a:rPr lang="en-US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Now, all elements are translated into an energy value, allowing relative comparisons.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535DA07-2EBE-1BE6-836C-02506E832356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4C201-FE63-E8BE-AD4B-31FCAE21389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20B15D32-0398-52E0-3745-F760C335DAAF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7664A5EC-0C3D-6B0B-EE25-B0FAAE81D453}"/>
              </a:ext>
            </a:extLst>
          </p:cNvPr>
          <p:cNvSpPr txBox="1">
            <a:spLocks/>
          </p:cNvSpPr>
          <p:nvPr/>
        </p:nvSpPr>
        <p:spPr>
          <a:xfrm>
            <a:off x="1533245" y="776637"/>
            <a:ext cx="6654793" cy="4594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2.6 STATIC SEAL COMPRESSION</a:t>
            </a:r>
          </a:p>
        </p:txBody>
      </p:sp>
    </p:spTree>
    <p:extLst>
      <p:ext uri="{BB962C8B-B14F-4D97-AF65-F5344CB8AC3E}">
        <p14:creationId xmlns:p14="http://schemas.microsoft.com/office/powerpoint/2010/main" val="4099451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38C406E-38CF-30A1-4D16-8E5B45A2746F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12B5D-51DC-D03C-E3D8-11ED70F9B621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FBB63AF-8F55-B12A-33F4-FA230FC30549}"/>
              </a:ext>
            </a:extLst>
          </p:cNvPr>
          <p:cNvGrpSpPr/>
          <p:nvPr/>
        </p:nvGrpSpPr>
        <p:grpSpPr>
          <a:xfrm>
            <a:off x="2636663" y="1894836"/>
            <a:ext cx="6643062" cy="3555859"/>
            <a:chOff x="2496772" y="2532145"/>
            <a:chExt cx="6643062" cy="355585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891E49E-C85B-E856-4756-4573AA25616B}"/>
                </a:ext>
              </a:extLst>
            </p:cNvPr>
            <p:cNvSpPr/>
            <p:nvPr/>
          </p:nvSpPr>
          <p:spPr>
            <a:xfrm>
              <a:off x="2503427" y="2532145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1.    User Input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3123390-AF0A-956C-B057-7979A794E75E}"/>
                </a:ext>
              </a:extLst>
            </p:cNvPr>
            <p:cNvSpPr/>
            <p:nvPr/>
          </p:nvSpPr>
          <p:spPr>
            <a:xfrm>
              <a:off x="2503427" y="3159898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2.    Speed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F66F5B1-C47B-F110-1451-CAE764E62AFD}"/>
                </a:ext>
              </a:extLst>
            </p:cNvPr>
            <p:cNvSpPr/>
            <p:nvPr/>
          </p:nvSpPr>
          <p:spPr>
            <a:xfrm>
              <a:off x="2496772" y="3787651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3.    Hinge Inclination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9E4B1C6-D1AA-2E4D-E794-9E15BE60755C}"/>
                </a:ext>
              </a:extLst>
            </p:cNvPr>
            <p:cNvSpPr/>
            <p:nvPr/>
          </p:nvSpPr>
          <p:spPr>
            <a:xfrm>
              <a:off x="2496772" y="4399362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4.    Friction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6973A94-824C-A5DA-D6FD-3EAF28ABBAC3}"/>
                </a:ext>
              </a:extLst>
            </p:cNvPr>
            <p:cNvSpPr/>
            <p:nvPr/>
          </p:nvSpPr>
          <p:spPr>
            <a:xfrm>
              <a:off x="2503427" y="5011073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5.    Pressure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E6C165D-C88F-090D-779E-3A155D220241}"/>
                </a:ext>
              </a:extLst>
            </p:cNvPr>
            <p:cNvSpPr/>
            <p:nvPr/>
          </p:nvSpPr>
          <p:spPr>
            <a:xfrm>
              <a:off x="2503427" y="5630804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6.    Seal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AFDFB4C-835B-B766-BAF4-6861FEBD40B3}"/>
                </a:ext>
              </a:extLst>
            </p:cNvPr>
            <p:cNvSpPr/>
            <p:nvPr/>
          </p:nvSpPr>
          <p:spPr>
            <a:xfrm>
              <a:off x="4910393" y="2609748"/>
              <a:ext cx="1085314" cy="333374"/>
            </a:xfrm>
            <a:prstGeom prst="rect">
              <a:avLst/>
            </a:prstGeom>
            <a:solidFill>
              <a:srgbClr val="F2338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N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4186AF8-645C-1F0C-323F-643A3F25688B}"/>
                </a:ext>
              </a:extLst>
            </p:cNvPr>
            <p:cNvSpPr/>
            <p:nvPr/>
          </p:nvSpPr>
          <p:spPr>
            <a:xfrm>
              <a:off x="4910393" y="5693030"/>
              <a:ext cx="1085314" cy="333374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N / mm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F140F10-B778-E62D-E753-18C61241C5DC}"/>
                </a:ext>
              </a:extLst>
            </p:cNvPr>
            <p:cNvSpPr/>
            <p:nvPr/>
          </p:nvSpPr>
          <p:spPr>
            <a:xfrm>
              <a:off x="4910393" y="3234344"/>
              <a:ext cx="1085314" cy="33337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m/ sec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238D2AF-22DA-7D54-FD22-7D657ADA0312}"/>
                </a:ext>
              </a:extLst>
            </p:cNvPr>
            <p:cNvSpPr/>
            <p:nvPr/>
          </p:nvSpPr>
          <p:spPr>
            <a:xfrm>
              <a:off x="4910393" y="3851869"/>
              <a:ext cx="1085314" cy="333374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Degrees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33F5E00-A7BE-3938-48A1-5069A37EB494}"/>
                </a:ext>
              </a:extLst>
            </p:cNvPr>
            <p:cNvSpPr/>
            <p:nvPr/>
          </p:nvSpPr>
          <p:spPr>
            <a:xfrm>
              <a:off x="4910393" y="4467655"/>
              <a:ext cx="1085314" cy="333374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Nm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00A03F31-361A-FE83-92B9-BD4CBC4D5AEA}"/>
                </a:ext>
              </a:extLst>
            </p:cNvPr>
            <p:cNvSpPr/>
            <p:nvPr/>
          </p:nvSpPr>
          <p:spPr>
            <a:xfrm>
              <a:off x="4933082" y="5082710"/>
              <a:ext cx="1085314" cy="33337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mbar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37CEA9A-1CB5-8AB1-C7CD-567508D1F804}"/>
                </a:ext>
              </a:extLst>
            </p:cNvPr>
            <p:cNvSpPr txBox="1"/>
            <p:nvPr/>
          </p:nvSpPr>
          <p:spPr>
            <a:xfrm>
              <a:off x="7506111" y="2622547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29" name="Straight Arrow Connector 26">
              <a:extLst>
                <a:ext uri="{FF2B5EF4-FFF2-40B4-BE49-F238E27FC236}">
                  <a16:creationId xmlns:a16="http://schemas.microsoft.com/office/drawing/2014/main" id="{4395F7FC-CB53-F9D3-841F-F7DAB9603AEA}"/>
                </a:ext>
              </a:extLst>
            </p:cNvPr>
            <p:cNvCxnSpPr>
              <a:cxnSpLocks noChangeShapeType="1"/>
              <a:stCxn id="46" idx="3"/>
              <a:endCxn id="28" idx="1"/>
            </p:cNvCxnSpPr>
            <p:nvPr/>
          </p:nvCxnSpPr>
          <p:spPr bwMode="auto">
            <a:xfrm>
              <a:off x="6464223" y="2776435"/>
              <a:ext cx="1041888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F18FD40-DEEC-2B74-E656-E93A46569A98}"/>
                </a:ext>
              </a:extLst>
            </p:cNvPr>
            <p:cNvSpPr txBox="1"/>
            <p:nvPr/>
          </p:nvSpPr>
          <p:spPr>
            <a:xfrm>
              <a:off x="7491879" y="3247143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1" name="Straight Arrow Connector 26">
              <a:extLst>
                <a:ext uri="{FF2B5EF4-FFF2-40B4-BE49-F238E27FC236}">
                  <a16:creationId xmlns:a16="http://schemas.microsoft.com/office/drawing/2014/main" id="{227D706E-34C3-9ACF-2036-B65EDD315A2E}"/>
                </a:ext>
              </a:extLst>
            </p:cNvPr>
            <p:cNvCxnSpPr>
              <a:cxnSpLocks noChangeShapeType="1"/>
              <a:stCxn id="47" idx="3"/>
              <a:endCxn id="30" idx="1"/>
            </p:cNvCxnSpPr>
            <p:nvPr/>
          </p:nvCxnSpPr>
          <p:spPr bwMode="auto">
            <a:xfrm>
              <a:off x="6459212" y="3401031"/>
              <a:ext cx="1032667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6981AAE-733E-74C6-81FE-DAB94274A966}"/>
                </a:ext>
              </a:extLst>
            </p:cNvPr>
            <p:cNvSpPr txBox="1"/>
            <p:nvPr/>
          </p:nvSpPr>
          <p:spPr>
            <a:xfrm>
              <a:off x="7514568" y="3864668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3" name="Straight Arrow Connector 26">
              <a:extLst>
                <a:ext uri="{FF2B5EF4-FFF2-40B4-BE49-F238E27FC236}">
                  <a16:creationId xmlns:a16="http://schemas.microsoft.com/office/drawing/2014/main" id="{FF4E0202-C5AD-B90C-3100-AAD3B8EACDD7}"/>
                </a:ext>
              </a:extLst>
            </p:cNvPr>
            <p:cNvCxnSpPr>
              <a:cxnSpLocks noChangeShapeType="1"/>
              <a:stCxn id="48" idx="3"/>
              <a:endCxn id="32" idx="1"/>
            </p:cNvCxnSpPr>
            <p:nvPr/>
          </p:nvCxnSpPr>
          <p:spPr bwMode="auto">
            <a:xfrm>
              <a:off x="6459212" y="4018557"/>
              <a:ext cx="1055356" cy="0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9F1A9E6-130E-C6D4-2392-E9116C246B30}"/>
                </a:ext>
              </a:extLst>
            </p:cNvPr>
            <p:cNvSpPr txBox="1"/>
            <p:nvPr/>
          </p:nvSpPr>
          <p:spPr>
            <a:xfrm>
              <a:off x="7514568" y="4480454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5" name="Straight Arrow Connector 26">
              <a:extLst>
                <a:ext uri="{FF2B5EF4-FFF2-40B4-BE49-F238E27FC236}">
                  <a16:creationId xmlns:a16="http://schemas.microsoft.com/office/drawing/2014/main" id="{F6F6F632-895E-BA21-5562-62D13AB6FCAE}"/>
                </a:ext>
              </a:extLst>
            </p:cNvPr>
            <p:cNvCxnSpPr>
              <a:cxnSpLocks noChangeShapeType="1"/>
              <a:stCxn id="49" idx="3"/>
              <a:endCxn id="34" idx="1"/>
            </p:cNvCxnSpPr>
            <p:nvPr/>
          </p:nvCxnSpPr>
          <p:spPr bwMode="auto">
            <a:xfrm>
              <a:off x="6459212" y="4634343"/>
              <a:ext cx="1055356" cy="0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AF92749-58A4-6A64-5172-DC71E08A4AAC}"/>
                </a:ext>
              </a:extLst>
            </p:cNvPr>
            <p:cNvSpPr txBox="1"/>
            <p:nvPr/>
          </p:nvSpPr>
          <p:spPr>
            <a:xfrm>
              <a:off x="7514568" y="5095509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7" name="Straight Arrow Connector 26">
              <a:extLst>
                <a:ext uri="{FF2B5EF4-FFF2-40B4-BE49-F238E27FC236}">
                  <a16:creationId xmlns:a16="http://schemas.microsoft.com/office/drawing/2014/main" id="{7BD5B8A6-D6DD-2D82-373C-DED1EE25AD1F}"/>
                </a:ext>
              </a:extLst>
            </p:cNvPr>
            <p:cNvCxnSpPr>
              <a:cxnSpLocks noChangeShapeType="1"/>
              <a:stCxn id="50" idx="3"/>
              <a:endCxn id="36" idx="1"/>
            </p:cNvCxnSpPr>
            <p:nvPr/>
          </p:nvCxnSpPr>
          <p:spPr bwMode="auto">
            <a:xfrm>
              <a:off x="6481901" y="5249397"/>
              <a:ext cx="1032667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D344920-CD67-DF22-F9B6-622B9F617088}"/>
                </a:ext>
              </a:extLst>
            </p:cNvPr>
            <p:cNvSpPr txBox="1"/>
            <p:nvPr/>
          </p:nvSpPr>
          <p:spPr>
            <a:xfrm>
              <a:off x="7517303" y="5705829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9" name="Straight Arrow Connector 26">
              <a:extLst>
                <a:ext uri="{FF2B5EF4-FFF2-40B4-BE49-F238E27FC236}">
                  <a16:creationId xmlns:a16="http://schemas.microsoft.com/office/drawing/2014/main" id="{C3ED511B-3A3E-F798-D277-8629956F9884}"/>
                </a:ext>
              </a:extLst>
            </p:cNvPr>
            <p:cNvCxnSpPr>
              <a:cxnSpLocks noChangeShapeType="1"/>
              <a:stCxn id="51" idx="3"/>
              <a:endCxn id="38" idx="1"/>
            </p:cNvCxnSpPr>
            <p:nvPr/>
          </p:nvCxnSpPr>
          <p:spPr bwMode="auto">
            <a:xfrm>
              <a:off x="6459212" y="5859717"/>
              <a:ext cx="1058091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40" name="Picture 39" descr="Icon&#10;&#10;Description automatically generated">
              <a:extLst>
                <a:ext uri="{FF2B5EF4-FFF2-40B4-BE49-F238E27FC236}">
                  <a16:creationId xmlns:a16="http://schemas.microsoft.com/office/drawing/2014/main" id="{339FA546-EA7A-75DD-2593-4B47063C4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53886" y="2600456"/>
              <a:ext cx="365760" cy="351958"/>
            </a:xfrm>
            <a:prstGeom prst="rect">
              <a:avLst/>
            </a:prstGeom>
          </p:spPr>
        </p:pic>
        <p:pic>
          <p:nvPicPr>
            <p:cNvPr id="41" name="Picture 40" descr="Icon&#10;&#10;Description automatically generated">
              <a:extLst>
                <a:ext uri="{FF2B5EF4-FFF2-40B4-BE49-F238E27FC236}">
                  <a16:creationId xmlns:a16="http://schemas.microsoft.com/office/drawing/2014/main" id="{CF77E539-4D5D-9C78-E394-668340CB8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53886" y="3225052"/>
              <a:ext cx="365760" cy="351958"/>
            </a:xfrm>
            <a:prstGeom prst="rect">
              <a:avLst/>
            </a:prstGeom>
          </p:spPr>
        </p:pic>
        <p:pic>
          <p:nvPicPr>
            <p:cNvPr id="42" name="Picture 41" descr="Icon&#10;&#10;Description automatically generated">
              <a:extLst>
                <a:ext uri="{FF2B5EF4-FFF2-40B4-BE49-F238E27FC236}">
                  <a16:creationId xmlns:a16="http://schemas.microsoft.com/office/drawing/2014/main" id="{9C61BAFE-DA27-9512-21DC-248F50B4C8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53886" y="3842577"/>
              <a:ext cx="365760" cy="351958"/>
            </a:xfrm>
            <a:prstGeom prst="rect">
              <a:avLst/>
            </a:prstGeom>
          </p:spPr>
        </p:pic>
        <p:pic>
          <p:nvPicPr>
            <p:cNvPr id="43" name="Picture 42" descr="Icon&#10;&#10;Description automatically generated">
              <a:extLst>
                <a:ext uri="{FF2B5EF4-FFF2-40B4-BE49-F238E27FC236}">
                  <a16:creationId xmlns:a16="http://schemas.microsoft.com/office/drawing/2014/main" id="{2101A0FF-9B52-338F-1D8F-4B9188368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53886" y="4458363"/>
              <a:ext cx="365760" cy="351958"/>
            </a:xfrm>
            <a:prstGeom prst="rect">
              <a:avLst/>
            </a:prstGeom>
          </p:spPr>
        </p:pic>
        <p:pic>
          <p:nvPicPr>
            <p:cNvPr id="44" name="Picture 43" descr="Icon&#10;&#10;Description automatically generated">
              <a:extLst>
                <a:ext uri="{FF2B5EF4-FFF2-40B4-BE49-F238E27FC236}">
                  <a16:creationId xmlns:a16="http://schemas.microsoft.com/office/drawing/2014/main" id="{8029F615-4047-5B68-F822-582E7E95D7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4074" y="5073418"/>
              <a:ext cx="365760" cy="351958"/>
            </a:xfrm>
            <a:prstGeom prst="rect">
              <a:avLst/>
            </a:prstGeom>
          </p:spPr>
        </p:pic>
        <p:pic>
          <p:nvPicPr>
            <p:cNvPr id="45" name="Picture 44" descr="Icon&#10;&#10;Description automatically generated">
              <a:extLst>
                <a:ext uri="{FF2B5EF4-FFF2-40B4-BE49-F238E27FC236}">
                  <a16:creationId xmlns:a16="http://schemas.microsoft.com/office/drawing/2014/main" id="{3F89AAF0-A1BB-92D1-70B0-E10B93F976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4074" y="5683738"/>
              <a:ext cx="365760" cy="351958"/>
            </a:xfrm>
            <a:prstGeom prst="rect">
              <a:avLst/>
            </a:prstGeom>
          </p:spPr>
        </p:pic>
        <p:pic>
          <p:nvPicPr>
            <p:cNvPr id="46" name="Picture 45" descr="Icon&#10;&#10;Description automatically generated">
              <a:extLst>
                <a:ext uri="{FF2B5EF4-FFF2-40B4-BE49-F238E27FC236}">
                  <a16:creationId xmlns:a16="http://schemas.microsoft.com/office/drawing/2014/main" id="{69710DB8-7F45-E259-EEAB-B8B27BA26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93452" y="2593555"/>
              <a:ext cx="370771" cy="365760"/>
            </a:xfrm>
            <a:prstGeom prst="rect">
              <a:avLst/>
            </a:prstGeom>
          </p:spPr>
        </p:pic>
        <p:pic>
          <p:nvPicPr>
            <p:cNvPr id="47" name="Picture 46" descr="Icon&#10;&#10;Description automatically generated">
              <a:extLst>
                <a:ext uri="{FF2B5EF4-FFF2-40B4-BE49-F238E27FC236}">
                  <a16:creationId xmlns:a16="http://schemas.microsoft.com/office/drawing/2014/main" id="{B8031618-512A-DA77-3686-11F5CFD02CA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93452" y="3226518"/>
              <a:ext cx="365760" cy="349026"/>
            </a:xfrm>
            <a:prstGeom prst="rect">
              <a:avLst/>
            </a:prstGeom>
          </p:spPr>
        </p:pic>
        <p:pic>
          <p:nvPicPr>
            <p:cNvPr id="48" name="Picture 47" descr="Icon&#10;&#10;Description automatically generated">
              <a:extLst>
                <a:ext uri="{FF2B5EF4-FFF2-40B4-BE49-F238E27FC236}">
                  <a16:creationId xmlns:a16="http://schemas.microsoft.com/office/drawing/2014/main" id="{31DA4C76-8632-4177-D886-C8517C593B8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93452" y="3853752"/>
              <a:ext cx="365760" cy="329609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7E588FF-9A26-9DCB-3B1B-F8BDCAB863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93452" y="4458827"/>
              <a:ext cx="365760" cy="351031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A2DE7A1B-699B-7A02-43B2-65B486038D5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16141" y="5053265"/>
              <a:ext cx="365760" cy="392264"/>
            </a:xfrm>
            <a:prstGeom prst="rect">
              <a:avLst/>
            </a:prstGeom>
          </p:spPr>
        </p:pic>
        <p:pic>
          <p:nvPicPr>
            <p:cNvPr id="51" name="Picture 50" descr="Icon&#10;&#10;Description automatically generated">
              <a:extLst>
                <a:ext uri="{FF2B5EF4-FFF2-40B4-BE49-F238E27FC236}">
                  <a16:creationId xmlns:a16="http://schemas.microsoft.com/office/drawing/2014/main" id="{4BBFC6E0-74F8-296E-33BF-8A351555E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093452" y="5671722"/>
              <a:ext cx="365760" cy="375990"/>
            </a:xfrm>
            <a:prstGeom prst="rect">
              <a:avLst/>
            </a:prstGeom>
          </p:spPr>
        </p:pic>
      </p:grpSp>
      <p:sp>
        <p:nvSpPr>
          <p:cNvPr id="15" name="Rectangle 8">
            <a:extLst>
              <a:ext uri="{FF2B5EF4-FFF2-40B4-BE49-F238E27FC236}">
                <a16:creationId xmlns:a16="http://schemas.microsoft.com/office/drawing/2014/main" id="{146E21E0-00EE-9600-8EEE-10C2DBA78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074" y="5847632"/>
            <a:ext cx="4373418" cy="461665"/>
          </a:xfrm>
          <a:prstGeom prst="rect">
            <a:avLst/>
          </a:prstGeom>
          <a:solidFill>
            <a:srgbClr val="C6DA7C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eaLnBrk="1" hangingPunct="1">
              <a:spcBef>
                <a:spcPct val="20000"/>
              </a:spcBef>
              <a:defRPr sz="1200" b="1" i="1"/>
            </a:lvl1pPr>
            <a:lvl2pPr marL="800100" indent="-34290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indent="0" algn="just"/>
            <a:r>
              <a:rPr lang="en-US" altLang="en-US" i="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effects of a different nature are all expressed in unit of Energy and making relative comparison possible...</a:t>
            </a:r>
          </a:p>
        </p:txBody>
      </p:sp>
      <p:sp>
        <p:nvSpPr>
          <p:cNvPr id="18" name="Title 5">
            <a:extLst>
              <a:ext uri="{FF2B5EF4-FFF2-40B4-BE49-F238E27FC236}">
                <a16:creationId xmlns:a16="http://schemas.microsoft.com/office/drawing/2014/main" id="{E348C63B-6016-70F6-D1DD-80F7F18774F8}"/>
              </a:ext>
            </a:extLst>
          </p:cNvPr>
          <p:cNvSpPr txBox="1">
            <a:spLocks/>
          </p:cNvSpPr>
          <p:nvPr/>
        </p:nvSpPr>
        <p:spPr>
          <a:xfrm>
            <a:off x="1527875" y="243681"/>
            <a:ext cx="5028705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2. CONVERSION TO ENERGY</a:t>
            </a:r>
          </a:p>
        </p:txBody>
      </p: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4C9C8A1C-471E-2EFE-1352-E9418392C8A3}"/>
              </a:ext>
            </a:extLst>
          </p:cNvPr>
          <p:cNvSpPr txBox="1">
            <a:spLocks/>
          </p:cNvSpPr>
          <p:nvPr/>
        </p:nvSpPr>
        <p:spPr>
          <a:xfrm>
            <a:off x="1533245" y="776637"/>
            <a:ext cx="6654793" cy="4594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2.7 LEVEL PLAYING FIELD</a:t>
            </a:r>
          </a:p>
        </p:txBody>
      </p:sp>
    </p:spTree>
    <p:extLst>
      <p:ext uri="{BB962C8B-B14F-4D97-AF65-F5344CB8AC3E}">
        <p14:creationId xmlns:p14="http://schemas.microsoft.com/office/powerpoint/2010/main" val="618626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D3776-B2C6-DDDE-4438-39BA3DC7B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198" y="2766218"/>
            <a:ext cx="6627852" cy="1325563"/>
          </a:xfrm>
        </p:spPr>
        <p:txBody>
          <a:bodyPr anchor="ctr">
            <a:normAutofit/>
          </a:bodyPr>
          <a:lstStyle/>
          <a:p>
            <a:r>
              <a:rPr lang="en-US" sz="3200" dirty="0">
                <a:latin typeface="Bahnschrift SemiBold" panose="020B0502040204020203" pitchFamily="34" charset="0"/>
              </a:rPr>
              <a:t>3. Energy Balance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B7A8C96-BBEF-03FF-AB88-0944C739227C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CB95D61-40AE-AA62-1AFC-3EE1B0566A6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727199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7CAC9D30-7BB2-4E7E-9FF4-D164005B1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8223" y="1748460"/>
            <a:ext cx="8443249" cy="4853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The door will require and use energy to change states: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en-US" sz="1600" b="1" spc="300" dirty="0">
              <a:latin typeface="Bahnschrift" panose="020B0502040204020203" pitchFamily="34" charset="0"/>
            </a:endParaRPr>
          </a:p>
          <a:p>
            <a:pPr marL="857250" lvl="2" eaLnBrk="1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Opening</a:t>
            </a:r>
          </a:p>
          <a:p>
            <a:pPr marL="857250" lvl="2" eaLnBrk="1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Closing</a:t>
            </a:r>
          </a:p>
          <a:p>
            <a:pPr marL="457200" lvl="1" indent="0" eaLnBrk="1" hangingPunct="1">
              <a:spcBef>
                <a:spcPct val="20000"/>
              </a:spcBef>
            </a:pPr>
            <a:endParaRPr lang="en-US" altLang="en-US" sz="1600" spc="300" dirty="0">
              <a:latin typeface="Bahnschrift" panose="020B0502040204020203" pitchFamily="34" charset="0"/>
            </a:endParaRPr>
          </a:p>
          <a:p>
            <a:pPr marL="457200" lvl="1" indent="0" eaLnBrk="1" hangingPunct="1">
              <a:spcBef>
                <a:spcPct val="20000"/>
              </a:spcBef>
            </a:pPr>
            <a:endParaRPr lang="en-US" altLang="en-US" sz="1600" spc="300" dirty="0">
              <a:latin typeface="Bahnschrift" panose="020B0502040204020203" pitchFamily="34" charset="0"/>
            </a:endParaRPr>
          </a:p>
          <a:p>
            <a:pPr marL="457200" lvl="1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Energy is always conserved, or “what goes in, must come out.”</a:t>
            </a:r>
          </a:p>
          <a:p>
            <a:pPr marL="457200" lvl="1" eaLnBrk="1" hangingPunct="1">
              <a:spcBef>
                <a:spcPct val="20000"/>
              </a:spcBef>
              <a:spcAft>
                <a:spcPts val="300"/>
              </a:spcAft>
            </a:pPr>
            <a:endParaRPr lang="en-US" altLang="en-US" sz="1600" dirty="0">
              <a:latin typeface="Bahnschrift" panose="020B0502040204020203" pitchFamily="34" charset="0"/>
              <a:cs typeface="+mn-cs"/>
            </a:endParaRPr>
          </a:p>
          <a:p>
            <a:pPr marL="857250" lvl="2" eaLnBrk="1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Energy Providers:</a:t>
            </a:r>
          </a:p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		User, Door Check, Gravity</a:t>
            </a:r>
          </a:p>
          <a:p>
            <a:pPr marL="857250" lvl="2" eaLnBrk="1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Energy Absorbers:</a:t>
            </a:r>
          </a:p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		Hinge and check Friction, Seals (static and dynamic), Cabin Air   </a:t>
            </a:r>
          </a:p>
          <a:p>
            <a:pPr eaLnBrk="1" hangingPunct="1">
              <a:spcBef>
                <a:spcPct val="20000"/>
              </a:spcBef>
            </a:pPr>
            <a:endParaRPr lang="en-US" altLang="en-US" sz="1400" spc="3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endParaRPr lang="en-US" altLang="en-US" sz="2000" spc="300" dirty="0">
              <a:latin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809C02B-758B-4D86-86CC-C9A68C74D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472" y="1999111"/>
            <a:ext cx="2392680" cy="2859777"/>
          </a:xfrm>
          <a:prstGeom prst="rect">
            <a:avLst/>
          </a:prstGeom>
        </p:spPr>
      </p:pic>
      <p:sp>
        <p:nvSpPr>
          <p:cNvPr id="2" name="Title 5">
            <a:extLst>
              <a:ext uri="{FF2B5EF4-FFF2-40B4-BE49-F238E27FC236}">
                <a16:creationId xmlns:a16="http://schemas.microsoft.com/office/drawing/2014/main" id="{BE9A239C-3B4B-FD77-874C-A5C2907E6C85}"/>
              </a:ext>
            </a:extLst>
          </p:cNvPr>
          <p:cNvSpPr txBox="1">
            <a:spLocks/>
          </p:cNvSpPr>
          <p:nvPr/>
        </p:nvSpPr>
        <p:spPr>
          <a:xfrm>
            <a:off x="1532490" y="233811"/>
            <a:ext cx="6216977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3. ENERGY BALANCE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7714D32E-AA0B-6F04-00F2-C5BEBE40EC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2490" y="762780"/>
            <a:ext cx="2790372" cy="459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3.1 THE CASES 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4D75C85-75D7-EA45-E561-405CD5A350AB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553720-737A-4491-8431-B29828B4996C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6888393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F4CDCFB8-CFBB-433A-AC53-73CE7CD825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9452781"/>
              </p:ext>
            </p:extLst>
          </p:nvPr>
        </p:nvGraphicFramePr>
        <p:xfrm>
          <a:off x="5963587" y="1377641"/>
          <a:ext cx="4702743" cy="5245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9726F448-0839-4AEC-8538-D6982C9BEC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948663"/>
              </p:ext>
            </p:extLst>
          </p:nvPr>
        </p:nvGraphicFramePr>
        <p:xfrm>
          <a:off x="1837953" y="1321169"/>
          <a:ext cx="4793180" cy="5245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353999AE-FF0D-C6D2-C352-C62EA879F1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2490" y="766509"/>
            <a:ext cx="5480100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3.2   Action 1:  Opening Energy (29.6 J)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829806D-41F2-C748-2FEB-AC413C10AFC5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8F17A-B38D-746E-4ED2-332A25FEF571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BBA13E1-EEF2-5DDE-63DB-E42A82EE31D1}"/>
              </a:ext>
            </a:extLst>
          </p:cNvPr>
          <p:cNvSpPr txBox="1">
            <a:spLocks/>
          </p:cNvSpPr>
          <p:nvPr/>
        </p:nvSpPr>
        <p:spPr>
          <a:xfrm>
            <a:off x="1532490" y="233811"/>
            <a:ext cx="6216977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3. ENERGY BALANCE</a:t>
            </a:r>
          </a:p>
        </p:txBody>
      </p:sp>
    </p:spTree>
    <p:extLst>
      <p:ext uri="{BB962C8B-B14F-4D97-AF65-F5344CB8AC3E}">
        <p14:creationId xmlns:p14="http://schemas.microsoft.com/office/powerpoint/2010/main" val="1623401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F66F4698-A23C-4630-9ED4-C8BACCA53D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0444094"/>
              </p:ext>
            </p:extLst>
          </p:nvPr>
        </p:nvGraphicFramePr>
        <p:xfrm>
          <a:off x="5059837" y="902235"/>
          <a:ext cx="4610548" cy="5165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3E164953-12A8-4F44-A782-32A57DA1F96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6290486"/>
              </p:ext>
            </p:extLst>
          </p:nvPr>
        </p:nvGraphicFramePr>
        <p:xfrm>
          <a:off x="1170123" y="902235"/>
          <a:ext cx="5029689" cy="5137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Rectangle 8">
            <a:extLst>
              <a:ext uri="{FF2B5EF4-FFF2-40B4-BE49-F238E27FC236}">
                <a16:creationId xmlns:a16="http://schemas.microsoft.com/office/drawing/2014/main" id="{106D5FD7-4CC4-417F-8E9C-0BCF3D871A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0507" y="5938737"/>
            <a:ext cx="7162800" cy="498598"/>
          </a:xfrm>
          <a:prstGeom prst="rect">
            <a:avLst/>
          </a:prstGeom>
          <a:solidFill>
            <a:srgbClr val="C6DA7C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eaLnBrk="1" hangingPunct="1">
              <a:spcBef>
                <a:spcPct val="20000"/>
              </a:spcBef>
              <a:defRPr sz="1200" b="1" i="1"/>
            </a:lvl1pPr>
            <a:lvl2pPr marL="800100" indent="-34290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/>
            <a:r>
              <a:rPr lang="en-US" altLang="en-US" dirty="0"/>
              <a:t>	The  relative importance can be visualized. </a:t>
            </a:r>
          </a:p>
          <a:p>
            <a:pPr algn="ctr"/>
            <a:r>
              <a:rPr lang="en-US" altLang="en-US" dirty="0"/>
              <a:t>	Further improvements or considerations to rearrange the balance can be made.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82EA5463-A730-CE41-CD49-03A884B66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2971" y="781474"/>
            <a:ext cx="6971740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3.3   Action 2:  Minimum Closing Energy (21.0 J)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A879829-2E7D-3156-65BA-9CFD3B5E37D4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D09054-D2D6-9A22-BFD9-788821131291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03D9B6A-3B12-A12C-3918-415CD36DA76C}"/>
              </a:ext>
            </a:extLst>
          </p:cNvPr>
          <p:cNvSpPr txBox="1">
            <a:spLocks/>
          </p:cNvSpPr>
          <p:nvPr/>
        </p:nvSpPr>
        <p:spPr>
          <a:xfrm>
            <a:off x="1532490" y="233811"/>
            <a:ext cx="6216977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3. ENERGY BALANCE</a:t>
            </a:r>
          </a:p>
        </p:txBody>
      </p:sp>
    </p:spTree>
    <p:extLst>
      <p:ext uri="{BB962C8B-B14F-4D97-AF65-F5344CB8AC3E}">
        <p14:creationId xmlns:p14="http://schemas.microsoft.com/office/powerpoint/2010/main" val="8088245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0F2-6AD3-59A6-FA21-94CED245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6698" y="2204243"/>
            <a:ext cx="8378720" cy="1325563"/>
          </a:xfrm>
        </p:spPr>
        <p:txBody>
          <a:bodyPr anchor="ctr">
            <a:normAutofit/>
          </a:bodyPr>
          <a:lstStyle/>
          <a:p>
            <a:r>
              <a:rPr lang="en-US" sz="3200" dirty="0">
                <a:latin typeface="Bahnschrift SemiBold" panose="020B0502040204020203" pitchFamily="34" charset="0"/>
              </a:rPr>
              <a:t>4. Case Study :Optimization Door System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6086DE8-8CFF-6429-8F43-B68382358749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00100A1-2412-F83B-8937-18F22F5D0E19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407025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9">
            <a:extLst>
              <a:ext uri="{FF2B5EF4-FFF2-40B4-BE49-F238E27FC236}">
                <a16:creationId xmlns:a16="http://schemas.microsoft.com/office/drawing/2014/main" id="{A5F836BC-9112-400E-81E5-09440313A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893" y="1194776"/>
            <a:ext cx="9381108" cy="621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A measurement campaign will allow to understand the boundaries and opportunities of the door system.</a:t>
            </a: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44A85CF9-FCB4-90C6-97B9-DB69D383C7AD}"/>
              </a:ext>
            </a:extLst>
          </p:cNvPr>
          <p:cNvSpPr txBox="1">
            <a:spLocks/>
          </p:cNvSpPr>
          <p:nvPr/>
        </p:nvSpPr>
        <p:spPr>
          <a:xfrm>
            <a:off x="1525740" y="232384"/>
            <a:ext cx="8575804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4. CASE STUDY: OPTIMIZATION OF DOOR SYSTEM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D6C53B5-AB88-8545-4CEC-821101359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740" y="778414"/>
            <a:ext cx="8689221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4.1   BENCHMARKING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1BFF5-F76C-701A-7FB8-03EF4FFA9B88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1BD0-98E7-7A88-B122-370A4B99C93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7" name="Picture 6" descr="A comparison of a pie chart&#10;&#10;Description automatically generated">
            <a:extLst>
              <a:ext uri="{FF2B5EF4-FFF2-40B4-BE49-F238E27FC236}">
                <a16:creationId xmlns:a16="http://schemas.microsoft.com/office/drawing/2014/main" id="{DC74BAC5-D773-CADB-FD00-FE5953DD6D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781" y="3912199"/>
            <a:ext cx="2454563" cy="979203"/>
          </a:xfrm>
          <a:prstGeom prst="rect">
            <a:avLst/>
          </a:prstGeom>
        </p:spPr>
      </p:pic>
      <p:pic>
        <p:nvPicPr>
          <p:cNvPr id="8" name="Picture 7" descr="A diagram of energy and energy&#10;&#10;Description automatically generated">
            <a:extLst>
              <a:ext uri="{FF2B5EF4-FFF2-40B4-BE49-F238E27FC236}">
                <a16:creationId xmlns:a16="http://schemas.microsoft.com/office/drawing/2014/main" id="{4923317A-2654-A8A7-2E1A-B18E8D419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9225" y="3121493"/>
            <a:ext cx="2454563" cy="983923"/>
          </a:xfrm>
          <a:prstGeom prst="rect">
            <a:avLst/>
          </a:prstGeom>
        </p:spPr>
      </p:pic>
      <p:pic>
        <p:nvPicPr>
          <p:cNvPr id="9" name="Picture 8" descr="A blue and yellow circle chart&#10;&#10;Description automatically generated">
            <a:extLst>
              <a:ext uri="{FF2B5EF4-FFF2-40B4-BE49-F238E27FC236}">
                <a16:creationId xmlns:a16="http://schemas.microsoft.com/office/drawing/2014/main" id="{E1E07762-BAD7-43C8-B08A-E7B7DE2C7B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2102" y="4402948"/>
            <a:ext cx="2454563" cy="966353"/>
          </a:xfrm>
          <a:prstGeom prst="rect">
            <a:avLst/>
          </a:prstGeom>
        </p:spPr>
      </p:pic>
      <p:pic>
        <p:nvPicPr>
          <p:cNvPr id="10" name="Picture 9" descr="A diagram of energy and power&#10;&#10;Description automatically generated with medium confidence">
            <a:extLst>
              <a:ext uri="{FF2B5EF4-FFF2-40B4-BE49-F238E27FC236}">
                <a16:creationId xmlns:a16="http://schemas.microsoft.com/office/drawing/2014/main" id="{A9378EC6-4609-7AD1-370C-ED0F47FE90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4163" y="2686938"/>
            <a:ext cx="2454563" cy="973696"/>
          </a:xfrm>
          <a:prstGeom prst="rect">
            <a:avLst/>
          </a:prstGeom>
        </p:spPr>
      </p:pic>
      <p:pic>
        <p:nvPicPr>
          <p:cNvPr id="11" name="Picture 10" descr="A diagram of energy and energy&#10;&#10;Description automatically generated">
            <a:extLst>
              <a:ext uri="{FF2B5EF4-FFF2-40B4-BE49-F238E27FC236}">
                <a16:creationId xmlns:a16="http://schemas.microsoft.com/office/drawing/2014/main" id="{C9F9CB0D-77FD-BF53-23F6-8FA790DFFC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66843" y="4763787"/>
            <a:ext cx="2454563" cy="979990"/>
          </a:xfrm>
          <a:prstGeom prst="rect">
            <a:avLst/>
          </a:prstGeom>
        </p:spPr>
      </p:pic>
      <p:pic>
        <p:nvPicPr>
          <p:cNvPr id="12" name="Picture 11" descr="A blue and yellow circle chart&#10;&#10;Description automatically generated">
            <a:extLst>
              <a:ext uri="{FF2B5EF4-FFF2-40B4-BE49-F238E27FC236}">
                <a16:creationId xmlns:a16="http://schemas.microsoft.com/office/drawing/2014/main" id="{E3D5B6E8-5E7A-6E0D-2E7D-8B5301D607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18654" y="3566050"/>
            <a:ext cx="2454563" cy="9616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499B426-30A9-34D9-F78B-2F4F49FB78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79225" y="2637485"/>
            <a:ext cx="406689" cy="4647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76779B2-771F-3364-9BB7-C917B171C89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95522" y="3937574"/>
            <a:ext cx="406689" cy="4647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A8FEBA7-4185-ED41-5D0A-EEF06E87CD8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18654" y="3080543"/>
            <a:ext cx="455163" cy="48550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9C01EF6-B699-6588-6258-E7DDCDFBB4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94423" y="4272631"/>
            <a:ext cx="455163" cy="48550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8DF6834-1814-0C94-5BEE-87A4354C417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66985" y="3431761"/>
            <a:ext cx="345539" cy="49188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7A6CEF-09D9-2E99-FCD2-7ED26892560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11421" y="2185444"/>
            <a:ext cx="345539" cy="491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86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9">
            <a:extLst>
              <a:ext uri="{FF2B5EF4-FFF2-40B4-BE49-F238E27FC236}">
                <a16:creationId xmlns:a16="http://schemas.microsoft.com/office/drawing/2014/main" id="{A5F836BC-9112-400E-81E5-09440313A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893" y="1236145"/>
            <a:ext cx="9390343" cy="621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Adjusting the hinge inclination, improved the energy obtained from the movement. A change as small as </a:t>
            </a:r>
            <a:r>
              <a:rPr lang="en-US" altLang="en-US" sz="1600" dirty="0">
                <a:highlight>
                  <a:srgbClr val="B1BE0E"/>
                </a:highlight>
                <a:latin typeface="Bahnschrift" panose="020B0502040204020203" pitchFamily="34" charset="0"/>
                <a:cs typeface="+mn-cs"/>
              </a:rPr>
              <a:t>0.5 degree inboard and 0.5 degree rearward</a:t>
            </a: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, provided and extra 2 Joule.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D6C53B5-AB88-8545-4CEC-821101359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740" y="786485"/>
            <a:ext cx="8689221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4.2   HINGE INCLINATION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1BFF5-F76C-701A-7FB8-03EF4FFA9B88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1BD0-98E7-7A88-B122-370A4B99C93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1EC573-7EF4-DAA3-F04C-42114A4D98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989" y="2300113"/>
            <a:ext cx="4676139" cy="1864959"/>
          </a:xfrm>
          <a:prstGeom prst="rect">
            <a:avLst/>
          </a:prstGeom>
        </p:spPr>
      </p:pic>
      <p:pic>
        <p:nvPicPr>
          <p:cNvPr id="8" name="Picture 7" descr="A diagram of energy and energy&#10;&#10;Description automatically generated with medium confidence">
            <a:extLst>
              <a:ext uri="{FF2B5EF4-FFF2-40B4-BE49-F238E27FC236}">
                <a16:creationId xmlns:a16="http://schemas.microsoft.com/office/drawing/2014/main" id="{A186F7B0-2BB7-5771-D9E9-4163F76FEE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2989" y="4234881"/>
            <a:ext cx="4722950" cy="18649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ACD4D4-7028-3384-5609-0C5EF4891E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6235" y="2573014"/>
            <a:ext cx="4220799" cy="14838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7EA7F29-AB32-F362-F4E0-53C4F9BF3E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0850" y="4372419"/>
            <a:ext cx="4220799" cy="1483843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8D3FEE-487D-3A9D-C920-B32120693457}"/>
              </a:ext>
            </a:extLst>
          </p:cNvPr>
          <p:cNvCxnSpPr/>
          <p:nvPr/>
        </p:nvCxnSpPr>
        <p:spPr>
          <a:xfrm>
            <a:off x="8432800" y="2391682"/>
            <a:ext cx="0" cy="3521849"/>
          </a:xfrm>
          <a:prstGeom prst="line">
            <a:avLst/>
          </a:prstGeom>
          <a:ln w="28575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4B17069-74A2-73B3-D841-B3FC317A132C}"/>
              </a:ext>
            </a:extLst>
          </p:cNvPr>
          <p:cNvCxnSpPr>
            <a:cxnSpLocks/>
          </p:cNvCxnSpPr>
          <p:nvPr/>
        </p:nvCxnSpPr>
        <p:spPr>
          <a:xfrm>
            <a:off x="8317345" y="2351566"/>
            <a:ext cx="187366" cy="1846903"/>
          </a:xfrm>
          <a:prstGeom prst="line">
            <a:avLst/>
          </a:prstGeom>
          <a:ln w="28575" cap="flat" cmpd="sng" algn="ctr">
            <a:solidFill>
              <a:schemeClr val="accent6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ECE0410-D173-A6D6-623E-41D62E2FBE7C}"/>
              </a:ext>
            </a:extLst>
          </p:cNvPr>
          <p:cNvCxnSpPr>
            <a:cxnSpLocks/>
          </p:cNvCxnSpPr>
          <p:nvPr/>
        </p:nvCxnSpPr>
        <p:spPr>
          <a:xfrm flipH="1">
            <a:off x="8345384" y="4379801"/>
            <a:ext cx="174831" cy="1671987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5" name="Arrow: Left 24">
            <a:extLst>
              <a:ext uri="{FF2B5EF4-FFF2-40B4-BE49-F238E27FC236}">
                <a16:creationId xmlns:a16="http://schemas.microsoft.com/office/drawing/2014/main" id="{5E7D0337-9BCE-DBCC-6515-269EEA69A5E1}"/>
              </a:ext>
            </a:extLst>
          </p:cNvPr>
          <p:cNvSpPr/>
          <p:nvPr/>
        </p:nvSpPr>
        <p:spPr>
          <a:xfrm rot="19175287">
            <a:off x="2036463" y="3811268"/>
            <a:ext cx="3197955" cy="260904"/>
          </a:xfrm>
          <a:prstGeom prst="leftArrow">
            <a:avLst>
              <a:gd name="adj1" fmla="val 33085"/>
              <a:gd name="adj2" fmla="val 141014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itle 5">
            <a:extLst>
              <a:ext uri="{FF2B5EF4-FFF2-40B4-BE49-F238E27FC236}">
                <a16:creationId xmlns:a16="http://schemas.microsoft.com/office/drawing/2014/main" id="{63241B22-993C-E9AC-AF13-B307D5928557}"/>
              </a:ext>
            </a:extLst>
          </p:cNvPr>
          <p:cNvSpPr txBox="1">
            <a:spLocks/>
          </p:cNvSpPr>
          <p:nvPr/>
        </p:nvSpPr>
        <p:spPr>
          <a:xfrm>
            <a:off x="1525740" y="232384"/>
            <a:ext cx="8575804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4. CASE STUDY: OPTIMIZATION OF DOOR SYSTEM</a:t>
            </a:r>
          </a:p>
        </p:txBody>
      </p:sp>
    </p:spTree>
    <p:extLst>
      <p:ext uri="{BB962C8B-B14F-4D97-AF65-F5344CB8AC3E}">
        <p14:creationId xmlns:p14="http://schemas.microsoft.com/office/powerpoint/2010/main" val="425451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8">
            <a:extLst>
              <a:ext uri="{FF2B5EF4-FFF2-40B4-BE49-F238E27FC236}">
                <a16:creationId xmlns:a16="http://schemas.microsoft.com/office/drawing/2014/main" id="{23ECD74B-9F0E-4284-9B2F-8F58E92F35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612" y="6171825"/>
            <a:ext cx="9212417" cy="276999"/>
          </a:xfrm>
          <a:prstGeom prst="rect">
            <a:avLst/>
          </a:prstGeom>
          <a:solidFill>
            <a:srgbClr val="C6DA7C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eaLnBrk="1" hangingPunct="1">
              <a:spcBef>
                <a:spcPct val="20000"/>
              </a:spcBef>
              <a:defRPr sz="1200" b="1" i="1"/>
            </a:lvl1pPr>
            <a:lvl2pPr marL="800100" indent="-34290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/>
            <a:r>
              <a:rPr lang="en-US" altLang="en-US" dirty="0"/>
              <a:t>The potential variation in closing efforts due to striker adjustment to meet flushness criteria is displayed with a high degree of sensitivity.</a:t>
            </a:r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A5F836BC-9112-400E-81E5-09440313A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3954" y="1205783"/>
            <a:ext cx="9371870" cy="621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A minor adjustment to the door check profile and increasing the final boost of the door check </a:t>
            </a:r>
            <a:r>
              <a:rPr lang="en-US" altLang="en-US" sz="1600" dirty="0">
                <a:highlight>
                  <a:srgbClr val="B1BE0E"/>
                </a:highlight>
                <a:latin typeface="Bahnschrift" panose="020B0502040204020203" pitchFamily="34" charset="0"/>
                <a:cs typeface="+mn-cs"/>
              </a:rPr>
              <a:t>from 0.9 to 2.9J</a:t>
            </a: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. The adjustment comes with a small penalty on the friction. 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D6C53B5-AB88-8545-4CEC-821101359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740" y="777224"/>
            <a:ext cx="8689221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4.3   DOOR CHECK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1BFF5-F76C-701A-7FB8-03EF4FFA9B88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1BD0-98E7-7A88-B122-370A4B99C93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6" name="Picture 5" descr="A diagram of energy and energy&#10;&#10;Description automatically generated with medium confidence">
            <a:extLst>
              <a:ext uri="{FF2B5EF4-FFF2-40B4-BE49-F238E27FC236}">
                <a16:creationId xmlns:a16="http://schemas.microsoft.com/office/drawing/2014/main" id="{1F9BB22F-3759-909F-BC84-34C06F9275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7327" y="2070220"/>
            <a:ext cx="4800600" cy="18956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EBABBD-9D64-8C37-F742-A264B966FF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327" y="4041488"/>
            <a:ext cx="4800600" cy="1900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D4A486-9241-3E06-C640-68A11A54C9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3077" y="2558473"/>
            <a:ext cx="3656596" cy="2553855"/>
          </a:xfrm>
          <a:prstGeom prst="rect">
            <a:avLst/>
          </a:prstGeom>
        </p:spPr>
      </p:pic>
      <p:sp>
        <p:nvSpPr>
          <p:cNvPr id="12" name="Arrow: Left 11">
            <a:extLst>
              <a:ext uri="{FF2B5EF4-FFF2-40B4-BE49-F238E27FC236}">
                <a16:creationId xmlns:a16="http://schemas.microsoft.com/office/drawing/2014/main" id="{BB0D93FC-CEF8-B33B-E0E8-878160347002}"/>
              </a:ext>
            </a:extLst>
          </p:cNvPr>
          <p:cNvSpPr/>
          <p:nvPr/>
        </p:nvSpPr>
        <p:spPr>
          <a:xfrm rot="16441097">
            <a:off x="1971840" y="3562759"/>
            <a:ext cx="2036286" cy="260904"/>
          </a:xfrm>
          <a:prstGeom prst="leftArrow">
            <a:avLst>
              <a:gd name="adj1" fmla="val 33085"/>
              <a:gd name="adj2" fmla="val 141014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BCC5D9E-955C-7432-0718-1B22225F8F79}"/>
              </a:ext>
            </a:extLst>
          </p:cNvPr>
          <p:cNvSpPr txBox="1">
            <a:spLocks/>
          </p:cNvSpPr>
          <p:nvPr/>
        </p:nvSpPr>
        <p:spPr>
          <a:xfrm>
            <a:off x="1525740" y="232384"/>
            <a:ext cx="8575804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4. CASE STUDY: OPTIMIZATION OF DOOR SYSTEM</a:t>
            </a:r>
          </a:p>
        </p:txBody>
      </p:sp>
    </p:spTree>
    <p:extLst>
      <p:ext uri="{BB962C8B-B14F-4D97-AF65-F5344CB8AC3E}">
        <p14:creationId xmlns:p14="http://schemas.microsoft.com/office/powerpoint/2010/main" val="1819256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8C034F2-F206-710D-C150-37E5F5F2A6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0220" y="2051817"/>
            <a:ext cx="2500498" cy="17275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5C8F24-14D0-0091-B60F-EC5B7E9D8B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0220" y="3993907"/>
            <a:ext cx="2588244" cy="1794038"/>
          </a:xfrm>
          <a:prstGeom prst="rect">
            <a:avLst/>
          </a:prstGeom>
        </p:spPr>
      </p:pic>
      <p:sp>
        <p:nvSpPr>
          <p:cNvPr id="17" name="Rectangle 9">
            <a:extLst>
              <a:ext uri="{FF2B5EF4-FFF2-40B4-BE49-F238E27FC236}">
                <a16:creationId xmlns:a16="http://schemas.microsoft.com/office/drawing/2014/main" id="{A5F836BC-9112-400E-81E5-09440313A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3436" y="1142190"/>
            <a:ext cx="9462528" cy="621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The measured </a:t>
            </a:r>
            <a:r>
              <a:rPr lang="en-US" altLang="en-US" sz="1600" dirty="0" err="1">
                <a:latin typeface="Bahnschrift" panose="020B0502040204020203" pitchFamily="34" charset="0"/>
                <a:cs typeface="+mn-cs"/>
              </a:rPr>
              <a:t>sealgap</a:t>
            </a: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 section indicated an incorrect seal location. The corrected assembly reduced static compression load by nearly 80N or 0.8J. A more important </a:t>
            </a:r>
            <a:r>
              <a:rPr lang="en-US" altLang="en-US" sz="1600" dirty="0">
                <a:highlight>
                  <a:srgbClr val="B1BE0E"/>
                </a:highlight>
                <a:latin typeface="Bahnschrift" panose="020B0502040204020203" pitchFamily="34" charset="0"/>
                <a:cs typeface="+mn-cs"/>
              </a:rPr>
              <a:t>extra gain of 2.1J </a:t>
            </a: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 comes from the reduced dynamic compression energy. 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D6C53B5-AB88-8545-4CEC-821101359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740" y="768601"/>
            <a:ext cx="8689221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4.4   SEAL COMPRESSION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1BFF5-F76C-701A-7FB8-03EF4FFA9B88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1BD0-98E7-7A88-B122-370A4B99C93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70CE9DB-AC0B-91EE-3D18-7549FD1F94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2418" y="4038865"/>
            <a:ext cx="4750606" cy="1900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39779D-7188-AC4E-EF96-F37E9907F3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2418" y="2051817"/>
            <a:ext cx="4800600" cy="1900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B987BD-8E19-0006-BAEE-E1B233836D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38464" y="3047705"/>
            <a:ext cx="2743881" cy="1782199"/>
          </a:xfrm>
          <a:prstGeom prst="rect">
            <a:avLst/>
          </a:prstGeom>
        </p:spPr>
      </p:pic>
      <p:sp>
        <p:nvSpPr>
          <p:cNvPr id="14" name="Arrow: Left 13">
            <a:extLst>
              <a:ext uri="{FF2B5EF4-FFF2-40B4-BE49-F238E27FC236}">
                <a16:creationId xmlns:a16="http://schemas.microsoft.com/office/drawing/2014/main" id="{410E4395-DAA2-C691-3D59-978E1ADAE9AE}"/>
              </a:ext>
            </a:extLst>
          </p:cNvPr>
          <p:cNvSpPr/>
          <p:nvPr/>
        </p:nvSpPr>
        <p:spPr>
          <a:xfrm rot="16648801">
            <a:off x="3634385" y="4273959"/>
            <a:ext cx="2036286" cy="260904"/>
          </a:xfrm>
          <a:prstGeom prst="leftArrow">
            <a:avLst>
              <a:gd name="adj1" fmla="val 33085"/>
              <a:gd name="adj2" fmla="val 141014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row: Left 17">
            <a:extLst>
              <a:ext uri="{FF2B5EF4-FFF2-40B4-BE49-F238E27FC236}">
                <a16:creationId xmlns:a16="http://schemas.microsoft.com/office/drawing/2014/main" id="{7821241D-427E-287B-D23F-90BF1B378D36}"/>
              </a:ext>
            </a:extLst>
          </p:cNvPr>
          <p:cNvSpPr/>
          <p:nvPr/>
        </p:nvSpPr>
        <p:spPr>
          <a:xfrm rot="16686444">
            <a:off x="4035001" y="4486396"/>
            <a:ext cx="2036286" cy="260904"/>
          </a:xfrm>
          <a:prstGeom prst="leftArrow">
            <a:avLst>
              <a:gd name="adj1" fmla="val 33085"/>
              <a:gd name="adj2" fmla="val 141014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itle 5">
            <a:extLst>
              <a:ext uri="{FF2B5EF4-FFF2-40B4-BE49-F238E27FC236}">
                <a16:creationId xmlns:a16="http://schemas.microsoft.com/office/drawing/2014/main" id="{AE69307C-E5B7-A557-02D1-BED23C9BD59E}"/>
              </a:ext>
            </a:extLst>
          </p:cNvPr>
          <p:cNvSpPr txBox="1">
            <a:spLocks/>
          </p:cNvSpPr>
          <p:nvPr/>
        </p:nvSpPr>
        <p:spPr>
          <a:xfrm>
            <a:off x="1525740" y="232384"/>
            <a:ext cx="8575804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4. CASE STUDY: OPTIMIZATION OF DOOR SYSTEM</a:t>
            </a:r>
          </a:p>
        </p:txBody>
      </p:sp>
    </p:spTree>
    <p:extLst>
      <p:ext uri="{BB962C8B-B14F-4D97-AF65-F5344CB8AC3E}">
        <p14:creationId xmlns:p14="http://schemas.microsoft.com/office/powerpoint/2010/main" val="20187804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9">
            <a:extLst>
              <a:ext uri="{FF2B5EF4-FFF2-40B4-BE49-F238E27FC236}">
                <a16:creationId xmlns:a16="http://schemas.microsoft.com/office/drawing/2014/main" id="{A5F836BC-9112-400E-81E5-09440313A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893" y="1160678"/>
            <a:ext cx="9541032" cy="621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Based on benchmark numbers, adjustments to path to and behavior of the extractor valve. Providing a gain of about 2J on the cabin management. 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D6C53B5-AB88-8545-4CEC-821101359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740" y="775777"/>
            <a:ext cx="8689221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4.5   CABIN AIR MANAGEMENTSION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1BFF5-F76C-701A-7FB8-03EF4FFA9B88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1BD0-98E7-7A88-B122-370A4B99C93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70CE9DB-AC0B-91EE-3D18-7549FD1F94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5394" y="2143630"/>
            <a:ext cx="4750606" cy="19007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0B65EB-33DF-233F-D874-895B325D68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5709" y="2524585"/>
            <a:ext cx="4128655" cy="2861771"/>
          </a:xfrm>
          <a:prstGeom prst="rect">
            <a:avLst/>
          </a:prstGeom>
        </p:spPr>
      </p:pic>
      <p:pic>
        <p:nvPicPr>
          <p:cNvPr id="12" name="Picture 11" descr="A diagram of energy and energy&#10;&#10;Description automatically generated">
            <a:extLst>
              <a:ext uri="{FF2B5EF4-FFF2-40B4-BE49-F238E27FC236}">
                <a16:creationId xmlns:a16="http://schemas.microsoft.com/office/drawing/2014/main" id="{B8B0D621-CC66-E029-F430-68A1F41D96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5394" y="4157727"/>
            <a:ext cx="4778681" cy="1900751"/>
          </a:xfrm>
          <a:prstGeom prst="rect">
            <a:avLst/>
          </a:prstGeom>
        </p:spPr>
      </p:pic>
      <p:sp>
        <p:nvSpPr>
          <p:cNvPr id="13" name="Arrow: Left 12">
            <a:extLst>
              <a:ext uri="{FF2B5EF4-FFF2-40B4-BE49-F238E27FC236}">
                <a16:creationId xmlns:a16="http://schemas.microsoft.com/office/drawing/2014/main" id="{AB4A42A5-238E-BC75-6E6D-EBAEE9474B1A}"/>
              </a:ext>
            </a:extLst>
          </p:cNvPr>
          <p:cNvSpPr/>
          <p:nvPr/>
        </p:nvSpPr>
        <p:spPr>
          <a:xfrm rot="16441097">
            <a:off x="3709379" y="3682766"/>
            <a:ext cx="2036286" cy="260904"/>
          </a:xfrm>
          <a:prstGeom prst="leftArrow">
            <a:avLst>
              <a:gd name="adj1" fmla="val 33085"/>
              <a:gd name="adj2" fmla="val 141014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31B84BA4-679D-8CF1-40E4-F41AC801248A}"/>
              </a:ext>
            </a:extLst>
          </p:cNvPr>
          <p:cNvSpPr txBox="1">
            <a:spLocks/>
          </p:cNvSpPr>
          <p:nvPr/>
        </p:nvSpPr>
        <p:spPr>
          <a:xfrm>
            <a:off x="1525740" y="232384"/>
            <a:ext cx="8575804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4. CASE STUDY: OPTIMIZATION OF DOOR SYSTEM</a:t>
            </a:r>
          </a:p>
        </p:txBody>
      </p:sp>
    </p:spTree>
    <p:extLst>
      <p:ext uri="{BB962C8B-B14F-4D97-AF65-F5344CB8AC3E}">
        <p14:creationId xmlns:p14="http://schemas.microsoft.com/office/powerpoint/2010/main" val="22121598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9">
            <a:extLst>
              <a:ext uri="{FF2B5EF4-FFF2-40B4-BE49-F238E27FC236}">
                <a16:creationId xmlns:a16="http://schemas.microsoft.com/office/drawing/2014/main" id="{A5F836BC-9112-400E-81E5-09440313A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893" y="1319195"/>
            <a:ext cx="9541032" cy="621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An original user experience was an </a:t>
            </a:r>
            <a:r>
              <a:rPr lang="en-US" altLang="en-US" sz="1600" dirty="0">
                <a:highlight>
                  <a:srgbClr val="B1BE0E"/>
                </a:highlight>
                <a:latin typeface="Bahnschrift" panose="020B0502040204020203" pitchFamily="34" charset="0"/>
                <a:cs typeface="+mn-cs"/>
              </a:rPr>
              <a:t>excessive 20.4J </a:t>
            </a: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for closing energy. Basic adjustments, guided by the energy consumption of each, provided an overall reduced </a:t>
            </a:r>
            <a:r>
              <a:rPr lang="en-US" altLang="en-US" sz="1600" dirty="0">
                <a:highlight>
                  <a:srgbClr val="B1BE0E"/>
                </a:highlight>
                <a:latin typeface="Bahnschrift" panose="020B0502040204020203" pitchFamily="34" charset="0"/>
                <a:cs typeface="+mn-cs"/>
              </a:rPr>
              <a:t>energy of only 9.1J</a:t>
            </a: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.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D6C53B5-AB88-8545-4CEC-821101359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5740" y="782090"/>
            <a:ext cx="8689221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4.6   OVERALL RESULTS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E21BFF5-F76C-701A-7FB8-03EF4FFA9B88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E1BD0-98E7-7A88-B122-370A4B99C93E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  <p:pic>
        <p:nvPicPr>
          <p:cNvPr id="12" name="Picture 11" descr="A diagram of energy and energy&#10;&#10;Description automatically generated">
            <a:extLst>
              <a:ext uri="{FF2B5EF4-FFF2-40B4-BE49-F238E27FC236}">
                <a16:creationId xmlns:a16="http://schemas.microsoft.com/office/drawing/2014/main" id="{B8B0D621-CC66-E029-F430-68A1F41D96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1056" y="4383413"/>
            <a:ext cx="5303402" cy="21094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9AD6A5-DCAF-4FB7-A607-177734BAD7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1055" y="2206112"/>
            <a:ext cx="5303402" cy="2115127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8C07F91C-8AC8-E521-9AC3-55CB5C1946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0276" y="2122142"/>
            <a:ext cx="2324525" cy="40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Before</a:t>
            </a: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66C8D74D-C408-C3FF-149C-013A638CD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2600" y="4321239"/>
            <a:ext cx="2324525" cy="40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cs typeface="Arial" panose="020B0604020202020204" pitchFamily="34" charset="0"/>
              </a:defRPr>
            </a:lvl9pPr>
          </a:lstStyle>
          <a:p>
            <a:pPr marL="457200" lvl="1" indent="0" eaLnBrk="1" hangingPunct="1">
              <a:spcBef>
                <a:spcPct val="20000"/>
              </a:spcBef>
              <a:spcAft>
                <a:spcPts val="300"/>
              </a:spcAft>
            </a:pPr>
            <a:r>
              <a:rPr lang="en-US" altLang="en-US" sz="1600" dirty="0">
                <a:latin typeface="Bahnschrift" panose="020B0502040204020203" pitchFamily="34" charset="0"/>
                <a:cs typeface="+mn-cs"/>
              </a:rPr>
              <a:t>After</a:t>
            </a: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383ECD1F-AF4C-34D4-022D-C14424A10BED}"/>
              </a:ext>
            </a:extLst>
          </p:cNvPr>
          <p:cNvSpPr txBox="1">
            <a:spLocks/>
          </p:cNvSpPr>
          <p:nvPr/>
        </p:nvSpPr>
        <p:spPr>
          <a:xfrm>
            <a:off x="1525740" y="232384"/>
            <a:ext cx="8575804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4. CASE STUDY: OPTIMIZATION OF DOOR SYSTEM</a:t>
            </a:r>
          </a:p>
        </p:txBody>
      </p:sp>
    </p:spTree>
    <p:extLst>
      <p:ext uri="{BB962C8B-B14F-4D97-AF65-F5344CB8AC3E}">
        <p14:creationId xmlns:p14="http://schemas.microsoft.com/office/powerpoint/2010/main" val="19493967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B5C42-022E-6702-6A0B-63D8294FE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4048" y="2766218"/>
            <a:ext cx="2979777" cy="1325563"/>
          </a:xfrm>
        </p:spPr>
        <p:txBody>
          <a:bodyPr anchor="ctr">
            <a:normAutofit/>
          </a:bodyPr>
          <a:lstStyle/>
          <a:p>
            <a:r>
              <a:rPr lang="en-US" sz="3200" dirty="0">
                <a:latin typeface="Bahnschrift SemiBold" panose="020B0502040204020203" pitchFamily="34" charset="0"/>
              </a:rPr>
              <a:t>6. Conclusion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2FA9ADB-A109-F2AE-4EC0-A0E6B7A77D2A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7FCD2A6-A7C2-CB9E-1347-2AE8780AC7F2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485554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AF3D594E-8718-401E-82C1-3FE2E16BEF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5981752"/>
              </p:ext>
            </p:extLst>
          </p:nvPr>
        </p:nvGraphicFramePr>
        <p:xfrm>
          <a:off x="1889957" y="1651201"/>
          <a:ext cx="8799361" cy="3900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angle 8">
            <a:extLst>
              <a:ext uri="{FF2B5EF4-FFF2-40B4-BE49-F238E27FC236}">
                <a16:creationId xmlns:a16="http://schemas.microsoft.com/office/drawing/2014/main" id="{10CE9CC6-DAEB-4314-9B02-1847565CD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637" y="5797380"/>
            <a:ext cx="8011581" cy="276999"/>
          </a:xfrm>
          <a:prstGeom prst="rect">
            <a:avLst/>
          </a:prstGeom>
          <a:solidFill>
            <a:srgbClr val="C6DA7C"/>
          </a:solidFill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marL="342900" indent="-342900" eaLnBrk="1" hangingPunct="1">
              <a:spcBef>
                <a:spcPct val="20000"/>
              </a:spcBef>
              <a:defRPr sz="1200" b="1" i="1"/>
            </a:lvl1pPr>
            <a:lvl2pPr marL="800100" indent="-34290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altLang="en-US" dirty="0"/>
              <a:t>The Energy Balance is the key signature of a door system, will capture the behavior and sensation.</a:t>
            </a: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98EA0D1C-6601-A539-DFA3-D37FF3C2EB5A}"/>
              </a:ext>
            </a:extLst>
          </p:cNvPr>
          <p:cNvSpPr txBox="1">
            <a:spLocks/>
          </p:cNvSpPr>
          <p:nvPr/>
        </p:nvSpPr>
        <p:spPr>
          <a:xfrm>
            <a:off x="1596348" y="112324"/>
            <a:ext cx="4693289" cy="667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chemeClr val="bg1">
                    <a:lumMod val="85000"/>
                  </a:schemeClr>
                </a:solidFill>
                <a:latin typeface="Bahnschrift SemiBold" panose="020B0502040204020203" pitchFamily="34" charset="0"/>
              </a:rPr>
              <a:t>6. CONCLUSIONS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6B8BC869-75BC-CC33-8CBB-B9EC9238D9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46637" y="831120"/>
            <a:ext cx="7480999" cy="4749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Bahnschrift SemiBold" panose="020B0502040204020203" pitchFamily="34" charset="0"/>
              </a:rPr>
              <a:t>6.1   ENERGY BALANCE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300929-6832-409F-1E92-CDCC2D3A2604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C00C06-2A0D-22B7-8BEF-A6B49605F5F7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0155167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218008" y="4112089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info@ezmetrology.com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support@ezmetrology.com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portal.ezmetrology.com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academy.ezmetrology.com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" name="Title 3">
            <a:extLst>
              <a:ext uri="{FF2B5EF4-FFF2-40B4-BE49-F238E27FC236}">
                <a16:creationId xmlns:a16="http://schemas.microsoft.com/office/drawing/2014/main" id="{D12E6EA7-98BB-AE61-6231-0F90FD53DAAF}"/>
              </a:ext>
            </a:extLst>
          </p:cNvPr>
          <p:cNvSpPr txBox="1">
            <a:spLocks/>
          </p:cNvSpPr>
          <p:nvPr/>
        </p:nvSpPr>
        <p:spPr>
          <a:xfrm>
            <a:off x="4581140" y="2600846"/>
            <a:ext cx="3209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C9D803"/>
                </a:solidFill>
                <a:latin typeface="Bahnschrift SemiBold" panose="020B0502040204020203" pitchFamily="34" charset="0"/>
              </a:rPr>
              <a:t>THANK YOU.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C53DBA1-F27F-CEE4-D9B2-E23EC27BF1D6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SEPA010,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3E02FDA-10ED-41A0-385D-D4841A2D88D8}"/>
              </a:ext>
            </a:extLst>
          </p:cNvPr>
          <p:cNvSpPr txBox="1">
            <a:spLocks/>
          </p:cNvSpPr>
          <p:nvPr/>
        </p:nvSpPr>
        <p:spPr>
          <a:xfrm>
            <a:off x="8504711" y="6506093"/>
            <a:ext cx="155002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2354c0ff24782f3ad1282078a6fdab4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6293bc3bdfdf947651d7dd998f038d15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9DBA15-9FB0-4759-8732-B87AD77FD265}">
  <ds:schemaRefs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b855a5ad-b2f0-47c5-8eb8-17d500768fc6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19aad6ec-c734-43a9-9135-0e28367fcc05"/>
    <ds:schemaRef ds:uri="ca2ec694-8038-4733-8ea4-dd2997da7f59"/>
    <ds:schemaRef ds:uri="a8c7a9ae-c630-44e9-93fe-27b8fa377db4"/>
  </ds:schemaRefs>
</ds:datastoreItem>
</file>

<file path=customXml/itemProps2.xml><?xml version="1.0" encoding="utf-8"?>
<ds:datastoreItem xmlns:ds="http://schemas.openxmlformats.org/officeDocument/2006/customXml" ds:itemID="{A991FB0D-A394-49B0-A16F-D82AEE515383}"/>
</file>

<file path=customXml/itemProps3.xml><?xml version="1.0" encoding="utf-8"?>
<ds:datastoreItem xmlns:ds="http://schemas.openxmlformats.org/officeDocument/2006/customXml" ds:itemID="{2278C75E-8B62-47DB-BFC7-7B8CB0070B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1797</Words>
  <Application>Microsoft Office PowerPoint</Application>
  <PresentationFormat>Widescreen</PresentationFormat>
  <Paragraphs>343</Paragraphs>
  <Slides>30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Bahnschrift</vt:lpstr>
      <vt:lpstr>Bahnschrift SemiBold</vt:lpstr>
      <vt:lpstr>Calibri</vt:lpstr>
      <vt:lpstr>Calibri Light</vt:lpstr>
      <vt:lpstr>Times</vt:lpstr>
      <vt:lpstr>Verdana</vt:lpstr>
      <vt:lpstr>Office Theme</vt:lpstr>
      <vt:lpstr>PowerPoint Presentation</vt:lpstr>
      <vt:lpstr>Index</vt:lpstr>
      <vt:lpstr>1. Measurements</vt:lpstr>
      <vt:lpstr>Answering the following type of questions:  &lt;&gt;  What is a “GOOD” door?  &lt;&gt;  When does it become a “BAD” door? &lt;&gt;  How do the tolerances influence the performance? &lt;&gt;  What is the difference between these two types of doors? &lt;&gt;  What happens when we exchange a component?</vt:lpstr>
      <vt:lpstr>PowerPoint Presentation</vt:lpstr>
      <vt:lpstr>PowerPoint Presentation</vt:lpstr>
      <vt:lpstr>Why SealScan as the tool?  &lt;&gt;  Fast operation: large sample size  &lt;&gt;  Final configuration (including seal load) &lt;&gt;  Non-Destructive &lt;&gt;  Full Cross- Section Cad Compare  A measurement can detect  &lt;&gt;  Seal Dimensions &lt;&gt;  Seal Location &lt;&gt;  Relative Door Position (BIW) </vt:lpstr>
      <vt:lpstr>2. Conversion to Energy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Energy Balance</vt:lpstr>
      <vt:lpstr>PowerPoint Presentation</vt:lpstr>
      <vt:lpstr>PowerPoint Presentation</vt:lpstr>
      <vt:lpstr>PowerPoint Presentation</vt:lpstr>
      <vt:lpstr>4. Case Study :Optimization Door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6. Conclusion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METROLOGY</dc:title>
  <dc:creator>Design</dc:creator>
  <cp:lastModifiedBy>Tom Van Esch</cp:lastModifiedBy>
  <cp:revision>434</cp:revision>
  <cp:lastPrinted>2017-09-18T17:23:24Z</cp:lastPrinted>
  <dcterms:created xsi:type="dcterms:W3CDTF">2017-09-01T18:29:13Z</dcterms:created>
  <dcterms:modified xsi:type="dcterms:W3CDTF">2024-09-03T16:13:14Z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0x010100ECD77B110160054ABB4C9D2CCC5F3D8B</vt:lpwstr>
  </property>
  <property fmtid="{D5CDD505-2E9C-101B-9397-08002B2CF9AE}" pid="3" name="MediaServiceImageTags">
    <vt:lpwstr/>
  </property>
</Properties>
</file>