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4"/>
  </p:sldMasterIdLst>
  <p:notesMasterIdLst>
    <p:notesMasterId r:id="rId17"/>
  </p:notesMasterIdLst>
  <p:handoutMasterIdLst>
    <p:handoutMasterId r:id="rId18"/>
  </p:handoutMasterIdLst>
  <p:sldIdLst>
    <p:sldId id="282" r:id="rId5"/>
    <p:sldId id="283" r:id="rId6"/>
    <p:sldId id="427" r:id="rId7"/>
    <p:sldId id="424" r:id="rId8"/>
    <p:sldId id="285" r:id="rId9"/>
    <p:sldId id="443" r:id="rId10"/>
    <p:sldId id="444" r:id="rId11"/>
    <p:sldId id="445" r:id="rId12"/>
    <p:sldId id="446" r:id="rId13"/>
    <p:sldId id="447" r:id="rId14"/>
    <p:sldId id="448" r:id="rId15"/>
    <p:sldId id="28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ffany Warner" initials="TW" lastIdx="6" clrIdx="0">
    <p:extLst>
      <p:ext uri="{19B8F6BF-5375-455C-9EA6-DF929625EA0E}">
        <p15:presenceInfo xmlns:p15="http://schemas.microsoft.com/office/powerpoint/2012/main" userId="S::TWarner@ezmetrology.com::f34d7767-9354-4aab-8aae-15bbfc7d54f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D803"/>
    <a:srgbClr val="282828"/>
    <a:srgbClr val="F3FD77"/>
    <a:srgbClr val="B4C10F"/>
    <a:srgbClr val="EEFC3E"/>
    <a:srgbClr val="98A30D"/>
    <a:srgbClr val="FFFFFF"/>
    <a:srgbClr val="F9FEBE"/>
    <a:srgbClr val="FDFFE7"/>
    <a:srgbClr val="909090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FAB4AC4-1C0D-4A05-8EBC-B8DE22E0FD5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382D00-2E6E-4AB3-8FA1-D71B8A63131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4B7D6-AE30-4D1B-A4FF-A0A878AE8C28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DB21C-2AEB-4F3B-85E8-BB9E1717C39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25F8CE-E197-4ABC-A226-A165705A68C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8796BC-03D5-462E-A891-5C7BD8F2D9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637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CF8CA6-C868-4999-A3F8-EBB8012C9E08}" type="datetimeFigureOut">
              <a:rPr lang="en-US" smtClean="0"/>
              <a:t>5/30/2024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AB9E0A-0FEB-4884-B0D7-08502F4BE7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085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rst/Last P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84221F5-CEF1-4522-B615-82AFB31E8CD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070976" y="5730541"/>
            <a:ext cx="862071" cy="846555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3AEF9C-D456-4381-8E6F-56EF73E2A0FF}"/>
              </a:ext>
            </a:extLst>
          </p:cNvPr>
          <p:cNvSpPr txBox="1">
            <a:spLocks/>
          </p:cNvSpPr>
          <p:nvPr userDrawn="1"/>
        </p:nvSpPr>
        <p:spPr>
          <a:xfrm>
            <a:off x="8368145" y="6492875"/>
            <a:ext cx="2272664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  <a:highlight>
                  <a:srgbClr val="FFFF00"/>
                </a:highlight>
              </a:rPr>
              <a:t>  © 2024 EZMetrology</a:t>
            </a:r>
          </a:p>
        </p:txBody>
      </p:sp>
      <p:sp>
        <p:nvSpPr>
          <p:cNvPr id="32" name="Title Placeholder 1">
            <a:extLst>
              <a:ext uri="{FF2B5EF4-FFF2-40B4-BE49-F238E27FC236}">
                <a16:creationId xmlns:a16="http://schemas.microsoft.com/office/drawing/2014/main" id="{777A35A3-5B27-4F49-93BA-A6B611C9C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0314" y="2412289"/>
            <a:ext cx="9644432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>
            <a:lvl1pPr>
              <a:defRPr sz="66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524165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39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 P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5F7DB28-EEB8-48AD-B55A-4073E22D31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0"/>
            <a:ext cx="5672597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FFAA0-766B-443D-AA4C-1899242C5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0727" y="377157"/>
            <a:ext cx="4448676" cy="68609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INDEX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04810A-CB4C-4BE7-BEAD-72A3AA8FE4F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SEPC014,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61DDA42-C2BB-4C8B-A219-C836D178CB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1510" y="1440413"/>
            <a:ext cx="4587893" cy="3673948"/>
          </a:xfrm>
        </p:spPr>
        <p:txBody>
          <a:bodyPr numCol="1"/>
          <a:lstStyle>
            <a:lvl1pPr marL="457200" indent="-457200" algn="l">
              <a:lnSpc>
                <a:spcPct val="200000"/>
              </a:lnSpc>
              <a:spcBef>
                <a:spcPts val="0"/>
              </a:spcBef>
              <a:buClr>
                <a:srgbClr val="C9D803"/>
              </a:buClr>
              <a:buSzPct val="100000"/>
              <a:buFont typeface="+mj-lt"/>
              <a:buAutoNum type="arabicPeriod"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Introduction</a:t>
            </a:r>
          </a:p>
          <a:p>
            <a:r>
              <a:rPr lang="en-US"/>
              <a:t>Software</a:t>
            </a:r>
          </a:p>
          <a:p>
            <a:r>
              <a:rPr lang="en-US"/>
              <a:t>Technology</a:t>
            </a:r>
          </a:p>
          <a:p>
            <a:r>
              <a:rPr lang="en-US"/>
              <a:t>Application</a:t>
            </a:r>
          </a:p>
          <a:p>
            <a:r>
              <a:rPr lang="en-US"/>
              <a:t>Conclusion</a:t>
            </a:r>
          </a:p>
          <a:p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6DC56B-5737-4D82-8157-D14890A2C1A4}"/>
              </a:ext>
            </a:extLst>
          </p:cNvPr>
          <p:cNvSpPr txBox="1">
            <a:spLocks/>
          </p:cNvSpPr>
          <p:nvPr userDrawn="1"/>
        </p:nvSpPr>
        <p:spPr>
          <a:xfrm>
            <a:off x="7848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bg1"/>
                </a:solidFill>
              </a:rPr>
              <a:t>Property of EZ Metrology © 2023.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757894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Title P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CC51AE-2B3D-40D8-8861-F20A000102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2223" y="2564480"/>
            <a:ext cx="9692148" cy="1325563"/>
          </a:xfrm>
        </p:spPr>
        <p:txBody>
          <a:bodyPr/>
          <a:lstStyle>
            <a:lvl1pPr>
              <a:defRPr sz="5400">
                <a:solidFill>
                  <a:srgbClr val="282828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EB7A319-F6B9-4A3C-87A8-D025795A2A7E}"/>
              </a:ext>
            </a:extLst>
          </p:cNvPr>
          <p:cNvSpPr txBox="1">
            <a:spLocks/>
          </p:cNvSpPr>
          <p:nvPr userDrawn="1"/>
        </p:nvSpPr>
        <p:spPr>
          <a:xfrm>
            <a:off x="9051636" y="6492875"/>
            <a:ext cx="208534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2024 EZMetrology</a:t>
            </a:r>
          </a:p>
        </p:txBody>
      </p:sp>
      <p:sp>
        <p:nvSpPr>
          <p:cNvPr id="9" name="Footer Placeholder 2">
            <a:extLst>
              <a:ext uri="{FF2B5EF4-FFF2-40B4-BE49-F238E27FC236}">
                <a16:creationId xmlns:a16="http://schemas.microsoft.com/office/drawing/2014/main" id="{9B256DBC-9124-4CE1-8DAC-DEBB883E9AD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SEPC014,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158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Left Text Right Pic P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76866"/>
          </a:xfrm>
        </p:spPr>
        <p:txBody>
          <a:bodyPr numCol="1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52352" y="1825625"/>
            <a:ext cx="4467447" cy="4351338"/>
          </a:xfrm>
        </p:spPr>
        <p:txBody>
          <a:bodyPr numCol="1"/>
          <a:lstStyle>
            <a:lvl1pPr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D7B78E-6FF4-4D0E-93E9-8996806A6E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9790A37B-17A0-4A7F-95DC-AC564C2AE9D5}"/>
              </a:ext>
            </a:extLst>
          </p:cNvPr>
          <p:cNvSpPr txBox="1">
            <a:spLocks/>
          </p:cNvSpPr>
          <p:nvPr userDrawn="1"/>
        </p:nvSpPr>
        <p:spPr>
          <a:xfrm>
            <a:off x="10012218" y="6492875"/>
            <a:ext cx="269413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2024 EZMetrology</a:t>
            </a:r>
          </a:p>
          <a:p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SEPC014,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1834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ntent - Two Pic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D63F0-CF22-416C-9180-ECF9BED4B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2" y="365125"/>
            <a:ext cx="9803035" cy="666233"/>
          </a:xfrm>
        </p:spPr>
        <p:txBody>
          <a:bodyPr numCol="1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3E5E1E-715D-4C00-B031-9A68311EB1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552352" y="1843932"/>
            <a:ext cx="5203588" cy="4313186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0CF5FE94-DD55-40B4-903B-ED03319014D9}"/>
              </a:ext>
            </a:extLst>
          </p:cNvPr>
          <p:cNvSpPr txBox="1">
            <a:spLocks/>
          </p:cNvSpPr>
          <p:nvPr userDrawn="1"/>
        </p:nvSpPr>
        <p:spPr>
          <a:xfrm>
            <a:off x="10039926" y="6492875"/>
            <a:ext cx="264424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2024 EZMetrology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1F560985-2122-4651-AC28-5B7B7D9463B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964754" y="1843932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F93C3FC-BF28-49E8-AA2D-5EE36000AEBC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901923" y="4097790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6C9A3089-F95D-4022-BB79-94724C0EF8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SEPC014,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3170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Chart Layout P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7733CC-7571-4999-8F20-B9663FD5B1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6"/>
            <a:ext cx="9692148" cy="676866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87D0CDBA-8BCC-4B93-803E-F1653F0B722C}"/>
              </a:ext>
            </a:extLst>
          </p:cNvPr>
          <p:cNvSpPr txBox="1">
            <a:spLocks/>
          </p:cNvSpPr>
          <p:nvPr userDrawn="1"/>
        </p:nvSpPr>
        <p:spPr>
          <a:xfrm>
            <a:off x="10012218" y="6476998"/>
            <a:ext cx="1998807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2024 EZMetrology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8AA474A5-805E-4A24-AF7C-5C38CCA95F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661652" y="1856096"/>
            <a:ext cx="3966314" cy="4292467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CBF93B8-2588-4454-A571-EDC436CC3106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143767" y="2027372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E1E0180A-5C4F-4262-B97A-561851BAFD24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9132940" y="2940286"/>
            <a:ext cx="2473372" cy="1854611"/>
          </a:xfrm>
          <a:ln>
            <a:solidFill>
              <a:srgbClr val="B4C10F"/>
            </a:solidFill>
          </a:ln>
        </p:spPr>
        <p:txBody>
          <a:bodyPr numCol="1"/>
          <a:lstStyle>
            <a:lvl2pPr>
              <a:buNone/>
              <a:defRPr>
                <a:solidFill>
                  <a:srgbClr val="282828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7DC7AFB5-E20A-4A4F-AF29-4D9075C4C6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360710" y="4461361"/>
            <a:ext cx="2473372" cy="1854611"/>
          </a:xfrm>
          <a:ln>
            <a:solidFill>
              <a:srgbClr val="98A30D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56F1C1F5-C9F3-4EC0-AD1F-2F7EA078E58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SEPC014,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8109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able/Chart P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946217-BC5C-4F5C-B0A0-F41B9D267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6"/>
            <a:ext cx="9692148" cy="75129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able Placeholder 4">
            <a:extLst>
              <a:ext uri="{FF2B5EF4-FFF2-40B4-BE49-F238E27FC236}">
                <a16:creationId xmlns:a16="http://schemas.microsoft.com/office/drawing/2014/main" id="{863AD088-BF9E-4693-8957-322FAA93BB7D}"/>
              </a:ext>
            </a:extLst>
          </p:cNvPr>
          <p:cNvSpPr>
            <a:spLocks noGrp="1"/>
          </p:cNvSpPr>
          <p:nvPr>
            <p:ph type="tbl" sz="quarter" idx="11"/>
          </p:nvPr>
        </p:nvSpPr>
        <p:spPr>
          <a:xfrm>
            <a:off x="1661652" y="2016550"/>
            <a:ext cx="9691687" cy="4135438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US"/>
              <a:t>Click icon to add table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1AE830F8-3D32-458A-AC40-103AA5EA18EA}"/>
              </a:ext>
            </a:extLst>
          </p:cNvPr>
          <p:cNvSpPr txBox="1">
            <a:spLocks/>
          </p:cNvSpPr>
          <p:nvPr userDrawn="1"/>
        </p:nvSpPr>
        <p:spPr>
          <a:xfrm>
            <a:off x="10027904" y="6488256"/>
            <a:ext cx="503001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2024 EZMetrology</a:t>
            </a:r>
          </a:p>
        </p:txBody>
      </p:sp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302DF800-18E1-4CB5-93AE-3601D5E5B98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SEPC014,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371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in Layout Page - For Customiz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336837-C102-4E3B-A4A0-BA397A2CDC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6"/>
            <a:ext cx="9692148" cy="61307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1835551-145E-4D2A-95C2-84E23589893A}"/>
              </a:ext>
            </a:extLst>
          </p:cNvPr>
          <p:cNvSpPr txBox="1">
            <a:spLocks/>
          </p:cNvSpPr>
          <p:nvPr userDrawn="1"/>
        </p:nvSpPr>
        <p:spPr>
          <a:xfrm>
            <a:off x="10250930" y="6492875"/>
            <a:ext cx="503789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2024 EZMetrology</a:t>
            </a:r>
          </a:p>
        </p:txBody>
      </p:sp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17FA4BB3-A5D3-4ACD-80CD-9DC2F2A50B0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SEPC014,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8907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94B5A-310C-42F7-B3D0-091754704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649483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2920D8-C9EB-4890-99E2-46BE80A7394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SEPC014,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412C0E-BA42-4933-A795-84FAC0C620C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662113" y="1703388"/>
            <a:ext cx="9691687" cy="408305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188732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Text P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5135A2-58BB-4796-873C-72F8138F8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446087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05C96F-E65D-4FC4-AD7C-8D0A47BAECC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662113" y="1690688"/>
            <a:ext cx="9691687" cy="43561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726EB17-990A-4010-9177-58B08C93632D}"/>
              </a:ext>
            </a:extLst>
          </p:cNvPr>
          <p:cNvSpPr txBox="1">
            <a:spLocks/>
          </p:cNvSpPr>
          <p:nvPr userDrawn="1"/>
        </p:nvSpPr>
        <p:spPr>
          <a:xfrm>
            <a:off x="10062142" y="6492875"/>
            <a:ext cx="501424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2024 EZMetrology</a:t>
            </a:r>
          </a:p>
        </p:txBody>
      </p:sp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22E9F3B7-D8EE-4E04-A3EA-0C1AF4F165D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SEPC014,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1087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 P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B30A3D-11AB-47F5-BC19-E2A7463DF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457200"/>
            <a:ext cx="3219672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A9E70C-97D4-41A2-8EF1-9F6DC1D9D9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6FDB0E-EB98-4A68-B922-6FC2947E28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52353" y="2057400"/>
            <a:ext cx="3219672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FD30EE53-4DBB-4C5C-88FD-68295A52B788}"/>
              </a:ext>
            </a:extLst>
          </p:cNvPr>
          <p:cNvSpPr txBox="1">
            <a:spLocks/>
          </p:cNvSpPr>
          <p:nvPr userDrawn="1"/>
        </p:nvSpPr>
        <p:spPr>
          <a:xfrm>
            <a:off x="9953625" y="6476998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2024 EZMetrology</a:t>
            </a:r>
          </a:p>
        </p:txBody>
      </p:sp>
      <p:sp>
        <p:nvSpPr>
          <p:cNvPr id="11" name="Footer Placeholder 2">
            <a:extLst>
              <a:ext uri="{FF2B5EF4-FFF2-40B4-BE49-F238E27FC236}">
                <a16:creationId xmlns:a16="http://schemas.microsoft.com/office/drawing/2014/main" id="{D5DFFB09-5D8A-45AF-9D55-C5A08A21920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SEPC014,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10715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42DDC-DE03-4B42-90C8-B107EABBD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E8BDB2-326C-49C6-98D2-10CB7BF0C96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SEPC014,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250FB88-C7B4-4580-BABC-ADCCD299A7F1}"/>
              </a:ext>
            </a:extLst>
          </p:cNvPr>
          <p:cNvSpPr txBox="1">
            <a:spLocks/>
          </p:cNvSpPr>
          <p:nvPr userDrawn="1"/>
        </p:nvSpPr>
        <p:spPr>
          <a:xfrm>
            <a:off x="10134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2024 EZMetrology</a:t>
            </a:r>
          </a:p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610337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88D1D7-9EA9-4E4F-8EF4-64C9A3828D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A1FF88B-2D8E-49E1-8A1F-A7093C5E21A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SEPC014,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9F5C70-3353-4A7D-A69B-393BCEF6A2D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020872" y="5813006"/>
            <a:ext cx="862071" cy="846555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CE19B5-8039-4F6F-980E-0742967FC5C4}"/>
              </a:ext>
            </a:extLst>
          </p:cNvPr>
          <p:cNvSpPr txBox="1">
            <a:spLocks/>
          </p:cNvSpPr>
          <p:nvPr userDrawn="1"/>
        </p:nvSpPr>
        <p:spPr>
          <a:xfrm>
            <a:off x="8506612" y="6476998"/>
            <a:ext cx="48312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2024 EZMetrology</a:t>
            </a:r>
          </a:p>
        </p:txBody>
      </p:sp>
    </p:spTree>
    <p:extLst>
      <p:ext uri="{BB962C8B-B14F-4D97-AF65-F5344CB8AC3E}">
        <p14:creationId xmlns:p14="http://schemas.microsoft.com/office/powerpoint/2010/main" val="41564553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Presentation SEPC014,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36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8" r:id="rId2"/>
    <p:sldLayoutId id="2147483685" r:id="rId3"/>
    <p:sldLayoutId id="2147483676" r:id="rId4"/>
    <p:sldLayoutId id="2147483677" r:id="rId5"/>
    <p:sldLayoutId id="2147483686" r:id="rId6"/>
    <p:sldLayoutId id="2147483687" r:id="rId7"/>
    <p:sldLayoutId id="2147483690" r:id="rId8"/>
    <p:sldLayoutId id="2147483691" r:id="rId9"/>
    <p:sldLayoutId id="2147483689" r:id="rId10"/>
    <p:sldLayoutId id="2147483680" r:id="rId11"/>
    <p:sldLayoutId id="2147483692" r:id="rId12"/>
    <p:sldLayoutId id="2147483693" r:id="rId13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5.xml"/><Relationship Id="rId1" Type="http://schemas.openxmlformats.org/officeDocument/2006/relationships/video" Target="file:///C:\EZMetrology\Stephanie\EZ%20Motion\Linear%20Actuator%20Tests\20191009\40%20mm%20Impulse%20170%20hz%20at%20100%20hz%20speed.mp4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ezmetrology.com" TargetMode="External"/><Relationship Id="rId7" Type="http://schemas.openxmlformats.org/officeDocument/2006/relationships/hyperlink" Target="../../Presentatrion/Custom/Academy.ezmetrology.com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portal.ezmetrology.com/" TargetMode="External"/><Relationship Id="rId5" Type="http://schemas.openxmlformats.org/officeDocument/2006/relationships/hyperlink" Target="http://www.ezmetrology.com/" TargetMode="External"/><Relationship Id="rId4" Type="http://schemas.openxmlformats.org/officeDocument/2006/relationships/hyperlink" Target="mailto:support@ezmetrology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25C18D3-183D-4F77-8FF9-90BB1DBCD8A8}"/>
              </a:ext>
            </a:extLst>
          </p:cNvPr>
          <p:cNvSpPr txBox="1"/>
          <p:nvPr/>
        </p:nvSpPr>
        <p:spPr>
          <a:xfrm>
            <a:off x="3466120" y="2038398"/>
            <a:ext cx="525977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600" b="1" dirty="0">
                <a:solidFill>
                  <a:srgbClr val="282828"/>
                </a:solidFill>
                <a:latin typeface="Bahnschrift" panose="020B0502040204020203" pitchFamily="34" charset="0"/>
              </a:rPr>
              <a:t>EZMotion</a:t>
            </a:r>
          </a:p>
          <a:p>
            <a:r>
              <a:rPr lang="en-US" sz="5400" dirty="0">
                <a:solidFill>
                  <a:srgbClr val="282828"/>
                </a:solidFill>
                <a:latin typeface="Bahnschrift" panose="020B0502040204020203" pitchFamily="34" charset="0"/>
              </a:rPr>
              <a:t>Step Correlation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0A5D9E-1FE2-40D5-8DCF-7E771E93BC07}"/>
              </a:ext>
            </a:extLst>
          </p:cNvPr>
          <p:cNvSpPr txBox="1"/>
          <p:nvPr/>
        </p:nvSpPr>
        <p:spPr>
          <a:xfrm>
            <a:off x="3263272" y="4252422"/>
            <a:ext cx="5665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Evaluation of the dynamic performance of EZMotion with a servo controlled magnetic drive and a linear position sensor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481E674-C00D-41E3-B4FB-868CBFEA9BD8}"/>
              </a:ext>
            </a:extLst>
          </p:cNvPr>
          <p:cNvCxnSpPr>
            <a:cxnSpLocks/>
          </p:cNvCxnSpPr>
          <p:nvPr/>
        </p:nvCxnSpPr>
        <p:spPr>
          <a:xfrm>
            <a:off x="3141267" y="3977390"/>
            <a:ext cx="5909465" cy="0"/>
          </a:xfrm>
          <a:prstGeom prst="line">
            <a:avLst/>
          </a:prstGeom>
          <a:ln>
            <a:solidFill>
              <a:srgbClr val="C9D8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552500BD-D33A-F33F-EBDC-3C8B9428926C}"/>
              </a:ext>
            </a:extLst>
          </p:cNvPr>
          <p:cNvSpPr txBox="1">
            <a:spLocks/>
          </p:cNvSpPr>
          <p:nvPr/>
        </p:nvSpPr>
        <p:spPr>
          <a:xfrm>
            <a:off x="5737721" y="6488162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701470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956F690-FB0B-4852-A262-AC9504EC4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0335" y="1516409"/>
            <a:ext cx="4448676" cy="686099"/>
          </a:xfrm>
        </p:spPr>
        <p:txBody>
          <a:bodyPr/>
          <a:lstStyle/>
          <a:p>
            <a:r>
              <a:rPr lang="en-US" dirty="0"/>
              <a:t>INDEX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27FD0A5-0AE2-440B-AC54-A61E82650D8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TEPS009, Slide </a:t>
            </a:r>
            <a:fld id="{55AE94E2-01AD-4F44-B701-725E8CE3ADFF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F3581445-53E9-431C-9424-B66EA6F9F9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70726" y="2521719"/>
            <a:ext cx="4587893" cy="1812453"/>
          </a:xfrm>
        </p:spPr>
        <p:txBody>
          <a:bodyPr>
            <a:normAutofit/>
          </a:bodyPr>
          <a:lstStyle/>
          <a:p>
            <a:r>
              <a:rPr lang="en-US" dirty="0"/>
              <a:t>Correlation Study</a:t>
            </a:r>
          </a:p>
          <a:p>
            <a:r>
              <a:rPr lang="en-US" dirty="0"/>
              <a:t>Measurements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27833D16-EAFB-E8F3-9FA6-FD4660789582}"/>
              </a:ext>
            </a:extLst>
          </p:cNvPr>
          <p:cNvSpPr txBox="1">
            <a:spLocks/>
          </p:cNvSpPr>
          <p:nvPr/>
        </p:nvSpPr>
        <p:spPr>
          <a:xfrm>
            <a:off x="10134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2024 EZMetrology</a:t>
            </a:r>
          </a:p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ED27739C-866E-79E8-577A-C33F32139EF5}"/>
              </a:ext>
            </a:extLst>
          </p:cNvPr>
          <p:cNvSpPr txBox="1">
            <a:spLocks/>
          </p:cNvSpPr>
          <p:nvPr/>
        </p:nvSpPr>
        <p:spPr>
          <a:xfrm>
            <a:off x="5737721" y="6488162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6969098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3EE4884-8AD3-D56C-F64F-1D8E5A1EE7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 Correlation Study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3021E6-60C4-4595-2649-B61FE5E6EE0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TEPS009, Slide </a:t>
            </a:r>
            <a:fld id="{55AE94E2-01AD-4F44-B701-725E8CE3ADFF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FBF9B98-51AA-DE3F-F964-E1BB1FDE2544}"/>
              </a:ext>
            </a:extLst>
          </p:cNvPr>
          <p:cNvSpPr txBox="1">
            <a:spLocks/>
          </p:cNvSpPr>
          <p:nvPr/>
        </p:nvSpPr>
        <p:spPr>
          <a:xfrm>
            <a:off x="5737721" y="6488162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41072578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69F34B-FD9D-43E6-B8CE-14036415D0C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TEPS009, Slide </a:t>
            </a:r>
            <a:fld id="{55AE94E2-01AD-4F44-B701-725E8CE3ADFF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ADAB8681-C2C7-BE0B-4CB1-ECB86EF6170C}"/>
              </a:ext>
            </a:extLst>
          </p:cNvPr>
          <p:cNvSpPr txBox="1">
            <a:spLocks/>
          </p:cNvSpPr>
          <p:nvPr/>
        </p:nvSpPr>
        <p:spPr>
          <a:xfrm>
            <a:off x="10134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bg1">
                    <a:lumMod val="95000"/>
                  </a:schemeClr>
                </a:solidFill>
              </a:rPr>
              <a:t>© 2024 EZMetrology</a:t>
            </a:r>
          </a:p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F5D650-E213-0785-FEB6-BE0228D191D7}"/>
              </a:ext>
            </a:extLst>
          </p:cNvPr>
          <p:cNvSpPr txBox="1">
            <a:spLocks/>
          </p:cNvSpPr>
          <p:nvPr/>
        </p:nvSpPr>
        <p:spPr>
          <a:xfrm>
            <a:off x="5737721" y="6488162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9" name="TextBox 1">
            <a:extLst>
              <a:ext uri="{FF2B5EF4-FFF2-40B4-BE49-F238E27FC236}">
                <a16:creationId xmlns:a16="http://schemas.microsoft.com/office/drawing/2014/main" id="{3D2C6554-C4AB-992F-C11E-F3B946D082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1501138"/>
            <a:ext cx="8229600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Arial" panose="020B0604020202020204" pitchFamily="34" charset="0"/>
              </a:rPr>
              <a:t>To evaluate the dynamic performance of EZMotion a fixed setup has been created composed of the following.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6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en-US" sz="1600" b="1" dirty="0">
                <a:latin typeface="Arial" panose="020B0604020202020204" pitchFamily="34" charset="0"/>
              </a:rPr>
              <a:t> Servo Controlled Magnetic Drive</a:t>
            </a:r>
          </a:p>
          <a:p>
            <a:pPr lvl="1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US" altLang="en-US" sz="1200" dirty="0" err="1">
                <a:latin typeface="Arial" panose="020B0604020202020204" pitchFamily="34" charset="0"/>
              </a:rPr>
              <a:t>DunkerMotoren</a:t>
            </a:r>
            <a:r>
              <a:rPr lang="en-US" altLang="en-US" sz="1200" dirty="0">
                <a:latin typeface="Arial" panose="020B0604020202020204" pitchFamily="34" charset="0"/>
              </a:rPr>
              <a:t> STA2506S-155-S-So3D</a:t>
            </a:r>
          </a:p>
          <a:p>
            <a:pPr lvl="1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US" altLang="en-US" sz="1200" dirty="0" err="1">
                <a:latin typeface="Arial" panose="020B0604020202020204" pitchFamily="34" charset="0"/>
              </a:rPr>
              <a:t>Xenus</a:t>
            </a:r>
            <a:r>
              <a:rPr lang="en-US" altLang="en-US" sz="1200" dirty="0">
                <a:latin typeface="Arial" panose="020B0604020202020204" pitchFamily="34" charset="0"/>
              </a:rPr>
              <a:t> Servo Drive</a:t>
            </a:r>
          </a:p>
          <a:p>
            <a:pPr eaLnBrk="1" hangingPunct="1">
              <a:spcBef>
                <a:spcPct val="0"/>
              </a:spcBef>
            </a:pPr>
            <a:endParaRPr lang="en-US" altLang="en-US" sz="16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en-US" sz="1600" b="1" dirty="0">
                <a:latin typeface="Arial" panose="020B0604020202020204" pitchFamily="34" charset="0"/>
              </a:rPr>
              <a:t> </a:t>
            </a:r>
            <a:r>
              <a:rPr lang="en-US" altLang="en-US" sz="1600" b="1" dirty="0" err="1">
                <a:latin typeface="Arial" panose="020B0604020202020204" pitchFamily="34" charset="0"/>
              </a:rPr>
              <a:t>Ezmotion</a:t>
            </a:r>
            <a:r>
              <a:rPr lang="en-US" altLang="en-US" sz="1600" b="1" dirty="0">
                <a:latin typeface="Arial" panose="020B0604020202020204" pitchFamily="34" charset="0"/>
              </a:rPr>
              <a:t> 3x3 Target</a:t>
            </a:r>
          </a:p>
          <a:p>
            <a:pPr lvl="1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US" altLang="en-US" sz="1200" dirty="0">
                <a:latin typeface="Arial" panose="020B0604020202020204" pitchFamily="34" charset="0"/>
              </a:rPr>
              <a:t>3x3 Tracker</a:t>
            </a:r>
          </a:p>
          <a:p>
            <a:pPr lvl="1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US" altLang="en-US" sz="1200" dirty="0">
                <a:latin typeface="Arial" panose="020B0604020202020204" pitchFamily="34" charset="0"/>
              </a:rPr>
              <a:t>Standard Setup </a:t>
            </a:r>
          </a:p>
          <a:p>
            <a:pPr lvl="1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US" altLang="en-US" sz="1200" dirty="0">
                <a:latin typeface="Arial" panose="020B0604020202020204" pitchFamily="34" charset="0"/>
              </a:rPr>
              <a:t>Distance Camera – Tracker 800mm</a:t>
            </a:r>
          </a:p>
          <a:p>
            <a:pPr lvl="1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US" altLang="en-US" sz="1200" dirty="0">
                <a:latin typeface="Arial" panose="020B0604020202020204" pitchFamily="34" charset="0"/>
              </a:rPr>
              <a:t>Lens Type 8mm</a:t>
            </a:r>
          </a:p>
          <a:p>
            <a:pPr eaLnBrk="1" hangingPunct="1">
              <a:spcBef>
                <a:spcPct val="0"/>
              </a:spcBef>
            </a:pPr>
            <a:endParaRPr lang="en-US" altLang="en-US" sz="16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en-US" sz="1600" b="1" dirty="0">
                <a:latin typeface="Arial" panose="020B0604020202020204" pitchFamily="34" charset="0"/>
              </a:rPr>
              <a:t> Linear Position Sensor</a:t>
            </a:r>
          </a:p>
          <a:p>
            <a:pPr lvl="1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US" altLang="en-US" sz="1200" dirty="0">
                <a:latin typeface="Arial" panose="020B0604020202020204" pitchFamily="34" charset="0"/>
              </a:rPr>
              <a:t>Linear Potentiometer</a:t>
            </a:r>
          </a:p>
          <a:p>
            <a:pPr lvl="1"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US" altLang="en-US" sz="1200" dirty="0" err="1">
                <a:latin typeface="Arial" panose="020B0604020202020204" pitchFamily="34" charset="0"/>
              </a:rPr>
              <a:t>Celesco</a:t>
            </a:r>
            <a:r>
              <a:rPr lang="en-US" altLang="en-US" sz="1200" dirty="0">
                <a:latin typeface="Arial" panose="020B0604020202020204" pitchFamily="34" charset="0"/>
              </a:rPr>
              <a:t> MLP150</a:t>
            </a:r>
          </a:p>
          <a:p>
            <a:pPr lvl="1" eaLnBrk="1" hangingPunct="1">
              <a:spcBef>
                <a:spcPct val="0"/>
              </a:spcBef>
            </a:pPr>
            <a:endParaRPr lang="en-US" altLang="en-US" sz="12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endParaRPr lang="en-US" altLang="en-US" sz="16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6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6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600" dirty="0">
              <a:latin typeface="Arial" panose="020B0604020202020204" pitchFamily="34" charset="0"/>
            </a:endParaRPr>
          </a:p>
        </p:txBody>
      </p:sp>
      <p:pic>
        <p:nvPicPr>
          <p:cNvPr id="13" name="Picture 9" descr="A picture containing wall, indoor, floor&#10;&#10;Description automatically generated">
            <a:extLst>
              <a:ext uri="{FF2B5EF4-FFF2-40B4-BE49-F238E27FC236}">
                <a16:creationId xmlns:a16="http://schemas.microsoft.com/office/drawing/2014/main" id="{5EBACF53-90A4-56E7-1C7C-870120FA98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0017" y="3960175"/>
            <a:ext cx="4625975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4" name="Straight Connector 5">
            <a:extLst>
              <a:ext uri="{FF2B5EF4-FFF2-40B4-BE49-F238E27FC236}">
                <a16:creationId xmlns:a16="http://schemas.microsoft.com/office/drawing/2014/main" id="{E3DBCCE3-FB9F-B9F9-7B6A-6984D9F5A8F4}"/>
              </a:ext>
            </a:extLst>
          </p:cNvPr>
          <p:cNvCxnSpPr>
            <a:cxnSpLocks/>
          </p:cNvCxnSpPr>
          <p:nvPr/>
        </p:nvCxnSpPr>
        <p:spPr bwMode="auto">
          <a:xfrm flipH="1">
            <a:off x="3924029" y="3264408"/>
            <a:ext cx="4509787" cy="0"/>
          </a:xfrm>
          <a:prstGeom prst="line">
            <a:avLst/>
          </a:prstGeom>
          <a:noFill/>
          <a:ln w="38100" algn="ctr">
            <a:solidFill>
              <a:srgbClr val="A9C73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" name="Straight Connector 5">
            <a:extLst>
              <a:ext uri="{FF2B5EF4-FFF2-40B4-BE49-F238E27FC236}">
                <a16:creationId xmlns:a16="http://schemas.microsoft.com/office/drawing/2014/main" id="{9D33FAAC-1574-4483-E673-46EB2A156FD2}"/>
              </a:ext>
            </a:extLst>
          </p:cNvPr>
          <p:cNvCxnSpPr>
            <a:cxnSpLocks/>
          </p:cNvCxnSpPr>
          <p:nvPr/>
        </p:nvCxnSpPr>
        <p:spPr bwMode="auto">
          <a:xfrm flipH="1">
            <a:off x="4076700" y="4490733"/>
            <a:ext cx="3461004" cy="0"/>
          </a:xfrm>
          <a:prstGeom prst="line">
            <a:avLst/>
          </a:prstGeom>
          <a:noFill/>
          <a:ln w="38100" algn="ctr">
            <a:solidFill>
              <a:srgbClr val="A9C73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" name="Straight Connector 5">
            <a:extLst>
              <a:ext uri="{FF2B5EF4-FFF2-40B4-BE49-F238E27FC236}">
                <a16:creationId xmlns:a16="http://schemas.microsoft.com/office/drawing/2014/main" id="{90180D54-4898-7678-6A97-36D325C70D11}"/>
              </a:ext>
            </a:extLst>
          </p:cNvPr>
          <p:cNvCxnSpPr>
            <a:cxnSpLocks/>
          </p:cNvCxnSpPr>
          <p:nvPr/>
        </p:nvCxnSpPr>
        <p:spPr bwMode="auto">
          <a:xfrm flipH="1">
            <a:off x="4967969" y="2393709"/>
            <a:ext cx="4599703" cy="0"/>
          </a:xfrm>
          <a:prstGeom prst="line">
            <a:avLst/>
          </a:prstGeom>
          <a:noFill/>
          <a:ln w="38100" algn="ctr">
            <a:solidFill>
              <a:srgbClr val="A9C738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" name="Straight Arrow Connector 15">
            <a:extLst>
              <a:ext uri="{FF2B5EF4-FFF2-40B4-BE49-F238E27FC236}">
                <a16:creationId xmlns:a16="http://schemas.microsoft.com/office/drawing/2014/main" id="{DE4E20E5-F46A-E0E3-4046-0D6E0AFEC90E}"/>
              </a:ext>
            </a:extLst>
          </p:cNvPr>
          <p:cNvCxnSpPr>
            <a:cxnSpLocks/>
          </p:cNvCxnSpPr>
          <p:nvPr/>
        </p:nvCxnSpPr>
        <p:spPr bwMode="auto">
          <a:xfrm>
            <a:off x="9567672" y="2393709"/>
            <a:ext cx="0" cy="2241541"/>
          </a:xfrm>
          <a:prstGeom prst="straightConnector1">
            <a:avLst/>
          </a:prstGeom>
          <a:noFill/>
          <a:ln w="38100" algn="ctr">
            <a:solidFill>
              <a:srgbClr val="A9C738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" name="Straight Arrow Connector 15">
            <a:extLst>
              <a:ext uri="{FF2B5EF4-FFF2-40B4-BE49-F238E27FC236}">
                <a16:creationId xmlns:a16="http://schemas.microsoft.com/office/drawing/2014/main" id="{0F6342B4-C5DE-9BCE-3EFE-B8741A186889}"/>
              </a:ext>
            </a:extLst>
          </p:cNvPr>
          <p:cNvCxnSpPr>
            <a:cxnSpLocks/>
          </p:cNvCxnSpPr>
          <p:nvPr/>
        </p:nvCxnSpPr>
        <p:spPr bwMode="auto">
          <a:xfrm>
            <a:off x="8433816" y="3264408"/>
            <a:ext cx="0" cy="1370842"/>
          </a:xfrm>
          <a:prstGeom prst="straightConnector1">
            <a:avLst/>
          </a:prstGeom>
          <a:noFill/>
          <a:ln w="38100" algn="ctr">
            <a:solidFill>
              <a:srgbClr val="A9C738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" name="Straight Arrow Connector 15">
            <a:extLst>
              <a:ext uri="{FF2B5EF4-FFF2-40B4-BE49-F238E27FC236}">
                <a16:creationId xmlns:a16="http://schemas.microsoft.com/office/drawing/2014/main" id="{7112D1FE-F9AB-E62D-9C18-5AE91BEC56B9}"/>
              </a:ext>
            </a:extLst>
          </p:cNvPr>
          <p:cNvCxnSpPr>
            <a:cxnSpLocks/>
          </p:cNvCxnSpPr>
          <p:nvPr/>
        </p:nvCxnSpPr>
        <p:spPr bwMode="auto">
          <a:xfrm>
            <a:off x="7537704" y="4490733"/>
            <a:ext cx="0" cy="289034"/>
          </a:xfrm>
          <a:prstGeom prst="straightConnector1">
            <a:avLst/>
          </a:prstGeom>
          <a:noFill/>
          <a:ln w="38100" algn="ctr">
            <a:solidFill>
              <a:srgbClr val="A9C738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7" name="Title 5">
            <a:extLst>
              <a:ext uri="{FF2B5EF4-FFF2-40B4-BE49-F238E27FC236}">
                <a16:creationId xmlns:a16="http://schemas.microsoft.com/office/drawing/2014/main" id="{EFD9A01F-57B7-DCCE-1BD4-C5BF414F9011}"/>
              </a:ext>
            </a:extLst>
          </p:cNvPr>
          <p:cNvSpPr txBox="1">
            <a:spLocks/>
          </p:cNvSpPr>
          <p:nvPr/>
        </p:nvSpPr>
        <p:spPr>
          <a:xfrm>
            <a:off x="1447800" y="283871"/>
            <a:ext cx="9801447" cy="667512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rgbClr val="282828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cap="all" dirty="0">
                <a:solidFill>
                  <a:srgbClr val="DDDDDD"/>
                </a:solidFill>
              </a:rPr>
              <a:t>1. Correlation Study</a:t>
            </a:r>
            <a:endParaRPr lang="en-US" dirty="0"/>
          </a:p>
        </p:txBody>
      </p:sp>
      <p:sp>
        <p:nvSpPr>
          <p:cNvPr id="30" name="Content Placeholder 6">
            <a:extLst>
              <a:ext uri="{FF2B5EF4-FFF2-40B4-BE49-F238E27FC236}">
                <a16:creationId xmlns:a16="http://schemas.microsoft.com/office/drawing/2014/main" id="{DC14909A-189B-BFFC-B9D6-0BB9C1A866E0}"/>
              </a:ext>
            </a:extLst>
          </p:cNvPr>
          <p:cNvSpPr txBox="1">
            <a:spLocks/>
          </p:cNvSpPr>
          <p:nvPr/>
        </p:nvSpPr>
        <p:spPr>
          <a:xfrm>
            <a:off x="1447800" y="893757"/>
            <a:ext cx="96926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1.1</a:t>
            </a:r>
            <a:r>
              <a:rPr lang="en-US" dirty="0"/>
              <a:t> </a:t>
            </a:r>
            <a:r>
              <a:rPr lang="en-US" sz="2400" b="1" cap="all" dirty="0">
                <a:latin typeface="+mj-lt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36922681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53A4A1-B418-46A3-A91A-8A67850782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TEPS009, Slide </a:t>
            </a:r>
            <a:fld id="{55AE94E2-01AD-4F44-B701-725E8CE3ADFF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13" name="Title 5">
            <a:extLst>
              <a:ext uri="{FF2B5EF4-FFF2-40B4-BE49-F238E27FC236}">
                <a16:creationId xmlns:a16="http://schemas.microsoft.com/office/drawing/2014/main" id="{3E52942B-4CCD-44AA-B40B-FE31B4421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>
            <a:normAutofit/>
          </a:bodyPr>
          <a:lstStyle/>
          <a:p>
            <a:r>
              <a:rPr lang="en-US" sz="2800" cap="all" dirty="0">
                <a:solidFill>
                  <a:srgbClr val="DDDDDD"/>
                </a:solidFill>
              </a:rPr>
              <a:t>1. Correlation study</a:t>
            </a:r>
            <a:endParaRPr lang="en-US" dirty="0"/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00F18856-7169-4BA3-810D-CAF46DA3F14A}"/>
              </a:ext>
            </a:extLst>
          </p:cNvPr>
          <p:cNvSpPr txBox="1">
            <a:spLocks/>
          </p:cNvSpPr>
          <p:nvPr/>
        </p:nvSpPr>
        <p:spPr>
          <a:xfrm>
            <a:off x="1699121" y="1001776"/>
            <a:ext cx="96926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1.2</a:t>
            </a:r>
            <a:r>
              <a:rPr lang="en-US" dirty="0"/>
              <a:t> </a:t>
            </a:r>
            <a:r>
              <a:rPr lang="en-US" sz="2400" b="1" cap="all" dirty="0">
                <a:latin typeface="+mj-lt"/>
              </a:rPr>
              <a:t>programmed motions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309EA3D5-A3F6-A4A1-B0B2-AD858188B995}"/>
              </a:ext>
            </a:extLst>
          </p:cNvPr>
          <p:cNvSpPr txBox="1">
            <a:spLocks/>
          </p:cNvSpPr>
          <p:nvPr/>
        </p:nvSpPr>
        <p:spPr>
          <a:xfrm>
            <a:off x="5737721" y="6488162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C3B4D10-EC49-31F5-C64A-CBF81D880162}"/>
              </a:ext>
            </a:extLst>
          </p:cNvPr>
          <p:cNvSpPr txBox="1">
            <a:spLocks/>
          </p:cNvSpPr>
          <p:nvPr/>
        </p:nvSpPr>
        <p:spPr>
          <a:xfrm>
            <a:off x="10039926" y="6492875"/>
            <a:ext cx="264424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2024 EZMetrology</a:t>
            </a:r>
          </a:p>
        </p:txBody>
      </p:sp>
      <p:pic>
        <p:nvPicPr>
          <p:cNvPr id="7" name="Picture 8" descr="A picture containing indoor&#10;&#10;Description automatically generated">
            <a:extLst>
              <a:ext uri="{FF2B5EF4-FFF2-40B4-BE49-F238E27FC236}">
                <a16:creationId xmlns:a16="http://schemas.microsoft.com/office/drawing/2014/main" id="{39C54139-C7BB-E3BC-77E5-439464C8E3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3921" y="2421636"/>
            <a:ext cx="7467600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1">
            <a:extLst>
              <a:ext uri="{FF2B5EF4-FFF2-40B4-BE49-F238E27FC236}">
                <a16:creationId xmlns:a16="http://schemas.microsoft.com/office/drawing/2014/main" id="{35BF46CA-ED95-5AB3-9D36-5B0DF40D16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9121" y="1761149"/>
            <a:ext cx="7772400" cy="5847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marL="1828800" indent="-285750" eaLnBrk="1" hangingPunct="1">
              <a:spcBef>
                <a:spcPct val="0"/>
              </a:spcBef>
              <a:defRPr/>
            </a:pPr>
            <a:r>
              <a:rPr lang="en-US" altLang="en-US" sz="1600" dirty="0">
                <a:latin typeface="Arial" panose="020B0604020202020204" pitchFamily="34" charset="0"/>
              </a:rPr>
              <a:t>62.7 mm “Instantaneous” Displacement</a:t>
            </a:r>
          </a:p>
          <a:p>
            <a:pPr marL="1828800" indent="-285750" eaLnBrk="1" hangingPunct="1">
              <a:spcBef>
                <a:spcPct val="0"/>
              </a:spcBef>
              <a:defRPr/>
            </a:pPr>
            <a:endParaRPr lang="en-US" altLang="en-US" sz="16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8222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53A4A1-B418-46A3-A91A-8A67850782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TEPS009, Slide </a:t>
            </a:r>
            <a:fld id="{55AE94E2-01AD-4F44-B701-725E8CE3ADFF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13" name="Title 5">
            <a:extLst>
              <a:ext uri="{FF2B5EF4-FFF2-40B4-BE49-F238E27FC236}">
                <a16:creationId xmlns:a16="http://schemas.microsoft.com/office/drawing/2014/main" id="{3E52942B-4CCD-44AA-B40B-FE31B4421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>
            <a:normAutofit/>
          </a:bodyPr>
          <a:lstStyle/>
          <a:p>
            <a:r>
              <a:rPr lang="en-US" sz="2800" cap="all" dirty="0">
                <a:solidFill>
                  <a:srgbClr val="DDDDDD"/>
                </a:solidFill>
              </a:rPr>
              <a:t>1. Correlation study</a:t>
            </a:r>
            <a:endParaRPr lang="en-US" dirty="0"/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00F18856-7169-4BA3-810D-CAF46DA3F14A}"/>
              </a:ext>
            </a:extLst>
          </p:cNvPr>
          <p:cNvSpPr txBox="1">
            <a:spLocks/>
          </p:cNvSpPr>
          <p:nvPr/>
        </p:nvSpPr>
        <p:spPr>
          <a:xfrm>
            <a:off x="1661160" y="962343"/>
            <a:ext cx="96926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1.3</a:t>
            </a:r>
            <a:r>
              <a:rPr lang="en-US" dirty="0"/>
              <a:t> </a:t>
            </a:r>
            <a:r>
              <a:rPr lang="en-US" sz="2400" b="1" cap="all" dirty="0">
                <a:latin typeface="+mj-lt"/>
              </a:rPr>
              <a:t>sensor information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309EA3D5-A3F6-A4A1-B0B2-AD858188B995}"/>
              </a:ext>
            </a:extLst>
          </p:cNvPr>
          <p:cNvSpPr txBox="1">
            <a:spLocks/>
          </p:cNvSpPr>
          <p:nvPr/>
        </p:nvSpPr>
        <p:spPr>
          <a:xfrm>
            <a:off x="5737721" y="6488162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C3B4D10-EC49-31F5-C64A-CBF81D880162}"/>
              </a:ext>
            </a:extLst>
          </p:cNvPr>
          <p:cNvSpPr txBox="1">
            <a:spLocks/>
          </p:cNvSpPr>
          <p:nvPr/>
        </p:nvSpPr>
        <p:spPr>
          <a:xfrm>
            <a:off x="10039926" y="6492875"/>
            <a:ext cx="264424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2024 EZMetrology</a:t>
            </a:r>
          </a:p>
        </p:txBody>
      </p:sp>
      <p:sp>
        <p:nvSpPr>
          <p:cNvPr id="4" name="TextBox 1">
            <a:extLst>
              <a:ext uri="{FF2B5EF4-FFF2-40B4-BE49-F238E27FC236}">
                <a16:creationId xmlns:a16="http://schemas.microsoft.com/office/drawing/2014/main" id="{55DD9DAB-2D55-358B-D11E-89B5285B9D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7928" y="1627631"/>
            <a:ext cx="8900160" cy="421653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n-US" altLang="en-US" sz="1600" dirty="0">
              <a:latin typeface="Arial" panose="020B0604020202020204" pitchFamily="34" charset="0"/>
            </a:endParaRPr>
          </a:p>
          <a:p>
            <a:pPr marL="1828800" indent="-285750" eaLnBrk="1" hangingPunct="1">
              <a:spcBef>
                <a:spcPct val="0"/>
              </a:spcBef>
              <a:defRPr/>
            </a:pPr>
            <a:r>
              <a:rPr lang="en-US" altLang="en-US" sz="1600" b="1" dirty="0" err="1">
                <a:latin typeface="Arial" panose="020B0604020202020204" pitchFamily="34" charset="0"/>
              </a:rPr>
              <a:t>EZMotion</a:t>
            </a:r>
            <a:r>
              <a:rPr lang="en-US" altLang="en-US" sz="1600" dirty="0">
                <a:latin typeface="Arial" panose="020B0604020202020204" pitchFamily="34" charset="0"/>
              </a:rPr>
              <a:t>:</a:t>
            </a:r>
          </a:p>
          <a:p>
            <a:pPr marL="2571750" lvl="1" eaLnBrk="1" hangingPunct="1"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1200" dirty="0">
                <a:latin typeface="Arial" panose="020B0604020202020204" pitchFamily="34" charset="0"/>
              </a:rPr>
              <a:t>Optimal acquisition rate (~450Hz)</a:t>
            </a:r>
          </a:p>
          <a:p>
            <a:pPr marL="2571750" lvl="1" eaLnBrk="1" hangingPunct="1"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1200" dirty="0">
                <a:latin typeface="Arial" panose="020B0604020202020204" pitchFamily="34" charset="0"/>
              </a:rPr>
              <a:t>CSV export in mm</a:t>
            </a:r>
          </a:p>
          <a:p>
            <a:pPr marL="2571750" lvl="1" eaLnBrk="1" hangingPunct="1"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1200" dirty="0">
                <a:latin typeface="Arial" panose="020B0604020202020204" pitchFamily="34" charset="0"/>
              </a:rPr>
              <a:t>Main movement in the Y direction (alignment)</a:t>
            </a:r>
          </a:p>
          <a:p>
            <a:pPr marL="2571750" lvl="1" eaLnBrk="1" hangingPunct="1"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1200" dirty="0">
                <a:latin typeface="Arial" panose="020B0604020202020204" pitchFamily="34" charset="0"/>
              </a:rPr>
              <a:t>Other directions (X, Z, RX, RY, RZ) are near 0 mm</a:t>
            </a:r>
          </a:p>
          <a:p>
            <a:pPr marL="2571750" lvl="1" eaLnBrk="1" hangingPunct="1">
              <a:spcBef>
                <a:spcPct val="0"/>
              </a:spcBef>
              <a:defRPr/>
            </a:pPr>
            <a:endParaRPr lang="en-US" altLang="en-US" sz="1200" dirty="0">
              <a:latin typeface="Arial" panose="020B0604020202020204" pitchFamily="34" charset="0"/>
            </a:endParaRPr>
          </a:p>
          <a:p>
            <a:pPr marL="1828800" indent="-285750" eaLnBrk="1" hangingPunct="1">
              <a:spcBef>
                <a:spcPct val="0"/>
              </a:spcBef>
              <a:defRPr/>
            </a:pPr>
            <a:r>
              <a:rPr lang="en-US" altLang="en-US" sz="1600" b="1" dirty="0">
                <a:latin typeface="Arial" panose="020B0604020202020204" pitchFamily="34" charset="0"/>
              </a:rPr>
              <a:t>Analog Linear Sensor</a:t>
            </a:r>
          </a:p>
          <a:p>
            <a:pPr marL="2571750" lvl="1" eaLnBrk="1" hangingPunct="1"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1200" dirty="0">
                <a:latin typeface="Arial" panose="020B0604020202020204" pitchFamily="34" charset="0"/>
              </a:rPr>
              <a:t>Scale 15.16 mm/increment</a:t>
            </a:r>
          </a:p>
          <a:p>
            <a:pPr marL="2571750" lvl="1" eaLnBrk="1" hangingPunct="1">
              <a:spcBef>
                <a:spcPct val="0"/>
              </a:spcBef>
              <a:defRPr/>
            </a:pPr>
            <a:endParaRPr lang="en-US" altLang="en-US" sz="1200" dirty="0">
              <a:latin typeface="Arial" panose="020B0604020202020204" pitchFamily="34" charset="0"/>
            </a:endParaRPr>
          </a:p>
          <a:p>
            <a:pPr marL="1828800" indent="-285750" eaLnBrk="1" hangingPunct="1">
              <a:spcBef>
                <a:spcPct val="0"/>
              </a:spcBef>
              <a:defRPr/>
            </a:pPr>
            <a:r>
              <a:rPr lang="en-US" altLang="en-US" sz="1600" b="1" dirty="0">
                <a:latin typeface="Arial" panose="020B0604020202020204" pitchFamily="34" charset="0"/>
              </a:rPr>
              <a:t>Servo Drive</a:t>
            </a:r>
          </a:p>
          <a:p>
            <a:pPr marL="2571750" lvl="1" eaLnBrk="1" hangingPunct="1"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1200" dirty="0">
                <a:latin typeface="Arial" panose="020B0604020202020204" pitchFamily="34" charset="0"/>
              </a:rPr>
              <a:t>Incremental steps</a:t>
            </a:r>
          </a:p>
          <a:p>
            <a:pPr marL="2571750" lvl="1" eaLnBrk="1" hangingPunct="1"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1200" dirty="0">
                <a:latin typeface="Arial" panose="020B0604020202020204" pitchFamily="34" charset="0"/>
              </a:rPr>
              <a:t>Scale 0.502 mm/increment</a:t>
            </a:r>
          </a:p>
          <a:p>
            <a:pPr marL="2571750" lvl="1" eaLnBrk="1" hangingPunct="1"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1200" dirty="0">
                <a:latin typeface="Arial" panose="020B0604020202020204" pitchFamily="34" charset="0"/>
              </a:rPr>
              <a:t>Memory buffer at 400 Hz limited to 1.25 seconds</a:t>
            </a:r>
          </a:p>
          <a:p>
            <a:pPr marL="2571750" lvl="1" eaLnBrk="1" hangingPunct="1"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1200" dirty="0">
                <a:latin typeface="Arial" panose="020B0604020202020204" pitchFamily="34" charset="0"/>
              </a:rPr>
              <a:t>Each movement is relative to the start position</a:t>
            </a:r>
          </a:p>
          <a:p>
            <a:pPr marL="2571750" lvl="1" eaLnBrk="1" hangingPunct="1"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en-US" sz="1200" dirty="0">
                <a:latin typeface="Arial" panose="020B0604020202020204" pitchFamily="34" charset="0"/>
              </a:rPr>
              <a:t>Signal corresponds to the actual position of the piston and not the programmed position</a:t>
            </a:r>
          </a:p>
          <a:p>
            <a:pPr marL="2571750" lvl="1" eaLnBrk="1" hangingPunct="1">
              <a:spcBef>
                <a:spcPct val="0"/>
              </a:spcBef>
              <a:defRPr/>
            </a:pPr>
            <a:endParaRPr lang="en-US" altLang="en-US" sz="12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1600" dirty="0">
                <a:latin typeface="Arial" panose="020B0604020202020204" pitchFamily="34" charset="0"/>
              </a:rPr>
              <a:t>		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n-US" altLang="en-US" sz="1600" dirty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n-US" altLang="en-US" sz="16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42851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3EE4884-8AD3-D56C-F64F-1D8E5A1EE7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Measurement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3021E6-60C4-4595-2649-B61FE5E6EE0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TEPS009, Slide </a:t>
            </a:r>
            <a:fld id="{55AE94E2-01AD-4F44-B701-725E8CE3ADFF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FBF9B98-51AA-DE3F-F964-E1BB1FDE2544}"/>
              </a:ext>
            </a:extLst>
          </p:cNvPr>
          <p:cNvSpPr txBox="1">
            <a:spLocks/>
          </p:cNvSpPr>
          <p:nvPr/>
        </p:nvSpPr>
        <p:spPr>
          <a:xfrm>
            <a:off x="5737721" y="6488162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4059559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53A4A1-B418-46A3-A91A-8A67850782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TEPS009, Slide </a:t>
            </a:r>
            <a:fld id="{55AE94E2-01AD-4F44-B701-725E8CE3ADFF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13" name="Title 5">
            <a:extLst>
              <a:ext uri="{FF2B5EF4-FFF2-40B4-BE49-F238E27FC236}">
                <a16:creationId xmlns:a16="http://schemas.microsoft.com/office/drawing/2014/main" id="{3E52942B-4CCD-44AA-B40B-FE31B4421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>
            <a:normAutofit/>
          </a:bodyPr>
          <a:lstStyle/>
          <a:p>
            <a:r>
              <a:rPr lang="en-US" sz="2800" cap="all" dirty="0">
                <a:solidFill>
                  <a:srgbClr val="DDDDDD"/>
                </a:solidFill>
              </a:rPr>
              <a:t>2. Measurement</a:t>
            </a:r>
            <a:endParaRPr lang="en-US" dirty="0"/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00F18856-7169-4BA3-810D-CAF46DA3F14A}"/>
              </a:ext>
            </a:extLst>
          </p:cNvPr>
          <p:cNvSpPr txBox="1">
            <a:spLocks/>
          </p:cNvSpPr>
          <p:nvPr/>
        </p:nvSpPr>
        <p:spPr>
          <a:xfrm>
            <a:off x="1661160" y="962343"/>
            <a:ext cx="96926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2.1</a:t>
            </a:r>
            <a:r>
              <a:rPr lang="en-US" dirty="0"/>
              <a:t> </a:t>
            </a:r>
            <a:r>
              <a:rPr lang="en-US" sz="2400" b="1" cap="all" dirty="0">
                <a:latin typeface="+mj-lt"/>
              </a:rPr>
              <a:t>Image of setup for 62.7 mm step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309EA3D5-A3F6-A4A1-B0B2-AD858188B995}"/>
              </a:ext>
            </a:extLst>
          </p:cNvPr>
          <p:cNvSpPr txBox="1">
            <a:spLocks/>
          </p:cNvSpPr>
          <p:nvPr/>
        </p:nvSpPr>
        <p:spPr>
          <a:xfrm>
            <a:off x="5737721" y="6488162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C3B4D10-EC49-31F5-C64A-CBF81D880162}"/>
              </a:ext>
            </a:extLst>
          </p:cNvPr>
          <p:cNvSpPr txBox="1">
            <a:spLocks/>
          </p:cNvSpPr>
          <p:nvPr/>
        </p:nvSpPr>
        <p:spPr>
          <a:xfrm>
            <a:off x="10039926" y="6492875"/>
            <a:ext cx="264424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2024 EZMetrology</a:t>
            </a:r>
          </a:p>
        </p:txBody>
      </p:sp>
      <p:pic>
        <p:nvPicPr>
          <p:cNvPr id="5" name="40 mm Impulse 170 hz at 100 hz speed.mp4">
            <a:hlinkClick r:id="" action="ppaction://media"/>
            <a:extLst>
              <a:ext uri="{FF2B5EF4-FFF2-40B4-BE49-F238E27FC236}">
                <a16:creationId xmlns:a16="http://schemas.microsoft.com/office/drawing/2014/main" id="{93E872EF-F7E5-A69A-B35C-AC9EB54F9174}"/>
              </a:ext>
            </a:extLst>
          </p:cNvPr>
          <p:cNvPicPr>
            <a:picLocks noRot="1" noChangeAspect="1" noChangeArrowheads="1"/>
          </p:cNvPicPr>
          <p:nvPr>
            <a:vide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4144" y="1578902"/>
            <a:ext cx="7010400" cy="472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0661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53A4A1-B418-46A3-A91A-8A67850782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TEPS009, Slide </a:t>
            </a:r>
            <a:fld id="{55AE94E2-01AD-4F44-B701-725E8CE3ADFF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13" name="Title 5">
            <a:extLst>
              <a:ext uri="{FF2B5EF4-FFF2-40B4-BE49-F238E27FC236}">
                <a16:creationId xmlns:a16="http://schemas.microsoft.com/office/drawing/2014/main" id="{3E52942B-4CCD-44AA-B40B-FE31B4421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>
            <a:normAutofit/>
          </a:bodyPr>
          <a:lstStyle/>
          <a:p>
            <a:r>
              <a:rPr lang="en-US" sz="2800" cap="all" dirty="0">
                <a:solidFill>
                  <a:srgbClr val="DDDDDD"/>
                </a:solidFill>
              </a:rPr>
              <a:t>2. measurement</a:t>
            </a:r>
            <a:endParaRPr lang="en-US" dirty="0"/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309EA3D5-A3F6-A4A1-B0B2-AD858188B995}"/>
              </a:ext>
            </a:extLst>
          </p:cNvPr>
          <p:cNvSpPr txBox="1">
            <a:spLocks/>
          </p:cNvSpPr>
          <p:nvPr/>
        </p:nvSpPr>
        <p:spPr>
          <a:xfrm>
            <a:off x="5737721" y="6488162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C3B4D10-EC49-31F5-C64A-CBF81D880162}"/>
              </a:ext>
            </a:extLst>
          </p:cNvPr>
          <p:cNvSpPr txBox="1">
            <a:spLocks/>
          </p:cNvSpPr>
          <p:nvPr/>
        </p:nvSpPr>
        <p:spPr>
          <a:xfrm>
            <a:off x="10039926" y="6492875"/>
            <a:ext cx="264424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2024 EZMetrology</a:t>
            </a:r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12DAAFCD-AD1B-B356-0791-4777F63E876B}"/>
              </a:ext>
            </a:extLst>
          </p:cNvPr>
          <p:cNvSpPr txBox="1">
            <a:spLocks/>
          </p:cNvSpPr>
          <p:nvPr/>
        </p:nvSpPr>
        <p:spPr>
          <a:xfrm>
            <a:off x="1482713" y="1120648"/>
            <a:ext cx="8685415" cy="66751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2.2</a:t>
            </a:r>
            <a:r>
              <a:rPr lang="en-US" dirty="0"/>
              <a:t> </a:t>
            </a:r>
            <a:r>
              <a:rPr lang="en-US" sz="2400" b="1" cap="all" dirty="0">
                <a:latin typeface="+mj-lt"/>
              </a:rPr>
              <a:t>movement: 	“Instantaneous” displacement to 				reach maximum velocity</a:t>
            </a:r>
          </a:p>
        </p:txBody>
      </p:sp>
      <p:pic>
        <p:nvPicPr>
          <p:cNvPr id="4" name="Picture 4" descr="A close up of a map&#10;&#10;Description automatically generated">
            <a:extLst>
              <a:ext uri="{FF2B5EF4-FFF2-40B4-BE49-F238E27FC236}">
                <a16:creationId xmlns:a16="http://schemas.microsoft.com/office/drawing/2014/main" id="{5F993067-D150-5E52-698A-14CEBB6E3D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9835" y="2796701"/>
            <a:ext cx="5692330" cy="383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1">
            <a:extLst>
              <a:ext uri="{FF2B5EF4-FFF2-40B4-BE49-F238E27FC236}">
                <a16:creationId xmlns:a16="http://schemas.microsoft.com/office/drawing/2014/main" id="{3CE2871E-9D3C-5A8B-FC9C-3FED155229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7871" y="1876170"/>
            <a:ext cx="8655050" cy="846386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n-US" altLang="en-US" sz="1100" dirty="0">
              <a:latin typeface="Arial" panose="020B0604020202020204" pitchFamily="34" charset="0"/>
            </a:endParaRPr>
          </a:p>
          <a:p>
            <a:pPr lvl="1">
              <a:spcBef>
                <a:spcPct val="0"/>
              </a:spcBef>
              <a:buNone/>
              <a:defRPr/>
            </a:pPr>
            <a:r>
              <a:rPr lang="en-US" altLang="en-US" sz="1400" b="1" dirty="0">
                <a:latin typeface="Arial" panose="020B0604020202020204" pitchFamily="34" charset="0"/>
              </a:rPr>
              <a:t>Observations: </a:t>
            </a:r>
          </a:p>
          <a:p>
            <a:pPr marL="914400" indent="-171450" eaLnBrk="1" hangingPunct="1">
              <a:spcBef>
                <a:spcPct val="0"/>
              </a:spcBef>
              <a:defRPr/>
            </a:pPr>
            <a:r>
              <a:rPr lang="en-US" altLang="en-US" sz="1200" dirty="0">
                <a:latin typeface="Arial" panose="020B0604020202020204" pitchFamily="34" charset="0"/>
              </a:rPr>
              <a:t>The analog position sensor has some parasite (periodic) signals from the magnetic drive.</a:t>
            </a:r>
          </a:p>
          <a:p>
            <a:pPr marL="914400" indent="-171450" eaLnBrk="1" hangingPunct="1">
              <a:spcBef>
                <a:spcPct val="0"/>
              </a:spcBef>
              <a:defRPr/>
            </a:pPr>
            <a:r>
              <a:rPr lang="en-US" altLang="en-US" sz="1200" b="1" dirty="0">
                <a:latin typeface="Arial" panose="020B0604020202020204" pitchFamily="34" charset="0"/>
              </a:rPr>
              <a:t>NO</a:t>
            </a:r>
            <a:r>
              <a:rPr lang="en-US" altLang="en-US" sz="1200" dirty="0">
                <a:latin typeface="Arial" panose="020B0604020202020204" pitchFamily="34" charset="0"/>
              </a:rPr>
              <a:t> filters are applied to any data set.</a:t>
            </a:r>
          </a:p>
        </p:txBody>
      </p:sp>
    </p:spTree>
    <p:extLst>
      <p:ext uri="{BB962C8B-B14F-4D97-AF65-F5344CB8AC3E}">
        <p14:creationId xmlns:p14="http://schemas.microsoft.com/office/powerpoint/2010/main" val="2358332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53A4A1-B418-46A3-A91A-8A67850782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TEPS009, Slide </a:t>
            </a:r>
            <a:fld id="{55AE94E2-01AD-4F44-B701-725E8CE3ADFF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13" name="Title 5">
            <a:extLst>
              <a:ext uri="{FF2B5EF4-FFF2-40B4-BE49-F238E27FC236}">
                <a16:creationId xmlns:a16="http://schemas.microsoft.com/office/drawing/2014/main" id="{3E52942B-4CCD-44AA-B40B-FE31B4421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>
            <a:normAutofit/>
          </a:bodyPr>
          <a:lstStyle/>
          <a:p>
            <a:r>
              <a:rPr lang="en-US" sz="2800" cap="all" dirty="0">
                <a:solidFill>
                  <a:srgbClr val="DDDDDD"/>
                </a:solidFill>
              </a:rPr>
              <a:t>2. measurement</a:t>
            </a:r>
            <a:endParaRPr lang="en-US" dirty="0"/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309EA3D5-A3F6-A4A1-B0B2-AD858188B995}"/>
              </a:ext>
            </a:extLst>
          </p:cNvPr>
          <p:cNvSpPr txBox="1">
            <a:spLocks/>
          </p:cNvSpPr>
          <p:nvPr/>
        </p:nvSpPr>
        <p:spPr>
          <a:xfrm>
            <a:off x="5737721" y="6488162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C3B4D10-EC49-31F5-C64A-CBF81D880162}"/>
              </a:ext>
            </a:extLst>
          </p:cNvPr>
          <p:cNvSpPr txBox="1">
            <a:spLocks/>
          </p:cNvSpPr>
          <p:nvPr/>
        </p:nvSpPr>
        <p:spPr>
          <a:xfrm>
            <a:off x="10039926" y="6492875"/>
            <a:ext cx="264424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2024 EZMetrology</a:t>
            </a:r>
          </a:p>
        </p:txBody>
      </p:sp>
      <p:sp>
        <p:nvSpPr>
          <p:cNvPr id="4" name="Content Placeholder 6">
            <a:extLst>
              <a:ext uri="{FF2B5EF4-FFF2-40B4-BE49-F238E27FC236}">
                <a16:creationId xmlns:a16="http://schemas.microsoft.com/office/drawing/2014/main" id="{DA7B225C-DA4D-B5D3-13DA-140E242FED0A}"/>
              </a:ext>
            </a:extLst>
          </p:cNvPr>
          <p:cNvSpPr txBox="1">
            <a:spLocks/>
          </p:cNvSpPr>
          <p:nvPr/>
        </p:nvSpPr>
        <p:spPr>
          <a:xfrm>
            <a:off x="1552353" y="1102360"/>
            <a:ext cx="8685415" cy="66751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2.3</a:t>
            </a:r>
            <a:r>
              <a:rPr lang="en-US" dirty="0"/>
              <a:t> </a:t>
            </a:r>
            <a:r>
              <a:rPr lang="en-US" sz="2400" b="1" cap="all" dirty="0">
                <a:latin typeface="+mj-lt"/>
              </a:rPr>
              <a:t>movement: 	50 </a:t>
            </a:r>
            <a:r>
              <a:rPr lang="en-US" sz="2400" b="1" cap="all" dirty="0" err="1">
                <a:latin typeface="+mj-lt"/>
              </a:rPr>
              <a:t>mm“Instantaneous</a:t>
            </a:r>
            <a:r>
              <a:rPr lang="en-US" sz="2400" b="1" cap="all" dirty="0">
                <a:latin typeface="+mj-lt"/>
              </a:rPr>
              <a:t>” displacement</a:t>
            </a:r>
          </a:p>
        </p:txBody>
      </p:sp>
      <p:pic>
        <p:nvPicPr>
          <p:cNvPr id="5" name="Picture 10" descr="A screenshot of a cell phone&#10;&#10;Description automatically generated">
            <a:extLst>
              <a:ext uri="{FF2B5EF4-FFF2-40B4-BE49-F238E27FC236}">
                <a16:creationId xmlns:a16="http://schemas.microsoft.com/office/drawing/2014/main" id="{534EA9B6-894E-7B68-370A-E862624B4E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3552" y="2752483"/>
            <a:ext cx="5644896" cy="3735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E6A17D25-6DEF-3B92-4391-D79E53A184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7662" y="1961095"/>
            <a:ext cx="8655050" cy="66172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n-US" altLang="en-US" sz="1100" dirty="0">
              <a:latin typeface="Arial" panose="020B0604020202020204" pitchFamily="34" charset="0"/>
            </a:endParaRPr>
          </a:p>
          <a:p>
            <a:pPr lvl="1">
              <a:spcBef>
                <a:spcPct val="0"/>
              </a:spcBef>
              <a:buNone/>
              <a:defRPr/>
            </a:pPr>
            <a:r>
              <a:rPr lang="en-US" altLang="en-US" sz="1400" b="1" dirty="0">
                <a:latin typeface="Arial" panose="020B0604020202020204" pitchFamily="34" charset="0"/>
              </a:rPr>
              <a:t>Observation: </a:t>
            </a:r>
          </a:p>
          <a:p>
            <a:pPr marL="914400" indent="-171450" eaLnBrk="1" hangingPunct="1">
              <a:spcBef>
                <a:spcPct val="0"/>
              </a:spcBef>
              <a:defRPr/>
            </a:pPr>
            <a:r>
              <a:rPr lang="en-US" altLang="en-US" sz="1200" dirty="0">
                <a:latin typeface="Arial" panose="020B0604020202020204" pitchFamily="34" charset="0"/>
              </a:rPr>
              <a:t>The peak velocity is nearly 2 m/s.</a:t>
            </a:r>
          </a:p>
        </p:txBody>
      </p:sp>
    </p:spTree>
    <p:extLst>
      <p:ext uri="{BB962C8B-B14F-4D97-AF65-F5344CB8AC3E}">
        <p14:creationId xmlns:p14="http://schemas.microsoft.com/office/powerpoint/2010/main" val="8928696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53A4A1-B418-46A3-A91A-8A67850782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TEPS009, Slide </a:t>
            </a:r>
            <a:fld id="{55AE94E2-01AD-4F44-B701-725E8CE3ADFF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13" name="Title 5">
            <a:extLst>
              <a:ext uri="{FF2B5EF4-FFF2-40B4-BE49-F238E27FC236}">
                <a16:creationId xmlns:a16="http://schemas.microsoft.com/office/drawing/2014/main" id="{3E52942B-4CCD-44AA-B40B-FE31B4421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>
            <a:normAutofit/>
          </a:bodyPr>
          <a:lstStyle/>
          <a:p>
            <a:r>
              <a:rPr lang="en-US" sz="2800" cap="all" dirty="0">
                <a:solidFill>
                  <a:srgbClr val="DDDDDD"/>
                </a:solidFill>
              </a:rPr>
              <a:t>2. measurement</a:t>
            </a:r>
            <a:endParaRPr lang="en-US" dirty="0"/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309EA3D5-A3F6-A4A1-B0B2-AD858188B995}"/>
              </a:ext>
            </a:extLst>
          </p:cNvPr>
          <p:cNvSpPr txBox="1">
            <a:spLocks/>
          </p:cNvSpPr>
          <p:nvPr/>
        </p:nvSpPr>
        <p:spPr>
          <a:xfrm>
            <a:off x="5737721" y="6488162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C3B4D10-EC49-31F5-C64A-CBF81D880162}"/>
              </a:ext>
            </a:extLst>
          </p:cNvPr>
          <p:cNvSpPr txBox="1">
            <a:spLocks/>
          </p:cNvSpPr>
          <p:nvPr/>
        </p:nvSpPr>
        <p:spPr>
          <a:xfrm>
            <a:off x="10039926" y="6492875"/>
            <a:ext cx="2644245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2024 EZMetrology</a:t>
            </a:r>
          </a:p>
        </p:txBody>
      </p:sp>
      <p:sp>
        <p:nvSpPr>
          <p:cNvPr id="4" name="Content Placeholder 6">
            <a:extLst>
              <a:ext uri="{FF2B5EF4-FFF2-40B4-BE49-F238E27FC236}">
                <a16:creationId xmlns:a16="http://schemas.microsoft.com/office/drawing/2014/main" id="{DA7B225C-DA4D-B5D3-13DA-140E242FED0A}"/>
              </a:ext>
            </a:extLst>
          </p:cNvPr>
          <p:cNvSpPr txBox="1">
            <a:spLocks/>
          </p:cNvSpPr>
          <p:nvPr/>
        </p:nvSpPr>
        <p:spPr>
          <a:xfrm>
            <a:off x="1552353" y="835153"/>
            <a:ext cx="8685415" cy="66751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2.4</a:t>
            </a:r>
            <a:r>
              <a:rPr lang="en-US" dirty="0"/>
              <a:t> </a:t>
            </a:r>
            <a:r>
              <a:rPr lang="en-US" sz="2400" b="1" cap="all" dirty="0">
                <a:latin typeface="+mj-lt"/>
              </a:rPr>
              <a:t>recording frequency</a:t>
            </a:r>
          </a:p>
        </p:txBody>
      </p:sp>
      <p:pic>
        <p:nvPicPr>
          <p:cNvPr id="5" name="Picture 2" descr="A close up of a map&#10;&#10;Description automatically generated">
            <a:extLst>
              <a:ext uri="{FF2B5EF4-FFF2-40B4-BE49-F238E27FC236}">
                <a16:creationId xmlns:a16="http://schemas.microsoft.com/office/drawing/2014/main" id="{EAE0E361-575C-77C4-179C-F9A3564B57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4892" y="2257107"/>
            <a:ext cx="6631864" cy="4402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1">
            <a:extLst>
              <a:ext uri="{FF2B5EF4-FFF2-40B4-BE49-F238E27FC236}">
                <a16:creationId xmlns:a16="http://schemas.microsoft.com/office/drawing/2014/main" id="{D277468E-3604-AA5F-38F4-193AA8923D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8375" y="1277626"/>
            <a:ext cx="8655050" cy="1031051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n-US" altLang="en-US" sz="1100" dirty="0">
              <a:latin typeface="Arial" panose="020B0604020202020204" pitchFamily="34" charset="0"/>
            </a:endParaRPr>
          </a:p>
          <a:p>
            <a:pPr lvl="1">
              <a:spcBef>
                <a:spcPct val="0"/>
              </a:spcBef>
              <a:buNone/>
              <a:defRPr/>
            </a:pPr>
            <a:r>
              <a:rPr lang="en-US" altLang="en-US" sz="1400" b="1" dirty="0">
                <a:latin typeface="Arial" panose="020B0604020202020204" pitchFamily="34" charset="0"/>
              </a:rPr>
              <a:t>Observations: </a:t>
            </a:r>
          </a:p>
          <a:p>
            <a:pPr marL="914400" indent="-171450" eaLnBrk="1" hangingPunct="1">
              <a:spcBef>
                <a:spcPct val="0"/>
              </a:spcBef>
              <a:defRPr/>
            </a:pPr>
            <a:r>
              <a:rPr lang="en-US" altLang="en-US" sz="1200" dirty="0">
                <a:latin typeface="Arial" panose="020B0604020202020204" pitchFamily="34" charset="0"/>
              </a:rPr>
              <a:t>EZMotion will operate at optimal acquisition.</a:t>
            </a:r>
          </a:p>
          <a:p>
            <a:pPr marL="914400" indent="-171450" eaLnBrk="1" hangingPunct="1">
              <a:spcBef>
                <a:spcPct val="0"/>
              </a:spcBef>
              <a:defRPr/>
            </a:pPr>
            <a:r>
              <a:rPr lang="en-US" altLang="en-US" sz="1200" dirty="0">
                <a:latin typeface="Arial" panose="020B0604020202020204" pitchFamily="34" charset="0"/>
              </a:rPr>
              <a:t>Instantaneous sampling period is shown in top graph, and matching position is shown in the bottom graph</a:t>
            </a:r>
            <a:r>
              <a:rPr lang="en-US" altLang="en-US" sz="1200" dirty="0">
                <a:highlight>
                  <a:srgbClr val="FFFF00"/>
                </a:highlight>
                <a:latin typeface="Arial" panose="020B0604020202020204" pitchFamily="34" charset="0"/>
              </a:rPr>
              <a:t>.</a:t>
            </a:r>
          </a:p>
          <a:p>
            <a:pPr marL="914400" indent="-171450" eaLnBrk="1" hangingPunct="1">
              <a:spcBef>
                <a:spcPct val="0"/>
              </a:spcBef>
              <a:defRPr/>
            </a:pPr>
            <a:r>
              <a:rPr lang="en-US" altLang="en-US" sz="1200" dirty="0">
                <a:latin typeface="Arial" panose="020B0604020202020204" pitchFamily="34" charset="0"/>
              </a:rPr>
              <a:t>Typical sampling period is 2 msec, especially during high velocity motion.</a:t>
            </a:r>
          </a:p>
        </p:txBody>
      </p:sp>
    </p:spTree>
    <p:extLst>
      <p:ext uri="{BB962C8B-B14F-4D97-AF65-F5344CB8AC3E}">
        <p14:creationId xmlns:p14="http://schemas.microsoft.com/office/powerpoint/2010/main" val="38028542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FE30008-CF23-4B78-A6FB-A6836E0EB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1848" y="2766218"/>
            <a:ext cx="4824663" cy="1325563"/>
          </a:xfrm>
        </p:spPr>
        <p:txBody>
          <a:bodyPr>
            <a:normAutofit/>
          </a:bodyPr>
          <a:lstStyle/>
          <a:p>
            <a:r>
              <a:rPr lang="en-US" sz="4800" dirty="0">
                <a:solidFill>
                  <a:srgbClr val="C9D803"/>
                </a:solidFill>
              </a:rPr>
              <a:t>Thank you.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A0058C7-9230-4BD8-810D-C197569A5160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0" y="6477000"/>
            <a:ext cx="4114800" cy="365125"/>
          </a:xfrm>
        </p:spPr>
        <p:txBody>
          <a:bodyPr/>
          <a:lstStyle/>
          <a:p>
            <a:r>
              <a:rPr lang="en-US" dirty="0"/>
              <a:t>TEPS009, Slide </a:t>
            </a:r>
            <a:fld id="{55AE94E2-01AD-4F44-B701-725E8CE3ADFF}" type="slidenum">
              <a:rPr lang="en-US" smtClean="0"/>
              <a:pPr/>
              <a:t>12</a:t>
            </a:fld>
            <a:endParaRPr lang="en-US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B8C8047-89C6-66F1-60DE-9BF27B378A8C}"/>
              </a:ext>
            </a:extLst>
          </p:cNvPr>
          <p:cNvGrpSpPr/>
          <p:nvPr/>
        </p:nvGrpSpPr>
        <p:grpSpPr>
          <a:xfrm>
            <a:off x="3509627" y="4222924"/>
            <a:ext cx="5755984" cy="1169551"/>
            <a:chOff x="3509627" y="4222924"/>
            <a:chExt cx="5755984" cy="1169551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84578FB2-FAD9-2073-CE50-4612BC5EA341}"/>
                </a:ext>
              </a:extLst>
            </p:cNvPr>
            <p:cNvSpPr txBox="1"/>
            <p:nvPr/>
          </p:nvSpPr>
          <p:spPr>
            <a:xfrm>
              <a:off x="3509627" y="4222924"/>
              <a:ext cx="258637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3"/>
                </a:rPr>
                <a:t>info@ezmetrology.com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4"/>
                </a:rPr>
                <a:t>support@ezmetrology.com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35758212-AD40-47A1-DC93-6D18119A4107}"/>
                </a:ext>
              </a:extLst>
            </p:cNvPr>
            <p:cNvSpPr txBox="1"/>
            <p:nvPr/>
          </p:nvSpPr>
          <p:spPr>
            <a:xfrm>
              <a:off x="6679238" y="4222924"/>
              <a:ext cx="258637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hlinkClick r:id="rId5"/>
                </a:rPr>
                <a:t>www.ezmetrology.com</a:t>
              </a:r>
              <a:endParaRPr lang="en-US" sz="1400" b="1" dirty="0"/>
            </a:p>
            <a:p>
              <a:endParaRPr lang="en-US" sz="1400" b="1" dirty="0"/>
            </a:p>
            <a:p>
              <a:r>
                <a:rPr lang="en-US" sz="1400" b="1" dirty="0">
                  <a:solidFill>
                    <a:srgbClr val="282828"/>
                  </a:solidFill>
                  <a:hlinkClick r:id="rId6"/>
                </a:rPr>
                <a:t>portal.ezmetrology.com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endParaRPr lang="en-US" sz="1400" b="1" dirty="0">
                <a:solidFill>
                  <a:srgbClr val="282828"/>
                </a:solidFill>
              </a:endParaRPr>
            </a:p>
            <a:p>
              <a:r>
                <a:rPr lang="en-US" sz="1400" b="1" dirty="0">
                  <a:solidFill>
                    <a:srgbClr val="282828"/>
                  </a:solidFill>
                  <a:hlinkClick r:id="rId7"/>
                </a:rPr>
                <a:t>academy.ezmetrology.com</a:t>
              </a:r>
              <a:endParaRPr lang="en-US" sz="1400" b="1" dirty="0">
                <a:solidFill>
                  <a:srgbClr val="282828"/>
                </a:solidFill>
              </a:endParaRPr>
            </a:p>
          </p:txBody>
        </p:sp>
      </p:grp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B5ACF8-AF27-2932-9C9B-338F728D81E3}"/>
              </a:ext>
            </a:extLst>
          </p:cNvPr>
          <p:cNvSpPr txBox="1">
            <a:spLocks/>
          </p:cNvSpPr>
          <p:nvPr/>
        </p:nvSpPr>
        <p:spPr>
          <a:xfrm>
            <a:off x="5737721" y="6488162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859811071"/>
      </p:ext>
    </p:extLst>
  </p:cSld>
  <p:clrMapOvr>
    <a:masterClrMapping/>
  </p:clrMapOvr>
</p:sld>
</file>

<file path=ppt/theme/theme1.xml><?xml version="1.0" encoding="utf-8"?>
<a:theme xmlns:a="http://schemas.openxmlformats.org/drawingml/2006/main" name="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B1B8C744-5A43-4FB4-9CD5-B42A1E6669EB}" vid="{E7EE37E7-4F4F-4163-802B-22D99E0E41D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313afc7-3eb4-405f-897d-f4e2c5d17a1f">
      <Terms xmlns="http://schemas.microsoft.com/office/infopath/2007/PartnerControls"/>
    </lcf76f155ced4ddcb4097134ff3c332f>
    <TaxCatchAll xmlns="eac98e98-ece4-44f5-aca7-f23ceeb65f6f" xsi:nil="true"/>
    <MediaLengthInSeconds xmlns="d313afc7-3eb4-405f-897d-f4e2c5d17a1f" xsi:nil="true"/>
    <SharedWithUsers xmlns="eac98e98-ece4-44f5-aca7-f23ceeb65f6f">
      <UserInfo>
        <DisplayName/>
        <AccountId xsi:nil="true"/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77B110160054ABB4C9D2CCC5F3D8B" ma:contentTypeVersion="14" ma:contentTypeDescription="Create a new document." ma:contentTypeScope="" ma:versionID="b9cdaf7cb8ca84c690c1dabea959b8c3">
  <xsd:schema xmlns:xsd="http://www.w3.org/2001/XMLSchema" xmlns:xs="http://www.w3.org/2001/XMLSchema" xmlns:p="http://schemas.microsoft.com/office/2006/metadata/properties" xmlns:ns2="d313afc7-3eb4-405f-897d-f4e2c5d17a1f" xmlns:ns3="eac98e98-ece4-44f5-aca7-f23ceeb65f6f" targetNamespace="http://schemas.microsoft.com/office/2006/metadata/properties" ma:root="true" ma:fieldsID="a618a32af295228d379138c0e837bae8" ns2:_="" ns3:_="">
    <xsd:import namespace="d313afc7-3eb4-405f-897d-f4e2c5d17a1f"/>
    <xsd:import namespace="eac98e98-ece4-44f5-aca7-f23ceeb65f6f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13afc7-3eb4-405f-897d-f4e2c5d17a1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b3d10022-8ef4-49b5-87be-fba42a0ed1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c98e98-ece4-44f5-aca7-f23ceeb65f6f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d3e94fc7-17e5-40b2-a77a-35b3c6e08b13}" ma:internalName="TaxCatchAll" ma:showField="CatchAllData" ma:web="eac98e98-ece4-44f5-aca7-f23ceeb65f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A076D67-AFEC-46B1-BA45-07662D777D3F}">
  <ds:schemaRefs>
    <ds:schemaRef ds:uri="19aad6ec-c734-43a9-9135-0e28367fcc05"/>
    <ds:schemaRef ds:uri="b855a5ad-b2f0-47c5-8eb8-17d500768fc6"/>
    <ds:schemaRef ds:uri="http://schemas.microsoft.com/office/2006/metadata/properties"/>
    <ds:schemaRef ds:uri="http://schemas.microsoft.com/office/infopath/2007/PartnerControls"/>
    <ds:schemaRef ds:uri="ca2ec694-8038-4733-8ea4-dd2997da7f59"/>
    <ds:schemaRef ds:uri="a8c7a9ae-c630-44e9-93fe-27b8fa377db4"/>
    <ds:schemaRef ds:uri="ed2dde82-317f-4533-900a-a7fd1185fdf6"/>
    <ds:schemaRef ds:uri="f568297e-e333-49f2-9826-a81ae260f288"/>
  </ds:schemaRefs>
</ds:datastoreItem>
</file>

<file path=customXml/itemProps2.xml><?xml version="1.0" encoding="utf-8"?>
<ds:datastoreItem xmlns:ds="http://schemas.openxmlformats.org/officeDocument/2006/customXml" ds:itemID="{02F08293-143F-48C3-A69C-AFF5E600A4EA}"/>
</file>

<file path=customXml/itemProps3.xml><?xml version="1.0" encoding="utf-8"?>
<ds:datastoreItem xmlns:ds="http://schemas.openxmlformats.org/officeDocument/2006/customXml" ds:itemID="{15EC4FD4-1AA5-428D-9A1A-973A0DAEA1A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EZM-Template</Template>
  <TotalTime>4915</TotalTime>
  <Words>437</Words>
  <Application>Microsoft Office PowerPoint</Application>
  <PresentationFormat>Widescreen</PresentationFormat>
  <Paragraphs>113</Paragraphs>
  <Slides>12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Bahnschrift</vt:lpstr>
      <vt:lpstr>Bahnschrift SemiBold</vt:lpstr>
      <vt:lpstr>Calibri</vt:lpstr>
      <vt:lpstr>Wingdings</vt:lpstr>
      <vt:lpstr>EZM_trainings</vt:lpstr>
      <vt:lpstr>PowerPoint Presentation</vt:lpstr>
      <vt:lpstr>INDEX</vt:lpstr>
      <vt:lpstr>1. Correlation Study</vt:lpstr>
      <vt:lpstr>PowerPoint Presentation</vt:lpstr>
      <vt:lpstr>1. Correlation study</vt:lpstr>
      <vt:lpstr>1. Correlation study</vt:lpstr>
      <vt:lpstr>2. Measurement</vt:lpstr>
      <vt:lpstr>2. Measurement</vt:lpstr>
      <vt:lpstr>2. measurement</vt:lpstr>
      <vt:lpstr>2. measurement</vt:lpstr>
      <vt:lpstr>2. measurement</vt:lpstr>
      <vt:lpstr>Thank you.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 Van Esch</dc:creator>
  <cp:lastModifiedBy>Don Kahaian</cp:lastModifiedBy>
  <cp:revision>85</cp:revision>
  <dcterms:created xsi:type="dcterms:W3CDTF">2022-02-17T14:15:47Z</dcterms:created>
  <dcterms:modified xsi:type="dcterms:W3CDTF">2024-05-30T18:15:03Z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0x0101006557D152F0FF64449C85CA3CC9E31DD5</vt:lpwstr>
  </property>
  <property fmtid="{D5CDD505-2E9C-101B-9397-08002B2CF9AE}" pid="3" name="MediaServiceImageTags">
    <vt:lpwstr/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xd_Signature">
    <vt:lpwstr/>
  </property>
</Properties>
</file>