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9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heme/themeOverride4.xml" ContentType="application/vnd.openxmlformats-officedocument.themeOverr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72" r:id="rId4"/>
    <p:sldMasterId id="2147483714" r:id="rId5"/>
  </p:sldMasterIdLst>
  <p:notesMasterIdLst>
    <p:notesMasterId r:id="rId39"/>
  </p:notesMasterIdLst>
  <p:handoutMasterIdLst>
    <p:handoutMasterId r:id="rId40"/>
  </p:handoutMasterIdLst>
  <p:sldIdLst>
    <p:sldId id="282" r:id="rId6"/>
    <p:sldId id="283" r:id="rId7"/>
    <p:sldId id="368" r:id="rId8"/>
    <p:sldId id="351" r:id="rId9"/>
    <p:sldId id="379" r:id="rId10"/>
    <p:sldId id="378" r:id="rId11"/>
    <p:sldId id="352" r:id="rId12"/>
    <p:sldId id="377" r:id="rId13"/>
    <p:sldId id="408" r:id="rId14"/>
    <p:sldId id="409" r:id="rId15"/>
    <p:sldId id="369" r:id="rId16"/>
    <p:sldId id="380" r:id="rId17"/>
    <p:sldId id="381" r:id="rId18"/>
    <p:sldId id="411" r:id="rId19"/>
    <p:sldId id="410" r:id="rId20"/>
    <p:sldId id="382" r:id="rId21"/>
    <p:sldId id="383" r:id="rId22"/>
    <p:sldId id="385" r:id="rId23"/>
    <p:sldId id="386" r:id="rId24"/>
    <p:sldId id="412" r:id="rId25"/>
    <p:sldId id="413" r:id="rId26"/>
    <p:sldId id="414" r:id="rId27"/>
    <p:sldId id="415" r:id="rId28"/>
    <p:sldId id="384" r:id="rId29"/>
    <p:sldId id="395" r:id="rId30"/>
    <p:sldId id="387" r:id="rId31"/>
    <p:sldId id="397" r:id="rId32"/>
    <p:sldId id="420" r:id="rId33"/>
    <p:sldId id="404" r:id="rId34"/>
    <p:sldId id="422" r:id="rId35"/>
    <p:sldId id="407" r:id="rId36"/>
    <p:sldId id="417" r:id="rId37"/>
    <p:sldId id="421" r:id="rId3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6C5228A5-D3D3-4118-9612-9FCFCBB1F65B}">
          <p14:sldIdLst>
            <p14:sldId id="282"/>
            <p14:sldId id="283"/>
            <p14:sldId id="368"/>
            <p14:sldId id="351"/>
            <p14:sldId id="379"/>
            <p14:sldId id="378"/>
            <p14:sldId id="352"/>
            <p14:sldId id="377"/>
            <p14:sldId id="408"/>
            <p14:sldId id="409"/>
            <p14:sldId id="369"/>
            <p14:sldId id="380"/>
            <p14:sldId id="381"/>
            <p14:sldId id="411"/>
            <p14:sldId id="410"/>
            <p14:sldId id="382"/>
            <p14:sldId id="383"/>
            <p14:sldId id="385"/>
            <p14:sldId id="386"/>
            <p14:sldId id="412"/>
            <p14:sldId id="413"/>
            <p14:sldId id="414"/>
            <p14:sldId id="415"/>
            <p14:sldId id="384"/>
            <p14:sldId id="395"/>
            <p14:sldId id="387"/>
            <p14:sldId id="397"/>
            <p14:sldId id="420"/>
            <p14:sldId id="404"/>
          </p14:sldIdLst>
        </p14:section>
        <p14:section name="Company Pages" id="{F6B24956-B447-45B8-8988-92822142DBC7}">
          <p14:sldIdLst>
            <p14:sldId id="422"/>
            <p14:sldId id="407"/>
            <p14:sldId id="417"/>
            <p14:sldId id="421"/>
          </p14:sldIdLst>
        </p14:section>
      </p14:sectionLst>
    </p:ex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287A8CDC-A364-5FCD-10FB-A3C7906CCAD7}" name="Erol Gunes" initials="EG" userId="S::EGunes@ezmetrology.com::7c980bae-3697-4071-a97b-c735d101b80f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Tiffany Warner" initials="TW" lastIdx="7" clrIdx="0">
    <p:extLst>
      <p:ext uri="{19B8F6BF-5375-455C-9EA6-DF929625EA0E}">
        <p15:presenceInfo xmlns:p15="http://schemas.microsoft.com/office/powerpoint/2012/main" userId="S::TWarner@ezmetrology.com::f34d7767-9354-4aab-8aae-15bbfc7d54f5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4C10F"/>
    <a:srgbClr val="C7D82B"/>
    <a:srgbClr val="98A30D"/>
    <a:srgbClr val="282828"/>
    <a:srgbClr val="C7D82A"/>
    <a:srgbClr val="C8D82D"/>
    <a:srgbClr val="DDDDDD"/>
    <a:srgbClr val="C9D803"/>
    <a:srgbClr val="F3FD77"/>
    <a:srgbClr val="EEFC3E"/>
  </p:clrMru>
  <p:extLst>
    <p:ext uri="{E76CE94A-603C-4142-B9EB-6D1370010A27}">
      <p14:discardImageEditData xmlns:p14="http://schemas.microsoft.com/office/powerpoint/2010/main" val="1"/>
    </p:ext>
    <p:ext uri="{D31A062A-798A-4329-ABDD-BBA856620510}">
      <p14:defaultImageDpi xmlns:p14="http://schemas.microsoft.com/office/powerpoint/2010/main" val="96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06799F8-075E-4A3A-A7F6-7FBC6576F1A4}" styleName="Themed Style 2 - Accent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5" d="100"/>
          <a:sy n="105" d="100"/>
        </p:scale>
        <p:origin x="79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notesMaster" Target="notesMasters/notesMaster1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presProps" Target="presProps.xml"/><Relationship Id="rId7" Type="http://schemas.openxmlformats.org/officeDocument/2006/relationships/slide" Target="slides/slide2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9" Type="http://schemas.openxmlformats.org/officeDocument/2006/relationships/slide" Target="slides/slide24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handoutMaster" Target="handoutMasters/handoutMaster1.xml"/><Relationship Id="rId45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4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viewProps" Target="viewProps.xml"/><Relationship Id="rId8" Type="http://schemas.openxmlformats.org/officeDocument/2006/relationships/slide" Target="slides/slide3.xml"/><Relationship Id="rId3" Type="http://schemas.openxmlformats.org/officeDocument/2006/relationships/customXml" Target="../customXml/item3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slide" Target="slides/slide33.xml"/><Relationship Id="rId46" Type="http://schemas.microsoft.com/office/2018/10/relationships/authors" Target="authors.xml"/><Relationship Id="rId20" Type="http://schemas.openxmlformats.org/officeDocument/2006/relationships/slide" Target="slides/slide15.xml"/><Relationship Id="rId41" Type="http://schemas.openxmlformats.org/officeDocument/2006/relationships/commentAuthors" Target="commentAuthor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6FAB4AC4-1C0D-4A05-8EBC-B8DE22E0FD5F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C382D00-2E6E-4AB3-8FA1-D71B8A631317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34B7D6-AE30-4D1B-A4FF-A0A878AE8C28}" type="datetimeFigureOut">
              <a:rPr lang="en-US" smtClean="0"/>
              <a:t>7/6/2023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02DB21C-2AEB-4F3B-85E8-BB9E1717C391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025F8CE-E197-4ABC-A226-A165705A68C7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58796BC-03D5-462E-A891-5C7BD8F2D9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463712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CF8CA6-C868-4999-A3F8-EBB8012C9E08}" type="datetimeFigureOut">
              <a:rPr lang="en-US" smtClean="0"/>
              <a:t>7/6/2023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1AB9E0A-0FEB-4884-B0D7-08502F4BE7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90854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69069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165082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640153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804556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6123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140633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780409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536783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255693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083763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550142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478170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149676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942734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438155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938708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614239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588388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232255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652841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DE39F74-F4C4-411B-A3B1-5D6160F708FA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43811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First/Las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55F19773-C3FC-429B-BCA8-3DDB2673723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/>
              <a:t>Presentation SEPP003, Slide </a:t>
            </a:r>
            <a:fld id="{55AE94E2-01AD-4F44-B701-725E8CE3ADF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91655932-7720-4D5A-AC01-5FCD0F3213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526033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840">
          <p15:clr>
            <a:srgbClr val="FBAE40"/>
          </p15:clr>
        </p15:guide>
        <p15:guide id="2" pos="3940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ex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icture Placeholder 16">
            <a:extLst>
              <a:ext uri="{FF2B5EF4-FFF2-40B4-BE49-F238E27FC236}">
                <a16:creationId xmlns:a16="http://schemas.microsoft.com/office/drawing/2014/main" id="{35F7DB28-EEB8-48AD-B55A-4073E22D315D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519403" y="0"/>
            <a:ext cx="5672597" cy="6858000"/>
          </a:xfr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C8FFAA0-766B-443D-AA4C-1899242C5FD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070727" y="377157"/>
            <a:ext cx="4448676" cy="686099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INDEX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804810A-CB4C-4BE7-BEAD-72A3AA8FE4F6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/>
              <a:t>SEPP003, Slide </a:t>
            </a:r>
            <a:fld id="{55AE94E2-01AD-4F44-B701-725E8CE3ADF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661DDA42-C2BB-4C8B-A219-C836D178CB1B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931510" y="1440413"/>
            <a:ext cx="4587893" cy="3673948"/>
          </a:xfrm>
        </p:spPr>
        <p:txBody>
          <a:bodyPr numCol="1"/>
          <a:lstStyle>
            <a:lvl1pPr marL="457200" indent="-457200" algn="l">
              <a:lnSpc>
                <a:spcPct val="200000"/>
              </a:lnSpc>
              <a:spcBef>
                <a:spcPts val="0"/>
              </a:spcBef>
              <a:buClr>
                <a:srgbClr val="C9D803"/>
              </a:buClr>
              <a:buSzPct val="100000"/>
              <a:buFont typeface="+mj-lt"/>
              <a:buAutoNum type="arabicPeriod"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Introduction</a:t>
            </a:r>
          </a:p>
          <a:p>
            <a:r>
              <a:rPr lang="en-US"/>
              <a:t>Software</a:t>
            </a:r>
          </a:p>
          <a:p>
            <a:r>
              <a:rPr lang="en-US"/>
              <a:t>Technology</a:t>
            </a:r>
          </a:p>
          <a:p>
            <a:r>
              <a:rPr lang="en-US"/>
              <a:t>Application</a:t>
            </a:r>
          </a:p>
          <a:p>
            <a:r>
              <a:rPr lang="en-US"/>
              <a:t>Conclusion</a:t>
            </a:r>
          </a:p>
          <a:p>
            <a:endParaRPr lang="en-US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0C6DC56B-5737-4D82-8157-D14890A2C1A4}"/>
              </a:ext>
            </a:extLst>
          </p:cNvPr>
          <p:cNvSpPr txBox="1">
            <a:spLocks/>
          </p:cNvSpPr>
          <p:nvPr userDrawn="1"/>
        </p:nvSpPr>
        <p:spPr>
          <a:xfrm>
            <a:off x="7848600" y="6492875"/>
            <a:ext cx="411480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>
                <a:solidFill>
                  <a:schemeClr val="bg1"/>
                </a:solidFill>
              </a:rPr>
              <a:t>Property of EZ Metrology © 2020. All rights reserved.</a:t>
            </a:r>
          </a:p>
        </p:txBody>
      </p:sp>
    </p:spTree>
    <p:extLst>
      <p:ext uri="{BB962C8B-B14F-4D97-AF65-F5344CB8AC3E}">
        <p14:creationId xmlns:p14="http://schemas.microsoft.com/office/powerpoint/2010/main" val="7578941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Text Column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50E9DC-A7E7-4B4D-9003-384C1CBD36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2353" y="365126"/>
            <a:ext cx="9801447" cy="667512"/>
          </a:xfrm>
        </p:spPr>
        <p:txBody>
          <a:bodyPr numCol="1">
            <a:normAutofit/>
          </a:bodyPr>
          <a:lstStyle>
            <a:lvl1pPr>
              <a:defRPr sz="2800" cap="all" baseline="0">
                <a:solidFill>
                  <a:srgbClr val="DDDDDD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9F3D03-C088-4566-91B1-035C6C562E9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371600" y="914400"/>
            <a:ext cx="9692640" cy="457200"/>
          </a:xfrm>
        </p:spPr>
        <p:txBody>
          <a:bodyPr numCol="1"/>
          <a:lstStyle>
            <a:lvl1pPr marL="0" indent="0">
              <a:buFont typeface="Arial" panose="020B0604020202020204" pitchFamily="34" charset="0"/>
              <a:buNone/>
              <a:defRPr sz="2400" b="1" i="0" u="none" cap="all" baseline="0"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Footer Placeholder 2">
            <a:extLst>
              <a:ext uri="{FF2B5EF4-FFF2-40B4-BE49-F238E27FC236}">
                <a16:creationId xmlns:a16="http://schemas.microsoft.com/office/drawing/2014/main" id="{95A36269-FE02-4AA5-B495-8827F44B367E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4114800" cy="365125"/>
          </a:xfrm>
        </p:spPr>
        <p:txBody>
          <a:bodyPr/>
          <a:lstStyle/>
          <a:p>
            <a:r>
              <a:rPr lang="en-US" dirty="0"/>
              <a:t>SEPP003, Slide </a:t>
            </a:r>
            <a:fld id="{55AE94E2-01AD-4F44-B701-725E8CE3ADF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Content Placeholder 3">
            <a:extLst>
              <a:ext uri="{FF2B5EF4-FFF2-40B4-BE49-F238E27FC236}">
                <a16:creationId xmlns:a16="http://schemas.microsoft.com/office/drawing/2014/main" id="{D6EA65C5-8CEF-4977-AC2B-D8A5AC05CFE1}"/>
              </a:ext>
            </a:extLst>
          </p:cNvPr>
          <p:cNvSpPr>
            <a:spLocks noGrp="1"/>
          </p:cNvSpPr>
          <p:nvPr>
            <p:ph sz="half" idx="11"/>
          </p:nvPr>
        </p:nvSpPr>
        <p:spPr>
          <a:xfrm>
            <a:off x="1371600" y="1581912"/>
            <a:ext cx="4937760" cy="4170864"/>
          </a:xfrm>
        </p:spPr>
        <p:txBody>
          <a:bodyPr numCol="1"/>
          <a:lstStyle>
            <a:lvl1pPr marL="457200" indent="-457200">
              <a:buFont typeface="+mj-lt"/>
              <a:buAutoNum type="alphaUcPeriod"/>
              <a:defRPr lang="en-US" sz="2000" kern="1200" dirty="0" smtClean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lang="en-US" sz="18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16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>
              <a:defRPr lang="en-US" sz="14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9" name="Content Placeholder 3">
            <a:extLst>
              <a:ext uri="{FF2B5EF4-FFF2-40B4-BE49-F238E27FC236}">
                <a16:creationId xmlns:a16="http://schemas.microsoft.com/office/drawing/2014/main" id="{6DD2B3EE-1684-4AFC-958B-EE9A8621DA12}"/>
              </a:ext>
            </a:extLst>
          </p:cNvPr>
          <p:cNvSpPr>
            <a:spLocks noGrp="1"/>
          </p:cNvSpPr>
          <p:nvPr>
            <p:ph sz="half" idx="12"/>
          </p:nvPr>
        </p:nvSpPr>
        <p:spPr>
          <a:xfrm>
            <a:off x="6416040" y="1581912"/>
            <a:ext cx="4937760" cy="4170864"/>
          </a:xfrm>
        </p:spPr>
        <p:txBody>
          <a:bodyPr numCol="1"/>
          <a:lstStyle>
            <a:lvl1pPr marL="457200" indent="-457200">
              <a:buFont typeface="+mj-lt"/>
              <a:buAutoNum type="alphaUcPeriod"/>
              <a:defRPr lang="en-US" sz="2000" kern="1200" dirty="0" smtClean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lang="en-US" sz="18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16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>
              <a:defRPr lang="en-US" sz="14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</p:spTree>
    <p:extLst>
      <p:ext uri="{BB962C8B-B14F-4D97-AF65-F5344CB8AC3E}">
        <p14:creationId xmlns:p14="http://schemas.microsoft.com/office/powerpoint/2010/main" val="11718343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eft Text - Two Pic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13E5E1E-715D-4C00-B031-9A68311EB18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71600" y="1581912"/>
            <a:ext cx="5203588" cy="4313186"/>
          </a:xfrm>
        </p:spPr>
        <p:txBody>
          <a:bodyPr numCol="1"/>
          <a:lstStyle>
            <a:lvl1pPr marL="457200" indent="-4572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+mj-lt"/>
              <a:buAutoNum type="alphaUcPeriod"/>
              <a:defRPr lang="en-US" sz="2000" kern="1200" dirty="0" smtClean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lang="en-US" sz="18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16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>
              <a:defRPr lang="en-US" sz="14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13" name="Content Placeholder 3">
            <a:extLst>
              <a:ext uri="{FF2B5EF4-FFF2-40B4-BE49-F238E27FC236}">
                <a16:creationId xmlns:a16="http://schemas.microsoft.com/office/drawing/2014/main" id="{1F560985-2122-4651-AC28-5B7B7D9463B5}"/>
              </a:ext>
            </a:extLst>
          </p:cNvPr>
          <p:cNvSpPr>
            <a:spLocks noGrp="1"/>
          </p:cNvSpPr>
          <p:nvPr>
            <p:ph sz="half" idx="11"/>
          </p:nvPr>
        </p:nvSpPr>
        <p:spPr>
          <a:xfrm>
            <a:off x="6964754" y="1843932"/>
            <a:ext cx="3453464" cy="2059328"/>
          </a:xfrm>
        </p:spPr>
        <p:txBody>
          <a:bodyPr numCol="1"/>
          <a:lstStyle>
            <a:lvl1pPr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Content Placeholder 3">
            <a:extLst>
              <a:ext uri="{FF2B5EF4-FFF2-40B4-BE49-F238E27FC236}">
                <a16:creationId xmlns:a16="http://schemas.microsoft.com/office/drawing/2014/main" id="{CF93C3FC-BF28-49E8-AA2D-5EE36000AEBC}"/>
              </a:ext>
            </a:extLst>
          </p:cNvPr>
          <p:cNvSpPr>
            <a:spLocks noGrp="1"/>
          </p:cNvSpPr>
          <p:nvPr>
            <p:ph sz="half" idx="12"/>
          </p:nvPr>
        </p:nvSpPr>
        <p:spPr>
          <a:xfrm>
            <a:off x="7901923" y="4097790"/>
            <a:ext cx="3453464" cy="2059328"/>
          </a:xfrm>
        </p:spPr>
        <p:txBody>
          <a:bodyPr numCol="1"/>
          <a:lstStyle>
            <a:lvl1pPr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Footer Placeholder 2">
            <a:extLst>
              <a:ext uri="{FF2B5EF4-FFF2-40B4-BE49-F238E27FC236}">
                <a16:creationId xmlns:a16="http://schemas.microsoft.com/office/drawing/2014/main" id="{6C9A3089-F95D-4022-BB79-94724C0EF85E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4114800" cy="365125"/>
          </a:xfrm>
        </p:spPr>
        <p:txBody>
          <a:bodyPr/>
          <a:lstStyle/>
          <a:p>
            <a:r>
              <a:rPr lang="en-US" dirty="0"/>
              <a:t>SEPP003, Slide </a:t>
            </a:r>
            <a:fld id="{55AE94E2-01AD-4F44-B701-725E8CE3ADF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D7130E21-A7C2-44A0-9C33-8A111980F6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2353" y="365126"/>
            <a:ext cx="9801447" cy="667512"/>
          </a:xfrm>
        </p:spPr>
        <p:txBody>
          <a:bodyPr numCol="1">
            <a:normAutofit/>
          </a:bodyPr>
          <a:lstStyle>
            <a:lvl1pPr>
              <a:defRPr sz="2800" cap="all" baseline="0">
                <a:solidFill>
                  <a:srgbClr val="DDDDDD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84FF3150-9EE0-487A-97A0-FB89C40178B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371600" y="914400"/>
            <a:ext cx="9692640" cy="457200"/>
          </a:xfrm>
        </p:spPr>
        <p:txBody>
          <a:bodyPr numCol="1"/>
          <a:lstStyle>
            <a:lvl1pPr marL="0" indent="0">
              <a:buFont typeface="Arial" panose="020B0604020202020204" pitchFamily="34" charset="0"/>
              <a:buNone/>
              <a:defRPr sz="2400" b="1" i="0" u="none" cap="all" baseline="0"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431707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eft Text - 3 pic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ontent Placeholder 3">
            <a:extLst>
              <a:ext uri="{FF2B5EF4-FFF2-40B4-BE49-F238E27FC236}">
                <a16:creationId xmlns:a16="http://schemas.microsoft.com/office/drawing/2014/main" id="{8AA474A5-805E-4A24-AF7C-5C38CCA95FD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71600" y="1581912"/>
            <a:ext cx="3966314" cy="4556125"/>
          </a:xfrm>
        </p:spPr>
        <p:txBody>
          <a:bodyPr numCol="1"/>
          <a:lstStyle>
            <a:lvl1pPr marL="457200" indent="-457200">
              <a:buFont typeface="+mj-lt"/>
              <a:buAutoNum type="alphaUcPeriod"/>
              <a:defRPr lang="en-US" sz="2000" kern="1200" dirty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FontTx/>
              <a:buNone/>
              <a:defRPr lang="en-US" sz="18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16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>
              <a:defRPr lang="en-US" sz="14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13" name="Content Placeholder 3">
            <a:extLst>
              <a:ext uri="{FF2B5EF4-FFF2-40B4-BE49-F238E27FC236}">
                <a16:creationId xmlns:a16="http://schemas.microsoft.com/office/drawing/2014/main" id="{BCBF93B8-2588-4454-A571-EDC436CC3106}"/>
              </a:ext>
            </a:extLst>
          </p:cNvPr>
          <p:cNvSpPr>
            <a:spLocks noGrp="1"/>
          </p:cNvSpPr>
          <p:nvPr>
            <p:ph sz="half" idx="11"/>
          </p:nvPr>
        </p:nvSpPr>
        <p:spPr>
          <a:xfrm>
            <a:off x="6137198" y="1695192"/>
            <a:ext cx="2473372" cy="1854611"/>
          </a:xfrm>
          <a:ln>
            <a:solidFill>
              <a:srgbClr val="C9D803"/>
            </a:solidFill>
          </a:ln>
        </p:spPr>
        <p:txBody>
          <a:bodyPr numCol="1"/>
          <a:lstStyle>
            <a:lvl2pPr>
              <a:buNone/>
              <a:defRPr/>
            </a:lvl2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Content Placeholder 3">
            <a:extLst>
              <a:ext uri="{FF2B5EF4-FFF2-40B4-BE49-F238E27FC236}">
                <a16:creationId xmlns:a16="http://schemas.microsoft.com/office/drawing/2014/main" id="{E1E0180A-5C4F-4262-B97A-561851BAFD24}"/>
              </a:ext>
            </a:extLst>
          </p:cNvPr>
          <p:cNvSpPr>
            <a:spLocks noGrp="1"/>
          </p:cNvSpPr>
          <p:nvPr>
            <p:ph sz="half" idx="12"/>
          </p:nvPr>
        </p:nvSpPr>
        <p:spPr>
          <a:xfrm>
            <a:off x="9126371" y="2608106"/>
            <a:ext cx="2473372" cy="1854611"/>
          </a:xfrm>
          <a:ln>
            <a:solidFill>
              <a:srgbClr val="C9D803"/>
            </a:solidFill>
          </a:ln>
        </p:spPr>
        <p:txBody>
          <a:bodyPr numCol="1"/>
          <a:lstStyle>
            <a:lvl2pPr>
              <a:buNone/>
              <a:defRPr>
                <a:solidFill>
                  <a:srgbClr val="282828"/>
                </a:solidFill>
              </a:defRPr>
            </a:lvl2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Content Placeholder 3">
            <a:extLst>
              <a:ext uri="{FF2B5EF4-FFF2-40B4-BE49-F238E27FC236}">
                <a16:creationId xmlns:a16="http://schemas.microsoft.com/office/drawing/2014/main" id="{7DC7AFB5-E20A-4A4F-AF29-4D9075C4C603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6354141" y="4088989"/>
            <a:ext cx="2473372" cy="1854611"/>
          </a:xfrm>
          <a:ln>
            <a:solidFill>
              <a:srgbClr val="C9D803"/>
            </a:solidFill>
          </a:ln>
        </p:spPr>
        <p:txBody>
          <a:bodyPr numCol="1"/>
          <a:lstStyle>
            <a:lvl2pPr>
              <a:buNone/>
              <a:defRPr/>
            </a:lvl2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Footer Placeholder 2">
            <a:extLst>
              <a:ext uri="{FF2B5EF4-FFF2-40B4-BE49-F238E27FC236}">
                <a16:creationId xmlns:a16="http://schemas.microsoft.com/office/drawing/2014/main" id="{56F1C1F5-C9F3-4EC0-AD1F-2F7EA078E58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4114800" cy="365125"/>
          </a:xfrm>
        </p:spPr>
        <p:txBody>
          <a:bodyPr/>
          <a:lstStyle/>
          <a:p>
            <a:r>
              <a:rPr lang="en-US" dirty="0"/>
              <a:t>SEPP003, Slide </a:t>
            </a:r>
            <a:fld id="{55AE94E2-01AD-4F44-B701-725E8CE3ADF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7C4D2082-9FD3-4F81-AFB1-95087BE3B1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2353" y="365126"/>
            <a:ext cx="9801447" cy="667512"/>
          </a:xfrm>
        </p:spPr>
        <p:txBody>
          <a:bodyPr numCol="1">
            <a:normAutofit/>
          </a:bodyPr>
          <a:lstStyle>
            <a:lvl1pPr>
              <a:defRPr sz="2800" cap="all" baseline="0">
                <a:solidFill>
                  <a:srgbClr val="DDDDDD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14CB3EAA-C87C-4BBA-8008-7D06C5BB721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371600" y="914400"/>
            <a:ext cx="9692640" cy="457200"/>
          </a:xfrm>
        </p:spPr>
        <p:txBody>
          <a:bodyPr numCol="1"/>
          <a:lstStyle>
            <a:lvl1pPr marL="0" indent="0">
              <a:buFont typeface="Arial" panose="020B0604020202020204" pitchFamily="34" charset="0"/>
              <a:buNone/>
              <a:defRPr sz="2400" b="1" i="0" u="none" cap="all" baseline="0"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3481097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ne Conten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ooter Placeholder 2">
            <a:extLst>
              <a:ext uri="{FF2B5EF4-FFF2-40B4-BE49-F238E27FC236}">
                <a16:creationId xmlns:a16="http://schemas.microsoft.com/office/drawing/2014/main" id="{17FA4BB3-A5D3-4ACD-80CD-9DC2F2A50B08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4114800" cy="365125"/>
          </a:xfrm>
        </p:spPr>
        <p:txBody>
          <a:bodyPr/>
          <a:lstStyle/>
          <a:p>
            <a:r>
              <a:rPr lang="en-US" dirty="0"/>
              <a:t>SEPP003, Slide </a:t>
            </a:r>
            <a:fld id="{55AE94E2-01AD-4F44-B701-725E8CE3ADF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82E57B20-1E9B-4901-8080-B8D3DF7160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2353" y="365126"/>
            <a:ext cx="9801447" cy="667512"/>
          </a:xfrm>
        </p:spPr>
        <p:txBody>
          <a:bodyPr numCol="1">
            <a:normAutofit/>
          </a:bodyPr>
          <a:lstStyle>
            <a:lvl1pPr>
              <a:defRPr sz="2800" cap="all" baseline="0">
                <a:solidFill>
                  <a:srgbClr val="DDDDDD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2AEB975E-5BAA-4985-BFE7-E5F0B5F867C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371600" y="914400"/>
            <a:ext cx="9692640" cy="457200"/>
          </a:xfrm>
        </p:spPr>
        <p:txBody>
          <a:bodyPr numCol="1"/>
          <a:lstStyle>
            <a:lvl1pPr marL="0" indent="0">
              <a:buFont typeface="Arial" panose="020B0604020202020204" pitchFamily="34" charset="0"/>
              <a:buNone/>
              <a:defRPr sz="2400" b="1" i="0" u="none" cap="all" baseline="0"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680C3F-D72A-41A8-9C95-9C26B9CA2C95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1371600" y="1649662"/>
            <a:ext cx="9982200" cy="4478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4689074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Left Text Right Pic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50E9DC-A7E7-4B4D-9003-384C1CBD36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2353" y="365126"/>
            <a:ext cx="9801447" cy="676866"/>
          </a:xfrm>
        </p:spPr>
        <p:txBody>
          <a:bodyPr numCol="1"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9F3D03-C088-4566-91B1-035C6C562E9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552352" y="1825625"/>
            <a:ext cx="4467447" cy="4351338"/>
          </a:xfrm>
        </p:spPr>
        <p:txBody>
          <a:bodyPr numCol="1"/>
          <a:lstStyle>
            <a:lvl1pPr>
              <a:buFont typeface="Arial" panose="020B0604020202020204" pitchFamily="34" charset="0"/>
              <a:buChar char="•"/>
              <a:defRPr/>
            </a:lvl1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8D7B78E-6FF4-4D0E-93E9-8996806A6E7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2" name="Footer Placeholder 2">
            <a:extLst>
              <a:ext uri="{FF2B5EF4-FFF2-40B4-BE49-F238E27FC236}">
                <a16:creationId xmlns:a16="http://schemas.microsoft.com/office/drawing/2014/main" id="{95A36269-FE02-4AA5-B495-8827F44B367E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4114800" cy="365125"/>
          </a:xfrm>
        </p:spPr>
        <p:txBody>
          <a:bodyPr/>
          <a:lstStyle/>
          <a:p>
            <a:r>
              <a:rPr lang="en-US"/>
              <a:t>Presentation XXX, Slide </a:t>
            </a:r>
            <a:fld id="{55AE94E2-01AD-4F44-B701-725E8CE3ADF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74105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494B5A-310C-42F7-B3D0-091754704E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61652" y="365125"/>
            <a:ext cx="9692148" cy="649483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C2920D8-C9EB-4890-99E2-46BE80A73946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Presentation XXX, Slide </a:t>
            </a:r>
            <a:fld id="{55AE94E2-01AD-4F44-B701-725E8CE3ADF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7B412C0E-BA42-4933-A795-84FAC0C620CD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1662113" y="1703388"/>
            <a:ext cx="9691687" cy="4083050"/>
          </a:xfr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9341818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042DDC-DE03-4B42-90C8-B107EABBD7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2E8BDB2-326C-49C6-98D2-10CB7BF0C96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Presentation XXX, </a:t>
            </a:r>
            <a:r>
              <a:rPr lang="en-US" dirty="0"/>
              <a:t>Slide </a:t>
            </a:r>
            <a:fld id="{55AE94E2-01AD-4F44-B701-725E8CE3ADF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21683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pattFill prst="pct5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069FBF1-494D-4D53-9BCA-3AB2310082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61652" y="365125"/>
            <a:ext cx="9692148" cy="724639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20F2D64-F568-4A4F-992C-27C9EFF6D0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661652" y="1253331"/>
            <a:ext cx="9692148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Footer Placeholder 4">
            <a:extLst>
              <a:ext uri="{FF2B5EF4-FFF2-40B4-BE49-F238E27FC236}">
                <a16:creationId xmlns:a16="http://schemas.microsoft.com/office/drawing/2014/main" id="{4808F3B5-C458-435C-B163-796ED377D09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80975" y="6476999"/>
            <a:ext cx="4114800" cy="365125"/>
          </a:xfrm>
          <a:prstGeom prst="rect">
            <a:avLst/>
          </a:prstGeom>
        </p:spPr>
        <p:txBody>
          <a:bodyPr numCol="1" anchor="ctr"/>
          <a:lstStyle>
            <a:lvl1pPr algn="l">
              <a:defRPr sz="1100">
                <a:solidFill>
                  <a:srgbClr val="282828"/>
                </a:solidFill>
              </a:defRPr>
            </a:lvl1pPr>
          </a:lstStyle>
          <a:p>
            <a:r>
              <a:rPr lang="en-US" dirty="0"/>
              <a:t>Presentation SEPP003, Slide </a:t>
            </a:r>
            <a:fld id="{55AE94E2-01AD-4F44-B701-725E8CE3ADF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13623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  <p:sldLayoutId id="2147483688" r:id="rId2"/>
    <p:sldLayoutId id="2147483676" r:id="rId3"/>
    <p:sldLayoutId id="2147483677" r:id="rId4"/>
    <p:sldLayoutId id="2147483686" r:id="rId5"/>
    <p:sldLayoutId id="2147483690" r:id="rId6"/>
    <p:sldLayoutId id="2147483712" r:id="rId7"/>
    <p:sldLayoutId id="2147483713" r:id="rId8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rgbClr val="282828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rgbClr val="282828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282828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282828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282828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282828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pattFill prst="pct5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069FBF1-494D-4D53-9BCA-3AB2310082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61652" y="365125"/>
            <a:ext cx="9692148" cy="724639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20F2D64-F568-4A4F-992C-27C9EFF6D0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661652" y="1253331"/>
            <a:ext cx="9692148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" name="Footer Placeholder 4">
            <a:extLst>
              <a:ext uri="{FF2B5EF4-FFF2-40B4-BE49-F238E27FC236}">
                <a16:creationId xmlns:a16="http://schemas.microsoft.com/office/drawing/2014/main" id="{4808F3B5-C458-435C-B163-796ED377D09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80975" y="6476999"/>
            <a:ext cx="4114800" cy="365125"/>
          </a:xfrm>
          <a:prstGeom prst="rect">
            <a:avLst/>
          </a:prstGeom>
        </p:spPr>
        <p:txBody>
          <a:bodyPr numCol="1" anchor="ctr"/>
          <a:lstStyle>
            <a:lvl1pPr algn="l">
              <a:defRPr sz="1100">
                <a:solidFill>
                  <a:srgbClr val="282828"/>
                </a:solidFill>
              </a:defRPr>
            </a:lvl1pPr>
          </a:lstStyle>
          <a:p>
            <a:r>
              <a:rPr lang="en-US" dirty="0"/>
              <a:t>Presentation XXX, Slide </a:t>
            </a:r>
            <a:fld id="{55AE94E2-01AD-4F44-B701-725E8CE3ADF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6695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7" r:id="rId1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rgbClr val="282828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rgbClr val="282828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282828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282828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282828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282828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slide" Target="slide30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image" Target="../media/image2.jp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10" Type="http://schemas.openxmlformats.org/officeDocument/2006/relationships/image" Target="../media/image19.jpeg"/><Relationship Id="rId4" Type="http://schemas.openxmlformats.org/officeDocument/2006/relationships/image" Target="../media/image13.jpeg"/><Relationship Id="rId9" Type="http://schemas.openxmlformats.org/officeDocument/2006/relationships/image" Target="../media/image18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3" Type="http://schemas.openxmlformats.org/officeDocument/2006/relationships/image" Target="../media/image2.jpg"/><Relationship Id="rId7" Type="http://schemas.openxmlformats.org/officeDocument/2006/relationships/image" Target="../media/image2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10" Type="http://schemas.openxmlformats.org/officeDocument/2006/relationships/image" Target="../media/image23.jpeg"/><Relationship Id="rId4" Type="http://schemas.openxmlformats.org/officeDocument/2006/relationships/image" Target="../media/image13.jpeg"/><Relationship Id="rId9" Type="http://schemas.openxmlformats.org/officeDocument/2006/relationships/image" Target="../media/image22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3" Type="http://schemas.openxmlformats.org/officeDocument/2006/relationships/image" Target="../media/image2.jpg"/><Relationship Id="rId7" Type="http://schemas.openxmlformats.org/officeDocument/2006/relationships/image" Target="../media/image2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10" Type="http://schemas.openxmlformats.org/officeDocument/2006/relationships/image" Target="../media/image28.jpeg"/><Relationship Id="rId4" Type="http://schemas.openxmlformats.org/officeDocument/2006/relationships/image" Target="../media/image24.jpeg"/><Relationship Id="rId9" Type="http://schemas.openxmlformats.org/officeDocument/2006/relationships/image" Target="../media/image27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jpeg"/><Relationship Id="rId3" Type="http://schemas.openxmlformats.org/officeDocument/2006/relationships/image" Target="../media/image2.jpg"/><Relationship Id="rId7" Type="http://schemas.openxmlformats.org/officeDocument/2006/relationships/image" Target="../media/image3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10" Type="http://schemas.openxmlformats.org/officeDocument/2006/relationships/image" Target="../media/image35.jpeg"/><Relationship Id="rId4" Type="http://schemas.openxmlformats.org/officeDocument/2006/relationships/image" Target="../media/image29.jpeg"/><Relationship Id="rId9" Type="http://schemas.openxmlformats.org/officeDocument/2006/relationships/image" Target="../media/image3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36.png"/><Relationship Id="rId5" Type="http://schemas.openxmlformats.org/officeDocument/2006/relationships/image" Target="../media/image2.jpg"/><Relationship Id="rId4" Type="http://schemas.openxmlformats.org/officeDocument/2006/relationships/notesSlide" Target="../notesSlides/notesSlide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video" Target="../media/media2.mp4"/><Relationship Id="rId7" Type="http://schemas.openxmlformats.org/officeDocument/2006/relationships/image" Target="../media/image37.png"/><Relationship Id="rId2" Type="http://schemas.microsoft.com/office/2007/relationships/media" Target="../media/media2.mp4"/><Relationship Id="rId1" Type="http://schemas.openxmlformats.org/officeDocument/2006/relationships/themeOverride" Target="../theme/themeOverride1.xml"/><Relationship Id="rId6" Type="http://schemas.openxmlformats.org/officeDocument/2006/relationships/image" Target="../media/image2.jpg"/><Relationship Id="rId5" Type="http://schemas.openxmlformats.org/officeDocument/2006/relationships/notesSlide" Target="../notesSlides/notesSlide9.xml"/><Relationship Id="rId4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video" Target="../media/media3.mp4"/><Relationship Id="rId7" Type="http://schemas.openxmlformats.org/officeDocument/2006/relationships/image" Target="../media/image38.png"/><Relationship Id="rId2" Type="http://schemas.microsoft.com/office/2007/relationships/media" Target="../media/media3.mp4"/><Relationship Id="rId1" Type="http://schemas.openxmlformats.org/officeDocument/2006/relationships/themeOverride" Target="../theme/themeOverride2.xml"/><Relationship Id="rId6" Type="http://schemas.openxmlformats.org/officeDocument/2006/relationships/image" Target="../media/image2.jpg"/><Relationship Id="rId5" Type="http://schemas.openxmlformats.org/officeDocument/2006/relationships/notesSlide" Target="../notesSlides/notesSlide10.xml"/><Relationship Id="rId4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9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0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3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4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7" Type="http://schemas.openxmlformats.org/officeDocument/2006/relationships/image" Target="../media/image47.jpeg"/><Relationship Id="rId2" Type="http://schemas.openxmlformats.org/officeDocument/2006/relationships/slideLayout" Target="../slideLayouts/slideLayout5.xml"/><Relationship Id="rId1" Type="http://schemas.openxmlformats.org/officeDocument/2006/relationships/themeOverride" Target="../theme/themeOverride3.xml"/><Relationship Id="rId6" Type="http://schemas.openxmlformats.org/officeDocument/2006/relationships/image" Target="../media/image46.jpeg"/><Relationship Id="rId5" Type="http://schemas.openxmlformats.org/officeDocument/2006/relationships/image" Target="../media/image45.jpeg"/><Relationship Id="rId4" Type="http://schemas.openxmlformats.org/officeDocument/2006/relationships/image" Target="../media/image2.jp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8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5.xml"/><Relationship Id="rId1" Type="http://schemas.openxmlformats.org/officeDocument/2006/relationships/themeOverride" Target="../theme/themeOverride4.xml"/><Relationship Id="rId5" Type="http://schemas.openxmlformats.org/officeDocument/2006/relationships/image" Target="../media/image49.jpeg"/><Relationship Id="rId4" Type="http://schemas.openxmlformats.org/officeDocument/2006/relationships/image" Target="../media/image2.jp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52.jpeg"/><Relationship Id="rId5" Type="http://schemas.openxmlformats.org/officeDocument/2006/relationships/image" Target="../media/image51.png"/><Relationship Id="rId4" Type="http://schemas.openxmlformats.org/officeDocument/2006/relationships/image" Target="../media/image50.jpe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5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hyperlink" Target="mailto:info@ezmetrology.com" TargetMode="External"/><Relationship Id="rId7" Type="http://schemas.openxmlformats.org/officeDocument/2006/relationships/hyperlink" Target="Academy.ezmetrology.com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portal.ezmetrology.com/" TargetMode="External"/><Relationship Id="rId5" Type="http://schemas.openxmlformats.org/officeDocument/2006/relationships/hyperlink" Target="http://www.ezmetrology.com/" TargetMode="External"/><Relationship Id="rId4" Type="http://schemas.openxmlformats.org/officeDocument/2006/relationships/hyperlink" Target="mailto:support@ezmetrology.com" TargetMode="Externa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png"/><Relationship Id="rId3" Type="http://schemas.openxmlformats.org/officeDocument/2006/relationships/image" Target="../media/image2.jpg"/><Relationship Id="rId7" Type="http://schemas.openxmlformats.org/officeDocument/2006/relationships/image" Target="../media/image59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58.png"/><Relationship Id="rId5" Type="http://schemas.openxmlformats.org/officeDocument/2006/relationships/image" Target="../media/image57.png"/><Relationship Id="rId4" Type="http://schemas.openxmlformats.org/officeDocument/2006/relationships/image" Target="../media/image56.jpe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D25C18D3-183D-4F77-8FF9-90BB1DBCD8A8}"/>
              </a:ext>
            </a:extLst>
          </p:cNvPr>
          <p:cNvSpPr txBox="1"/>
          <p:nvPr/>
        </p:nvSpPr>
        <p:spPr>
          <a:xfrm>
            <a:off x="4634847" y="2673930"/>
            <a:ext cx="3063659" cy="1138773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pPr marL="0" indent="0" algn="ctr">
              <a:buNone/>
            </a:pPr>
            <a:r>
              <a:rPr lang="en-US" sz="4000" b="1" err="1">
                <a:cs typeface="Arial"/>
              </a:rPr>
              <a:t>EZMetrology</a:t>
            </a:r>
          </a:p>
          <a:p>
            <a:pPr algn="ctr"/>
            <a:r>
              <a:rPr lang="en-US" sz="2800">
                <a:solidFill>
                  <a:srgbClr val="282828"/>
                </a:solidFill>
                <a:latin typeface="Bahnschrift"/>
              </a:rPr>
              <a:t>Audit Solution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A0A5D9E-1FE2-40D5-8DCF-7E771E93BC07}"/>
              </a:ext>
            </a:extLst>
          </p:cNvPr>
          <p:cNvSpPr txBox="1"/>
          <p:nvPr/>
        </p:nvSpPr>
        <p:spPr>
          <a:xfrm>
            <a:off x="3300051" y="4142078"/>
            <a:ext cx="55918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/>
              <a:t> Software solution for traceability and documentation of door closing efforts, inspection stations, and quality control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1481E674-C00D-41E3-B4FB-868CBFEA9BD8}"/>
              </a:ext>
            </a:extLst>
          </p:cNvPr>
          <p:cNvCxnSpPr>
            <a:cxnSpLocks/>
          </p:cNvCxnSpPr>
          <p:nvPr/>
        </p:nvCxnSpPr>
        <p:spPr>
          <a:xfrm>
            <a:off x="3141267" y="3977390"/>
            <a:ext cx="5909465" cy="0"/>
          </a:xfrm>
          <a:prstGeom prst="line">
            <a:avLst/>
          </a:prstGeom>
          <a:ln>
            <a:solidFill>
              <a:srgbClr val="C9D80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510611F2-70C7-98EE-8E5B-51B541529667}"/>
              </a:ext>
            </a:extLst>
          </p:cNvPr>
          <p:cNvSpPr txBox="1">
            <a:spLocks/>
          </p:cNvSpPr>
          <p:nvPr/>
        </p:nvSpPr>
        <p:spPr>
          <a:xfrm>
            <a:off x="8805884" y="6492874"/>
            <a:ext cx="149228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2023 EZMetrology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F63688A3-8749-47DE-1B20-CA06F253A06C}"/>
              </a:ext>
            </a:extLst>
          </p:cNvPr>
          <p:cNvSpPr txBox="1">
            <a:spLocks/>
          </p:cNvSpPr>
          <p:nvPr/>
        </p:nvSpPr>
        <p:spPr>
          <a:xfrm>
            <a:off x="5698626" y="6492875"/>
            <a:ext cx="936099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Confidential</a:t>
            </a:r>
            <a:endParaRPr lang="en-US" baseline="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14703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6632E133-60EC-42D6-B4E7-3697FB82AB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Index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03BB1BB-EE81-44DF-8271-FED2BF71B360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1419225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SEPP003,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2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E5CCAE4E-DAC3-45BE-B3CD-4066408CED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931510" y="1440413"/>
            <a:ext cx="4576348" cy="5047857"/>
          </a:xfrm>
        </p:spPr>
        <p:txBody>
          <a:bodyPr vert="horz" lIns="91440" tIns="45720" rIns="91440" bIns="45720" numCol="1" rtlCol="0" anchor="t">
            <a:normAutofit/>
          </a:bodyPr>
          <a:lstStyle/>
          <a:p>
            <a:pPr>
              <a:lnSpc>
                <a:spcPct val="150000"/>
              </a:lnSpc>
            </a:pPr>
            <a:r>
              <a:rPr lang="en-US" dirty="0"/>
              <a:t>Introduction</a:t>
            </a:r>
            <a:endParaRPr lang="en-US" b="1" dirty="0"/>
          </a:p>
          <a:p>
            <a:pPr>
              <a:lnSpc>
                <a:spcPct val="150000"/>
              </a:lnSpc>
            </a:pPr>
            <a:r>
              <a:rPr lang="en-US" dirty="0"/>
              <a:t>Sensor Compatibility</a:t>
            </a:r>
          </a:p>
          <a:p>
            <a:pPr>
              <a:lnSpc>
                <a:spcPct val="150000"/>
              </a:lnSpc>
            </a:pPr>
            <a:r>
              <a:rPr lang="en-US" dirty="0"/>
              <a:t>Application</a:t>
            </a:r>
          </a:p>
          <a:p>
            <a:pPr>
              <a:lnSpc>
                <a:spcPct val="150000"/>
              </a:lnSpc>
            </a:pPr>
            <a:r>
              <a:rPr lang="en-US" dirty="0"/>
              <a:t>Software Functions</a:t>
            </a:r>
          </a:p>
          <a:p>
            <a:pPr>
              <a:lnSpc>
                <a:spcPct val="150000"/>
              </a:lnSpc>
            </a:pPr>
            <a:r>
              <a:rPr lang="en-GB" dirty="0"/>
              <a:t>Training Plan</a:t>
            </a:r>
          </a:p>
          <a:p>
            <a:pPr>
              <a:lnSpc>
                <a:spcPct val="150000"/>
              </a:lnSpc>
            </a:pPr>
            <a:r>
              <a:rPr lang="en-GB" dirty="0"/>
              <a:t>Conclusion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316EEB1-CB4C-319D-CCDB-C2B74194BE4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07858" y="0"/>
            <a:ext cx="5669280" cy="6858000"/>
          </a:xfrm>
          <a:prstGeom prst="rect">
            <a:avLst/>
          </a:prstGeom>
        </p:spPr>
      </p:pic>
      <mc:AlternateContent xmlns:mc="http://schemas.openxmlformats.org/markup-compatibility/2006" xmlns:psez="http://schemas.microsoft.com/office/powerpoint/2016/sectionzoom">
        <mc:Choice Requires="psez">
          <p:graphicFrame>
            <p:nvGraphicFramePr>
              <p:cNvPr id="6" name="Section Zoom 5">
                <a:extLst>
                  <a:ext uri="{FF2B5EF4-FFF2-40B4-BE49-F238E27FC236}">
                    <a16:creationId xmlns:a16="http://schemas.microsoft.com/office/drawing/2014/main" id="{867BB37E-933D-90D3-1812-1D3C2583281D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861994022"/>
                  </p:ext>
                </p:extLst>
              </p:nvPr>
            </p:nvGraphicFramePr>
            <p:xfrm>
              <a:off x="1931510" y="4866894"/>
              <a:ext cx="3048000" cy="1714500"/>
            </p:xfrm>
            <a:graphic>
              <a:graphicData uri="http://schemas.microsoft.com/office/powerpoint/2016/sectionzoom">
                <psez:sectionZm>
                  <psez:sectionZmObj sectionId="{F6B24956-B447-45B8-8988-92822142DBC7}">
                    <psez:zmPr id="{EA66591A-597C-449C-A9B5-53995C2EFFF9}" transitionDur="1000">
                      <p166:blipFill xmlns:p166="http://schemas.microsoft.com/office/powerpoint/2016/6/main">
                        <a:blip r:embed="rId4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3048000" cy="1714500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ez:zmPr>
                  </psez:sectionZmObj>
                </psez:sectionZm>
              </a:graphicData>
            </a:graphic>
          </p:graphicFrame>
        </mc:Choice>
        <mc:Fallback xmlns="">
          <p:pic>
            <p:nvPicPr>
              <p:cNvPr id="6" name="Section Zoom 5">
                <a:hlinkClick r:id="rId5" action="ppaction://hlinksldjump"/>
                <a:extLst>
                  <a:ext uri="{FF2B5EF4-FFF2-40B4-BE49-F238E27FC236}">
                    <a16:creationId xmlns:a16="http://schemas.microsoft.com/office/drawing/2014/main" id="{867BB37E-933D-90D3-1812-1D3C2583281D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1931510" y="4866894"/>
                <a:ext cx="3048000" cy="1714500"/>
              </a:xfrm>
              <a:prstGeom prst="rect">
                <a:avLst/>
              </a:prstGeom>
              <a:ln w="3175">
                <a:solidFill>
                  <a:prstClr val="ltGray"/>
                </a:solidFill>
              </a:ln>
            </p:spPr>
          </p:pic>
        </mc:Fallback>
      </mc:AlternateContent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3F1D00D1-D355-AC14-BCEC-143C8186436C}"/>
              </a:ext>
            </a:extLst>
          </p:cNvPr>
          <p:cNvSpPr txBox="1">
            <a:spLocks/>
          </p:cNvSpPr>
          <p:nvPr/>
        </p:nvSpPr>
        <p:spPr>
          <a:xfrm>
            <a:off x="5458481" y="6504920"/>
            <a:ext cx="936099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Confidential</a:t>
            </a:r>
            <a:endParaRPr lang="en-US" baseline="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776904FB-7ED6-3855-EEB5-6B6AB2F35CC0}"/>
              </a:ext>
            </a:extLst>
          </p:cNvPr>
          <p:cNvSpPr txBox="1">
            <a:spLocks/>
          </p:cNvSpPr>
          <p:nvPr/>
        </p:nvSpPr>
        <p:spPr>
          <a:xfrm>
            <a:off x="10684858" y="6492875"/>
            <a:ext cx="149228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2023 EZMetrology</a:t>
            </a:r>
          </a:p>
        </p:txBody>
      </p:sp>
    </p:spTree>
    <p:extLst>
      <p:ext uri="{BB962C8B-B14F-4D97-AF65-F5344CB8AC3E}">
        <p14:creationId xmlns:p14="http://schemas.microsoft.com/office/powerpoint/2010/main" val="32602922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EC607221-669D-41D8-B83F-9D125F5F19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01130" y="2973786"/>
            <a:ext cx="3096423" cy="686099"/>
          </a:xfrm>
        </p:spPr>
        <p:txBody>
          <a:bodyPr vert="horz" lIns="91440" tIns="45720" rIns="91440" bIns="45720" numCol="1" rtlCol="0" anchor="ctr">
            <a:noAutofit/>
          </a:bodyPr>
          <a:lstStyle/>
          <a:p>
            <a:r>
              <a:rPr lang="en-US" sz="3200" dirty="0"/>
              <a:t>1. Introduction</a:t>
            </a:r>
            <a:endParaRPr lang="en-US" sz="3100" dirty="0">
              <a:latin typeface="Bahnschrift SemiBold"/>
              <a:cs typeface="Arial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00D10DB-0252-4A5C-84B7-64F0EF0433B7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1327785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SEPP003,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3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15DF2E52-8E38-A31A-82B3-AE61818E8D58}"/>
              </a:ext>
            </a:extLst>
          </p:cNvPr>
          <p:cNvSpPr txBox="1">
            <a:spLocks/>
          </p:cNvSpPr>
          <p:nvPr/>
        </p:nvSpPr>
        <p:spPr>
          <a:xfrm>
            <a:off x="5698626" y="6492875"/>
            <a:ext cx="936099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Confidential</a:t>
            </a:r>
            <a:endParaRPr lang="en-US" baseline="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BB6C3870-4322-E32E-2B66-1B1E59B961E4}"/>
              </a:ext>
            </a:extLst>
          </p:cNvPr>
          <p:cNvSpPr txBox="1">
            <a:spLocks/>
          </p:cNvSpPr>
          <p:nvPr/>
        </p:nvSpPr>
        <p:spPr>
          <a:xfrm>
            <a:off x="9280930" y="6497493"/>
            <a:ext cx="149228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2023 EZMetrology</a:t>
            </a:r>
          </a:p>
        </p:txBody>
      </p:sp>
    </p:spTree>
    <p:extLst>
      <p:ext uri="{BB962C8B-B14F-4D97-AF65-F5344CB8AC3E}">
        <p14:creationId xmlns:p14="http://schemas.microsoft.com/office/powerpoint/2010/main" val="8670953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54711007-509B-46F2-94A0-30111F5D03D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34862" y="1396961"/>
            <a:ext cx="5065324" cy="5459283"/>
          </a:xfrm>
        </p:spPr>
        <p:txBody>
          <a:bodyPr vert="horz" lIns="91440" tIns="45720" rIns="91440" bIns="45720" numCol="1" rtlCol="0" anchor="t">
            <a:normAutofit/>
          </a:bodyPr>
          <a:lstStyle/>
          <a:p>
            <a:pPr marL="182880" lvl="1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</a:pPr>
            <a:endParaRPr lang="en-US" b="1" dirty="0"/>
          </a:p>
          <a:p>
            <a:pPr marL="182880" lvl="1">
              <a:lnSpc>
                <a:spcPct val="100000"/>
              </a:lnSpc>
              <a:spcBef>
                <a:spcPts val="600"/>
              </a:spcBef>
            </a:pPr>
            <a:r>
              <a:rPr lang="en-US" sz="1400" b="1" dirty="0"/>
              <a:t>Audit </a:t>
            </a:r>
            <a:r>
              <a:rPr lang="en-US" sz="1400" dirty="0"/>
              <a:t>software uses any or all devices to take high-fidelity measurements during the closing of a door. </a:t>
            </a:r>
          </a:p>
          <a:p>
            <a:pPr marL="182880" lvl="1">
              <a:lnSpc>
                <a:spcPct val="100000"/>
              </a:lnSpc>
              <a:spcBef>
                <a:spcPts val="600"/>
              </a:spcBef>
            </a:pPr>
            <a:endParaRPr lang="en-US" sz="1400" dirty="0"/>
          </a:p>
          <a:p>
            <a:pPr marL="182880" lvl="1">
              <a:lnSpc>
                <a:spcPct val="100000"/>
              </a:lnSpc>
              <a:spcBef>
                <a:spcPts val="600"/>
              </a:spcBef>
            </a:pPr>
            <a:r>
              <a:rPr lang="en-US" sz="1400" dirty="0"/>
              <a:t>The software platform will track</a:t>
            </a:r>
            <a:r>
              <a:rPr lang="en-US" sz="1400" b="1" dirty="0"/>
              <a:t> speed</a:t>
            </a:r>
            <a:r>
              <a:rPr lang="en-US" sz="1400" dirty="0"/>
              <a:t> and </a:t>
            </a:r>
            <a:r>
              <a:rPr lang="en-US" sz="1400" b="1" dirty="0"/>
              <a:t>force</a:t>
            </a:r>
            <a:r>
              <a:rPr lang="en-US" sz="1400" dirty="0"/>
              <a:t> curves along with </a:t>
            </a:r>
            <a:r>
              <a:rPr lang="en-US" sz="1400" b="1" dirty="0"/>
              <a:t>pressure</a:t>
            </a:r>
            <a:r>
              <a:rPr lang="en-US" sz="1400" dirty="0"/>
              <a:t> for a comprehensive look at the interactions of a door. The active database associates the data with a VIN number and door location for traceability.</a:t>
            </a:r>
          </a:p>
          <a:p>
            <a:pPr marL="182880" lvl="1" indent="0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endParaRPr lang="en-US" sz="1400" dirty="0"/>
          </a:p>
          <a:p>
            <a:pPr marL="182880" lvl="1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</a:pPr>
            <a:r>
              <a:rPr lang="en-US" sz="1400" dirty="0"/>
              <a:t>Audit Software has been used at many OEM’s NVH, benchmarking, and quality stations, helping them to improve their door quality over the years. </a:t>
            </a:r>
          </a:p>
          <a:p>
            <a:pPr marL="182880" lvl="1">
              <a:lnSpc>
                <a:spcPct val="100000"/>
              </a:lnSpc>
              <a:spcBef>
                <a:spcPts val="600"/>
              </a:spcBef>
            </a:pPr>
            <a:endParaRPr lang="en-US" sz="1400" dirty="0"/>
          </a:p>
          <a:p>
            <a:pPr marL="182880" lvl="1">
              <a:lnSpc>
                <a:spcPct val="100000"/>
              </a:lnSpc>
              <a:spcBef>
                <a:spcPts val="600"/>
              </a:spcBef>
            </a:pPr>
            <a:endParaRPr lang="en-US" sz="1400" dirty="0"/>
          </a:p>
          <a:p>
            <a:pPr marL="182880" lvl="1" indent="0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endParaRPr lang="en-US" sz="2000" dirty="0"/>
          </a:p>
          <a:p>
            <a:pPr marL="182880" lvl="1" indent="0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r>
              <a:rPr lang="en-US" dirty="0"/>
              <a:t>			</a:t>
            </a: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752810E6-935B-470E-9EEB-344E067DB7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1. Introduction</a:t>
            </a:r>
            <a:endParaRPr lang="en-US">
              <a:solidFill>
                <a:srgbClr val="C8D82D"/>
              </a:solidFill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BDF3A5C2-2A3B-40BD-A3F1-1B61C131ACC5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/>
              <a:t>1.1 Audit Solution</a:t>
            </a:r>
          </a:p>
        </p:txBody>
      </p:sp>
      <p:sp>
        <p:nvSpPr>
          <p:cNvPr id="8" name="Footer Placeholder 2">
            <a:extLst>
              <a:ext uri="{FF2B5EF4-FFF2-40B4-BE49-F238E27FC236}">
                <a16:creationId xmlns:a16="http://schemas.microsoft.com/office/drawing/2014/main" id="{BA212731-3472-4F61-8CA9-D051E8EF3FDF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1467518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SEPP003,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4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271A6E3-BF98-13B3-9718-AA0C5D78710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02828" y="1581912"/>
            <a:ext cx="5676900" cy="3200400"/>
          </a:xfrm>
          <a:prstGeom prst="rect">
            <a:avLst/>
          </a:prstGeom>
        </p:spPr>
      </p:pic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5F37384D-B20A-0054-B4E1-BFF66CE8AF78}"/>
              </a:ext>
            </a:extLst>
          </p:cNvPr>
          <p:cNvSpPr txBox="1">
            <a:spLocks/>
          </p:cNvSpPr>
          <p:nvPr/>
        </p:nvSpPr>
        <p:spPr>
          <a:xfrm>
            <a:off x="5698626" y="6492875"/>
            <a:ext cx="936099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Confidential</a:t>
            </a:r>
            <a:endParaRPr lang="en-US" baseline="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1B9EC3A2-2BC5-8C09-BE15-EBFECF448D4C}"/>
              </a:ext>
            </a:extLst>
          </p:cNvPr>
          <p:cNvSpPr txBox="1">
            <a:spLocks/>
          </p:cNvSpPr>
          <p:nvPr/>
        </p:nvSpPr>
        <p:spPr>
          <a:xfrm>
            <a:off x="10684858" y="6492875"/>
            <a:ext cx="149228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2023 EZMetrology</a:t>
            </a:r>
          </a:p>
        </p:txBody>
      </p:sp>
    </p:spTree>
    <p:extLst>
      <p:ext uri="{BB962C8B-B14F-4D97-AF65-F5344CB8AC3E}">
        <p14:creationId xmlns:p14="http://schemas.microsoft.com/office/powerpoint/2010/main" val="6624287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54711007-509B-46F2-94A0-30111F5D03D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42260" y="1366523"/>
            <a:ext cx="7096646" cy="5492734"/>
          </a:xfrm>
        </p:spPr>
        <p:txBody>
          <a:bodyPr vert="horz" lIns="91440" tIns="45720" rIns="91440" bIns="45720" numCol="1" rtlCol="0" anchor="t">
            <a:normAutofit/>
          </a:bodyPr>
          <a:lstStyle/>
          <a:p>
            <a:pPr marL="182880" lvl="1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</a:pPr>
            <a:endParaRPr lang="en-US" sz="2000" b="1" dirty="0"/>
          </a:p>
          <a:p>
            <a:pPr marL="182880" lvl="1">
              <a:lnSpc>
                <a:spcPct val="100000"/>
              </a:lnSpc>
              <a:spcBef>
                <a:spcPts val="600"/>
              </a:spcBef>
            </a:pPr>
            <a:r>
              <a:rPr lang="en-US" sz="1400" b="1" dirty="0"/>
              <a:t>Audit</a:t>
            </a:r>
            <a:r>
              <a:rPr lang="en-US" sz="1400" dirty="0"/>
              <a:t> is equipped with top-notch technology to comply with different engineering analysis.</a:t>
            </a:r>
          </a:p>
          <a:p>
            <a:pPr>
              <a:defRPr/>
            </a:pPr>
            <a:r>
              <a:rPr lang="en-US" sz="1400" dirty="0">
                <a:solidFill>
                  <a:srgbClr val="B4C10F"/>
                </a:solidFill>
                <a:latin typeface="Bahnschrift"/>
              </a:rPr>
              <a:t>NVH Study</a:t>
            </a:r>
            <a:endParaRPr lang="en-US" sz="1400" dirty="0">
              <a:solidFill>
                <a:srgbClr val="B4C10F"/>
              </a:solidFill>
              <a:ea typeface="+mn-lt"/>
              <a:cs typeface="+mn-lt"/>
            </a:endParaRPr>
          </a:p>
          <a:p>
            <a:pPr marL="0" indent="0">
              <a:buNone/>
              <a:defRPr/>
            </a:pPr>
            <a:r>
              <a:rPr lang="en-US" sz="1400" dirty="0">
                <a:solidFill>
                  <a:srgbClr val="282828"/>
                </a:solidFill>
                <a:ea typeface="+mn-lt"/>
                <a:cs typeface="+mn-lt"/>
              </a:rPr>
              <a:t>A vehicle’s noise and vibration characteristics are becoming more important with the rise of electric vehicles. All door kit devices have unique features to analyze each impact factor and contributor.</a:t>
            </a:r>
            <a:endParaRPr lang="en-US" sz="1400" dirty="0">
              <a:latin typeface="Bahnschrift"/>
            </a:endParaRPr>
          </a:p>
          <a:p>
            <a:pPr marL="0" indent="0">
              <a:buNone/>
              <a:defRPr/>
            </a:pPr>
            <a:r>
              <a:rPr lang="en-US" sz="1400" dirty="0">
                <a:solidFill>
                  <a:srgbClr val="B4C10F"/>
                </a:solidFill>
              </a:rPr>
              <a:t>B.   Benchmarking   </a:t>
            </a:r>
          </a:p>
          <a:p>
            <a:pPr marL="0" indent="0">
              <a:buNone/>
              <a:defRPr/>
            </a:pPr>
            <a:r>
              <a:rPr lang="en-US" sz="1400" dirty="0">
                <a:solidFill>
                  <a:srgbClr val="282828"/>
                </a:solidFill>
              </a:rPr>
              <a:t>Different models/doors can be measured and reported in the Audit software. Also, contribution studies can be made easily and recorded in the Audit software.</a:t>
            </a:r>
          </a:p>
          <a:p>
            <a:pPr marL="0" indent="0">
              <a:buNone/>
              <a:defRPr/>
            </a:pPr>
            <a:r>
              <a:rPr lang="en-US" sz="1400" dirty="0">
                <a:solidFill>
                  <a:srgbClr val="B4C10F"/>
                </a:solidFill>
              </a:rPr>
              <a:t>C.   Line Sampling 	 </a:t>
            </a:r>
          </a:p>
          <a:p>
            <a:pPr marL="0" indent="0">
              <a:buNone/>
              <a:defRPr/>
            </a:pPr>
            <a:r>
              <a:rPr lang="en-US" sz="1400" dirty="0">
                <a:solidFill>
                  <a:srgbClr val="282828"/>
                </a:solidFill>
              </a:rPr>
              <a:t>Weekly or monthly,  a sequence of cars can be </a:t>
            </a:r>
            <a:r>
              <a:rPr lang="tr-TR" sz="1400" dirty="0">
                <a:solidFill>
                  <a:srgbClr val="282828"/>
                </a:solidFill>
              </a:rPr>
              <a:t>processed in the </a:t>
            </a:r>
            <a:r>
              <a:rPr lang="en-US" sz="1400" dirty="0">
                <a:solidFill>
                  <a:srgbClr val="282828"/>
                </a:solidFill>
              </a:rPr>
              <a:t>Audit Station and doors can be tested via </a:t>
            </a:r>
            <a:r>
              <a:rPr lang="en-US" sz="1400" dirty="0" err="1">
                <a:solidFill>
                  <a:srgbClr val="282828"/>
                </a:solidFill>
              </a:rPr>
              <a:t>EZDoorkit</a:t>
            </a:r>
            <a:r>
              <a:rPr lang="en-US" sz="1400" dirty="0">
                <a:solidFill>
                  <a:srgbClr val="282828"/>
                </a:solidFill>
              </a:rPr>
              <a:t> and Audit software</a:t>
            </a:r>
            <a:r>
              <a:rPr lang="en-US" sz="1400" dirty="0"/>
              <a:t>.</a:t>
            </a:r>
          </a:p>
          <a:p>
            <a:pPr lvl="1">
              <a:defRPr/>
            </a:pPr>
            <a:endParaRPr lang="en-US" dirty="0"/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AutoNum type="alphaUcPeriod"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C9D803"/>
              </a:solidFill>
              <a:effectLst/>
              <a:uLnTx/>
              <a:uFillTx/>
              <a:latin typeface="Bahnschrift"/>
              <a:ea typeface="+mn-ea"/>
              <a:cs typeface="+mn-cs"/>
            </a:endParaRPr>
          </a:p>
          <a:p>
            <a:pPr marL="182880" lvl="1" indent="0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endParaRPr lang="en-US" sz="2000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6179F29-52E1-4B74-AB8F-5B03B3D2CD7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1295741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SEPP003,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5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752810E6-935B-470E-9EEB-344E067DB7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1. Introduction</a:t>
            </a:r>
            <a:endParaRPr lang="en-US">
              <a:solidFill>
                <a:srgbClr val="C8D82D"/>
              </a:solidFill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BDF3A5C2-2A3B-40BD-A3F1-1B61C131ACC5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/>
              <a:t>1.2 Focus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443D1AE-AC4A-4D91-BB9C-5C9473510EAC}"/>
              </a:ext>
            </a:extLst>
          </p:cNvPr>
          <p:cNvSpPr txBox="1"/>
          <p:nvPr/>
        </p:nvSpPr>
        <p:spPr>
          <a:xfrm>
            <a:off x="8627854" y="1948400"/>
            <a:ext cx="1918567" cy="276999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en-US" sz="1200">
                <a:solidFill>
                  <a:srgbClr val="282828"/>
                </a:solidFill>
              </a:rPr>
              <a:t>NVH Studies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1448E12-0210-4A84-BFA2-A0E48B4C5A05}"/>
              </a:ext>
            </a:extLst>
          </p:cNvPr>
          <p:cNvSpPr txBox="1"/>
          <p:nvPr/>
        </p:nvSpPr>
        <p:spPr>
          <a:xfrm>
            <a:off x="8623672" y="3997394"/>
            <a:ext cx="1918567" cy="276999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>
            <a:defPPr>
              <a:defRPr lang="en-US"/>
            </a:defPPr>
            <a:lvl1pPr>
              <a:defRPr sz="1700">
                <a:solidFill>
                  <a:srgbClr val="282828"/>
                </a:solidFill>
              </a:defRPr>
            </a:lvl1pPr>
          </a:lstStyle>
          <a:p>
            <a:r>
              <a:rPr lang="en-US" sz="1200"/>
              <a:t>Benchmarking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FCB0140-10ED-4A66-9FB1-B4917FD88ABC}"/>
              </a:ext>
            </a:extLst>
          </p:cNvPr>
          <p:cNvSpPr txBox="1"/>
          <p:nvPr/>
        </p:nvSpPr>
        <p:spPr>
          <a:xfrm>
            <a:off x="8669486" y="6336491"/>
            <a:ext cx="2045798" cy="276999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>
            <a:defPPr>
              <a:defRPr lang="en-US"/>
            </a:defPPr>
            <a:lvl1pPr>
              <a:defRPr sz="1700">
                <a:solidFill>
                  <a:srgbClr val="282828"/>
                </a:solidFill>
              </a:defRPr>
            </a:lvl1pPr>
          </a:lstStyle>
          <a:p>
            <a:r>
              <a:rPr lang="en-US" sz="1200"/>
              <a:t>Audit Stations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828A35F-CDBE-F24C-6F43-8545B85D4B4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47760" y="-39745"/>
            <a:ext cx="3444240" cy="200406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4DA89AEE-F1B5-17C4-D48E-72D112D5659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18923" y="2252414"/>
            <a:ext cx="3444240" cy="174498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5AFA5D9-F7EB-9D7A-C2F5-3C8829BD602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764643" y="4308668"/>
            <a:ext cx="3398520" cy="2004060"/>
          </a:xfrm>
          <a:prstGeom prst="rect">
            <a:avLst/>
          </a:prstGeom>
        </p:spPr>
      </p:pic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7C108A2A-E104-09E7-8431-4F921863700C}"/>
              </a:ext>
            </a:extLst>
          </p:cNvPr>
          <p:cNvSpPr txBox="1">
            <a:spLocks/>
          </p:cNvSpPr>
          <p:nvPr/>
        </p:nvSpPr>
        <p:spPr>
          <a:xfrm>
            <a:off x="5698626" y="6492875"/>
            <a:ext cx="936099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Confidential</a:t>
            </a:r>
            <a:endParaRPr lang="en-US" baseline="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90D49BC5-6670-8C59-AF4D-278DCA82C9EE}"/>
              </a:ext>
            </a:extLst>
          </p:cNvPr>
          <p:cNvSpPr txBox="1">
            <a:spLocks/>
          </p:cNvSpPr>
          <p:nvPr/>
        </p:nvSpPr>
        <p:spPr>
          <a:xfrm>
            <a:off x="10684858" y="6492875"/>
            <a:ext cx="149228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2023 EZMetrology</a:t>
            </a:r>
          </a:p>
        </p:txBody>
      </p:sp>
    </p:spTree>
    <p:extLst>
      <p:ext uri="{BB962C8B-B14F-4D97-AF65-F5344CB8AC3E}">
        <p14:creationId xmlns:p14="http://schemas.microsoft.com/office/powerpoint/2010/main" val="28960743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54711007-509B-46F2-94A0-30111F5D03D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29268" y="1413140"/>
            <a:ext cx="7615238" cy="5428510"/>
          </a:xfrm>
        </p:spPr>
        <p:txBody>
          <a:bodyPr vert="horz" lIns="91440" tIns="45720" rIns="91440" bIns="45720" numCol="1" rtlCol="0" anchor="t">
            <a:normAutofit/>
          </a:bodyPr>
          <a:lstStyle/>
          <a:p>
            <a:pPr marL="182880" lvl="1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</a:pPr>
            <a:endParaRPr lang="en-US" b="1" dirty="0"/>
          </a:p>
          <a:p>
            <a:pPr marL="182880" lvl="1">
              <a:lnSpc>
                <a:spcPct val="100000"/>
              </a:lnSpc>
              <a:spcBef>
                <a:spcPts val="600"/>
              </a:spcBef>
            </a:pPr>
            <a:r>
              <a:rPr lang="en-US" sz="1400" b="1" dirty="0"/>
              <a:t>Audit</a:t>
            </a:r>
            <a:r>
              <a:rPr lang="en-US" sz="1400" dirty="0"/>
              <a:t> has many features which make door closures testing easier and efficient. </a:t>
            </a:r>
          </a:p>
          <a:p>
            <a:pPr marL="182880" lvl="1" indent="0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r>
              <a:rPr lang="en-US" sz="1400" dirty="0"/>
              <a:t>The software has improved over many years of experience, including these features:</a:t>
            </a:r>
          </a:p>
          <a:p>
            <a:pPr marL="182880" lvl="1">
              <a:lnSpc>
                <a:spcPct val="100000"/>
              </a:lnSpc>
              <a:spcBef>
                <a:spcPts val="600"/>
              </a:spcBef>
              <a:defRPr/>
            </a:pPr>
            <a:endParaRPr lang="en-US" sz="1400" dirty="0">
              <a:latin typeface="Bahnschrift"/>
            </a:endParaRP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Real-time visual graphic </a:t>
            </a:r>
            <a:r>
              <a:rPr lang="en-US" sz="1400" dirty="0">
                <a:solidFill>
                  <a:schemeClr val="tx2"/>
                </a:solidFill>
                <a:latin typeface="Bahnschrift"/>
              </a:rPr>
              <a:t>measurement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 display</a:t>
            </a:r>
            <a:r>
              <a:rPr lang="en-US" sz="1400" dirty="0">
                <a:solidFill>
                  <a:schemeClr val="tx2"/>
                </a:solidFill>
                <a:latin typeface="Bahnschrift"/>
              </a:rPr>
              <a:t> </a:t>
            </a:r>
            <a:endParaRPr lang="en-US" sz="14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Bahnschrift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1400" dirty="0">
                <a:solidFill>
                  <a:schemeClr val="tx2"/>
                </a:solidFill>
              </a:rPr>
              <a:t>Red/light green/dark green and  closed/not closed evaluation 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1400" dirty="0">
                <a:solidFill>
                  <a:schemeClr val="tx2"/>
                </a:solidFill>
              </a:rPr>
              <a:t>Easy-to-use interface for changing device settings, modes, units and tolerances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1400" dirty="0">
                <a:solidFill>
                  <a:schemeClr val="tx2"/>
                </a:solidFill>
              </a:rPr>
              <a:t>Different graphs presenting the measurement data for analysis:</a:t>
            </a:r>
          </a:p>
          <a:p>
            <a:pPr marL="742950" lvl="1" indent="-285750">
              <a:lnSpc>
                <a:spcPct val="150000"/>
              </a:lnSpc>
              <a:buSzPct val="70000"/>
              <a:buFont typeface="Wingdings" panose="05000000000000000000" pitchFamily="2" charset="2"/>
              <a:buChar char="Ø"/>
              <a:defRPr/>
            </a:pPr>
            <a:r>
              <a:rPr lang="en-US" sz="1400" dirty="0">
                <a:solidFill>
                  <a:schemeClr val="tx2"/>
                </a:solidFill>
              </a:rPr>
              <a:t>Force/time, force/angle, speed/time, speed/angle, air pressure rise and drop/time, EZEnergy measurement points, EZSpeed measurement points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1400" dirty="0">
                <a:solidFill>
                  <a:schemeClr val="tx2"/>
                </a:solidFill>
              </a:rPr>
              <a:t>Synchronized multiple device support; EZSpeed, EZEnergy, Pinch and EZPressure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1400" dirty="0">
                <a:solidFill>
                  <a:schemeClr val="tx2"/>
                </a:solidFill>
              </a:rPr>
              <a:t>Configurable charts for comparison and exporting</a:t>
            </a:r>
          </a:p>
          <a:p>
            <a:pPr lvl="1">
              <a:defRPr/>
            </a:pPr>
            <a:r>
              <a:rPr lang="en-US" dirty="0"/>
              <a:t>	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AutoNum type="alphaUcPeriod"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C9D803"/>
              </a:solidFill>
              <a:effectLst/>
              <a:uLnTx/>
              <a:uFillTx/>
              <a:latin typeface="Bahnschrift"/>
              <a:ea typeface="+mn-ea"/>
              <a:cs typeface="+mn-cs"/>
            </a:endParaRPr>
          </a:p>
          <a:p>
            <a:pPr marL="182880" lvl="1" indent="0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endParaRPr lang="en-US" sz="2000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6179F29-52E1-4B74-AB8F-5B03B3D2CD7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SEPP003,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6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752810E6-935B-470E-9EEB-344E067DB7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1. Introduction</a:t>
            </a:r>
            <a:endParaRPr lang="en-US" dirty="0">
              <a:solidFill>
                <a:srgbClr val="C8D82D"/>
              </a:solidFill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BDF3A5C2-2A3B-40BD-A3F1-1B61C131ACC5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en-US"/>
              <a:t>1.3 features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97608F4-ACC2-032D-D143-D777A9B586F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33460" y="-140970"/>
            <a:ext cx="3558540" cy="211074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CE9D52AF-D230-8344-E500-A2C9655F506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633460" y="2108095"/>
            <a:ext cx="3558540" cy="201930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41204AFE-1998-F448-AEA0-9FF08DC323A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633460" y="4219822"/>
            <a:ext cx="3535680" cy="2225040"/>
          </a:xfrm>
          <a:prstGeom prst="rect">
            <a:avLst/>
          </a:prstGeom>
        </p:spPr>
      </p:pic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2ABE86A4-24C4-5AB5-255C-9A2CE760C677}"/>
              </a:ext>
            </a:extLst>
          </p:cNvPr>
          <p:cNvSpPr txBox="1">
            <a:spLocks/>
          </p:cNvSpPr>
          <p:nvPr/>
        </p:nvSpPr>
        <p:spPr>
          <a:xfrm>
            <a:off x="5698626" y="6492875"/>
            <a:ext cx="936099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Confidential</a:t>
            </a:r>
            <a:endParaRPr lang="en-US" baseline="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D32659AA-6A53-63DA-ADF2-8FC819D44592}"/>
              </a:ext>
            </a:extLst>
          </p:cNvPr>
          <p:cNvSpPr txBox="1">
            <a:spLocks/>
          </p:cNvSpPr>
          <p:nvPr/>
        </p:nvSpPr>
        <p:spPr>
          <a:xfrm>
            <a:off x="10684858" y="6492875"/>
            <a:ext cx="149228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2023 EZMetrology</a:t>
            </a:r>
          </a:p>
        </p:txBody>
      </p:sp>
    </p:spTree>
    <p:extLst>
      <p:ext uri="{BB962C8B-B14F-4D97-AF65-F5344CB8AC3E}">
        <p14:creationId xmlns:p14="http://schemas.microsoft.com/office/powerpoint/2010/main" val="24206749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EC607221-669D-41D8-B83F-9D125F5F19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66345" y="2560801"/>
            <a:ext cx="4448676" cy="686099"/>
          </a:xfrm>
        </p:spPr>
        <p:txBody>
          <a:bodyPr vert="horz" lIns="91440" tIns="45720" rIns="91440" bIns="45720" numCol="1" rtlCol="0" anchor="ctr">
            <a:noAutofit/>
          </a:bodyPr>
          <a:lstStyle/>
          <a:p>
            <a:r>
              <a:rPr lang="en-US" sz="3200" dirty="0"/>
              <a:t>2. Sensor </a:t>
            </a:r>
            <a:r>
              <a:rPr lang="en-GB" sz="3200" b="1" dirty="0">
                <a:cs typeface="Arial"/>
              </a:rPr>
              <a:t>Compatibility</a:t>
            </a:r>
            <a:endParaRPr lang="en-US" sz="3200" dirty="0">
              <a:solidFill>
                <a:srgbClr val="C8D82D"/>
              </a:solidFill>
              <a:cs typeface="Arial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00D10DB-0252-4A5C-84B7-64F0EF0433B7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1419225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SEPP003,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7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D2E71834-A855-6B60-8181-2151D1511AC9}"/>
              </a:ext>
            </a:extLst>
          </p:cNvPr>
          <p:cNvSpPr txBox="1">
            <a:spLocks/>
          </p:cNvSpPr>
          <p:nvPr/>
        </p:nvSpPr>
        <p:spPr>
          <a:xfrm>
            <a:off x="5698626" y="6492875"/>
            <a:ext cx="936099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Confidential</a:t>
            </a:r>
            <a:endParaRPr lang="en-US" baseline="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9E61E61F-A4B5-9DF5-ADFC-44B9683AB5A6}"/>
              </a:ext>
            </a:extLst>
          </p:cNvPr>
          <p:cNvSpPr txBox="1">
            <a:spLocks/>
          </p:cNvSpPr>
          <p:nvPr/>
        </p:nvSpPr>
        <p:spPr>
          <a:xfrm>
            <a:off x="9280930" y="6497493"/>
            <a:ext cx="149228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2023 EZMetrology</a:t>
            </a:r>
          </a:p>
        </p:txBody>
      </p:sp>
    </p:spTree>
    <p:extLst>
      <p:ext uri="{BB962C8B-B14F-4D97-AF65-F5344CB8AC3E}">
        <p14:creationId xmlns:p14="http://schemas.microsoft.com/office/powerpoint/2010/main" val="422687706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09B31523-3E91-8117-0FF7-ADD2FA611BF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07641" y="2739750"/>
            <a:ext cx="2682240" cy="3703320"/>
          </a:xfrm>
          <a:prstGeom prst="rect">
            <a:avLst/>
          </a:prstGeom>
        </p:spPr>
      </p:pic>
      <p:sp>
        <p:nvSpPr>
          <p:cNvPr id="7" name="Title 6">
            <a:extLst>
              <a:ext uri="{FF2B5EF4-FFF2-40B4-BE49-F238E27FC236}">
                <a16:creationId xmlns:a16="http://schemas.microsoft.com/office/drawing/2014/main" id="{752810E6-935B-470E-9EEB-344E067DB7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2. Sensor compatibility</a:t>
            </a:r>
            <a:endParaRPr lang="en-US">
              <a:solidFill>
                <a:srgbClr val="C8D82D"/>
              </a:solidFill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BDF3A5C2-2A3B-40BD-A3F1-1B61C131ACC5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2.1 Devices/EZSpeed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6179F29-52E1-4B74-AB8F-5B03B3D2CD7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1371378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SEPP003,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8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54711007-509B-46F2-94A0-30111F5D03DE}"/>
              </a:ext>
            </a:extLst>
          </p:cNvPr>
          <p:cNvSpPr>
            <a:spLocks noGrp="1"/>
          </p:cNvSpPr>
          <p:nvPr>
            <p:ph sz="half" idx="11"/>
          </p:nvPr>
        </p:nvSpPr>
        <p:spPr>
          <a:xfrm>
            <a:off x="1147673" y="1414163"/>
            <a:ext cx="11042208" cy="4833742"/>
          </a:xfrm>
        </p:spPr>
        <p:txBody>
          <a:bodyPr vert="horz" lIns="91440" tIns="45720" rIns="91440" bIns="45720" numCol="1" rtlCol="0" anchor="t">
            <a:normAutofit/>
          </a:bodyPr>
          <a:lstStyle/>
          <a:p>
            <a:pPr marL="182880" lvl="1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</a:pPr>
            <a:endParaRPr lang="en-US" b="1" dirty="0"/>
          </a:p>
          <a:p>
            <a:pPr marL="182880" lvl="1">
              <a:lnSpc>
                <a:spcPct val="100000"/>
              </a:lnSpc>
              <a:spcBef>
                <a:spcPts val="600"/>
              </a:spcBef>
            </a:pPr>
            <a:r>
              <a:rPr lang="en-US" sz="1400" b="1" dirty="0"/>
              <a:t>Audit</a:t>
            </a:r>
            <a:r>
              <a:rPr lang="en-US" sz="1400" dirty="0"/>
              <a:t> can be used with three different devices based on the metric requirements. </a:t>
            </a:r>
          </a:p>
          <a:p>
            <a:pPr marL="0" lvl="1">
              <a:spcBef>
                <a:spcPts val="1000"/>
              </a:spcBef>
              <a:defRPr/>
            </a:pPr>
            <a:r>
              <a:rPr lang="en-US" sz="1400" dirty="0">
                <a:solidFill>
                  <a:srgbClr val="B4C10F"/>
                </a:solidFill>
                <a:latin typeface="Bahnschrift"/>
              </a:rPr>
              <a:t>  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B4C10F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EZSpeed</a:t>
            </a:r>
            <a:r>
              <a:rPr lang="en-US" sz="1400" dirty="0">
                <a:solidFill>
                  <a:srgbClr val="B4C10F"/>
                </a:solidFill>
                <a:latin typeface="Bahnschrift"/>
              </a:rPr>
              <a:t>:</a:t>
            </a:r>
          </a:p>
          <a:p>
            <a:pPr marL="342900" lvl="1" indent="-342900"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r>
              <a:rPr lang="en-US" sz="1400" dirty="0">
                <a:solidFill>
                  <a:schemeClr val="tx1"/>
                </a:solidFill>
              </a:rPr>
              <a:t>Records all </a:t>
            </a:r>
            <a:r>
              <a:rPr lang="en-US" sz="1400" b="1" dirty="0">
                <a:solidFill>
                  <a:schemeClr val="tx1"/>
                </a:solidFill>
              </a:rPr>
              <a:t>Minimum Closing Speeds</a:t>
            </a:r>
          </a:p>
          <a:p>
            <a:pPr marL="342900" lvl="1" indent="-342900"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r>
              <a:rPr lang="en-US" sz="1400" dirty="0">
                <a:solidFill>
                  <a:schemeClr val="tx1"/>
                </a:solidFill>
              </a:rPr>
              <a:t>All speed data can be sent live to Audit software</a:t>
            </a:r>
          </a:p>
          <a:p>
            <a:pPr marL="342900" lvl="1" indent="-342900"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r>
              <a:rPr lang="en-US" sz="1400" dirty="0">
                <a:solidFill>
                  <a:schemeClr val="tx1"/>
                </a:solidFill>
              </a:rPr>
              <a:t>All door types can be measured</a:t>
            </a:r>
          </a:p>
          <a:p>
            <a:pPr marL="342900" lvl="1" indent="-342900"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r>
              <a:rPr lang="en-US" sz="1400" dirty="0">
                <a:solidFill>
                  <a:schemeClr val="tx1"/>
                </a:solidFill>
              </a:rPr>
              <a:t>Bluetooth or Wi-Fi device options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endParaRPr lang="en-US" dirty="0"/>
          </a:p>
          <a:p>
            <a:pPr lvl="1">
              <a:defRPr/>
            </a:pPr>
            <a:endParaRPr lang="en-US" dirty="0"/>
          </a:p>
          <a:p>
            <a:pPr lvl="1">
              <a:defRPr/>
            </a:pPr>
            <a:endParaRPr lang="en-US" dirty="0"/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AutoNum type="alphaUcPeriod"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C9D803"/>
              </a:solidFill>
              <a:effectLst/>
              <a:uLnTx/>
              <a:uFillTx/>
              <a:latin typeface="Bahnschrift"/>
              <a:ea typeface="+mn-ea"/>
              <a:cs typeface="+mn-cs"/>
            </a:endParaRPr>
          </a:p>
          <a:p>
            <a:pPr marL="182880" lvl="1" indent="0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endParaRPr lang="en-US" sz="2000" dirty="0"/>
          </a:p>
        </p:txBody>
      </p:sp>
      <p:pic>
        <p:nvPicPr>
          <p:cNvPr id="26" name="Picture 25" descr="Icon&#10;&#10;Description automatically generated">
            <a:extLst>
              <a:ext uri="{FF2B5EF4-FFF2-40B4-BE49-F238E27FC236}">
                <a16:creationId xmlns:a16="http://schemas.microsoft.com/office/drawing/2014/main" id="{9AA451E2-FEE6-4380-940C-C217AB59C891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98719" y="4571451"/>
            <a:ext cx="634369" cy="631321"/>
          </a:xfrm>
          <a:prstGeom prst="rect">
            <a:avLst/>
          </a:prstGeom>
        </p:spPr>
      </p:pic>
      <p:pic>
        <p:nvPicPr>
          <p:cNvPr id="29" name="Picture 28" descr="A picture containing text, sign, clipart&#10;&#10;Description automatically generated">
            <a:extLst>
              <a:ext uri="{FF2B5EF4-FFF2-40B4-BE49-F238E27FC236}">
                <a16:creationId xmlns:a16="http://schemas.microsoft.com/office/drawing/2014/main" id="{3E2FEBB9-FF5C-48F0-B4A7-8654BBC7CF43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1572" y="4568403"/>
            <a:ext cx="634369" cy="634369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17301844-4EB6-4043-80FF-240F160E9E6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943510" y="5579363"/>
            <a:ext cx="1918611" cy="418873"/>
          </a:xfrm>
          <a:prstGeom prst="rect">
            <a:avLst/>
          </a:prstGeom>
        </p:spPr>
      </p:pic>
      <p:sp>
        <p:nvSpPr>
          <p:cNvPr id="39" name="TextBox 38">
            <a:extLst>
              <a:ext uri="{FF2B5EF4-FFF2-40B4-BE49-F238E27FC236}">
                <a16:creationId xmlns:a16="http://schemas.microsoft.com/office/drawing/2014/main" id="{B8D5ACA4-0371-49F7-9DD8-9D69E160A3C5}"/>
              </a:ext>
            </a:extLst>
          </p:cNvPr>
          <p:cNvSpPr txBox="1"/>
          <p:nvPr/>
        </p:nvSpPr>
        <p:spPr>
          <a:xfrm>
            <a:off x="10758588" y="4703035"/>
            <a:ext cx="4074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/>
              <a:t>or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756AAB3-0148-F9C1-6011-81A0A218BA8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419101" y="4207419"/>
            <a:ext cx="2933700" cy="22860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E5F4A452-D8D5-B3EF-5555-573EDE0ADD17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569873" y="4183202"/>
            <a:ext cx="4823460" cy="229362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7B47E4DB-54A7-FB4C-F3ED-9D617C5A9735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759815" y="2792943"/>
            <a:ext cx="2286000" cy="1775460"/>
          </a:xfrm>
          <a:prstGeom prst="rect">
            <a:avLst/>
          </a:prstGeom>
        </p:spPr>
      </p:pic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A91CE954-98EB-4E60-01C8-E95A0E4C41E9}"/>
              </a:ext>
            </a:extLst>
          </p:cNvPr>
          <p:cNvSpPr txBox="1">
            <a:spLocks/>
          </p:cNvSpPr>
          <p:nvPr/>
        </p:nvSpPr>
        <p:spPr>
          <a:xfrm>
            <a:off x="5698626" y="6492875"/>
            <a:ext cx="936099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Confidential</a:t>
            </a:r>
            <a:endParaRPr lang="en-US" baseline="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71934865-5E28-A720-B5DD-33A59C4C19E8}"/>
              </a:ext>
            </a:extLst>
          </p:cNvPr>
          <p:cNvSpPr txBox="1">
            <a:spLocks/>
          </p:cNvSpPr>
          <p:nvPr/>
        </p:nvSpPr>
        <p:spPr>
          <a:xfrm>
            <a:off x="10684858" y="6492875"/>
            <a:ext cx="149228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2023 EZMetrology</a:t>
            </a:r>
          </a:p>
        </p:txBody>
      </p:sp>
    </p:spTree>
    <p:extLst>
      <p:ext uri="{BB962C8B-B14F-4D97-AF65-F5344CB8AC3E}">
        <p14:creationId xmlns:p14="http://schemas.microsoft.com/office/powerpoint/2010/main" val="48674062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8EEDBB8F-A928-FE7E-6557-B396D282E78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83689" y="2345435"/>
            <a:ext cx="2682240" cy="3703320"/>
          </a:xfrm>
          <a:prstGeom prst="rect">
            <a:avLst/>
          </a:prstGeom>
        </p:spPr>
      </p:pic>
      <p:sp>
        <p:nvSpPr>
          <p:cNvPr id="7" name="Title 6">
            <a:extLst>
              <a:ext uri="{FF2B5EF4-FFF2-40B4-BE49-F238E27FC236}">
                <a16:creationId xmlns:a16="http://schemas.microsoft.com/office/drawing/2014/main" id="{752810E6-935B-470E-9EEB-344E067DB7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2. Sensor compatibility</a:t>
            </a:r>
            <a:endParaRPr lang="en-US">
              <a:solidFill>
                <a:srgbClr val="C8D82D"/>
              </a:solidFill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BDF3A5C2-2A3B-40BD-A3F1-1B61C131ACC5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2.2 Devices/EZEnergy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6179F29-52E1-4B74-AB8F-5B03B3D2CD7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1291209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SEPP003,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9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54711007-509B-46F2-94A0-30111F5D03DE}"/>
              </a:ext>
            </a:extLst>
          </p:cNvPr>
          <p:cNvSpPr>
            <a:spLocks noGrp="1"/>
          </p:cNvSpPr>
          <p:nvPr>
            <p:ph sz="half" idx="11"/>
          </p:nvPr>
        </p:nvSpPr>
        <p:spPr>
          <a:xfrm>
            <a:off x="1147673" y="1420358"/>
            <a:ext cx="10980257" cy="5416083"/>
          </a:xfrm>
        </p:spPr>
        <p:txBody>
          <a:bodyPr vert="horz" lIns="91440" tIns="45720" rIns="91440" bIns="45720" numCol="1" rtlCol="0" anchor="t">
            <a:normAutofit/>
          </a:bodyPr>
          <a:lstStyle/>
          <a:p>
            <a:pPr marL="182880" lvl="1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</a:pPr>
            <a:endParaRPr lang="en-US" b="1" dirty="0"/>
          </a:p>
          <a:p>
            <a:pPr marL="182880" lvl="1">
              <a:lnSpc>
                <a:spcPct val="100000"/>
              </a:lnSpc>
              <a:spcBef>
                <a:spcPts val="600"/>
              </a:spcBef>
            </a:pPr>
            <a:r>
              <a:rPr lang="en-US" sz="1400" b="1" dirty="0"/>
              <a:t>Audit</a:t>
            </a:r>
            <a:r>
              <a:rPr lang="en-US" sz="1400" dirty="0"/>
              <a:t> can be used with three different devices based on the metric requirements. </a:t>
            </a:r>
          </a:p>
          <a:p>
            <a:pPr marL="0" lvl="1">
              <a:spcBef>
                <a:spcPts val="1000"/>
              </a:spcBef>
              <a:defRPr/>
            </a:pPr>
            <a:r>
              <a:rPr lang="en-US" sz="1400" dirty="0">
                <a:solidFill>
                  <a:srgbClr val="B4C10F"/>
                </a:solidFill>
                <a:latin typeface="Bahnschrift"/>
              </a:rPr>
              <a:t>  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B4C10F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EZEnergy</a:t>
            </a:r>
            <a:r>
              <a:rPr lang="en-US" sz="1400" dirty="0">
                <a:solidFill>
                  <a:srgbClr val="B4C10F"/>
                </a:solidFill>
                <a:latin typeface="Bahnschrift"/>
              </a:rPr>
              <a:t>:</a:t>
            </a:r>
          </a:p>
          <a:p>
            <a:pPr marL="285750" lvl="1" indent="-285750"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r>
              <a:rPr lang="en-US" sz="1400" dirty="0">
                <a:solidFill>
                  <a:schemeClr val="tx1"/>
                </a:solidFill>
              </a:rPr>
              <a:t> Records </a:t>
            </a:r>
            <a:r>
              <a:rPr lang="en-US" sz="1400" b="1" dirty="0">
                <a:solidFill>
                  <a:schemeClr val="tx1"/>
                </a:solidFill>
              </a:rPr>
              <a:t>Force, Energy, Speed, Door Angle, Maximum Speed</a:t>
            </a:r>
          </a:p>
          <a:p>
            <a:pPr marL="342900" lvl="1" indent="-342900"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r>
              <a:rPr lang="en-US" sz="1400" dirty="0">
                <a:solidFill>
                  <a:schemeClr val="tx1"/>
                </a:solidFill>
              </a:rPr>
              <a:t>All data can be sent live to Audit software</a:t>
            </a:r>
          </a:p>
          <a:p>
            <a:pPr marL="342900" lvl="1" indent="-342900"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r>
              <a:rPr lang="en-US" sz="1400" dirty="0">
                <a:solidFill>
                  <a:schemeClr val="tx1"/>
                </a:solidFill>
              </a:rPr>
              <a:t>All door types can be measured excluding sliding doors</a:t>
            </a:r>
          </a:p>
          <a:p>
            <a:pPr marL="342900" lvl="1" indent="-342900"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r>
              <a:rPr lang="en-US" sz="1400" dirty="0">
                <a:solidFill>
                  <a:schemeClr val="tx1"/>
                </a:solidFill>
              </a:rPr>
              <a:t>Bluetooth or Wi-Fi device options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endParaRPr lang="en-US" dirty="0"/>
          </a:p>
          <a:p>
            <a:pPr lvl="1">
              <a:defRPr/>
            </a:pPr>
            <a:endParaRPr lang="en-US" dirty="0"/>
          </a:p>
          <a:p>
            <a:pPr lvl="1">
              <a:defRPr/>
            </a:pPr>
            <a:endParaRPr lang="en-US" dirty="0"/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AutoNum type="alphaUcPeriod"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C9D803"/>
              </a:solidFill>
              <a:effectLst/>
              <a:uLnTx/>
              <a:uFillTx/>
              <a:latin typeface="Bahnschrift"/>
              <a:ea typeface="+mn-ea"/>
              <a:cs typeface="+mn-cs"/>
            </a:endParaRPr>
          </a:p>
          <a:p>
            <a:pPr marL="182880" lvl="1" indent="0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endParaRPr lang="en-US" sz="2000" dirty="0"/>
          </a:p>
        </p:txBody>
      </p:sp>
      <p:pic>
        <p:nvPicPr>
          <p:cNvPr id="26" name="Picture 25" descr="Icon&#10;&#10;Description automatically generated">
            <a:extLst>
              <a:ext uri="{FF2B5EF4-FFF2-40B4-BE49-F238E27FC236}">
                <a16:creationId xmlns:a16="http://schemas.microsoft.com/office/drawing/2014/main" id="{9AA451E2-FEE6-4380-940C-C217AB59C891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98719" y="4207016"/>
            <a:ext cx="634369" cy="631321"/>
          </a:xfrm>
          <a:prstGeom prst="rect">
            <a:avLst/>
          </a:prstGeom>
        </p:spPr>
      </p:pic>
      <p:pic>
        <p:nvPicPr>
          <p:cNvPr id="29" name="Picture 28" descr="A picture containing text, sign, clipart&#10;&#10;Description automatically generated">
            <a:extLst>
              <a:ext uri="{FF2B5EF4-FFF2-40B4-BE49-F238E27FC236}">
                <a16:creationId xmlns:a16="http://schemas.microsoft.com/office/drawing/2014/main" id="{3E2FEBB9-FF5C-48F0-B4A7-8654BBC7CF43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16420" y="4104577"/>
            <a:ext cx="634369" cy="634369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17301844-4EB6-4043-80FF-240F160E9E6D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43510" y="5229458"/>
            <a:ext cx="1918611" cy="389813"/>
          </a:xfrm>
          <a:prstGeom prst="rect">
            <a:avLst/>
          </a:prstGeom>
        </p:spPr>
      </p:pic>
      <p:sp>
        <p:nvSpPr>
          <p:cNvPr id="39" name="TextBox 38">
            <a:extLst>
              <a:ext uri="{FF2B5EF4-FFF2-40B4-BE49-F238E27FC236}">
                <a16:creationId xmlns:a16="http://schemas.microsoft.com/office/drawing/2014/main" id="{B8D5ACA4-0371-49F7-9DD8-9D69E160A3C5}"/>
              </a:ext>
            </a:extLst>
          </p:cNvPr>
          <p:cNvSpPr txBox="1"/>
          <p:nvPr/>
        </p:nvSpPr>
        <p:spPr>
          <a:xfrm>
            <a:off x="10758588" y="4338600"/>
            <a:ext cx="4074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/>
              <a:t>or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3D04999-9F23-3007-21E4-1C887208F9B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147673" y="4303775"/>
            <a:ext cx="5128260" cy="174498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F338445-E17C-F47F-540F-57F31D7FEA5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489161" y="4008772"/>
            <a:ext cx="2781300" cy="207264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336F0A27-B71B-BC4F-4F3B-D38971DB59CE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759815" y="2536064"/>
            <a:ext cx="2286000" cy="1348740"/>
          </a:xfrm>
          <a:prstGeom prst="rect">
            <a:avLst/>
          </a:prstGeom>
        </p:spPr>
      </p:pic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CDE6D61D-2C81-6FA2-4D30-341A06BADF0A}"/>
              </a:ext>
            </a:extLst>
          </p:cNvPr>
          <p:cNvSpPr txBox="1">
            <a:spLocks/>
          </p:cNvSpPr>
          <p:nvPr/>
        </p:nvSpPr>
        <p:spPr>
          <a:xfrm>
            <a:off x="5698626" y="6492875"/>
            <a:ext cx="936099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Confidential</a:t>
            </a:r>
            <a:endParaRPr lang="en-US" baseline="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0" name="Footer Placeholder 4">
            <a:extLst>
              <a:ext uri="{FF2B5EF4-FFF2-40B4-BE49-F238E27FC236}">
                <a16:creationId xmlns:a16="http://schemas.microsoft.com/office/drawing/2014/main" id="{7396C22E-0BA3-4AB1-0D39-BAFF4FBA0732}"/>
              </a:ext>
            </a:extLst>
          </p:cNvPr>
          <p:cNvSpPr txBox="1">
            <a:spLocks/>
          </p:cNvSpPr>
          <p:nvPr/>
        </p:nvSpPr>
        <p:spPr>
          <a:xfrm>
            <a:off x="10684858" y="6492875"/>
            <a:ext cx="149228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2023 EZMetrology</a:t>
            </a:r>
          </a:p>
        </p:txBody>
      </p:sp>
    </p:spTree>
    <p:extLst>
      <p:ext uri="{BB962C8B-B14F-4D97-AF65-F5344CB8AC3E}">
        <p14:creationId xmlns:p14="http://schemas.microsoft.com/office/powerpoint/2010/main" val="219987156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18227CA4-D0B4-C4AA-8E6C-9049D11DD51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51838" y="1814446"/>
            <a:ext cx="2651760" cy="4152900"/>
          </a:xfrm>
          <a:prstGeom prst="rect">
            <a:avLst/>
          </a:prstGeom>
        </p:spPr>
      </p:pic>
      <p:sp>
        <p:nvSpPr>
          <p:cNvPr id="7" name="Title 6">
            <a:extLst>
              <a:ext uri="{FF2B5EF4-FFF2-40B4-BE49-F238E27FC236}">
                <a16:creationId xmlns:a16="http://schemas.microsoft.com/office/drawing/2014/main" id="{752810E6-935B-470E-9EEB-344E067DB7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2. Sensor compatibility</a:t>
            </a:r>
            <a:endParaRPr lang="en-US">
              <a:solidFill>
                <a:srgbClr val="C8D82D"/>
              </a:solidFill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BDF3A5C2-2A3B-40BD-A3F1-1B61C131ACC5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en-US"/>
              <a:t>2.3 Devices/EZ</a:t>
            </a:r>
            <a:r>
              <a:rPr lang="tr-TR"/>
              <a:t>Pressure</a:t>
            </a:r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6179F29-52E1-4B74-AB8F-5B03B3D2CD7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1556385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SEPP003,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10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54711007-509B-46F2-94A0-30111F5D03DE}"/>
              </a:ext>
            </a:extLst>
          </p:cNvPr>
          <p:cNvSpPr>
            <a:spLocks noGrp="1"/>
          </p:cNvSpPr>
          <p:nvPr>
            <p:ph sz="half" idx="11"/>
          </p:nvPr>
        </p:nvSpPr>
        <p:spPr>
          <a:xfrm>
            <a:off x="1147673" y="1414163"/>
            <a:ext cx="11005038" cy="4833742"/>
          </a:xfrm>
        </p:spPr>
        <p:txBody>
          <a:bodyPr vert="horz" lIns="91440" tIns="45720" rIns="91440" bIns="45720" numCol="1" rtlCol="0" anchor="t">
            <a:normAutofit/>
          </a:bodyPr>
          <a:lstStyle/>
          <a:p>
            <a:pPr marL="182880" lvl="1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</a:pPr>
            <a:endParaRPr lang="en-US" b="1" dirty="0"/>
          </a:p>
          <a:p>
            <a:pPr marL="182880" lvl="1">
              <a:lnSpc>
                <a:spcPct val="100000"/>
              </a:lnSpc>
              <a:spcBef>
                <a:spcPts val="600"/>
              </a:spcBef>
            </a:pPr>
            <a:r>
              <a:rPr lang="en-US" sz="1400" b="1" dirty="0"/>
              <a:t>Audit</a:t>
            </a:r>
            <a:r>
              <a:rPr lang="en-US" sz="1400" dirty="0"/>
              <a:t> can be used with three different devices based on the metric requirements. </a:t>
            </a:r>
          </a:p>
          <a:p>
            <a:pPr marL="0" lvl="1">
              <a:spcBef>
                <a:spcPts val="1000"/>
              </a:spcBef>
              <a:defRPr/>
            </a:pPr>
            <a:r>
              <a:rPr lang="en-US" sz="1400" dirty="0">
                <a:solidFill>
                  <a:srgbClr val="B4C10F"/>
                </a:solidFill>
                <a:latin typeface="Bahnschrift"/>
              </a:rPr>
              <a:t>  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B4C10F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EZPressure</a:t>
            </a:r>
            <a:endParaRPr lang="en-US" sz="1400" dirty="0">
              <a:solidFill>
                <a:srgbClr val="B4C10F"/>
              </a:solidFill>
              <a:latin typeface="Bahnschrift"/>
            </a:endParaRPr>
          </a:p>
          <a:p>
            <a:pPr marL="342900" lvl="1" indent="-342900"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r>
              <a:rPr lang="en-US" sz="1400" dirty="0">
                <a:solidFill>
                  <a:schemeClr val="tx1"/>
                </a:solidFill>
              </a:rPr>
              <a:t>Records </a:t>
            </a:r>
            <a:r>
              <a:rPr lang="en-US" sz="1400" b="1" dirty="0">
                <a:solidFill>
                  <a:schemeClr val="tx1"/>
                </a:solidFill>
              </a:rPr>
              <a:t>Pressure increase and drop over time</a:t>
            </a:r>
          </a:p>
          <a:p>
            <a:pPr marL="342900" lvl="1" indent="-342900"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r>
              <a:rPr lang="en-US" sz="1400" dirty="0">
                <a:solidFill>
                  <a:schemeClr val="tx1"/>
                </a:solidFill>
              </a:rPr>
              <a:t>Records vacuum pressure</a:t>
            </a:r>
          </a:p>
          <a:p>
            <a:pPr marL="342900" lvl="1" indent="-342900"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r>
              <a:rPr lang="en-US" sz="1400" dirty="0">
                <a:solidFill>
                  <a:schemeClr val="tx1"/>
                </a:solidFill>
              </a:rPr>
              <a:t>Operation of multiple EZPressure units is supported for trunk, cabin, frunk studies</a:t>
            </a:r>
          </a:p>
          <a:p>
            <a:pPr marL="342900" lvl="1" indent="-342900"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r>
              <a:rPr lang="en-US" sz="1400" dirty="0">
                <a:solidFill>
                  <a:schemeClr val="tx1"/>
                </a:solidFill>
              </a:rPr>
              <a:t>Bluetooth or Wi-Fi device options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endParaRPr lang="en-US" dirty="0"/>
          </a:p>
          <a:p>
            <a:pPr lvl="1">
              <a:defRPr/>
            </a:pPr>
            <a:endParaRPr lang="en-US" dirty="0"/>
          </a:p>
          <a:p>
            <a:pPr lvl="1">
              <a:defRPr/>
            </a:pPr>
            <a:endParaRPr lang="en-US" dirty="0"/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AutoNum type="alphaUcPeriod"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C9D803"/>
              </a:solidFill>
              <a:effectLst/>
              <a:uLnTx/>
              <a:uFillTx/>
              <a:latin typeface="Bahnschrift"/>
              <a:ea typeface="+mn-ea"/>
              <a:cs typeface="+mn-cs"/>
            </a:endParaRPr>
          </a:p>
          <a:p>
            <a:pPr marL="182880" lvl="1" indent="0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endParaRPr lang="en-US" sz="2000" dirty="0"/>
          </a:p>
        </p:txBody>
      </p:sp>
      <p:pic>
        <p:nvPicPr>
          <p:cNvPr id="26" name="Picture 25" descr="Icon&#10;&#10;Description automatically generated">
            <a:extLst>
              <a:ext uri="{FF2B5EF4-FFF2-40B4-BE49-F238E27FC236}">
                <a16:creationId xmlns:a16="http://schemas.microsoft.com/office/drawing/2014/main" id="{9AA451E2-FEE6-4380-940C-C217AB59C891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98719" y="3793762"/>
            <a:ext cx="634369" cy="631321"/>
          </a:xfrm>
          <a:prstGeom prst="rect">
            <a:avLst/>
          </a:prstGeom>
        </p:spPr>
      </p:pic>
      <p:pic>
        <p:nvPicPr>
          <p:cNvPr id="29" name="Picture 28" descr="A picture containing text, sign, clipart&#10;&#10;Description automatically generated">
            <a:extLst>
              <a:ext uri="{FF2B5EF4-FFF2-40B4-BE49-F238E27FC236}">
                <a16:creationId xmlns:a16="http://schemas.microsoft.com/office/drawing/2014/main" id="{3E2FEBB9-FF5C-48F0-B4A7-8654BBC7CF43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1572" y="3790714"/>
            <a:ext cx="634369" cy="634369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17301844-4EB6-4043-80FF-240F160E9E6D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43510" y="5139240"/>
            <a:ext cx="1918611" cy="388033"/>
          </a:xfrm>
          <a:prstGeom prst="rect">
            <a:avLst/>
          </a:prstGeom>
        </p:spPr>
      </p:pic>
      <p:sp>
        <p:nvSpPr>
          <p:cNvPr id="39" name="TextBox 38">
            <a:extLst>
              <a:ext uri="{FF2B5EF4-FFF2-40B4-BE49-F238E27FC236}">
                <a16:creationId xmlns:a16="http://schemas.microsoft.com/office/drawing/2014/main" id="{B8D5ACA4-0371-49F7-9DD8-9D69E160A3C5}"/>
              </a:ext>
            </a:extLst>
          </p:cNvPr>
          <p:cNvSpPr txBox="1"/>
          <p:nvPr/>
        </p:nvSpPr>
        <p:spPr>
          <a:xfrm>
            <a:off x="10777173" y="3950126"/>
            <a:ext cx="4074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/>
              <a:t>or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6C571EE-C0D2-D469-0A1B-18871B92B9E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314282" y="4055586"/>
            <a:ext cx="5044440" cy="192024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573BC13-92A8-AE9D-B567-9E46699D75C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723293" y="4044156"/>
            <a:ext cx="2659380" cy="19431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65EA9005-A975-E3E6-9D60-549EE574C94D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868395" y="1998974"/>
            <a:ext cx="2225040" cy="1447800"/>
          </a:xfrm>
          <a:prstGeom prst="rect">
            <a:avLst/>
          </a:prstGeom>
        </p:spPr>
      </p:pic>
      <p:sp>
        <p:nvSpPr>
          <p:cNvPr id="10" name="Footer Placeholder 4">
            <a:extLst>
              <a:ext uri="{FF2B5EF4-FFF2-40B4-BE49-F238E27FC236}">
                <a16:creationId xmlns:a16="http://schemas.microsoft.com/office/drawing/2014/main" id="{313FC7A6-F852-7143-B42F-E0501EAB8C6C}"/>
              </a:ext>
            </a:extLst>
          </p:cNvPr>
          <p:cNvSpPr txBox="1">
            <a:spLocks/>
          </p:cNvSpPr>
          <p:nvPr/>
        </p:nvSpPr>
        <p:spPr>
          <a:xfrm>
            <a:off x="5698626" y="6492875"/>
            <a:ext cx="936099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Confidential</a:t>
            </a:r>
            <a:endParaRPr lang="en-US" baseline="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DB36E857-5C05-B99E-A199-C3A9BE4DBF93}"/>
              </a:ext>
            </a:extLst>
          </p:cNvPr>
          <p:cNvSpPr txBox="1">
            <a:spLocks/>
          </p:cNvSpPr>
          <p:nvPr/>
        </p:nvSpPr>
        <p:spPr>
          <a:xfrm>
            <a:off x="10684858" y="6492875"/>
            <a:ext cx="149228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2023 EZMetrology</a:t>
            </a:r>
          </a:p>
        </p:txBody>
      </p:sp>
    </p:spTree>
    <p:extLst>
      <p:ext uri="{BB962C8B-B14F-4D97-AF65-F5344CB8AC3E}">
        <p14:creationId xmlns:p14="http://schemas.microsoft.com/office/powerpoint/2010/main" val="266739473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EC607221-669D-41D8-B83F-9D125F5F19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60025" y="3085950"/>
            <a:ext cx="4448676" cy="686099"/>
          </a:xfrm>
        </p:spPr>
        <p:txBody>
          <a:bodyPr vert="horz" lIns="91440" tIns="45720" rIns="91440" bIns="45720" numCol="1" rtlCol="0" anchor="ctr">
            <a:noAutofit/>
          </a:bodyPr>
          <a:lstStyle/>
          <a:p>
            <a:r>
              <a:rPr lang="en-US" sz="3100" dirty="0"/>
              <a:t>3. </a:t>
            </a:r>
            <a:r>
              <a:rPr lang="en-GB" sz="3200" b="1" dirty="0">
                <a:cs typeface="Arial"/>
              </a:rPr>
              <a:t>Application</a:t>
            </a:r>
            <a:endParaRPr lang="en-US" sz="3200" b="1" dirty="0">
              <a:solidFill>
                <a:srgbClr val="C7D82A"/>
              </a:solidFill>
              <a:cs typeface="Arial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00D10DB-0252-4A5C-84B7-64F0EF0433B7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1391793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SEPP003,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11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CDBAC82D-36D1-5AA2-79A3-FD7955552BB8}"/>
              </a:ext>
            </a:extLst>
          </p:cNvPr>
          <p:cNvSpPr txBox="1">
            <a:spLocks/>
          </p:cNvSpPr>
          <p:nvPr/>
        </p:nvSpPr>
        <p:spPr>
          <a:xfrm>
            <a:off x="5698626" y="6492875"/>
            <a:ext cx="936099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Confidential</a:t>
            </a:r>
            <a:endParaRPr lang="en-US" baseline="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CFC32C25-7C56-6821-2D96-8E018E6CDC4B}"/>
              </a:ext>
            </a:extLst>
          </p:cNvPr>
          <p:cNvSpPr txBox="1">
            <a:spLocks/>
          </p:cNvSpPr>
          <p:nvPr/>
        </p:nvSpPr>
        <p:spPr>
          <a:xfrm>
            <a:off x="9280930" y="6497493"/>
            <a:ext cx="149228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2023 EZMetrology</a:t>
            </a:r>
          </a:p>
        </p:txBody>
      </p:sp>
    </p:spTree>
    <p:extLst>
      <p:ext uri="{BB962C8B-B14F-4D97-AF65-F5344CB8AC3E}">
        <p14:creationId xmlns:p14="http://schemas.microsoft.com/office/powerpoint/2010/main" val="301302504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C9C8E7CE-333C-068E-4B36-2C0897C0DC2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92556" y="802831"/>
            <a:ext cx="1790700" cy="1783080"/>
          </a:xfrm>
          <a:prstGeom prst="rect">
            <a:avLst/>
          </a:prstGeom>
        </p:spPr>
      </p:pic>
      <p:sp>
        <p:nvSpPr>
          <p:cNvPr id="7" name="Title 6">
            <a:extLst>
              <a:ext uri="{FF2B5EF4-FFF2-40B4-BE49-F238E27FC236}">
                <a16:creationId xmlns:a16="http://schemas.microsoft.com/office/drawing/2014/main" id="{752810E6-935B-470E-9EEB-344E067DB7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3. Application</a:t>
            </a:r>
            <a:endParaRPr lang="en-US">
              <a:solidFill>
                <a:srgbClr val="C8D82D"/>
              </a:solidFill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BDF3A5C2-2A3B-40BD-A3F1-1B61C131ACC5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en-US"/>
              <a:t>3.1 Door types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6179F29-52E1-4B74-AB8F-5B03B3D2CD7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1467518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SEPP003,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12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54711007-509B-46F2-94A0-30111F5D03DE}"/>
              </a:ext>
            </a:extLst>
          </p:cNvPr>
          <p:cNvSpPr>
            <a:spLocks noGrp="1"/>
          </p:cNvSpPr>
          <p:nvPr>
            <p:ph sz="half" idx="11"/>
          </p:nvPr>
        </p:nvSpPr>
        <p:spPr>
          <a:xfrm>
            <a:off x="1137689" y="1380116"/>
            <a:ext cx="5249487" cy="5102123"/>
          </a:xfrm>
        </p:spPr>
        <p:txBody>
          <a:bodyPr vert="horz" lIns="91440" tIns="45720" rIns="91440" bIns="45720" numCol="1" rtlCol="0" anchor="t">
            <a:normAutofit/>
          </a:bodyPr>
          <a:lstStyle/>
          <a:p>
            <a:pPr marL="182880" lvl="1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</a:pPr>
            <a:endParaRPr lang="en-US" dirty="0"/>
          </a:p>
          <a:p>
            <a:pPr marL="182880" lvl="1" indent="0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None/>
            </a:pPr>
            <a:r>
              <a:rPr lang="en-US" sz="1400" dirty="0"/>
              <a:t>Our </a:t>
            </a:r>
            <a:r>
              <a:rPr lang="en-US" sz="1400" dirty="0" err="1"/>
              <a:t>EZDoorkit</a:t>
            </a:r>
            <a:r>
              <a:rPr lang="en-US" sz="1400" dirty="0"/>
              <a:t> devices can be easily mounted on all door types for different applications:</a:t>
            </a:r>
          </a:p>
          <a:p>
            <a:pPr marL="91440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rgbClr val="282828"/>
                </a:solidFill>
              </a:rPr>
              <a:t>Pivot Door</a:t>
            </a:r>
          </a:p>
          <a:p>
            <a:pPr marL="91440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rgbClr val="282828"/>
                </a:solidFill>
              </a:rPr>
              <a:t>Power Door</a:t>
            </a:r>
          </a:p>
          <a:p>
            <a:pPr marL="91440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rgbClr val="282828"/>
                </a:solidFill>
              </a:rPr>
              <a:t>Sliding/Pocket Doors </a:t>
            </a:r>
          </a:p>
          <a:p>
            <a:pPr marL="91440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rgbClr val="282828"/>
                </a:solidFill>
              </a:rPr>
              <a:t>Trunk/Frunk</a:t>
            </a:r>
          </a:p>
          <a:p>
            <a:pPr marL="91440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rgbClr val="282828"/>
                </a:solidFill>
              </a:rPr>
              <a:t>Tailgate/Lift Gate</a:t>
            </a:r>
          </a:p>
          <a:p>
            <a:pPr marL="91440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rgbClr val="282828"/>
                </a:solidFill>
              </a:rPr>
              <a:t>Roll Up</a:t>
            </a:r>
          </a:p>
          <a:p>
            <a:pPr marL="91440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rgbClr val="282828"/>
                </a:solidFill>
              </a:rPr>
              <a:t>Specific Doors (Aerospace)</a:t>
            </a:r>
          </a:p>
          <a:p>
            <a:pPr marL="91440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rgbClr val="282828"/>
                </a:solidFill>
              </a:rPr>
              <a:t>Appliances</a:t>
            </a:r>
          </a:p>
          <a:p>
            <a:pPr lvl="1">
              <a:defRPr/>
            </a:pPr>
            <a:endParaRPr lang="en-US" dirty="0"/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AutoNum type="alphaUcPeriod"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C9D803"/>
              </a:solidFill>
              <a:effectLst/>
              <a:uLnTx/>
              <a:uFillTx/>
              <a:latin typeface="Bahnschrift"/>
              <a:ea typeface="+mn-ea"/>
              <a:cs typeface="+mn-cs"/>
            </a:endParaRPr>
          </a:p>
          <a:p>
            <a:pPr marL="182880" lvl="1" indent="0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CE4BDB7-B050-B807-F441-305D5C13931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35734" y="-12938"/>
            <a:ext cx="1508760" cy="112014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9354965-10A7-1EB3-A87E-788B6A41AC6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387888" y="4770"/>
            <a:ext cx="1935480" cy="130302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6B745DD4-F4BE-E476-CBD9-A2ACBF44ED7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387888" y="1243106"/>
            <a:ext cx="2186940" cy="108966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B13CF8A6-6653-D064-6F6B-3F71BC6909B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983778" y="2498006"/>
            <a:ext cx="4808220" cy="99822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93434B48-59EC-A2E6-E04D-FC3FBE598A2E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983778" y="3828997"/>
            <a:ext cx="2080260" cy="204978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8B20A9AF-9A40-6997-1FEF-D2B506BF32D0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193578" y="3729990"/>
            <a:ext cx="2324100" cy="2026920"/>
          </a:xfrm>
          <a:prstGeom prst="rect">
            <a:avLst/>
          </a:prstGeom>
        </p:spPr>
      </p:pic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5A135FBA-B036-349D-F117-4F15F34AF2CB}"/>
              </a:ext>
            </a:extLst>
          </p:cNvPr>
          <p:cNvSpPr txBox="1">
            <a:spLocks/>
          </p:cNvSpPr>
          <p:nvPr/>
        </p:nvSpPr>
        <p:spPr>
          <a:xfrm>
            <a:off x="5698626" y="6492875"/>
            <a:ext cx="936099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Confidential</a:t>
            </a:r>
            <a:endParaRPr lang="en-US" baseline="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2" name="Footer Placeholder 4">
            <a:extLst>
              <a:ext uri="{FF2B5EF4-FFF2-40B4-BE49-F238E27FC236}">
                <a16:creationId xmlns:a16="http://schemas.microsoft.com/office/drawing/2014/main" id="{523C1520-79A8-D5F3-6CA1-E71961A0CDC2}"/>
              </a:ext>
            </a:extLst>
          </p:cNvPr>
          <p:cNvSpPr txBox="1">
            <a:spLocks/>
          </p:cNvSpPr>
          <p:nvPr/>
        </p:nvSpPr>
        <p:spPr>
          <a:xfrm>
            <a:off x="10684858" y="6492875"/>
            <a:ext cx="149228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2023 EZMetrology</a:t>
            </a:r>
          </a:p>
        </p:txBody>
      </p:sp>
    </p:spTree>
    <p:extLst>
      <p:ext uri="{BB962C8B-B14F-4D97-AF65-F5344CB8AC3E}">
        <p14:creationId xmlns:p14="http://schemas.microsoft.com/office/powerpoint/2010/main" val="261516376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6179F29-52E1-4B74-AB8F-5B03B3D2CD7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SEPP003,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13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752810E6-935B-470E-9EEB-344E067DB7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3. Application</a:t>
            </a:r>
            <a:endParaRPr lang="en-US">
              <a:solidFill>
                <a:srgbClr val="C8D82D"/>
              </a:solidFill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BDF3A5C2-2A3B-40BD-A3F1-1B61C131ACC5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en-US"/>
              <a:t>3.2 Measurement with EZSpeed</a:t>
            </a:r>
          </a:p>
        </p:txBody>
      </p:sp>
      <p:pic>
        <p:nvPicPr>
          <p:cNvPr id="6" name="MEVD006__EZSpeed_Mount_and_Measure_200p_AdobeExpress">
            <a:hlinkClick r:id="" action="ppaction://media"/>
            <a:extLst>
              <a:ext uri="{FF2B5EF4-FFF2-40B4-BE49-F238E27FC236}">
                <a16:creationId xmlns:a16="http://schemas.microsoft.com/office/drawing/2014/main" id="{7D060ECA-2849-54B7-45CB-1A7C3DCDA7F8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2789464" y="1920874"/>
            <a:ext cx="6411686" cy="3602070"/>
          </a:xfrm>
          <a:prstGeom prst="rect">
            <a:avLst/>
          </a:prstGeom>
        </p:spPr>
      </p:pic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5D69C566-3A26-1832-0A64-6786F50B80E4}"/>
              </a:ext>
            </a:extLst>
          </p:cNvPr>
          <p:cNvSpPr txBox="1">
            <a:spLocks/>
          </p:cNvSpPr>
          <p:nvPr/>
        </p:nvSpPr>
        <p:spPr>
          <a:xfrm>
            <a:off x="5698626" y="6492875"/>
            <a:ext cx="936099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Confidential</a:t>
            </a:r>
            <a:endParaRPr lang="en-US" baseline="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C517AD3-4118-4489-C453-4F07122AC380}"/>
              </a:ext>
            </a:extLst>
          </p:cNvPr>
          <p:cNvSpPr txBox="1">
            <a:spLocks/>
          </p:cNvSpPr>
          <p:nvPr/>
        </p:nvSpPr>
        <p:spPr>
          <a:xfrm>
            <a:off x="10684858" y="6492875"/>
            <a:ext cx="149228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2023 EZMetrology</a:t>
            </a:r>
          </a:p>
        </p:txBody>
      </p:sp>
    </p:spTree>
    <p:extLst>
      <p:ext uri="{BB962C8B-B14F-4D97-AF65-F5344CB8AC3E}">
        <p14:creationId xmlns:p14="http://schemas.microsoft.com/office/powerpoint/2010/main" val="640194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904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6179F29-52E1-4B74-AB8F-5B03B3D2CD7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SEPP003,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14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752810E6-935B-470E-9EEB-344E067DB7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3. Application</a:t>
            </a:r>
            <a:endParaRPr lang="en-US">
              <a:solidFill>
                <a:srgbClr val="C8D82D"/>
              </a:solidFill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BDF3A5C2-2A3B-40BD-A3F1-1B61C131ACC5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3.3 Measurement with EZEnergy</a:t>
            </a:r>
          </a:p>
        </p:txBody>
      </p:sp>
      <p:pic>
        <p:nvPicPr>
          <p:cNvPr id="8" name="MEVD004__EZEnergy_Mount_and_Measure_200p_AdobeExpress">
            <a:hlinkClick r:id="" action="ppaction://media"/>
            <a:extLst>
              <a:ext uri="{FF2B5EF4-FFF2-40B4-BE49-F238E27FC236}">
                <a16:creationId xmlns:a16="http://schemas.microsoft.com/office/drawing/2014/main" id="{B933AE35-B583-A294-DBB9-95148533C5D6}"/>
              </a:ext>
            </a:extLst>
          </p:cNvPr>
          <p:cNvPicPr>
            <a:picLocks noChangeAspect="1"/>
          </p:cNvPicPr>
          <p:nvPr>
            <a:vide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2626178" y="1920874"/>
            <a:ext cx="6656615" cy="3739671"/>
          </a:xfrm>
          <a:prstGeom prst="rect">
            <a:avLst/>
          </a:prstGeom>
        </p:spPr>
      </p:pic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0DD90F66-F528-C513-243F-0AD783E9EA01}"/>
              </a:ext>
            </a:extLst>
          </p:cNvPr>
          <p:cNvSpPr txBox="1">
            <a:spLocks/>
          </p:cNvSpPr>
          <p:nvPr/>
        </p:nvSpPr>
        <p:spPr>
          <a:xfrm>
            <a:off x="5698626" y="6492875"/>
            <a:ext cx="936099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Confidential</a:t>
            </a:r>
            <a:endParaRPr lang="en-US" baseline="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9201DB-9880-1173-0BDB-CA175AD8EE68}"/>
              </a:ext>
            </a:extLst>
          </p:cNvPr>
          <p:cNvSpPr txBox="1">
            <a:spLocks/>
          </p:cNvSpPr>
          <p:nvPr/>
        </p:nvSpPr>
        <p:spPr>
          <a:xfrm>
            <a:off x="10684858" y="6492875"/>
            <a:ext cx="149228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2023 EZMetrology</a:t>
            </a:r>
          </a:p>
        </p:txBody>
      </p:sp>
    </p:spTree>
    <p:extLst>
      <p:ext uri="{BB962C8B-B14F-4D97-AF65-F5344CB8AC3E}">
        <p14:creationId xmlns:p14="http://schemas.microsoft.com/office/powerpoint/2010/main" val="61394776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9040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8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6179F29-52E1-4B74-AB8F-5B03B3D2CD7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SEPP003,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15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752810E6-935B-470E-9EEB-344E067DB7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3. Application</a:t>
            </a:r>
            <a:endParaRPr lang="en-US">
              <a:solidFill>
                <a:srgbClr val="C8D82D"/>
              </a:solidFill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BDF3A5C2-2A3B-40BD-A3F1-1B61C131ACC5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3.4 Measurement with EZPressure</a:t>
            </a:r>
          </a:p>
        </p:txBody>
      </p:sp>
      <p:pic>
        <p:nvPicPr>
          <p:cNvPr id="8" name="MEVD005_EZPressure_Mount_and_Measure_200p_AdobeExpress">
            <a:hlinkClick r:id="" action="ppaction://media"/>
            <a:extLst>
              <a:ext uri="{FF2B5EF4-FFF2-40B4-BE49-F238E27FC236}">
                <a16:creationId xmlns:a16="http://schemas.microsoft.com/office/drawing/2014/main" id="{D43ECEDD-E41A-F5F7-9D2E-F77259F3106E}"/>
              </a:ext>
            </a:extLst>
          </p:cNvPr>
          <p:cNvPicPr>
            <a:picLocks noChangeAspect="1"/>
          </p:cNvPicPr>
          <p:nvPr>
            <a:vide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2705099" y="2019298"/>
            <a:ext cx="6169479" cy="3465999"/>
          </a:xfrm>
          <a:prstGeom prst="rect">
            <a:avLst/>
          </a:prstGeom>
        </p:spPr>
      </p:pic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9D42967E-3E85-FBC4-4A7C-F564EA91D089}"/>
              </a:ext>
            </a:extLst>
          </p:cNvPr>
          <p:cNvSpPr txBox="1">
            <a:spLocks/>
          </p:cNvSpPr>
          <p:nvPr/>
        </p:nvSpPr>
        <p:spPr>
          <a:xfrm>
            <a:off x="5698626" y="6492875"/>
            <a:ext cx="936099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Confidential</a:t>
            </a:r>
            <a:endParaRPr lang="en-US" baseline="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8D1DFB3-3FEA-C056-8FA0-E886598E09B9}"/>
              </a:ext>
            </a:extLst>
          </p:cNvPr>
          <p:cNvSpPr txBox="1">
            <a:spLocks/>
          </p:cNvSpPr>
          <p:nvPr/>
        </p:nvSpPr>
        <p:spPr>
          <a:xfrm>
            <a:off x="10684858" y="6492875"/>
            <a:ext cx="149228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2023 EZMetrology</a:t>
            </a:r>
          </a:p>
        </p:txBody>
      </p:sp>
    </p:spTree>
    <p:extLst>
      <p:ext uri="{BB962C8B-B14F-4D97-AF65-F5344CB8AC3E}">
        <p14:creationId xmlns:p14="http://schemas.microsoft.com/office/powerpoint/2010/main" val="255357886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5024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8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EC607221-669D-41D8-B83F-9D125F5F19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92575" y="2742901"/>
            <a:ext cx="4448676" cy="686099"/>
          </a:xfrm>
        </p:spPr>
        <p:txBody>
          <a:bodyPr vert="horz" lIns="91440" tIns="45720" rIns="91440" bIns="45720" numCol="1" rtlCol="0" anchor="ctr">
            <a:noAutofit/>
          </a:bodyPr>
          <a:lstStyle/>
          <a:p>
            <a:r>
              <a:rPr lang="en-US" sz="3100" dirty="0"/>
              <a:t>4. </a:t>
            </a:r>
            <a:r>
              <a:rPr lang="en-GB" sz="3200" b="1" dirty="0">
                <a:cs typeface="Arial"/>
              </a:rPr>
              <a:t>Software Functions</a:t>
            </a:r>
            <a:endParaRPr lang="en-US" sz="3200" b="1" dirty="0">
              <a:solidFill>
                <a:srgbClr val="C7D82A"/>
              </a:solidFill>
              <a:cs typeface="Arial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00D10DB-0252-4A5C-84B7-64F0EF0433B7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1583817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SEPP003,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16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AAB4B1D5-17C5-A4A5-53C9-09B51D768CDB}"/>
              </a:ext>
            </a:extLst>
          </p:cNvPr>
          <p:cNvSpPr txBox="1">
            <a:spLocks/>
          </p:cNvSpPr>
          <p:nvPr/>
        </p:nvSpPr>
        <p:spPr>
          <a:xfrm>
            <a:off x="5698626" y="6492875"/>
            <a:ext cx="936099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Confidential</a:t>
            </a:r>
            <a:endParaRPr lang="en-US" baseline="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33DEE2AE-972A-F06A-C00D-303EFE9B8003}"/>
              </a:ext>
            </a:extLst>
          </p:cNvPr>
          <p:cNvSpPr txBox="1">
            <a:spLocks/>
          </p:cNvSpPr>
          <p:nvPr/>
        </p:nvSpPr>
        <p:spPr>
          <a:xfrm>
            <a:off x="9280930" y="6497493"/>
            <a:ext cx="149228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2023 EZMetrology</a:t>
            </a:r>
          </a:p>
        </p:txBody>
      </p:sp>
    </p:spTree>
    <p:extLst>
      <p:ext uri="{BB962C8B-B14F-4D97-AF65-F5344CB8AC3E}">
        <p14:creationId xmlns:p14="http://schemas.microsoft.com/office/powerpoint/2010/main" val="398877066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6179F29-52E1-4B74-AB8F-5B03B3D2CD7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1371378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SEPP003,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17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752810E6-935B-470E-9EEB-344E067DB7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4. Software functions</a:t>
            </a:r>
            <a:endParaRPr lang="en-US">
              <a:solidFill>
                <a:srgbClr val="C8D82D"/>
              </a:solidFill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BDF3A5C2-2A3B-40BD-A3F1-1B61C131ACC5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/>
              <a:t>4.1 General features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54711007-509B-46F2-94A0-30111F5D03D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49899" y="1382192"/>
            <a:ext cx="10627211" cy="5275934"/>
          </a:xfrm>
        </p:spPr>
        <p:txBody>
          <a:bodyPr vert="horz" lIns="91440" tIns="45720" rIns="91440" bIns="45720" numCol="1" rtlCol="0" anchor="t">
            <a:normAutofit/>
          </a:bodyPr>
          <a:lstStyle/>
          <a:p>
            <a:pPr marL="182880" lvl="1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</a:pPr>
            <a:endParaRPr lang="en-US" b="1" dirty="0"/>
          </a:p>
          <a:p>
            <a:pPr marL="182880" lvl="1">
              <a:lnSpc>
                <a:spcPct val="100000"/>
              </a:lnSpc>
              <a:spcBef>
                <a:spcPts val="600"/>
              </a:spcBef>
            </a:pPr>
            <a:r>
              <a:rPr lang="en-US" sz="1400" b="1" dirty="0"/>
              <a:t>Audit </a:t>
            </a:r>
            <a:r>
              <a:rPr lang="en-US" sz="1400" dirty="0"/>
              <a:t>has an easy-to-use interface for everything from connecting to devices, changing units and device modes, downloading graphs, comparing measurements.            </a:t>
            </a:r>
          </a:p>
          <a:p>
            <a:pPr marL="182880" lvl="1">
              <a:lnSpc>
                <a:spcPct val="100000"/>
              </a:lnSpc>
              <a:spcBef>
                <a:spcPts val="600"/>
              </a:spcBef>
            </a:pPr>
            <a:r>
              <a:rPr lang="en-US" sz="1400" dirty="0"/>
              <a:t>Optimized layouts improve the efficiency of the operation for </a:t>
            </a:r>
            <a:r>
              <a:rPr lang="en-US" sz="1400" b="1" dirty="0">
                <a:solidFill>
                  <a:schemeClr val="tx1"/>
                </a:solidFill>
              </a:rPr>
              <a:t>NVH tests, random car sampling tests or benchmarking </a:t>
            </a:r>
            <a:r>
              <a:rPr lang="en-US" sz="1400" dirty="0"/>
              <a:t>tests.</a:t>
            </a:r>
          </a:p>
          <a:p>
            <a:pPr lvl="1">
              <a:defRPr/>
            </a:pPr>
            <a:r>
              <a:rPr lang="en-US" dirty="0"/>
              <a:t>	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AutoNum type="alphaUcPeriod"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C9D803"/>
              </a:solidFill>
              <a:effectLst/>
              <a:uLnTx/>
              <a:uFillTx/>
              <a:latin typeface="Bahnschrift"/>
              <a:ea typeface="+mn-ea"/>
              <a:cs typeface="+mn-cs"/>
            </a:endParaRPr>
          </a:p>
          <a:p>
            <a:pPr marL="182880" lvl="1" indent="0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endParaRPr lang="en-US" sz="2000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A6B1D05-3BD9-9F0D-8DE3-C5C99615A8B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76475" y="2727959"/>
            <a:ext cx="6979920" cy="3749040"/>
          </a:xfrm>
          <a:prstGeom prst="rect">
            <a:avLst/>
          </a:prstGeom>
        </p:spPr>
      </p:pic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8F05028D-B876-C4D1-638E-A27AA14AC994}"/>
              </a:ext>
            </a:extLst>
          </p:cNvPr>
          <p:cNvSpPr txBox="1">
            <a:spLocks/>
          </p:cNvSpPr>
          <p:nvPr/>
        </p:nvSpPr>
        <p:spPr>
          <a:xfrm>
            <a:off x="5698626" y="6492875"/>
            <a:ext cx="936099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Confidential</a:t>
            </a:r>
            <a:endParaRPr lang="en-US" baseline="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37CBC74F-31FF-07AB-D523-14B22F8E0823}"/>
              </a:ext>
            </a:extLst>
          </p:cNvPr>
          <p:cNvSpPr txBox="1">
            <a:spLocks/>
          </p:cNvSpPr>
          <p:nvPr/>
        </p:nvSpPr>
        <p:spPr>
          <a:xfrm>
            <a:off x="10684858" y="6492875"/>
            <a:ext cx="149228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2023 EZMetrology</a:t>
            </a:r>
          </a:p>
        </p:txBody>
      </p:sp>
    </p:spTree>
    <p:extLst>
      <p:ext uri="{BB962C8B-B14F-4D97-AF65-F5344CB8AC3E}">
        <p14:creationId xmlns:p14="http://schemas.microsoft.com/office/powerpoint/2010/main" val="302871250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54711007-509B-46F2-94A0-30111F5D03D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12908" y="1396960"/>
            <a:ext cx="7668109" cy="5458687"/>
          </a:xfrm>
        </p:spPr>
        <p:txBody>
          <a:bodyPr vert="horz" lIns="91440" tIns="45720" rIns="91440" bIns="45720" numCol="1" rtlCol="0" anchor="t">
            <a:normAutofit/>
          </a:bodyPr>
          <a:lstStyle/>
          <a:p>
            <a:pPr marL="182880" lvl="1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</a:pPr>
            <a:endParaRPr lang="en-US" sz="1900" b="1" dirty="0"/>
          </a:p>
          <a:p>
            <a:pPr marL="182880" lvl="1">
              <a:lnSpc>
                <a:spcPct val="100000"/>
              </a:lnSpc>
              <a:spcBef>
                <a:spcPts val="600"/>
              </a:spcBef>
            </a:pPr>
            <a:r>
              <a:rPr lang="en-US" sz="1400" dirty="0"/>
              <a:t>For all door kit devices, tolerances and units can be changed via </a:t>
            </a:r>
            <a:r>
              <a:rPr lang="en-US" sz="1400" b="1" dirty="0"/>
              <a:t>Device</a:t>
            </a:r>
            <a:r>
              <a:rPr lang="en-US" sz="1400" dirty="0"/>
              <a:t> settings screen. </a:t>
            </a:r>
          </a:p>
          <a:p>
            <a:pPr marL="182880" lvl="1">
              <a:lnSpc>
                <a:spcPct val="100000"/>
              </a:lnSpc>
              <a:spcBef>
                <a:spcPts val="600"/>
              </a:spcBef>
            </a:pPr>
            <a:r>
              <a:rPr lang="en-US" sz="1400" dirty="0"/>
              <a:t>This includes but is not limited to:</a:t>
            </a:r>
          </a:p>
          <a:p>
            <a:pPr marL="182880" lvl="1" indent="0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endParaRPr lang="en-US" sz="1400" dirty="0"/>
          </a:p>
          <a:p>
            <a:pPr marL="525780" lvl="1" indent="-342900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sz="1400" dirty="0"/>
              <a:t>Device tolerances</a:t>
            </a:r>
          </a:p>
          <a:p>
            <a:pPr marL="525780" lvl="1" indent="-342900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sz="1400" dirty="0"/>
              <a:t>Device units</a:t>
            </a:r>
          </a:p>
          <a:p>
            <a:pPr marL="525780" lvl="1" indent="-342900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sz="1400" dirty="0"/>
              <a:t>Device modes</a:t>
            </a:r>
          </a:p>
          <a:p>
            <a:pPr marL="525780" lvl="1" indent="-342900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sz="1400" dirty="0"/>
              <a:t>Gap mode enable/disable</a:t>
            </a:r>
          </a:p>
          <a:p>
            <a:pPr marL="525780" lvl="1" indent="-342900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sz="1400" dirty="0"/>
              <a:t>Operation modes</a:t>
            </a:r>
          </a:p>
          <a:p>
            <a:pPr marL="182880" lvl="1" indent="0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endParaRPr lang="en-US" sz="1900" dirty="0"/>
          </a:p>
          <a:p>
            <a:pPr marL="182880" lvl="1" indent="0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r>
              <a:rPr lang="en-US" sz="2000" dirty="0"/>
              <a:t> </a:t>
            </a:r>
          </a:p>
          <a:p>
            <a:pPr marL="182880" lvl="1" indent="0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endParaRPr lang="en-US" sz="2000" dirty="0"/>
          </a:p>
          <a:p>
            <a:pPr lvl="1">
              <a:defRPr/>
            </a:pPr>
            <a:r>
              <a:rPr lang="en-US" dirty="0"/>
              <a:t>	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AutoNum type="alphaUcPeriod"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C9D803"/>
              </a:solidFill>
              <a:effectLst/>
              <a:uLnTx/>
              <a:uFillTx/>
              <a:latin typeface="Bahnschrift"/>
              <a:ea typeface="+mn-ea"/>
              <a:cs typeface="+mn-cs"/>
            </a:endParaRPr>
          </a:p>
          <a:p>
            <a:pPr marL="182880" lvl="1" indent="0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endParaRPr lang="en-US" sz="2000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6179F29-52E1-4B74-AB8F-5B03B3D2CD7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204087" y="6490522"/>
            <a:ext cx="1301384" cy="365125"/>
          </a:xfrm>
        </p:spPr>
        <p:txBody>
          <a:bodyPr/>
          <a:lstStyle/>
          <a:p>
            <a:r>
              <a:rPr lang="en-US" dirty="0"/>
              <a:t>SEPP003, Slide </a:t>
            </a:r>
            <a:fld id="{55AE94E2-01AD-4F44-B701-725E8CE3ADFF}" type="slidenum">
              <a:rPr lang="en-US" smtClean="0"/>
              <a:pPr/>
              <a:t>18</a:t>
            </a:fld>
            <a:endParaRPr lang="en-US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752810E6-935B-470E-9EEB-344E067DB7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4. Software functions</a:t>
            </a:r>
            <a:endParaRPr lang="en-US">
              <a:solidFill>
                <a:srgbClr val="C8D82D"/>
              </a:solidFill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BDF3A5C2-2A3B-40BD-A3F1-1B61C131ACC5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/>
              <a:t>4.2 remote Device control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280F08A7-0D3A-A9B0-DC54-E9F45BC6F41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85860" y="0"/>
            <a:ext cx="3406140" cy="6606540"/>
          </a:xfrm>
          <a:prstGeom prst="rect">
            <a:avLst/>
          </a:prstGeom>
        </p:spPr>
      </p:pic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8AB8C4EA-704E-CAAC-4973-607BB06D4AFD}"/>
              </a:ext>
            </a:extLst>
          </p:cNvPr>
          <p:cNvSpPr txBox="1">
            <a:spLocks/>
          </p:cNvSpPr>
          <p:nvPr/>
        </p:nvSpPr>
        <p:spPr>
          <a:xfrm>
            <a:off x="5698626" y="6492875"/>
            <a:ext cx="936099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Confidential</a:t>
            </a:r>
            <a:endParaRPr lang="en-US" baseline="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CB1898EC-54F1-A8C8-5B3C-6038A53B2C50}"/>
              </a:ext>
            </a:extLst>
          </p:cNvPr>
          <p:cNvSpPr txBox="1">
            <a:spLocks/>
          </p:cNvSpPr>
          <p:nvPr/>
        </p:nvSpPr>
        <p:spPr>
          <a:xfrm>
            <a:off x="10684858" y="6492875"/>
            <a:ext cx="149228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2023 EZMetrology</a:t>
            </a:r>
          </a:p>
        </p:txBody>
      </p:sp>
    </p:spTree>
    <p:extLst>
      <p:ext uri="{BB962C8B-B14F-4D97-AF65-F5344CB8AC3E}">
        <p14:creationId xmlns:p14="http://schemas.microsoft.com/office/powerpoint/2010/main" val="333840921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54711007-509B-46F2-94A0-30111F5D03D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40095" y="1381970"/>
            <a:ext cx="5507766" cy="3139937"/>
          </a:xfrm>
        </p:spPr>
        <p:txBody>
          <a:bodyPr vert="horz" lIns="91440" tIns="45720" rIns="91440" bIns="45720" numCol="1" rtlCol="0" anchor="t">
            <a:normAutofit/>
          </a:bodyPr>
          <a:lstStyle/>
          <a:p>
            <a:pPr marL="182880" lvl="1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</a:pPr>
            <a:endParaRPr lang="en-US" sz="1600" b="1" dirty="0">
              <a:solidFill>
                <a:srgbClr val="B4C10F"/>
              </a:solidFill>
            </a:endParaRPr>
          </a:p>
          <a:p>
            <a:pPr marL="182880" lvl="1">
              <a:lnSpc>
                <a:spcPct val="100000"/>
              </a:lnSpc>
              <a:spcBef>
                <a:spcPts val="600"/>
              </a:spcBef>
            </a:pPr>
            <a:r>
              <a:rPr lang="en-US" sz="1400" b="1" dirty="0">
                <a:solidFill>
                  <a:srgbClr val="B4C10F"/>
                </a:solidFill>
              </a:rPr>
              <a:t>Pressure vs Time data </a:t>
            </a:r>
          </a:p>
          <a:p>
            <a:pPr marL="182880" lvl="1">
              <a:lnSpc>
                <a:spcPct val="100000"/>
              </a:lnSpc>
              <a:spcBef>
                <a:spcPts val="600"/>
              </a:spcBef>
            </a:pPr>
            <a:r>
              <a:rPr lang="en-US" sz="1400" dirty="0"/>
              <a:t>After door closing event, the EZPressure data can be downloaded and graphed . </a:t>
            </a:r>
          </a:p>
          <a:p>
            <a:pPr marL="182880" lvl="1">
              <a:lnSpc>
                <a:spcPct val="100000"/>
              </a:lnSpc>
              <a:spcBef>
                <a:spcPts val="600"/>
              </a:spcBef>
            </a:pPr>
            <a:r>
              <a:rPr lang="en-US" sz="1400" dirty="0"/>
              <a:t>It is also possible to download the raw data. </a:t>
            </a:r>
          </a:p>
          <a:p>
            <a:pPr marL="182880" lvl="1" indent="0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endParaRPr lang="en-US" sz="2000" b="1" dirty="0"/>
          </a:p>
          <a:p>
            <a:pPr marL="182880" lvl="1" indent="0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r>
              <a:rPr lang="en-US" sz="2000" b="1" dirty="0"/>
              <a:t> 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C9D803"/>
              </a:solidFill>
              <a:effectLst/>
              <a:uLnTx/>
              <a:uFillTx/>
              <a:latin typeface="Bahnschrift"/>
              <a:ea typeface="+mn-ea"/>
              <a:cs typeface="+mn-cs"/>
            </a:endParaRPr>
          </a:p>
          <a:p>
            <a:pPr marL="182880" lvl="1" indent="0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endParaRPr lang="en-US" sz="2000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6179F29-52E1-4B74-AB8F-5B03B3D2CD7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1371378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SEPP003,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19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752810E6-935B-470E-9EEB-344E067DB7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4. Software functions</a:t>
            </a:r>
            <a:endParaRPr lang="en-US">
              <a:solidFill>
                <a:srgbClr val="C8D82D"/>
              </a:solidFill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BDF3A5C2-2A3B-40BD-A3F1-1B61C131ACC5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/>
              <a:t>4.3 pressure Graph - EZPressure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F4F2714-FCFD-4960-830E-F95A71322C4B}"/>
              </a:ext>
            </a:extLst>
          </p:cNvPr>
          <p:cNvSpPr txBox="1"/>
          <p:nvPr/>
        </p:nvSpPr>
        <p:spPr>
          <a:xfrm>
            <a:off x="6422178" y="5641286"/>
            <a:ext cx="3779668" cy="307777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182880" lvl="1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</a:pPr>
            <a:r>
              <a:rPr lang="en-US" sz="1400">
                <a:solidFill>
                  <a:srgbClr val="282828"/>
                </a:solidFill>
              </a:rPr>
              <a:t>Operation and Result screen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18CEABAD-C5DF-E650-0FF8-BC756282D0E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65724" y="1398156"/>
            <a:ext cx="5101040" cy="4107422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DE69952A-5FEC-784C-6C59-CF2C7D9E553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75212" y="3451867"/>
            <a:ext cx="2918460" cy="1950720"/>
          </a:xfrm>
          <a:prstGeom prst="rect">
            <a:avLst/>
          </a:prstGeom>
        </p:spPr>
      </p:pic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3C466A8D-E1A0-8FD0-1E2A-EDCA4A6784D7}"/>
              </a:ext>
            </a:extLst>
          </p:cNvPr>
          <p:cNvSpPr txBox="1">
            <a:spLocks/>
          </p:cNvSpPr>
          <p:nvPr/>
        </p:nvSpPr>
        <p:spPr>
          <a:xfrm>
            <a:off x="5698626" y="6492875"/>
            <a:ext cx="936099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Confidential</a:t>
            </a:r>
            <a:endParaRPr lang="en-US" baseline="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BA232ED3-615C-F9C5-A285-D3D8586497D0}"/>
              </a:ext>
            </a:extLst>
          </p:cNvPr>
          <p:cNvSpPr txBox="1">
            <a:spLocks/>
          </p:cNvSpPr>
          <p:nvPr/>
        </p:nvSpPr>
        <p:spPr>
          <a:xfrm>
            <a:off x="10684858" y="6492875"/>
            <a:ext cx="149228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2023 EZMetrology</a:t>
            </a:r>
          </a:p>
        </p:txBody>
      </p:sp>
    </p:spTree>
    <p:extLst>
      <p:ext uri="{BB962C8B-B14F-4D97-AF65-F5344CB8AC3E}">
        <p14:creationId xmlns:p14="http://schemas.microsoft.com/office/powerpoint/2010/main" val="58728947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54711007-509B-46F2-94A0-30111F5D03D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40095" y="1381970"/>
            <a:ext cx="10867085" cy="5455674"/>
          </a:xfrm>
        </p:spPr>
        <p:txBody>
          <a:bodyPr vert="horz" lIns="91440" tIns="45720" rIns="91440" bIns="45720" numCol="1" rtlCol="0" anchor="t">
            <a:normAutofit/>
          </a:bodyPr>
          <a:lstStyle/>
          <a:p>
            <a:pPr marL="182880" lvl="1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</a:pPr>
            <a:endParaRPr lang="en-US" sz="1600" b="1" dirty="0"/>
          </a:p>
          <a:p>
            <a:pPr marL="182880" lvl="1">
              <a:lnSpc>
                <a:spcPct val="100000"/>
              </a:lnSpc>
              <a:spcBef>
                <a:spcPts val="600"/>
              </a:spcBef>
            </a:pPr>
            <a:r>
              <a:rPr lang="en-US" sz="1400" b="1" dirty="0">
                <a:solidFill>
                  <a:srgbClr val="C7D82B"/>
                </a:solidFill>
              </a:rPr>
              <a:t>Force and Speed vs Time data </a:t>
            </a:r>
          </a:p>
          <a:p>
            <a:pPr marL="182880" lvl="1">
              <a:lnSpc>
                <a:spcPct val="100000"/>
              </a:lnSpc>
              <a:spcBef>
                <a:spcPts val="600"/>
              </a:spcBef>
            </a:pPr>
            <a:r>
              <a:rPr lang="en-US" sz="1400" dirty="0"/>
              <a:t>After a door closing event, the EZEnergy data can be downloaded and graphed. </a:t>
            </a:r>
          </a:p>
          <a:p>
            <a:pPr marL="182880" lvl="1">
              <a:lnSpc>
                <a:spcPct val="100000"/>
              </a:lnSpc>
              <a:spcBef>
                <a:spcPts val="600"/>
              </a:spcBef>
            </a:pPr>
            <a:r>
              <a:rPr lang="en-US" sz="1400" b="1" dirty="0">
                <a:solidFill>
                  <a:schemeClr val="tx1"/>
                </a:solidFill>
              </a:rPr>
              <a:t>Force vs Time </a:t>
            </a:r>
            <a:r>
              <a:rPr lang="en-US" sz="1400" dirty="0"/>
              <a:t>represents the change in the closing force impact during the measurement time. </a:t>
            </a:r>
          </a:p>
          <a:p>
            <a:pPr marL="182880" lvl="1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</a:pPr>
            <a:r>
              <a:rPr lang="en-US" sz="1400" b="1" dirty="0">
                <a:solidFill>
                  <a:schemeClr val="tx1"/>
                </a:solidFill>
              </a:rPr>
              <a:t>Speed vs Time </a:t>
            </a:r>
            <a:r>
              <a:rPr lang="en-US" sz="1400" dirty="0"/>
              <a:t>represents the change in the closing speed impact during the measurement time. </a:t>
            </a:r>
          </a:p>
          <a:p>
            <a:pPr marL="182880" lvl="1" indent="0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endParaRPr lang="en-US" sz="2000" b="1" dirty="0"/>
          </a:p>
          <a:p>
            <a:pPr marL="182880" lvl="1" indent="0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r>
              <a:rPr lang="en-US" sz="2000" b="1" dirty="0"/>
              <a:t> 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C9D803"/>
              </a:solidFill>
              <a:effectLst/>
              <a:uLnTx/>
              <a:uFillTx/>
              <a:latin typeface="Bahnschrift"/>
              <a:ea typeface="+mn-ea"/>
              <a:cs typeface="+mn-cs"/>
            </a:endParaRPr>
          </a:p>
          <a:p>
            <a:pPr marL="182880" lvl="1" indent="0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endParaRPr lang="en-US" sz="2000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6179F29-52E1-4B74-AB8F-5B03B3D2CD7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149228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SEPP003,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20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752810E6-935B-470E-9EEB-344E067DB7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4. Software functions</a:t>
            </a:r>
            <a:endParaRPr lang="en-US" dirty="0">
              <a:solidFill>
                <a:srgbClr val="C8D82D"/>
              </a:solidFill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BDF3A5C2-2A3B-40BD-A3F1-1B61C131ACC5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4.4 Force and Speed curve in time - EZEnergy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F4F2714-FCFD-4960-830E-F95A71322C4B}"/>
              </a:ext>
            </a:extLst>
          </p:cNvPr>
          <p:cNvSpPr txBox="1"/>
          <p:nvPr/>
        </p:nvSpPr>
        <p:spPr>
          <a:xfrm>
            <a:off x="6764391" y="4295597"/>
            <a:ext cx="3779668" cy="307777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182880" lvl="1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</a:pPr>
            <a:r>
              <a:rPr lang="en-US" sz="1400" dirty="0">
                <a:solidFill>
                  <a:srgbClr val="282828"/>
                </a:solidFill>
              </a:rPr>
              <a:t>Operation and Result Screen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59551C0-DE5C-E969-4CEB-212FF90AFB5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87184" y="3177221"/>
            <a:ext cx="4047541" cy="3140452"/>
          </a:xfrm>
          <a:prstGeom prst="rect">
            <a:avLst/>
          </a:prstGeom>
        </p:spPr>
      </p:pic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8B7D723E-33BB-020E-C2A9-6EDF73E84B9B}"/>
              </a:ext>
            </a:extLst>
          </p:cNvPr>
          <p:cNvSpPr txBox="1">
            <a:spLocks/>
          </p:cNvSpPr>
          <p:nvPr/>
        </p:nvSpPr>
        <p:spPr>
          <a:xfrm>
            <a:off x="5698626" y="6492875"/>
            <a:ext cx="936099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Confidential</a:t>
            </a:r>
            <a:endParaRPr lang="en-US" baseline="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06587912-8275-D64C-2AC0-5FE1E92665B3}"/>
              </a:ext>
            </a:extLst>
          </p:cNvPr>
          <p:cNvSpPr txBox="1">
            <a:spLocks/>
          </p:cNvSpPr>
          <p:nvPr/>
        </p:nvSpPr>
        <p:spPr>
          <a:xfrm>
            <a:off x="10684858" y="6492875"/>
            <a:ext cx="149228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2023 EZMetrology</a:t>
            </a:r>
          </a:p>
        </p:txBody>
      </p:sp>
    </p:spTree>
    <p:extLst>
      <p:ext uri="{BB962C8B-B14F-4D97-AF65-F5344CB8AC3E}">
        <p14:creationId xmlns:p14="http://schemas.microsoft.com/office/powerpoint/2010/main" val="416809306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54711007-509B-46F2-94A0-30111F5D03D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40095" y="1381970"/>
            <a:ext cx="11057585" cy="5474259"/>
          </a:xfrm>
        </p:spPr>
        <p:txBody>
          <a:bodyPr vert="horz" lIns="91440" tIns="45720" rIns="91440" bIns="45720" numCol="1" rtlCol="0" anchor="t">
            <a:normAutofit/>
          </a:bodyPr>
          <a:lstStyle/>
          <a:p>
            <a:pPr marL="182880" lvl="1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</a:pPr>
            <a:endParaRPr lang="en-US" sz="1600" b="1" dirty="0">
              <a:solidFill>
                <a:srgbClr val="B4C10F"/>
              </a:solidFill>
            </a:endParaRPr>
          </a:p>
          <a:p>
            <a:pPr marL="182880" lvl="1">
              <a:lnSpc>
                <a:spcPct val="100000"/>
              </a:lnSpc>
              <a:spcBef>
                <a:spcPts val="600"/>
              </a:spcBef>
            </a:pPr>
            <a:r>
              <a:rPr lang="en-US" sz="1400" b="1" dirty="0">
                <a:solidFill>
                  <a:srgbClr val="B4C10F"/>
                </a:solidFill>
              </a:rPr>
              <a:t>Force and Speed vs Angle data </a:t>
            </a:r>
          </a:p>
          <a:p>
            <a:pPr marL="182880" lvl="1">
              <a:lnSpc>
                <a:spcPct val="100000"/>
              </a:lnSpc>
              <a:spcBef>
                <a:spcPts val="600"/>
              </a:spcBef>
            </a:pPr>
            <a:r>
              <a:rPr lang="en-US" sz="1400" dirty="0"/>
              <a:t>After a door closing event, the EZEnergy data can be downloaded and graphed. </a:t>
            </a:r>
          </a:p>
          <a:p>
            <a:pPr marL="182880" lvl="1">
              <a:lnSpc>
                <a:spcPct val="100000"/>
              </a:lnSpc>
              <a:spcBef>
                <a:spcPts val="600"/>
              </a:spcBef>
            </a:pPr>
            <a:r>
              <a:rPr lang="en-US" sz="1400" b="1" dirty="0">
                <a:solidFill>
                  <a:schemeClr val="tx1"/>
                </a:solidFill>
              </a:rPr>
              <a:t>Force vs Angle </a:t>
            </a:r>
            <a:r>
              <a:rPr lang="en-US" sz="1400" dirty="0"/>
              <a:t>represents the change in the closing force impact for the travel of the door. </a:t>
            </a:r>
          </a:p>
          <a:p>
            <a:pPr marL="182880" lvl="1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</a:pPr>
            <a:r>
              <a:rPr lang="en-US" sz="1400" b="1" dirty="0">
                <a:solidFill>
                  <a:schemeClr val="tx1"/>
                </a:solidFill>
              </a:rPr>
              <a:t>Speed vs Angle </a:t>
            </a:r>
            <a:r>
              <a:rPr lang="en-US" sz="1400" dirty="0"/>
              <a:t>represents the change in the closing speed for the travel of the door. </a:t>
            </a:r>
          </a:p>
          <a:p>
            <a:pPr marL="182880" lvl="1" indent="0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endParaRPr lang="en-US" b="1" dirty="0"/>
          </a:p>
          <a:p>
            <a:pPr marL="182880" lvl="1" indent="0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r>
              <a:rPr lang="en-US" sz="2000" b="1" dirty="0"/>
              <a:t> 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C9D803"/>
              </a:solidFill>
              <a:effectLst/>
              <a:uLnTx/>
              <a:uFillTx/>
              <a:latin typeface="Bahnschrift"/>
              <a:ea typeface="+mn-ea"/>
              <a:cs typeface="+mn-cs"/>
            </a:endParaRPr>
          </a:p>
          <a:p>
            <a:pPr marL="182880" lvl="1" indent="0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endParaRPr lang="en-US" sz="2000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6179F29-52E1-4B74-AB8F-5B03B3D2CD7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1371378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SEPP003,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21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752810E6-935B-470E-9EEB-344E067DB7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4. Software functions</a:t>
            </a:r>
            <a:endParaRPr lang="en-US">
              <a:solidFill>
                <a:srgbClr val="C8D82D"/>
              </a:solidFill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BDF3A5C2-2A3B-40BD-A3F1-1B61C131ACC5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/>
              <a:t>4.5 force Speed curve in angle - </a:t>
            </a:r>
            <a:r>
              <a:rPr lang="en-US" err="1"/>
              <a:t>EZEnergy</a:t>
            </a:r>
            <a:endParaRPr 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F4F2714-FCFD-4960-830E-F95A71322C4B}"/>
              </a:ext>
            </a:extLst>
          </p:cNvPr>
          <p:cNvSpPr txBox="1"/>
          <p:nvPr/>
        </p:nvSpPr>
        <p:spPr>
          <a:xfrm>
            <a:off x="6867781" y="4369210"/>
            <a:ext cx="3779668" cy="307777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182880" lvl="1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</a:pPr>
            <a:r>
              <a:rPr lang="en-US" sz="1400" dirty="0">
                <a:solidFill>
                  <a:srgbClr val="282828"/>
                </a:solidFill>
              </a:rPr>
              <a:t>Operation and Result Screen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40EB1DE-01CC-AE4F-5B45-C66A497E414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87164" y="3267794"/>
            <a:ext cx="3473854" cy="2675806"/>
          </a:xfrm>
          <a:prstGeom prst="rect">
            <a:avLst/>
          </a:prstGeom>
        </p:spPr>
      </p:pic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5897BD71-10DD-6FBF-F76B-46695D98173B}"/>
              </a:ext>
            </a:extLst>
          </p:cNvPr>
          <p:cNvSpPr txBox="1">
            <a:spLocks/>
          </p:cNvSpPr>
          <p:nvPr/>
        </p:nvSpPr>
        <p:spPr>
          <a:xfrm>
            <a:off x="5698626" y="6492875"/>
            <a:ext cx="936099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Confidential</a:t>
            </a:r>
            <a:endParaRPr lang="en-US" baseline="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DAB38E0D-F6C2-7190-C545-8C6680E96429}"/>
              </a:ext>
            </a:extLst>
          </p:cNvPr>
          <p:cNvSpPr txBox="1">
            <a:spLocks/>
          </p:cNvSpPr>
          <p:nvPr/>
        </p:nvSpPr>
        <p:spPr>
          <a:xfrm>
            <a:off x="10684858" y="6492875"/>
            <a:ext cx="149228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2023 EZMetrology</a:t>
            </a:r>
          </a:p>
        </p:txBody>
      </p:sp>
    </p:spTree>
    <p:extLst>
      <p:ext uri="{BB962C8B-B14F-4D97-AF65-F5344CB8AC3E}">
        <p14:creationId xmlns:p14="http://schemas.microsoft.com/office/powerpoint/2010/main" val="4751952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0A786A24-8F3A-E8FE-F89C-6FDC7D0E0CD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52353" y="3166434"/>
            <a:ext cx="3750889" cy="2777166"/>
          </a:xfrm>
          <a:prstGeom prst="rect">
            <a:avLst/>
          </a:prstGeom>
        </p:spPr>
      </p:pic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54711007-509B-46F2-94A0-30111F5D03D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31404" y="1383129"/>
            <a:ext cx="10824111" cy="5274759"/>
          </a:xfrm>
        </p:spPr>
        <p:txBody>
          <a:bodyPr vert="horz" lIns="91440" tIns="45720" rIns="91440" bIns="45720" numCol="1" rtlCol="0" anchor="t">
            <a:normAutofit/>
          </a:bodyPr>
          <a:lstStyle/>
          <a:p>
            <a:pPr marL="182880" lvl="1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</a:pPr>
            <a:endParaRPr lang="en-US" sz="1400" b="1" dirty="0"/>
          </a:p>
          <a:p>
            <a:pPr marL="182880" lvl="1">
              <a:lnSpc>
                <a:spcPct val="100000"/>
              </a:lnSpc>
              <a:spcBef>
                <a:spcPts val="600"/>
              </a:spcBef>
            </a:pPr>
            <a:r>
              <a:rPr lang="en-US" sz="1400" b="1" dirty="0"/>
              <a:t>EZEnergy </a:t>
            </a:r>
            <a:r>
              <a:rPr lang="en-US" sz="1400" dirty="0"/>
              <a:t>has more to offer and there are more graphs to help engineers. </a:t>
            </a:r>
          </a:p>
          <a:p>
            <a:pPr marL="182880" lvl="1">
              <a:lnSpc>
                <a:spcPct val="100000"/>
              </a:lnSpc>
              <a:spcBef>
                <a:spcPts val="600"/>
              </a:spcBef>
            </a:pPr>
            <a:r>
              <a:rPr lang="en-US" sz="1400" b="1" dirty="0">
                <a:solidFill>
                  <a:schemeClr val="tx1"/>
                </a:solidFill>
              </a:rPr>
              <a:t>EZEnergy Points </a:t>
            </a:r>
            <a:r>
              <a:rPr lang="en-US" sz="1400" dirty="0"/>
              <a:t>will show all the energy measurements taken for each closing event.</a:t>
            </a:r>
          </a:p>
          <a:p>
            <a:pPr marL="182880" lvl="1" indent="0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r>
              <a:rPr lang="en-US" sz="1400" b="1" dirty="0">
                <a:solidFill>
                  <a:schemeClr val="tx1"/>
                </a:solidFill>
              </a:rPr>
              <a:t>EZEnergy Force Points </a:t>
            </a:r>
            <a:r>
              <a:rPr lang="en-US" sz="1400" dirty="0"/>
              <a:t>will show all force measurements for each closing event.</a:t>
            </a:r>
          </a:p>
          <a:p>
            <a:pPr marL="182880" lvl="1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</a:pPr>
            <a:r>
              <a:rPr lang="en-US" sz="1400" b="1" dirty="0">
                <a:solidFill>
                  <a:schemeClr val="tx1"/>
                </a:solidFill>
              </a:rPr>
              <a:t>EZEnergy Speed Points </a:t>
            </a:r>
            <a:r>
              <a:rPr lang="en-US" sz="1400" dirty="0"/>
              <a:t>will show all speed measurements for each closing event.</a:t>
            </a:r>
            <a:endParaRPr lang="en-US" sz="1400" b="1" dirty="0"/>
          </a:p>
          <a:p>
            <a:pPr marL="182880" lvl="1" indent="0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r>
              <a:rPr lang="en-US" sz="2000" b="1" dirty="0"/>
              <a:t> 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C9D803"/>
              </a:solidFill>
              <a:effectLst/>
              <a:uLnTx/>
              <a:uFillTx/>
              <a:latin typeface="Bahnschrift"/>
              <a:ea typeface="+mn-ea"/>
              <a:cs typeface="+mn-cs"/>
            </a:endParaRPr>
          </a:p>
          <a:p>
            <a:pPr marL="182880" lvl="1" indent="0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endParaRPr lang="en-US" sz="2000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6179F29-52E1-4B74-AB8F-5B03B3D2CD7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1538097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SEPP003,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22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752810E6-935B-470E-9EEB-344E067DB7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4. Software functions</a:t>
            </a:r>
            <a:endParaRPr lang="en-US">
              <a:solidFill>
                <a:srgbClr val="C8D82D"/>
              </a:solidFill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BDF3A5C2-2A3B-40BD-A3F1-1B61C131ACC5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/>
              <a:t>4.6 Energy, Force, Speed trend line - </a:t>
            </a:r>
            <a:r>
              <a:rPr lang="en-US" err="1"/>
              <a:t>EZEnergy</a:t>
            </a:r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ED3466CF-050B-97C2-782C-727C83D8022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74721" y="3551341"/>
            <a:ext cx="3832860" cy="277368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03B125CC-15EA-71BC-29C3-A03261047F4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895909" y="4030086"/>
            <a:ext cx="3395297" cy="2517489"/>
          </a:xfrm>
          <a:prstGeom prst="rect">
            <a:avLst/>
          </a:prstGeom>
        </p:spPr>
      </p:pic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55CB4EC2-F323-D51A-7F7F-3C9616BB041C}"/>
              </a:ext>
            </a:extLst>
          </p:cNvPr>
          <p:cNvSpPr txBox="1">
            <a:spLocks/>
          </p:cNvSpPr>
          <p:nvPr/>
        </p:nvSpPr>
        <p:spPr>
          <a:xfrm>
            <a:off x="5698626" y="6492875"/>
            <a:ext cx="936099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Confidential</a:t>
            </a:r>
            <a:endParaRPr lang="en-US" baseline="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BA902F29-547A-514E-8D6F-CE0800AED661}"/>
              </a:ext>
            </a:extLst>
          </p:cNvPr>
          <p:cNvSpPr txBox="1">
            <a:spLocks/>
          </p:cNvSpPr>
          <p:nvPr/>
        </p:nvSpPr>
        <p:spPr>
          <a:xfrm>
            <a:off x="10684858" y="6492875"/>
            <a:ext cx="149228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2023 EZMetrology</a:t>
            </a:r>
          </a:p>
        </p:txBody>
      </p:sp>
    </p:spTree>
    <p:extLst>
      <p:ext uri="{BB962C8B-B14F-4D97-AF65-F5344CB8AC3E}">
        <p14:creationId xmlns:p14="http://schemas.microsoft.com/office/powerpoint/2010/main" val="345011794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54711007-509B-46F2-94A0-30111F5D03D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40095" y="1379882"/>
            <a:ext cx="11049302" cy="3518689"/>
          </a:xfrm>
        </p:spPr>
        <p:txBody>
          <a:bodyPr vert="horz" lIns="91440" tIns="45720" rIns="91440" bIns="45720" numCol="1" rtlCol="0" anchor="t">
            <a:normAutofit/>
          </a:bodyPr>
          <a:lstStyle/>
          <a:p>
            <a:pPr marL="182880" lvl="1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</a:pPr>
            <a:endParaRPr lang="en-US" sz="1600" b="1" dirty="0">
              <a:solidFill>
                <a:srgbClr val="B4C10F"/>
              </a:solidFill>
            </a:endParaRPr>
          </a:p>
          <a:p>
            <a:pPr marL="182880" lvl="1">
              <a:lnSpc>
                <a:spcPct val="100000"/>
              </a:lnSpc>
              <a:spcBef>
                <a:spcPts val="600"/>
              </a:spcBef>
            </a:pPr>
            <a:r>
              <a:rPr lang="en-US" sz="1400" b="1" dirty="0">
                <a:solidFill>
                  <a:srgbClr val="B4C10F"/>
                </a:solidFill>
              </a:rPr>
              <a:t>EZSpeed Measurement Points</a:t>
            </a:r>
          </a:p>
          <a:p>
            <a:pPr marL="182880" lvl="1">
              <a:lnSpc>
                <a:spcPct val="100000"/>
              </a:lnSpc>
              <a:spcBef>
                <a:spcPts val="600"/>
              </a:spcBef>
            </a:pPr>
            <a:r>
              <a:rPr lang="en-US" sz="1400" dirty="0"/>
              <a:t>After door closing event, all EZSpeed data would be shown on an  EZSpeed graph. </a:t>
            </a:r>
          </a:p>
          <a:p>
            <a:pPr marL="182880" lvl="1">
              <a:lnSpc>
                <a:spcPct val="100000"/>
              </a:lnSpc>
              <a:spcBef>
                <a:spcPts val="600"/>
              </a:spcBef>
            </a:pPr>
            <a:r>
              <a:rPr lang="en-US" sz="1400" dirty="0"/>
              <a:t>Also based on the tolerance settings, the measurements can easily be compared with the door tolerances.</a:t>
            </a:r>
            <a:r>
              <a:rPr lang="en-US" sz="1900" dirty="0"/>
              <a:t> </a:t>
            </a:r>
          </a:p>
          <a:p>
            <a:pPr marL="182880" lvl="1" indent="0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endParaRPr lang="en-US" sz="2000" b="1" dirty="0"/>
          </a:p>
          <a:p>
            <a:pPr marL="182880" lvl="1" indent="0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r>
              <a:rPr lang="en-US" sz="2000" b="1" dirty="0"/>
              <a:t> 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C9D803"/>
              </a:solidFill>
              <a:effectLst/>
              <a:uLnTx/>
              <a:uFillTx/>
              <a:latin typeface="Bahnschrift"/>
              <a:ea typeface="+mn-ea"/>
              <a:cs typeface="+mn-cs"/>
            </a:endParaRPr>
          </a:p>
          <a:p>
            <a:pPr marL="182880" lvl="1" indent="0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endParaRPr lang="en-US" sz="2000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6179F29-52E1-4B74-AB8F-5B03B3D2CD7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1467518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SEPP003,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23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752810E6-935B-470E-9EEB-344E067DB7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4. Software functions</a:t>
            </a:r>
            <a:endParaRPr lang="en-US">
              <a:solidFill>
                <a:srgbClr val="C8D82D"/>
              </a:solidFill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BDF3A5C2-2A3B-40BD-A3F1-1B61C131ACC5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/>
              <a:t>4.7 Speed Trend Line - </a:t>
            </a:r>
            <a:r>
              <a:rPr lang="en-US" err="1"/>
              <a:t>EZSpeed</a:t>
            </a:r>
            <a:endParaRPr 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F4F2714-FCFD-4960-830E-F95A71322C4B}"/>
              </a:ext>
            </a:extLst>
          </p:cNvPr>
          <p:cNvSpPr txBox="1"/>
          <p:nvPr/>
        </p:nvSpPr>
        <p:spPr>
          <a:xfrm>
            <a:off x="7228958" y="4347583"/>
            <a:ext cx="3779668" cy="307777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182880" lvl="1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</a:pPr>
            <a:r>
              <a:rPr lang="en-US" sz="1400" dirty="0">
                <a:solidFill>
                  <a:srgbClr val="282828"/>
                </a:solidFill>
              </a:rPr>
              <a:t>Operation and Result Screen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11EE7E6C-9E81-93C6-9043-A415D1EA5FB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86521" y="2923273"/>
            <a:ext cx="4397201" cy="3367645"/>
          </a:xfrm>
          <a:prstGeom prst="rect">
            <a:avLst/>
          </a:prstGeom>
        </p:spPr>
      </p:pic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B07DEC73-A969-F7BC-B438-3ED493D249D4}"/>
              </a:ext>
            </a:extLst>
          </p:cNvPr>
          <p:cNvSpPr txBox="1">
            <a:spLocks/>
          </p:cNvSpPr>
          <p:nvPr/>
        </p:nvSpPr>
        <p:spPr>
          <a:xfrm>
            <a:off x="10684858" y="6492875"/>
            <a:ext cx="149228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2023 EZMetrology</a:t>
            </a:r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0FE5BCC6-4555-6DE6-FFB7-9C162671966D}"/>
              </a:ext>
            </a:extLst>
          </p:cNvPr>
          <p:cNvSpPr txBox="1">
            <a:spLocks/>
          </p:cNvSpPr>
          <p:nvPr/>
        </p:nvSpPr>
        <p:spPr>
          <a:xfrm>
            <a:off x="5698626" y="6492875"/>
            <a:ext cx="936099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Confidential</a:t>
            </a:r>
            <a:endParaRPr lang="en-US" baseline="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343317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6179F29-52E1-4B74-AB8F-5B03B3D2CD7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149228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SEPP003,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24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752810E6-935B-470E-9EEB-344E067DB7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4. Software functions</a:t>
            </a:r>
            <a:endParaRPr lang="en-US">
              <a:solidFill>
                <a:srgbClr val="C8D82D"/>
              </a:solidFill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BDF3A5C2-2A3B-40BD-A3F1-1B61C131ACC5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/>
              <a:t>4.8 Consolidated database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C13581FD-2954-8926-52B2-F922933AF0AF}"/>
              </a:ext>
            </a:extLst>
          </p:cNvPr>
          <p:cNvSpPr>
            <a:spLocks noGrp="1"/>
          </p:cNvSpPr>
          <p:nvPr>
            <p:ph sz="half" idx="1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02583FC-BACF-839E-2BD7-00DFF594C93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66850" y="1676400"/>
            <a:ext cx="9258300" cy="4267200"/>
          </a:xfrm>
          <a:prstGeom prst="rect">
            <a:avLst/>
          </a:prstGeom>
        </p:spPr>
      </p:pic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D4AA3EE4-E3B6-98DE-EEBA-FAEBFE5AD208}"/>
              </a:ext>
            </a:extLst>
          </p:cNvPr>
          <p:cNvSpPr txBox="1">
            <a:spLocks/>
          </p:cNvSpPr>
          <p:nvPr/>
        </p:nvSpPr>
        <p:spPr>
          <a:xfrm>
            <a:off x="5698626" y="6492875"/>
            <a:ext cx="936099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Confidential</a:t>
            </a:r>
            <a:endParaRPr lang="en-US" baseline="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4246A0FE-DA82-3920-84A2-1C0787EBF942}"/>
              </a:ext>
            </a:extLst>
          </p:cNvPr>
          <p:cNvSpPr txBox="1">
            <a:spLocks/>
          </p:cNvSpPr>
          <p:nvPr/>
        </p:nvSpPr>
        <p:spPr>
          <a:xfrm>
            <a:off x="10684858" y="6492875"/>
            <a:ext cx="149228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2023 EZMetrology</a:t>
            </a:r>
          </a:p>
        </p:txBody>
      </p:sp>
    </p:spTree>
    <p:extLst>
      <p:ext uri="{BB962C8B-B14F-4D97-AF65-F5344CB8AC3E}">
        <p14:creationId xmlns:p14="http://schemas.microsoft.com/office/powerpoint/2010/main" val="418116222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EC607221-669D-41D8-B83F-9D125F5F19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32254" y="3085950"/>
            <a:ext cx="3138728" cy="686099"/>
          </a:xfrm>
        </p:spPr>
        <p:txBody>
          <a:bodyPr vert="horz" lIns="91440" tIns="45720" rIns="91440" bIns="45720" numCol="1" rtlCol="0" anchor="ctr">
            <a:noAutofit/>
          </a:bodyPr>
          <a:lstStyle/>
          <a:p>
            <a:r>
              <a:rPr lang="en-US" sz="3100" dirty="0"/>
              <a:t>5. </a:t>
            </a:r>
            <a:r>
              <a:rPr lang="en-GB" sz="3200" b="1" dirty="0">
                <a:cs typeface="Arial"/>
              </a:rPr>
              <a:t>Training Plan </a:t>
            </a:r>
            <a:endParaRPr lang="en-US" sz="3200" b="1" dirty="0">
              <a:solidFill>
                <a:srgbClr val="C7D82A"/>
              </a:solidFill>
              <a:cs typeface="Arial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00D10DB-0252-4A5C-84B7-64F0EF0433B7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149228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SEPP003,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25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84F5687C-D371-B44A-8753-899D83E042F2}"/>
              </a:ext>
            </a:extLst>
          </p:cNvPr>
          <p:cNvSpPr txBox="1">
            <a:spLocks/>
          </p:cNvSpPr>
          <p:nvPr/>
        </p:nvSpPr>
        <p:spPr>
          <a:xfrm>
            <a:off x="5698626" y="6492875"/>
            <a:ext cx="936099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Confidential</a:t>
            </a:r>
            <a:endParaRPr lang="en-US" baseline="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A537903C-E823-80F6-86D4-BD5CF52EDA68}"/>
              </a:ext>
            </a:extLst>
          </p:cNvPr>
          <p:cNvSpPr txBox="1">
            <a:spLocks/>
          </p:cNvSpPr>
          <p:nvPr/>
        </p:nvSpPr>
        <p:spPr>
          <a:xfrm>
            <a:off x="9280930" y="6497493"/>
            <a:ext cx="149228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2023 EZMetrology</a:t>
            </a:r>
          </a:p>
        </p:txBody>
      </p:sp>
    </p:spTree>
    <p:extLst>
      <p:ext uri="{BB962C8B-B14F-4D97-AF65-F5344CB8AC3E}">
        <p14:creationId xmlns:p14="http://schemas.microsoft.com/office/powerpoint/2010/main" val="249354221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92B7FD6-A1E5-AC84-5C8B-460D5661B85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94565" y="2784022"/>
            <a:ext cx="6332220" cy="2971800"/>
          </a:xfrm>
          <a:prstGeom prst="rect">
            <a:avLst/>
          </a:prstGeom>
        </p:spPr>
      </p:pic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54711007-509B-46F2-94A0-30111F5D03D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41298" y="1408509"/>
            <a:ext cx="8336531" cy="2116950"/>
          </a:xfrm>
        </p:spPr>
        <p:txBody>
          <a:bodyPr vert="horz" lIns="91440" tIns="45720" rIns="91440" bIns="45720" numCol="1" rtlCol="0" anchor="t">
            <a:normAutofit/>
          </a:bodyPr>
          <a:lstStyle/>
          <a:p>
            <a:pPr marL="182880" lvl="1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</a:pPr>
            <a:endParaRPr lang="en-US" dirty="0"/>
          </a:p>
          <a:p>
            <a:pPr marL="182880" lvl="1">
              <a:lnSpc>
                <a:spcPct val="100000"/>
              </a:lnSpc>
              <a:spcBef>
                <a:spcPts val="600"/>
              </a:spcBef>
            </a:pPr>
            <a:r>
              <a:rPr lang="en-US" sz="1400" dirty="0"/>
              <a:t>At EZMetrology, we put our utmost effort into our customer training and make sure they learn all the details of both hardware and software solutions. </a:t>
            </a:r>
          </a:p>
          <a:p>
            <a:pPr marL="525780" lvl="1" indent="-342900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chemeClr val="tx1"/>
                </a:solidFill>
              </a:rPr>
              <a:t>1-day training is designed for the customers with EZSpeed devices. </a:t>
            </a:r>
          </a:p>
          <a:p>
            <a:pPr marL="525780" lvl="1" indent="-342900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chemeClr val="tx1"/>
                </a:solidFill>
              </a:rPr>
              <a:t>2-day </a:t>
            </a:r>
            <a:r>
              <a:rPr lang="en-US" sz="1400" dirty="0"/>
              <a:t>training is designed for the customers with EZEnergy and/or EZPressure devices. 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endParaRPr lang="en-US" sz="1400" b="0" i="0" u="none" strike="noStrike" kern="1200" cap="none" spc="0" normalizeH="0" baseline="0" noProof="0" dirty="0">
              <a:ln>
                <a:noFill/>
              </a:ln>
              <a:solidFill>
                <a:srgbClr val="C9D803"/>
              </a:solidFill>
              <a:effectLst/>
              <a:uLnTx/>
              <a:uFillTx/>
              <a:latin typeface="Bahnschrift"/>
            </a:endParaRPr>
          </a:p>
          <a:p>
            <a:pPr marL="182880" lvl="1" indent="0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endParaRPr lang="en-US" sz="2000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6179F29-52E1-4B74-AB8F-5B03B3D2CD7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149228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SEPP003,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26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752810E6-935B-470E-9EEB-344E067DB7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solidFill>
                  <a:schemeClr val="tx1"/>
                </a:solidFill>
              </a:rPr>
              <a:t>5. Training plan</a:t>
            </a: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21E5270F-A2B3-4B79-9841-AAA9403BFA9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33107" y="5493981"/>
            <a:ext cx="597764" cy="726836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5A5E9276-B8F2-45CE-B34D-6CE614433C9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29021" y="5525518"/>
            <a:ext cx="597764" cy="726836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34D3B711-EDA1-E41A-83F3-40119251532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14560" y="1208979"/>
            <a:ext cx="2377440" cy="2316480"/>
          </a:xfrm>
          <a:prstGeom prst="rect">
            <a:avLst/>
          </a:prstGeom>
        </p:spPr>
      </p:pic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C7FB6EAE-71F0-809A-F7CC-DEC67A1FC25A}"/>
              </a:ext>
            </a:extLst>
          </p:cNvPr>
          <p:cNvSpPr txBox="1">
            <a:spLocks/>
          </p:cNvSpPr>
          <p:nvPr/>
        </p:nvSpPr>
        <p:spPr>
          <a:xfrm>
            <a:off x="5698626" y="6492875"/>
            <a:ext cx="936099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Confidential</a:t>
            </a:r>
            <a:endParaRPr lang="en-US" baseline="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B0496942-CD44-C0A8-8009-EABA22BA76DE}"/>
              </a:ext>
            </a:extLst>
          </p:cNvPr>
          <p:cNvSpPr txBox="1">
            <a:spLocks/>
          </p:cNvSpPr>
          <p:nvPr/>
        </p:nvSpPr>
        <p:spPr>
          <a:xfrm>
            <a:off x="10684858" y="6492875"/>
            <a:ext cx="149228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2023 EZMetrology</a:t>
            </a:r>
          </a:p>
        </p:txBody>
      </p:sp>
    </p:spTree>
    <p:extLst>
      <p:ext uri="{BB962C8B-B14F-4D97-AF65-F5344CB8AC3E}">
        <p14:creationId xmlns:p14="http://schemas.microsoft.com/office/powerpoint/2010/main" val="198681400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00D10DB-0252-4A5C-84B7-64F0EF0433B7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1410081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SEPP003,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27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8" name="Title 5">
            <a:extLst>
              <a:ext uri="{FF2B5EF4-FFF2-40B4-BE49-F238E27FC236}">
                <a16:creationId xmlns:a16="http://schemas.microsoft.com/office/drawing/2014/main" id="{3FA0FC67-1117-4D39-98E5-683EC2C8FE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32593" y="3275353"/>
            <a:ext cx="4448676" cy="686099"/>
          </a:xfrm>
        </p:spPr>
        <p:txBody>
          <a:bodyPr vert="horz" lIns="91440" tIns="45720" rIns="91440" bIns="45720" numCol="1" rtlCol="0" anchor="ctr">
            <a:noAutofit/>
          </a:bodyPr>
          <a:lstStyle/>
          <a:p>
            <a:r>
              <a:rPr lang="en-US" sz="3100" dirty="0"/>
              <a:t>6. </a:t>
            </a:r>
            <a:r>
              <a:rPr lang="en-GB" sz="3200" b="1" dirty="0">
                <a:cs typeface="Arial"/>
              </a:rPr>
              <a:t>Conclusion</a:t>
            </a:r>
            <a:endParaRPr lang="en-US" sz="3200" b="1" dirty="0">
              <a:solidFill>
                <a:srgbClr val="C7D82A"/>
              </a:solidFill>
              <a:cs typeface="Arial"/>
            </a:endParaRPr>
          </a:p>
        </p:txBody>
      </p:sp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DEBF57E9-F1F5-1329-9D1E-F432C8B9E7C9}"/>
              </a:ext>
            </a:extLst>
          </p:cNvPr>
          <p:cNvSpPr txBox="1">
            <a:spLocks/>
          </p:cNvSpPr>
          <p:nvPr/>
        </p:nvSpPr>
        <p:spPr>
          <a:xfrm>
            <a:off x="5698626" y="6492875"/>
            <a:ext cx="936099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Confidential</a:t>
            </a:r>
            <a:endParaRPr lang="en-US" baseline="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2266E4CA-6923-9A81-9BCD-04C82AF913EA}"/>
              </a:ext>
            </a:extLst>
          </p:cNvPr>
          <p:cNvSpPr txBox="1">
            <a:spLocks/>
          </p:cNvSpPr>
          <p:nvPr/>
        </p:nvSpPr>
        <p:spPr>
          <a:xfrm>
            <a:off x="9280930" y="6497493"/>
            <a:ext cx="149228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2023 EZMetrology</a:t>
            </a:r>
          </a:p>
        </p:txBody>
      </p:sp>
    </p:spTree>
    <p:extLst>
      <p:ext uri="{BB962C8B-B14F-4D97-AF65-F5344CB8AC3E}">
        <p14:creationId xmlns:p14="http://schemas.microsoft.com/office/powerpoint/2010/main" val="11128145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54711007-509B-46F2-94A0-30111F5D03D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41298" y="1408507"/>
            <a:ext cx="9539840" cy="4392217"/>
          </a:xfrm>
        </p:spPr>
        <p:txBody>
          <a:bodyPr vert="horz" lIns="91440" tIns="45720" rIns="91440" bIns="45720" numCol="1" rtlCol="0" anchor="t">
            <a:normAutofit fontScale="85000" lnSpcReduction="20000"/>
          </a:bodyPr>
          <a:lstStyle/>
          <a:p>
            <a:pPr marL="182880" lvl="1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</a:pPr>
            <a:endParaRPr lang="en-US" dirty="0"/>
          </a:p>
          <a:p>
            <a:pPr marL="182880" lvl="1">
              <a:lnSpc>
                <a:spcPct val="100000"/>
              </a:lnSpc>
              <a:spcBef>
                <a:spcPts val="600"/>
              </a:spcBef>
            </a:pPr>
            <a:r>
              <a:rPr lang="en-US" sz="1600" b="1" dirty="0">
                <a:solidFill>
                  <a:srgbClr val="B4C10F"/>
                </a:solidFill>
              </a:rPr>
              <a:t>Advantages of Audit:</a:t>
            </a:r>
          </a:p>
          <a:p>
            <a:pPr marL="182880" lvl="1">
              <a:lnSpc>
                <a:spcPct val="100000"/>
              </a:lnSpc>
              <a:spcBef>
                <a:spcPts val="600"/>
              </a:spcBef>
            </a:pPr>
            <a:br>
              <a:rPr lang="en-US" sz="1500" dirty="0"/>
            </a:br>
            <a:br>
              <a:rPr lang="en-US" sz="1600" dirty="0"/>
            </a:br>
            <a:r>
              <a:rPr lang="en-US" sz="1600" b="1" kern="1200" dirty="0">
                <a:solidFill>
                  <a:srgbClr val="282828"/>
                </a:solidFill>
                <a:ea typeface="+mj-ea"/>
                <a:cs typeface="+mj-cs"/>
              </a:rPr>
              <a:t>Features</a:t>
            </a:r>
            <a:br>
              <a:rPr lang="en-US" sz="1600" dirty="0"/>
            </a:br>
            <a:r>
              <a:rPr lang="en-US" sz="1600" kern="1200" dirty="0">
                <a:solidFill>
                  <a:srgbClr val="282828"/>
                </a:solidFill>
                <a:ea typeface="+mj-ea"/>
                <a:cs typeface="+mj-cs"/>
              </a:rPr>
              <a:t>	</a:t>
            </a:r>
            <a:r>
              <a:rPr lang="en-GB" sz="1600" kern="1200" dirty="0">
                <a:solidFill>
                  <a:srgbClr val="282828"/>
                </a:solidFill>
                <a:ea typeface="+mj-ea"/>
                <a:cs typeface="+mj-cs"/>
              </a:rPr>
              <a:t>Quick and easy to set up and take measurements</a:t>
            </a:r>
            <a:br>
              <a:rPr lang="en-GB" sz="1600" kern="1200" dirty="0">
                <a:solidFill>
                  <a:srgbClr val="282828"/>
                </a:solidFill>
                <a:ea typeface="+mj-ea"/>
                <a:cs typeface="+mj-cs"/>
              </a:rPr>
            </a:br>
            <a:r>
              <a:rPr lang="en-GB" sz="1600" kern="1200" dirty="0">
                <a:solidFill>
                  <a:srgbClr val="282828"/>
                </a:solidFill>
                <a:ea typeface="+mj-ea"/>
                <a:cs typeface="+mj-cs"/>
              </a:rPr>
              <a:t>	Capable of testing all doors, hoods, trunks, and windows</a:t>
            </a:r>
            <a:br>
              <a:rPr lang="en-GB" sz="1600" kern="1200" dirty="0">
                <a:solidFill>
                  <a:srgbClr val="282828"/>
                </a:solidFill>
                <a:ea typeface="+mj-ea"/>
                <a:cs typeface="+mj-cs"/>
              </a:rPr>
            </a:br>
            <a:r>
              <a:rPr lang="en-US" sz="1600" kern="1200" dirty="0">
                <a:solidFill>
                  <a:srgbClr val="282828"/>
                </a:solidFill>
                <a:ea typeface="+mj-ea"/>
                <a:cs typeface="+mj-cs"/>
              </a:rPr>
              <a:t>	Data management </a:t>
            </a:r>
          </a:p>
          <a:p>
            <a:pPr marL="182880" lvl="1">
              <a:lnSpc>
                <a:spcPct val="100000"/>
              </a:lnSpc>
              <a:spcBef>
                <a:spcPts val="600"/>
              </a:spcBef>
            </a:pPr>
            <a:br>
              <a:rPr lang="en-US" sz="1600" kern="1200" dirty="0">
                <a:solidFill>
                  <a:srgbClr val="282828"/>
                </a:solidFill>
                <a:ea typeface="+mj-ea"/>
                <a:cs typeface="+mj-cs"/>
              </a:rPr>
            </a:br>
            <a:r>
              <a:rPr lang="en-US" sz="1600" b="1" kern="1200" dirty="0">
                <a:solidFill>
                  <a:srgbClr val="282828"/>
                </a:solidFill>
                <a:ea typeface="+mj-ea"/>
                <a:cs typeface="+mj-cs"/>
              </a:rPr>
              <a:t>Measurements</a:t>
            </a:r>
            <a:br>
              <a:rPr lang="en-US" sz="1600" kern="1200" dirty="0">
                <a:solidFill>
                  <a:srgbClr val="282828"/>
                </a:solidFill>
                <a:ea typeface="+mj-ea"/>
                <a:cs typeface="+mj-cs"/>
              </a:rPr>
            </a:br>
            <a:r>
              <a:rPr lang="en-GB" sz="1600" kern="1200" dirty="0">
                <a:solidFill>
                  <a:srgbClr val="282828"/>
                </a:solidFill>
                <a:ea typeface="+mj-ea"/>
                <a:cs typeface="+mj-cs"/>
              </a:rPr>
              <a:t>	</a:t>
            </a:r>
            <a:r>
              <a:rPr lang="en-US" sz="1600" kern="1200" dirty="0">
                <a:solidFill>
                  <a:srgbClr val="282828"/>
                </a:solidFill>
                <a:ea typeface="+mj-ea"/>
                <a:cs typeface="+mj-cs"/>
              </a:rPr>
              <a:t>VIN traceability </a:t>
            </a:r>
            <a:r>
              <a:rPr lang="en-US" sz="1600" dirty="0">
                <a:ea typeface="+mj-ea"/>
                <a:cs typeface="+mj-cs"/>
              </a:rPr>
              <a:t>with o</a:t>
            </a:r>
            <a:r>
              <a:rPr lang="en-US" sz="1600" kern="1200" dirty="0">
                <a:solidFill>
                  <a:srgbClr val="282828"/>
                </a:solidFill>
                <a:ea typeface="+mj-ea"/>
                <a:cs typeface="+mj-cs"/>
              </a:rPr>
              <a:t>ptional bar code input</a:t>
            </a:r>
            <a:br>
              <a:rPr lang="en-US" sz="1600" kern="1200" dirty="0">
                <a:solidFill>
                  <a:srgbClr val="282828"/>
                </a:solidFill>
                <a:ea typeface="+mj-ea"/>
                <a:cs typeface="+mj-cs"/>
              </a:rPr>
            </a:br>
            <a:r>
              <a:rPr lang="en-US" sz="1600" kern="1200" dirty="0">
                <a:solidFill>
                  <a:srgbClr val="282828"/>
                </a:solidFill>
                <a:ea typeface="+mj-ea"/>
                <a:cs typeface="+mj-cs"/>
              </a:rPr>
              <a:t>	Simultaneous recording of multiple units </a:t>
            </a:r>
            <a:br>
              <a:rPr lang="en-US" sz="1600" kern="1200" dirty="0">
                <a:solidFill>
                  <a:srgbClr val="282828"/>
                </a:solidFill>
                <a:ea typeface="+mj-ea"/>
                <a:cs typeface="+mj-cs"/>
              </a:rPr>
            </a:br>
            <a:r>
              <a:rPr lang="en-US" sz="1600" kern="1200" dirty="0">
                <a:solidFill>
                  <a:srgbClr val="282828"/>
                </a:solidFill>
                <a:ea typeface="+mj-ea"/>
                <a:cs typeface="+mj-cs"/>
              </a:rPr>
              <a:t>	Graphical representation  </a:t>
            </a:r>
            <a:br>
              <a:rPr lang="en-US" sz="1600" kern="1200" dirty="0">
                <a:solidFill>
                  <a:srgbClr val="282828"/>
                </a:solidFill>
                <a:ea typeface="+mj-ea"/>
                <a:cs typeface="+mj-cs"/>
              </a:rPr>
            </a:br>
            <a:r>
              <a:rPr lang="en-US" sz="1600" kern="1200" dirty="0">
                <a:solidFill>
                  <a:srgbClr val="282828"/>
                </a:solidFill>
                <a:ea typeface="+mj-ea"/>
                <a:cs typeface="+mj-cs"/>
              </a:rPr>
              <a:t>	Download force/speed/pressure curves with devices</a:t>
            </a:r>
            <a:br>
              <a:rPr lang="en-US" sz="1600" kern="1200" dirty="0">
                <a:solidFill>
                  <a:srgbClr val="282828"/>
                </a:solidFill>
                <a:ea typeface="+mj-ea"/>
                <a:cs typeface="+mj-cs"/>
              </a:rPr>
            </a:br>
            <a:r>
              <a:rPr lang="en-US" sz="1600" kern="1200" dirty="0">
                <a:solidFill>
                  <a:srgbClr val="282828"/>
                </a:solidFill>
                <a:ea typeface="+mj-ea"/>
                <a:cs typeface="+mj-cs"/>
              </a:rPr>
              <a:t>	Optional bar code input </a:t>
            </a:r>
          </a:p>
          <a:p>
            <a:pPr marL="182880" lvl="1">
              <a:lnSpc>
                <a:spcPct val="100000"/>
              </a:lnSpc>
              <a:spcBef>
                <a:spcPts val="600"/>
              </a:spcBef>
            </a:pPr>
            <a:br>
              <a:rPr lang="en-US" sz="1600" kern="1200" dirty="0">
                <a:solidFill>
                  <a:srgbClr val="282828"/>
                </a:solidFill>
                <a:ea typeface="+mj-ea"/>
                <a:cs typeface="+mj-cs"/>
              </a:rPr>
            </a:br>
            <a:r>
              <a:rPr lang="en-US" sz="1600" b="1" kern="1200" dirty="0">
                <a:solidFill>
                  <a:srgbClr val="282828"/>
                </a:solidFill>
                <a:ea typeface="+mj-ea"/>
                <a:cs typeface="+mj-cs"/>
              </a:rPr>
              <a:t>Reporting</a:t>
            </a:r>
            <a:br>
              <a:rPr lang="en-US" sz="1600" kern="1200" dirty="0">
                <a:solidFill>
                  <a:srgbClr val="282828"/>
                </a:solidFill>
                <a:ea typeface="+mj-ea"/>
                <a:cs typeface="+mj-cs"/>
              </a:rPr>
            </a:br>
            <a:r>
              <a:rPr lang="en-US" sz="1600" kern="1200" dirty="0">
                <a:solidFill>
                  <a:srgbClr val="282828"/>
                </a:solidFill>
                <a:ea typeface="+mj-ea"/>
                <a:cs typeface="+mj-cs"/>
              </a:rPr>
              <a:t>	Export data </a:t>
            </a:r>
            <a:br>
              <a:rPr lang="en-US" sz="1600" kern="1200" dirty="0">
                <a:solidFill>
                  <a:srgbClr val="282828"/>
                </a:solidFill>
                <a:ea typeface="+mj-ea"/>
                <a:cs typeface="+mj-cs"/>
              </a:rPr>
            </a:br>
            <a:r>
              <a:rPr lang="en-US" sz="1600" kern="1200" dirty="0">
                <a:solidFill>
                  <a:srgbClr val="282828"/>
                </a:solidFill>
                <a:ea typeface="+mj-ea"/>
                <a:cs typeface="+mj-cs"/>
              </a:rPr>
              <a:t>	Export graphs</a:t>
            </a:r>
          </a:p>
          <a:p>
            <a:pPr marL="182880" lvl="1">
              <a:lnSpc>
                <a:spcPct val="100000"/>
              </a:lnSpc>
              <a:spcBef>
                <a:spcPts val="600"/>
              </a:spcBef>
            </a:pPr>
            <a:br>
              <a:rPr lang="en-US" sz="1600" kern="1200" dirty="0">
                <a:solidFill>
                  <a:srgbClr val="282828"/>
                </a:solidFill>
                <a:ea typeface="+mj-ea"/>
                <a:cs typeface="+mj-cs"/>
              </a:rPr>
            </a:br>
            <a:br>
              <a:rPr lang="en-US" sz="1600" kern="1200" dirty="0">
                <a:solidFill>
                  <a:srgbClr val="282828"/>
                </a:solidFill>
                <a:ea typeface="+mj-ea"/>
                <a:cs typeface="+mj-cs"/>
              </a:rPr>
            </a:br>
            <a:r>
              <a:rPr lang="en-US" sz="1600" kern="1200" dirty="0">
                <a:solidFill>
                  <a:srgbClr val="282828"/>
                </a:solidFill>
                <a:ea typeface="+mj-ea"/>
                <a:cs typeface="+mj-cs"/>
              </a:rPr>
              <a:t>EZMetrology Door Solutions enjoy </a:t>
            </a:r>
            <a:r>
              <a:rPr lang="en-US" sz="1600" dirty="0">
                <a:ea typeface="+mj-ea"/>
                <a:cs typeface="+mj-cs"/>
              </a:rPr>
              <a:t>w</a:t>
            </a:r>
            <a:r>
              <a:rPr lang="en-US" sz="1600" kern="1200" dirty="0">
                <a:solidFill>
                  <a:srgbClr val="282828"/>
                </a:solidFill>
                <a:ea typeface="+mj-ea"/>
                <a:cs typeface="+mj-cs"/>
              </a:rPr>
              <a:t>orldwide usage and support with onsite/online installations and training.</a:t>
            </a:r>
            <a:endParaRPr lang="en-US" sz="1600" dirty="0"/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endParaRPr lang="en-US" sz="1400" b="0" i="0" u="none" strike="noStrike" kern="1200" cap="none" spc="0" normalizeH="0" baseline="0" noProof="0" dirty="0">
              <a:ln>
                <a:noFill/>
              </a:ln>
              <a:solidFill>
                <a:srgbClr val="C9D803"/>
              </a:solidFill>
              <a:effectLst/>
              <a:uLnTx/>
              <a:uFillTx/>
              <a:latin typeface="Bahnschrift"/>
            </a:endParaRPr>
          </a:p>
          <a:p>
            <a:pPr marL="182880" lvl="1" indent="0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endParaRPr lang="en-US" sz="2000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6179F29-52E1-4B74-AB8F-5B03B3D2CD7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1371378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SEPP003,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28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752810E6-935B-470E-9EEB-344E067DB7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chemeClr val="tx1"/>
                </a:solidFill>
              </a:rPr>
              <a:t>6. conclusion</a:t>
            </a:r>
          </a:p>
        </p:txBody>
      </p:sp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AC9C049B-A815-C793-642B-16E6BD602A85}"/>
              </a:ext>
            </a:extLst>
          </p:cNvPr>
          <p:cNvSpPr txBox="1">
            <a:spLocks/>
          </p:cNvSpPr>
          <p:nvPr/>
        </p:nvSpPr>
        <p:spPr>
          <a:xfrm>
            <a:off x="5698626" y="6492875"/>
            <a:ext cx="936099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Confidential</a:t>
            </a:r>
            <a:endParaRPr lang="en-US" baseline="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C1B16A07-CD46-40D0-A0D8-DF60FDE102FD}"/>
              </a:ext>
            </a:extLst>
          </p:cNvPr>
          <p:cNvSpPr txBox="1">
            <a:spLocks/>
          </p:cNvSpPr>
          <p:nvPr/>
        </p:nvSpPr>
        <p:spPr>
          <a:xfrm>
            <a:off x="10684858" y="6492875"/>
            <a:ext cx="149228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2023 EZMetrology</a:t>
            </a:r>
          </a:p>
        </p:txBody>
      </p:sp>
    </p:spTree>
    <p:extLst>
      <p:ext uri="{BB962C8B-B14F-4D97-AF65-F5344CB8AC3E}">
        <p14:creationId xmlns:p14="http://schemas.microsoft.com/office/powerpoint/2010/main" val="58859765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020EF05A-9F2F-48A8-9B1E-1967DCD334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83384" y="2891960"/>
            <a:ext cx="3363481" cy="1325563"/>
          </a:xfrm>
        </p:spPr>
        <p:txBody>
          <a:bodyPr>
            <a:normAutofit/>
          </a:bodyPr>
          <a:lstStyle/>
          <a:p>
            <a:r>
              <a:rPr lang="en-US" sz="4000" dirty="0">
                <a:solidFill>
                  <a:srgbClr val="C7D82A"/>
                </a:solidFill>
              </a:rPr>
              <a:t>THANK YOU.</a:t>
            </a:r>
          </a:p>
        </p:txBody>
      </p:sp>
      <p:sp>
        <p:nvSpPr>
          <p:cNvPr id="4" name="Footer Placeholder 2">
            <a:extLst>
              <a:ext uri="{FF2B5EF4-FFF2-40B4-BE49-F238E27FC236}">
                <a16:creationId xmlns:a16="http://schemas.microsoft.com/office/drawing/2014/main" id="{9E1CB80A-BA36-4DD3-A665-331D5765A086}"/>
              </a:ext>
            </a:extLst>
          </p:cNvPr>
          <p:cNvSpPr txBox="1">
            <a:spLocks/>
          </p:cNvSpPr>
          <p:nvPr/>
        </p:nvSpPr>
        <p:spPr>
          <a:xfrm>
            <a:off x="180975" y="6476999"/>
            <a:ext cx="149228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SEPP003,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29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08360A78-C8CB-7197-5C78-8257E44D3702}"/>
              </a:ext>
            </a:extLst>
          </p:cNvPr>
          <p:cNvGrpSpPr/>
          <p:nvPr/>
        </p:nvGrpSpPr>
        <p:grpSpPr>
          <a:xfrm>
            <a:off x="3509627" y="4222924"/>
            <a:ext cx="5755984" cy="1169551"/>
            <a:chOff x="3509627" y="4222924"/>
            <a:chExt cx="5755984" cy="1169551"/>
          </a:xfrm>
        </p:grpSpPr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3A5CE567-CDCB-1C6E-B3D0-B5F7FD207D3A}"/>
                </a:ext>
              </a:extLst>
            </p:cNvPr>
            <p:cNvSpPr txBox="1"/>
            <p:nvPr/>
          </p:nvSpPr>
          <p:spPr>
            <a:xfrm>
              <a:off x="3509627" y="4222924"/>
              <a:ext cx="2586373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sz="1400" b="1" dirty="0">
                  <a:solidFill>
                    <a:srgbClr val="282828"/>
                  </a:solidFill>
                  <a:hlinkClick r:id="rId3"/>
                </a:rPr>
                <a:t>info@ezmetrology.com</a:t>
              </a:r>
              <a:endParaRPr lang="en-US" sz="1400" b="1" dirty="0">
                <a:solidFill>
                  <a:srgbClr val="282828"/>
                </a:solidFill>
              </a:endParaRPr>
            </a:p>
            <a:p>
              <a:pPr algn="r"/>
              <a:endParaRPr lang="en-US" sz="1400" b="1" dirty="0">
                <a:solidFill>
                  <a:srgbClr val="282828"/>
                </a:solidFill>
              </a:endParaRPr>
            </a:p>
            <a:p>
              <a:pPr algn="r"/>
              <a:r>
                <a:rPr lang="en-US" sz="1400" b="1" dirty="0">
                  <a:solidFill>
                    <a:srgbClr val="282828"/>
                  </a:solidFill>
                  <a:hlinkClick r:id="rId4"/>
                </a:rPr>
                <a:t>support@ezmetrology.com</a:t>
              </a:r>
              <a:endParaRPr lang="en-US" sz="1400" b="1" dirty="0">
                <a:solidFill>
                  <a:srgbClr val="282828"/>
                </a:solidFill>
              </a:endParaRPr>
            </a:p>
            <a:p>
              <a:pPr algn="r"/>
              <a:endParaRPr lang="en-US" sz="1400" b="1" dirty="0">
                <a:solidFill>
                  <a:srgbClr val="282828"/>
                </a:solidFill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5E770058-178C-D4AA-9C83-1ADC202B73B0}"/>
                </a:ext>
              </a:extLst>
            </p:cNvPr>
            <p:cNvSpPr txBox="1"/>
            <p:nvPr/>
          </p:nvSpPr>
          <p:spPr>
            <a:xfrm>
              <a:off x="6679238" y="4222924"/>
              <a:ext cx="2586373" cy="11695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b="1" dirty="0">
                  <a:hlinkClick r:id="rId5"/>
                </a:rPr>
                <a:t>www.ezmetrology.com</a:t>
              </a:r>
              <a:endParaRPr lang="en-US" sz="1400" b="1" dirty="0"/>
            </a:p>
            <a:p>
              <a:endParaRPr lang="en-US" sz="1400" b="1" dirty="0"/>
            </a:p>
            <a:p>
              <a:r>
                <a:rPr lang="en-US" sz="1400" b="1" dirty="0">
                  <a:solidFill>
                    <a:srgbClr val="282828"/>
                  </a:solidFill>
                  <a:hlinkClick r:id="rId6"/>
                </a:rPr>
                <a:t>portal.ezmetrology.com</a:t>
              </a:r>
              <a:endParaRPr lang="en-US" sz="1400" b="1" dirty="0">
                <a:solidFill>
                  <a:srgbClr val="282828"/>
                </a:solidFill>
              </a:endParaRPr>
            </a:p>
            <a:p>
              <a:endParaRPr lang="en-US" sz="1400" b="1" dirty="0">
                <a:solidFill>
                  <a:srgbClr val="282828"/>
                </a:solidFill>
              </a:endParaRPr>
            </a:p>
            <a:p>
              <a:r>
                <a:rPr lang="en-US" sz="1400" b="1" dirty="0">
                  <a:solidFill>
                    <a:srgbClr val="282828"/>
                  </a:solidFill>
                  <a:hlinkClick r:id="rId7"/>
                </a:rPr>
                <a:t>academy.ezmetrology.com</a:t>
              </a:r>
              <a:endParaRPr lang="en-US" sz="1400" b="1" dirty="0">
                <a:solidFill>
                  <a:srgbClr val="282828"/>
                </a:solidFill>
              </a:endParaRPr>
            </a:p>
          </p:txBody>
        </p:sp>
      </p:grp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525942B4-A5A3-8100-EBAD-71E36781C60E}"/>
              </a:ext>
            </a:extLst>
          </p:cNvPr>
          <p:cNvSpPr txBox="1">
            <a:spLocks/>
          </p:cNvSpPr>
          <p:nvPr/>
        </p:nvSpPr>
        <p:spPr>
          <a:xfrm>
            <a:off x="5698626" y="6492875"/>
            <a:ext cx="936099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Confidential</a:t>
            </a:r>
            <a:endParaRPr lang="en-US" baseline="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BB4027A4-D97D-F62D-C8AF-2570471BEAA7}"/>
              </a:ext>
            </a:extLst>
          </p:cNvPr>
          <p:cNvSpPr txBox="1">
            <a:spLocks/>
          </p:cNvSpPr>
          <p:nvPr/>
        </p:nvSpPr>
        <p:spPr>
          <a:xfrm>
            <a:off x="8772930" y="6474978"/>
            <a:ext cx="149228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2023 EZMetrology</a:t>
            </a:r>
          </a:p>
        </p:txBody>
      </p:sp>
    </p:spTree>
    <p:extLst>
      <p:ext uri="{BB962C8B-B14F-4D97-AF65-F5344CB8AC3E}">
        <p14:creationId xmlns:p14="http://schemas.microsoft.com/office/powerpoint/2010/main" val="193308549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2328AFB0-05C8-1A0B-A80C-EE9842EFA3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50"/>
            <a:ext cx="12192000" cy="68561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1FF2D4D0-3DA3-4B3C-9812-FA22438D4936}"/>
              </a:ext>
            </a:extLst>
          </p:cNvPr>
          <p:cNvSpPr txBox="1"/>
          <p:nvPr/>
        </p:nvSpPr>
        <p:spPr>
          <a:xfrm>
            <a:off x="3580729" y="3024643"/>
            <a:ext cx="5030542" cy="808713"/>
          </a:xfrm>
          <a:prstGeom prst="rect">
            <a:avLst/>
          </a:prstGeom>
          <a:noFill/>
        </p:spPr>
        <p:txBody>
          <a:bodyPr wrap="square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i="0" u="none" strike="noStrike" kern="1200" cap="none" normalizeH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</a:rPr>
              <a:t>Company Pages</a:t>
            </a:r>
          </a:p>
        </p:txBody>
      </p:sp>
      <p:pic>
        <p:nvPicPr>
          <p:cNvPr id="11" name="Picture 10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A09DE6E1-A8E8-4843-990D-EE068149EBD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41058" y="2215930"/>
            <a:ext cx="6338108" cy="808713"/>
          </a:xfrm>
          <a:prstGeom prst="rect">
            <a:avLst/>
          </a:prstGeom>
        </p:spPr>
      </p:pic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EFFB520-B205-E43B-769F-113F7CEB1709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/>
      </p:sp>
    </p:spTree>
    <p:extLst>
      <p:ext uri="{BB962C8B-B14F-4D97-AF65-F5344CB8AC3E}">
        <p14:creationId xmlns:p14="http://schemas.microsoft.com/office/powerpoint/2010/main" val="402157630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E4F639-3CC3-4180-A5AF-827456530B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4480" y="365760"/>
            <a:ext cx="9801447" cy="667512"/>
          </a:xfrm>
        </p:spPr>
        <p:txBody>
          <a:bodyPr>
            <a:normAutofit/>
          </a:bodyPr>
          <a:lstStyle/>
          <a:p>
            <a:r>
              <a:rPr lang="en-US" sz="2400"/>
              <a:t>COMPANY OVERVIEW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BEEE4C2-812E-4930-89EC-9171FCBC012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439911" y="1420652"/>
            <a:ext cx="5181600" cy="5238909"/>
          </a:xfrm>
        </p:spPr>
        <p:txBody>
          <a:bodyPr vert="horz" lIns="91440" tIns="45720" rIns="91440" bIns="45720" numCol="1" rtlCol="0" anchor="t">
            <a:normAutofit fontScale="25000" lnSpcReduction="20000"/>
          </a:bodyPr>
          <a:lstStyle/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sz="5600" dirty="0"/>
              <a:t>Founded in 2006 by Carine Woldanski and Tom Van Esch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endParaRPr lang="en-US" sz="5600" dirty="0"/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sz="5600" dirty="0"/>
              <a:t>Global Operations:   </a:t>
            </a:r>
          </a:p>
          <a:p>
            <a:pPr lvl="1">
              <a:lnSpc>
                <a:spcPct val="120000"/>
              </a:lnSpc>
              <a:spcBef>
                <a:spcPts val="0"/>
              </a:spcBef>
              <a:buSzPct val="70000"/>
              <a:buFont typeface="Wingdings" panose="05000000000000000000" pitchFamily="2" charset="2"/>
              <a:buChar char="Ø"/>
            </a:pPr>
            <a:r>
              <a:rPr lang="en-US" sz="5600" dirty="0"/>
              <a:t>USA          Headquarters in Michigan</a:t>
            </a:r>
          </a:p>
          <a:p>
            <a:pPr lvl="1">
              <a:lnSpc>
                <a:spcPct val="120000"/>
              </a:lnSpc>
              <a:spcBef>
                <a:spcPts val="0"/>
              </a:spcBef>
              <a:buSzPct val="70000"/>
              <a:buFont typeface="Wingdings" panose="05000000000000000000" pitchFamily="2" charset="2"/>
              <a:buChar char="Ø"/>
            </a:pPr>
            <a:r>
              <a:rPr lang="en-US" sz="5600" dirty="0"/>
              <a:t>Europe     Support office in Luxemburg </a:t>
            </a:r>
          </a:p>
          <a:p>
            <a:pPr lvl="1">
              <a:lnSpc>
                <a:spcPct val="120000"/>
              </a:lnSpc>
              <a:spcBef>
                <a:spcPts val="0"/>
              </a:spcBef>
              <a:buSzPct val="70000"/>
              <a:buFont typeface="Wingdings" panose="05000000000000000000" pitchFamily="2" charset="2"/>
              <a:buChar char="Ø"/>
            </a:pPr>
            <a:r>
              <a:rPr lang="en-US" sz="5600" dirty="0"/>
              <a:t>Asia          Partnerships </a:t>
            </a:r>
          </a:p>
          <a:p>
            <a:pPr lvl="1">
              <a:lnSpc>
                <a:spcPct val="120000"/>
              </a:lnSpc>
              <a:spcBef>
                <a:spcPts val="0"/>
              </a:spcBef>
            </a:pPr>
            <a:endParaRPr lang="en-US" sz="5600" dirty="0"/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sz="5600" dirty="0"/>
              <a:t> EZMetrology:</a:t>
            </a:r>
          </a:p>
          <a:p>
            <a:pPr lvl="1">
              <a:lnSpc>
                <a:spcPct val="120000"/>
              </a:lnSpc>
              <a:spcBef>
                <a:spcPts val="0"/>
              </a:spcBef>
              <a:buSzPct val="70000"/>
              <a:buFont typeface="Wingdings" panose="05000000000000000000" pitchFamily="2" charset="2"/>
              <a:buChar char="Ø"/>
            </a:pPr>
            <a:r>
              <a:rPr lang="en-US" sz="5600" dirty="0"/>
              <a:t>70% Development and Engineering </a:t>
            </a:r>
          </a:p>
          <a:p>
            <a:pPr marL="685800" lvl="2" indent="0">
              <a:lnSpc>
                <a:spcPct val="120000"/>
              </a:lnSpc>
              <a:spcBef>
                <a:spcPts val="0"/>
              </a:spcBef>
              <a:buSzPct val="70000"/>
              <a:buNone/>
            </a:pPr>
            <a:r>
              <a:rPr lang="en-US" sz="5600" dirty="0"/>
              <a:t>Fast product development and interactive evolutions </a:t>
            </a:r>
          </a:p>
          <a:p>
            <a:pPr lvl="1">
              <a:lnSpc>
                <a:spcPct val="120000"/>
              </a:lnSpc>
              <a:spcBef>
                <a:spcPts val="0"/>
              </a:spcBef>
              <a:buSzPct val="70000"/>
              <a:buFont typeface="Wingdings" panose="05000000000000000000" pitchFamily="2" charset="2"/>
              <a:buChar char="Ø"/>
            </a:pPr>
            <a:r>
              <a:rPr lang="en-US" sz="5600" dirty="0"/>
              <a:t>20% Support and Training </a:t>
            </a:r>
          </a:p>
          <a:p>
            <a:pPr marL="685800" lvl="2" indent="0">
              <a:lnSpc>
                <a:spcPct val="120000"/>
              </a:lnSpc>
              <a:spcBef>
                <a:spcPts val="0"/>
              </a:spcBef>
              <a:buSzPct val="70000"/>
              <a:buNone/>
            </a:pPr>
            <a:r>
              <a:rPr lang="en-US" sz="5600" dirty="0"/>
              <a:t>Ensuring a transfer of knowledge to our customers</a:t>
            </a:r>
          </a:p>
          <a:p>
            <a:pPr lvl="1">
              <a:lnSpc>
                <a:spcPct val="120000"/>
              </a:lnSpc>
              <a:spcBef>
                <a:spcPts val="0"/>
              </a:spcBef>
              <a:buSzPct val="70000"/>
              <a:buFont typeface="Wingdings" panose="05000000000000000000" pitchFamily="2" charset="2"/>
              <a:buChar char="Ø"/>
            </a:pPr>
            <a:r>
              <a:rPr lang="en-US" sz="5600" dirty="0"/>
              <a:t>10% Administration and Sales </a:t>
            </a:r>
          </a:p>
          <a:p>
            <a:pPr marL="685800" lvl="2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5600" dirty="0"/>
              <a:t>Manage customs and sales procedures</a:t>
            </a:r>
          </a:p>
          <a:p>
            <a:pPr marL="685800" lvl="2" indent="0">
              <a:lnSpc>
                <a:spcPct val="120000"/>
              </a:lnSpc>
              <a:spcBef>
                <a:spcPts val="0"/>
              </a:spcBef>
              <a:buNone/>
            </a:pPr>
            <a:endParaRPr lang="en-US" sz="5600" dirty="0"/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sz="5600" dirty="0"/>
              <a:t>Consistent annual growth of 50% over the past years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endParaRPr lang="en-US" sz="5600" dirty="0"/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sz="5600" dirty="0"/>
              <a:t>Developing innovative, creative and practical products</a:t>
            </a:r>
          </a:p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6466289-6C4A-4AD0-B3AD-F57DC398B9D1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1467518" cy="365125"/>
          </a:xfr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SEPP003, Slide 31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B481005-99C4-6827-3FC9-FD48BD0F53C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21511" y="1825625"/>
            <a:ext cx="5113020" cy="3726180"/>
          </a:xfrm>
          <a:prstGeom prst="rect">
            <a:avLst/>
          </a:prstGeom>
        </p:spPr>
      </p:pic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A99E1491-70CC-68FF-1D0E-82DD0D287ADE}"/>
              </a:ext>
            </a:extLst>
          </p:cNvPr>
          <p:cNvSpPr txBox="1">
            <a:spLocks/>
          </p:cNvSpPr>
          <p:nvPr/>
        </p:nvSpPr>
        <p:spPr>
          <a:xfrm>
            <a:off x="5698626" y="6492875"/>
            <a:ext cx="936099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Confidential</a:t>
            </a:r>
            <a:endParaRPr lang="en-US" baseline="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F1A5EE9E-3674-B7A5-8592-A54E3B90BC96}"/>
              </a:ext>
            </a:extLst>
          </p:cNvPr>
          <p:cNvSpPr txBox="1">
            <a:spLocks/>
          </p:cNvSpPr>
          <p:nvPr/>
        </p:nvSpPr>
        <p:spPr>
          <a:xfrm>
            <a:off x="10684858" y="6492875"/>
            <a:ext cx="149228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2023 EZMetrology</a:t>
            </a:r>
          </a:p>
        </p:txBody>
      </p:sp>
    </p:spTree>
    <p:extLst>
      <p:ext uri="{BB962C8B-B14F-4D97-AF65-F5344CB8AC3E}">
        <p14:creationId xmlns:p14="http://schemas.microsoft.com/office/powerpoint/2010/main" val="235950028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0FC17BEC-20CC-A891-7CE4-3271037DA0E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35980" y="1312444"/>
            <a:ext cx="10180320" cy="5295900"/>
          </a:xfrm>
          <a:prstGeom prst="rect">
            <a:avLst/>
          </a:prstGeom>
        </p:spPr>
      </p:pic>
      <p:sp>
        <p:nvSpPr>
          <p:cNvPr id="4" name="Title 3">
            <a:extLst>
              <a:ext uri="{FF2B5EF4-FFF2-40B4-BE49-F238E27FC236}">
                <a16:creationId xmlns:a16="http://schemas.microsoft.com/office/drawing/2014/main" id="{E740742F-9103-4C49-8EBC-3D68C74CC8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28348" y="496183"/>
            <a:ext cx="5868673" cy="649483"/>
          </a:xfrm>
        </p:spPr>
        <p:txBody>
          <a:bodyPr>
            <a:normAutofit fontScale="90000"/>
          </a:bodyPr>
          <a:lstStyle/>
          <a:p>
            <a:pPr algn="ctr"/>
            <a:r>
              <a:rPr lang="en-US" sz="2400"/>
              <a:t>SHARING OUR PASSION WORLDWIDE  WITH CUSTOMERS AT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DD80B17-588D-4CEE-82A4-16B7429AA7FE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1492280" cy="365125"/>
          </a:xfr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SEPP003, Slide 32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2A20D57-5839-4AB2-93F3-D3D758FA4DF2}"/>
              </a:ext>
            </a:extLst>
          </p:cNvPr>
          <p:cNvSpPr txBox="1"/>
          <p:nvPr/>
        </p:nvSpPr>
        <p:spPr>
          <a:xfrm>
            <a:off x="1365264" y="6954"/>
            <a:ext cx="3224847" cy="661719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endParaRPr lang="pt-BR" sz="1200" spc="100">
              <a:solidFill>
                <a:srgbClr val="282828"/>
              </a:solidFill>
            </a:endParaRPr>
          </a:p>
          <a:p>
            <a:endParaRPr lang="pt-BR" sz="1200" spc="100">
              <a:solidFill>
                <a:srgbClr val="282828"/>
              </a:solidFill>
            </a:endParaRPr>
          </a:p>
          <a:p>
            <a:endParaRPr lang="pt-BR" sz="1200" spc="100">
              <a:solidFill>
                <a:srgbClr val="282828"/>
              </a:solidFill>
            </a:endParaRPr>
          </a:p>
          <a:p>
            <a:endParaRPr lang="pt-BR" sz="1200" spc="100">
              <a:solidFill>
                <a:srgbClr val="282828"/>
              </a:solidFill>
            </a:endParaRPr>
          </a:p>
          <a:p>
            <a:r>
              <a:rPr lang="pt-BR" sz="1200" spc="100">
                <a:solidFill>
                  <a:srgbClr val="282828"/>
                </a:solidFill>
              </a:rPr>
              <a:t>ALPINE</a:t>
            </a:r>
            <a:endParaRPr lang="pt-BR"/>
          </a:p>
          <a:p>
            <a:r>
              <a:rPr lang="pt-BR" sz="1200" spc="100">
                <a:solidFill>
                  <a:srgbClr val="282828"/>
                </a:solidFill>
              </a:rPr>
              <a:t>ARRIVAL</a:t>
            </a:r>
          </a:p>
          <a:p>
            <a:r>
              <a:rPr lang="pt-BR" sz="1200" spc="100">
                <a:solidFill>
                  <a:srgbClr val="282828"/>
                </a:solidFill>
              </a:rPr>
              <a:t>AUDI</a:t>
            </a:r>
          </a:p>
          <a:p>
            <a:r>
              <a:rPr lang="pt-BR" sz="1200" spc="100">
                <a:solidFill>
                  <a:srgbClr val="282828"/>
                </a:solidFill>
              </a:rPr>
              <a:t>BMW</a:t>
            </a:r>
          </a:p>
          <a:p>
            <a:r>
              <a:rPr lang="pt-BR" sz="1200" spc="100">
                <a:solidFill>
                  <a:srgbClr val="282828"/>
                </a:solidFill>
              </a:rPr>
              <a:t>BROSE</a:t>
            </a:r>
          </a:p>
          <a:p>
            <a:r>
              <a:rPr lang="pt-BR" sz="1200" spc="100">
                <a:solidFill>
                  <a:srgbClr val="282828"/>
                </a:solidFill>
              </a:rPr>
              <a:t>CANOO</a:t>
            </a:r>
          </a:p>
          <a:p>
            <a:r>
              <a:rPr lang="pt-BR" sz="1200" spc="100">
                <a:solidFill>
                  <a:srgbClr val="282828"/>
                </a:solidFill>
              </a:rPr>
              <a:t>CATERPILLAR</a:t>
            </a:r>
          </a:p>
          <a:p>
            <a:r>
              <a:rPr lang="pt-BR" sz="1200" spc="100">
                <a:solidFill>
                  <a:srgbClr val="282828"/>
                </a:solidFill>
              </a:rPr>
              <a:t>CHRYSLER</a:t>
            </a:r>
          </a:p>
          <a:p>
            <a:r>
              <a:rPr lang="pt-BR" sz="1200" spc="100">
                <a:solidFill>
                  <a:srgbClr val="282828"/>
                </a:solidFill>
              </a:rPr>
              <a:t>DACIA</a:t>
            </a:r>
          </a:p>
          <a:p>
            <a:r>
              <a:rPr lang="pt-BR" sz="1200" spc="100">
                <a:solidFill>
                  <a:srgbClr val="282828"/>
                </a:solidFill>
              </a:rPr>
              <a:t>DAIHATSU</a:t>
            </a:r>
          </a:p>
          <a:p>
            <a:r>
              <a:rPr lang="pt-BR" sz="1200" spc="100">
                <a:solidFill>
                  <a:srgbClr val="282828"/>
                </a:solidFill>
              </a:rPr>
              <a:t>DAIMLER</a:t>
            </a:r>
          </a:p>
          <a:p>
            <a:r>
              <a:rPr lang="pt-BR" sz="1200" spc="100">
                <a:solidFill>
                  <a:srgbClr val="282828"/>
                </a:solidFill>
              </a:rPr>
              <a:t>DENSO</a:t>
            </a:r>
          </a:p>
          <a:p>
            <a:r>
              <a:rPr lang="pt-BR" sz="1200" spc="100">
                <a:solidFill>
                  <a:srgbClr val="282828"/>
                </a:solidFill>
              </a:rPr>
              <a:t>FAW</a:t>
            </a:r>
          </a:p>
          <a:p>
            <a:r>
              <a:rPr lang="pt-BR" sz="1200" spc="100">
                <a:solidFill>
                  <a:srgbClr val="282828"/>
                </a:solidFill>
              </a:rPr>
              <a:t>FAURECIA</a:t>
            </a:r>
          </a:p>
          <a:p>
            <a:r>
              <a:rPr lang="pt-BR" sz="1200" spc="100">
                <a:solidFill>
                  <a:srgbClr val="282828"/>
                </a:solidFill>
              </a:rPr>
              <a:t>FERRARI</a:t>
            </a:r>
          </a:p>
          <a:p>
            <a:r>
              <a:rPr lang="pt-BR" sz="1200" spc="100">
                <a:solidFill>
                  <a:srgbClr val="282828"/>
                </a:solidFill>
              </a:rPr>
              <a:t>FIAT</a:t>
            </a:r>
          </a:p>
          <a:p>
            <a:r>
              <a:rPr lang="pt-BR" sz="1200" spc="100">
                <a:solidFill>
                  <a:srgbClr val="282828"/>
                </a:solidFill>
              </a:rPr>
              <a:t>FORD</a:t>
            </a:r>
          </a:p>
          <a:p>
            <a:r>
              <a:rPr lang="pt-BR" sz="1200" spc="100">
                <a:solidFill>
                  <a:srgbClr val="282828"/>
                </a:solidFill>
              </a:rPr>
              <a:t>GAC</a:t>
            </a:r>
          </a:p>
          <a:p>
            <a:r>
              <a:rPr lang="pt-BR" sz="1200" spc="100">
                <a:solidFill>
                  <a:srgbClr val="282828"/>
                </a:solidFill>
              </a:rPr>
              <a:t>GENERAL MOTORS</a:t>
            </a:r>
          </a:p>
          <a:p>
            <a:r>
              <a:rPr lang="pt-BR" sz="1200" spc="100">
                <a:solidFill>
                  <a:srgbClr val="282828"/>
                </a:solidFill>
              </a:rPr>
              <a:t>GG MOTORS</a:t>
            </a:r>
          </a:p>
          <a:p>
            <a:r>
              <a:rPr lang="pt-BR" sz="1200" spc="100">
                <a:solidFill>
                  <a:srgbClr val="282828"/>
                </a:solidFill>
              </a:rPr>
              <a:t>HUMANETICS</a:t>
            </a:r>
          </a:p>
          <a:p>
            <a:r>
              <a:rPr lang="pt-BR" sz="1200" spc="100">
                <a:solidFill>
                  <a:srgbClr val="282828"/>
                </a:solidFill>
              </a:rPr>
              <a:t>HONDA</a:t>
            </a:r>
          </a:p>
          <a:p>
            <a:r>
              <a:rPr lang="pt-BR" sz="1200" spc="100">
                <a:solidFill>
                  <a:srgbClr val="282828"/>
                </a:solidFill>
              </a:rPr>
              <a:t>HYUNDAI</a:t>
            </a:r>
          </a:p>
          <a:p>
            <a:r>
              <a:rPr lang="pt-BR" sz="1200" spc="100">
                <a:solidFill>
                  <a:srgbClr val="282828"/>
                </a:solidFill>
              </a:rPr>
              <a:t>INFINITI</a:t>
            </a:r>
          </a:p>
          <a:p>
            <a:r>
              <a:rPr lang="pt-BR" sz="1200" spc="100">
                <a:solidFill>
                  <a:srgbClr val="282828"/>
                </a:solidFill>
              </a:rPr>
              <a:t>JAGUAR</a:t>
            </a:r>
          </a:p>
          <a:p>
            <a:r>
              <a:rPr lang="pt-BR" sz="1200" spc="100">
                <a:solidFill>
                  <a:srgbClr val="282828"/>
                </a:solidFill>
              </a:rPr>
              <a:t>JEEP</a:t>
            </a:r>
          </a:p>
          <a:p>
            <a:r>
              <a:rPr lang="pt-BR" sz="1200" spc="100">
                <a:solidFill>
                  <a:srgbClr val="282828"/>
                </a:solidFill>
              </a:rPr>
              <a:t>KASEIKOGYO</a:t>
            </a:r>
          </a:p>
          <a:p>
            <a:r>
              <a:rPr lang="pt-BR" sz="1200" spc="100">
                <a:solidFill>
                  <a:srgbClr val="282828"/>
                </a:solidFill>
              </a:rPr>
              <a:t>KIA</a:t>
            </a:r>
          </a:p>
          <a:p>
            <a:r>
              <a:rPr lang="pt-BR" sz="1200" spc="100">
                <a:solidFill>
                  <a:srgbClr val="282828"/>
                </a:solidFill>
              </a:rPr>
              <a:t>KIEKERT</a:t>
            </a:r>
          </a:p>
          <a:p>
            <a:endParaRPr lang="pt-BR" sz="1400" spc="100">
              <a:solidFill>
                <a:srgbClr val="282828"/>
              </a:solidFill>
            </a:endParaRPr>
          </a:p>
          <a:p>
            <a:endParaRPr lang="pt-BR" sz="1400" spc="100">
              <a:solidFill>
                <a:srgbClr val="282828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19FFA8F-F0CD-4696-85AD-C3F4F96B41D6}"/>
              </a:ext>
            </a:extLst>
          </p:cNvPr>
          <p:cNvSpPr txBox="1"/>
          <p:nvPr/>
        </p:nvSpPr>
        <p:spPr>
          <a:xfrm>
            <a:off x="8222545" y="-6346"/>
            <a:ext cx="3934200" cy="637097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r"/>
            <a:endParaRPr lang="en-US" sz="1200">
              <a:ea typeface="+mn-lt"/>
              <a:cs typeface="+mn-lt"/>
            </a:endParaRPr>
          </a:p>
          <a:p>
            <a:pPr algn="r"/>
            <a:endParaRPr lang="en-US" sz="1200">
              <a:ea typeface="+mn-lt"/>
              <a:cs typeface="+mn-lt"/>
            </a:endParaRPr>
          </a:p>
          <a:p>
            <a:pPr algn="r"/>
            <a:endParaRPr lang="en-US" sz="1200">
              <a:ea typeface="+mn-lt"/>
              <a:cs typeface="+mn-lt"/>
            </a:endParaRPr>
          </a:p>
          <a:p>
            <a:pPr algn="r"/>
            <a:r>
              <a:rPr lang="en-US" sz="1200">
                <a:ea typeface="+mn-lt"/>
                <a:cs typeface="+mn-lt"/>
              </a:rPr>
              <a:t>LADA</a:t>
            </a:r>
            <a:endParaRPr lang="en-US" sz="1200"/>
          </a:p>
          <a:p>
            <a:pPr algn="r"/>
            <a:r>
              <a:rPr lang="en-US" sz="1200">
                <a:ea typeface="+mn-lt"/>
                <a:cs typeface="+mn-lt"/>
              </a:rPr>
              <a:t>MACK</a:t>
            </a:r>
            <a:endParaRPr lang="en-US" sz="1200"/>
          </a:p>
          <a:p>
            <a:pPr algn="r"/>
            <a:r>
              <a:rPr lang="en-US" sz="1200">
                <a:solidFill>
                  <a:srgbClr val="282828"/>
                </a:solidFill>
              </a:rPr>
              <a:t>MAHINDRA</a:t>
            </a:r>
            <a:endParaRPr lang="en-US" sz="1200"/>
          </a:p>
          <a:p>
            <a:pPr algn="r"/>
            <a:r>
              <a:rPr lang="en-US" sz="1200">
                <a:solidFill>
                  <a:srgbClr val="282828"/>
                </a:solidFill>
              </a:rPr>
              <a:t>MARUTI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MASERATI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MAZDA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MITSUBISHI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MULTIMATIC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NISSAN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NITTO DENKON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POLARIS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PORSCHE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PROTON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PSA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QOROS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RENAULT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RIVIAN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SAIC MOTOR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SEAT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SIEMENS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STELLANTIS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SUBARU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SUZUKI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TATA MOTORS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TESLA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TOGG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TOYODA GOSEI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TOYOTA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VOLKSWAGEN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VOLVO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VOLVO TRUCKS</a:t>
            </a:r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5174E538-FFF0-4157-BFAA-AC9B4D789073}"/>
              </a:ext>
            </a:extLst>
          </p:cNvPr>
          <p:cNvSpPr/>
          <p:nvPr/>
        </p:nvSpPr>
        <p:spPr>
          <a:xfrm flipV="1">
            <a:off x="3527359" y="4019212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id="{2AE88B6D-71E9-420D-9116-D7B6121571F2}"/>
              </a:ext>
            </a:extLst>
          </p:cNvPr>
          <p:cNvSpPr/>
          <p:nvPr/>
        </p:nvSpPr>
        <p:spPr>
          <a:xfrm flipV="1">
            <a:off x="3467446" y="3911343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id="{1F366DFE-D41A-410D-8FDC-5ADFF3A5E7F8}"/>
              </a:ext>
            </a:extLst>
          </p:cNvPr>
          <p:cNvSpPr/>
          <p:nvPr/>
        </p:nvSpPr>
        <p:spPr>
          <a:xfrm flipV="1">
            <a:off x="3578095" y="4125929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7CA2FF42-AD6F-45BB-BF88-59D7D08C5E49}"/>
              </a:ext>
            </a:extLst>
          </p:cNvPr>
          <p:cNvSpPr/>
          <p:nvPr/>
        </p:nvSpPr>
        <p:spPr>
          <a:xfrm flipV="1">
            <a:off x="3785761" y="4283354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32777EDD-A7B0-40F9-B02F-ADE46E5C4F3A}"/>
              </a:ext>
            </a:extLst>
          </p:cNvPr>
          <p:cNvSpPr/>
          <p:nvPr/>
        </p:nvSpPr>
        <p:spPr>
          <a:xfrm flipV="1">
            <a:off x="3905090" y="4321622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id="{2BB2AADD-91D9-4965-9A40-1673930E5506}"/>
              </a:ext>
            </a:extLst>
          </p:cNvPr>
          <p:cNvSpPr/>
          <p:nvPr/>
        </p:nvSpPr>
        <p:spPr>
          <a:xfrm flipV="1">
            <a:off x="3975669" y="4386701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671E4EEB-528D-4F89-B426-13D004FB5449}"/>
              </a:ext>
            </a:extLst>
          </p:cNvPr>
          <p:cNvSpPr/>
          <p:nvPr/>
        </p:nvSpPr>
        <p:spPr>
          <a:xfrm flipV="1">
            <a:off x="4018768" y="428637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id="{AD164805-D672-48C1-BCC2-9CFD18619B23}"/>
              </a:ext>
            </a:extLst>
          </p:cNvPr>
          <p:cNvSpPr/>
          <p:nvPr/>
        </p:nvSpPr>
        <p:spPr>
          <a:xfrm flipV="1">
            <a:off x="3974084" y="432509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id="{FF264CE9-2001-45AB-A42A-79BF898B15F0}"/>
              </a:ext>
            </a:extLst>
          </p:cNvPr>
          <p:cNvSpPr/>
          <p:nvPr/>
        </p:nvSpPr>
        <p:spPr>
          <a:xfrm flipV="1">
            <a:off x="3968808" y="422870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7" name="Oval 46">
            <a:extLst>
              <a:ext uri="{FF2B5EF4-FFF2-40B4-BE49-F238E27FC236}">
                <a16:creationId xmlns:a16="http://schemas.microsoft.com/office/drawing/2014/main" id="{D64045D7-9F5A-41B6-A779-844DDA090716}"/>
              </a:ext>
            </a:extLst>
          </p:cNvPr>
          <p:cNvSpPr/>
          <p:nvPr/>
        </p:nvSpPr>
        <p:spPr>
          <a:xfrm flipV="1">
            <a:off x="4529000" y="4872396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id="{880CD035-68F7-4CBF-8A55-ABB2DB285D96}"/>
              </a:ext>
            </a:extLst>
          </p:cNvPr>
          <p:cNvSpPr/>
          <p:nvPr/>
        </p:nvSpPr>
        <p:spPr>
          <a:xfrm flipV="1">
            <a:off x="5216439" y="5425636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id="{19AF3128-A959-4B5F-BF29-EAE7A2A61124}"/>
              </a:ext>
            </a:extLst>
          </p:cNvPr>
          <p:cNvSpPr/>
          <p:nvPr/>
        </p:nvSpPr>
        <p:spPr>
          <a:xfrm flipV="1">
            <a:off x="4818503" y="5872202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BD369883-CEC4-445E-94A0-83E9539BAA31}"/>
              </a:ext>
            </a:extLst>
          </p:cNvPr>
          <p:cNvSpPr/>
          <p:nvPr/>
        </p:nvSpPr>
        <p:spPr>
          <a:xfrm flipV="1">
            <a:off x="4483553" y="349267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DE2B9311-12A4-45DA-AE75-A3801769AA81}"/>
              </a:ext>
            </a:extLst>
          </p:cNvPr>
          <p:cNvSpPr/>
          <p:nvPr/>
        </p:nvSpPr>
        <p:spPr>
          <a:xfrm flipV="1">
            <a:off x="4418585" y="3530945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16" name="Picture 15" descr="Icon&#10;&#10;Description automatically generated">
            <a:extLst>
              <a:ext uri="{FF2B5EF4-FFF2-40B4-BE49-F238E27FC236}">
                <a16:creationId xmlns:a16="http://schemas.microsoft.com/office/drawing/2014/main" id="{9FE57615-D887-4D45-9B9F-F82EC2F0D47E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4349" y="3327055"/>
            <a:ext cx="214375" cy="381587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52" name="Oval 51">
            <a:extLst>
              <a:ext uri="{FF2B5EF4-FFF2-40B4-BE49-F238E27FC236}">
                <a16:creationId xmlns:a16="http://schemas.microsoft.com/office/drawing/2014/main" id="{4ABB5348-ECDE-4EB0-BAF8-0BB07022D231}"/>
              </a:ext>
            </a:extLst>
          </p:cNvPr>
          <p:cNvSpPr/>
          <p:nvPr/>
        </p:nvSpPr>
        <p:spPr>
          <a:xfrm flipV="1">
            <a:off x="6855751" y="5711152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CF66189A-8581-4017-B55F-397FB8BBE17F}"/>
              </a:ext>
            </a:extLst>
          </p:cNvPr>
          <p:cNvSpPr/>
          <p:nvPr/>
        </p:nvSpPr>
        <p:spPr>
          <a:xfrm flipV="1">
            <a:off x="6882067" y="562951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D2A920C4-D579-4E93-8F17-3C320284E770}"/>
              </a:ext>
            </a:extLst>
          </p:cNvPr>
          <p:cNvSpPr/>
          <p:nvPr/>
        </p:nvSpPr>
        <p:spPr>
          <a:xfrm flipV="1">
            <a:off x="4256689" y="3663152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87CF24C6-6333-49CF-8FA4-C20FB3430BA4}"/>
              </a:ext>
            </a:extLst>
          </p:cNvPr>
          <p:cNvSpPr/>
          <p:nvPr/>
        </p:nvSpPr>
        <p:spPr>
          <a:xfrm flipV="1">
            <a:off x="4219238" y="3748044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265F39D5-4610-47CD-AF90-311EF511B0AF}"/>
              </a:ext>
            </a:extLst>
          </p:cNvPr>
          <p:cNvSpPr/>
          <p:nvPr/>
        </p:nvSpPr>
        <p:spPr>
          <a:xfrm flipV="1">
            <a:off x="4250078" y="4135825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936F6B87-D98F-4BBE-818F-9A0D9D14F375}"/>
              </a:ext>
            </a:extLst>
          </p:cNvPr>
          <p:cNvSpPr/>
          <p:nvPr/>
        </p:nvSpPr>
        <p:spPr>
          <a:xfrm flipV="1">
            <a:off x="4325651" y="4168278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E9B405C5-C6E1-4E3C-A9ED-BECDEBA1492D}"/>
              </a:ext>
            </a:extLst>
          </p:cNvPr>
          <p:cNvSpPr/>
          <p:nvPr/>
        </p:nvSpPr>
        <p:spPr>
          <a:xfrm flipV="1">
            <a:off x="4325650" y="4091741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DD34382C-AC9A-4C56-8D83-F7EFCF3B2C09}"/>
              </a:ext>
            </a:extLst>
          </p:cNvPr>
          <p:cNvSpPr/>
          <p:nvPr/>
        </p:nvSpPr>
        <p:spPr>
          <a:xfrm flipV="1">
            <a:off x="4402187" y="414426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CA7746D3-9405-4138-9B3D-6342C05C6D9F}"/>
              </a:ext>
            </a:extLst>
          </p:cNvPr>
          <p:cNvSpPr/>
          <p:nvPr/>
        </p:nvSpPr>
        <p:spPr>
          <a:xfrm flipV="1">
            <a:off x="4493892" y="4053472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B791F4B5-006B-49E4-8DE9-193C7DA5F000}"/>
              </a:ext>
            </a:extLst>
          </p:cNvPr>
          <p:cNvSpPr/>
          <p:nvPr/>
        </p:nvSpPr>
        <p:spPr>
          <a:xfrm flipV="1">
            <a:off x="4524100" y="397556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3431815F-92B5-4B4C-9A75-330308984D73}"/>
              </a:ext>
            </a:extLst>
          </p:cNvPr>
          <p:cNvSpPr/>
          <p:nvPr/>
        </p:nvSpPr>
        <p:spPr>
          <a:xfrm flipV="1">
            <a:off x="4343538" y="4009225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CAB6B4BE-28AC-4318-B99C-FD73E76CB7F9}"/>
              </a:ext>
            </a:extLst>
          </p:cNvPr>
          <p:cNvSpPr/>
          <p:nvPr/>
        </p:nvSpPr>
        <p:spPr>
          <a:xfrm flipV="1">
            <a:off x="4394274" y="4085762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4" name="Oval 53">
            <a:extLst>
              <a:ext uri="{FF2B5EF4-FFF2-40B4-BE49-F238E27FC236}">
                <a16:creationId xmlns:a16="http://schemas.microsoft.com/office/drawing/2014/main" id="{EFC775AE-751E-4D7A-B4E8-D54CE459D4DB}"/>
              </a:ext>
            </a:extLst>
          </p:cNvPr>
          <p:cNvSpPr/>
          <p:nvPr/>
        </p:nvSpPr>
        <p:spPr>
          <a:xfrm flipV="1">
            <a:off x="4462211" y="3614208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5" name="Oval 54">
            <a:extLst>
              <a:ext uri="{FF2B5EF4-FFF2-40B4-BE49-F238E27FC236}">
                <a16:creationId xmlns:a16="http://schemas.microsoft.com/office/drawing/2014/main" id="{A03EB31D-9BCE-4AB0-8DAC-185378DE64E0}"/>
              </a:ext>
            </a:extLst>
          </p:cNvPr>
          <p:cNvSpPr/>
          <p:nvPr/>
        </p:nvSpPr>
        <p:spPr>
          <a:xfrm flipV="1">
            <a:off x="6114411" y="412403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6" name="Oval 55">
            <a:extLst>
              <a:ext uri="{FF2B5EF4-FFF2-40B4-BE49-F238E27FC236}">
                <a16:creationId xmlns:a16="http://schemas.microsoft.com/office/drawing/2014/main" id="{BE2C77AC-F000-4C24-A94E-A30BC7A8A8E6}"/>
              </a:ext>
            </a:extLst>
          </p:cNvPr>
          <p:cNvSpPr/>
          <p:nvPr/>
        </p:nvSpPr>
        <p:spPr>
          <a:xfrm flipV="1">
            <a:off x="6443250" y="406773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7" name="Oval 56">
            <a:extLst>
              <a:ext uri="{FF2B5EF4-FFF2-40B4-BE49-F238E27FC236}">
                <a16:creationId xmlns:a16="http://schemas.microsoft.com/office/drawing/2014/main" id="{20362379-A9E9-4A10-8837-B4A31D4F2B06}"/>
              </a:ext>
            </a:extLst>
          </p:cNvPr>
          <p:cNvSpPr/>
          <p:nvPr/>
        </p:nvSpPr>
        <p:spPr>
          <a:xfrm flipV="1">
            <a:off x="6173338" y="3947051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8" name="Oval 57">
            <a:extLst>
              <a:ext uri="{FF2B5EF4-FFF2-40B4-BE49-F238E27FC236}">
                <a16:creationId xmlns:a16="http://schemas.microsoft.com/office/drawing/2014/main" id="{5A6E0455-B48B-466D-8985-77050399A50E}"/>
              </a:ext>
            </a:extLst>
          </p:cNvPr>
          <p:cNvSpPr/>
          <p:nvPr/>
        </p:nvSpPr>
        <p:spPr>
          <a:xfrm flipV="1">
            <a:off x="6169060" y="3454408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9" name="Oval 58">
            <a:extLst>
              <a:ext uri="{FF2B5EF4-FFF2-40B4-BE49-F238E27FC236}">
                <a16:creationId xmlns:a16="http://schemas.microsoft.com/office/drawing/2014/main" id="{35562209-53B1-49D9-AA67-54A8FD81E822}"/>
              </a:ext>
            </a:extLst>
          </p:cNvPr>
          <p:cNvSpPr/>
          <p:nvPr/>
        </p:nvSpPr>
        <p:spPr>
          <a:xfrm flipV="1">
            <a:off x="6183009" y="3569213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0" name="Oval 59">
            <a:extLst>
              <a:ext uri="{FF2B5EF4-FFF2-40B4-BE49-F238E27FC236}">
                <a16:creationId xmlns:a16="http://schemas.microsoft.com/office/drawing/2014/main" id="{5EAB2537-0BA3-48D2-8048-762E670E4B4E}"/>
              </a:ext>
            </a:extLst>
          </p:cNvPr>
          <p:cNvSpPr/>
          <p:nvPr/>
        </p:nvSpPr>
        <p:spPr>
          <a:xfrm flipV="1">
            <a:off x="6207328" y="3492676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1" name="Oval 60">
            <a:extLst>
              <a:ext uri="{FF2B5EF4-FFF2-40B4-BE49-F238E27FC236}">
                <a16:creationId xmlns:a16="http://schemas.microsoft.com/office/drawing/2014/main" id="{8CC89A09-0B4E-42F7-8B66-EA3502F34494}"/>
              </a:ext>
            </a:extLst>
          </p:cNvPr>
          <p:cNvSpPr/>
          <p:nvPr/>
        </p:nvSpPr>
        <p:spPr>
          <a:xfrm flipV="1">
            <a:off x="6526140" y="3134153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3" name="Oval 62">
            <a:extLst>
              <a:ext uri="{FF2B5EF4-FFF2-40B4-BE49-F238E27FC236}">
                <a16:creationId xmlns:a16="http://schemas.microsoft.com/office/drawing/2014/main" id="{D8284BEB-CA8F-4F00-B672-9CFADAF3B72D}"/>
              </a:ext>
            </a:extLst>
          </p:cNvPr>
          <p:cNvSpPr/>
          <p:nvPr/>
        </p:nvSpPr>
        <p:spPr>
          <a:xfrm flipV="1">
            <a:off x="6881280" y="3290671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4" name="Oval 63">
            <a:extLst>
              <a:ext uri="{FF2B5EF4-FFF2-40B4-BE49-F238E27FC236}">
                <a16:creationId xmlns:a16="http://schemas.microsoft.com/office/drawing/2014/main" id="{F3D628FF-10F8-412A-96EE-F2D5AECF4120}"/>
              </a:ext>
            </a:extLst>
          </p:cNvPr>
          <p:cNvSpPr/>
          <p:nvPr/>
        </p:nvSpPr>
        <p:spPr>
          <a:xfrm flipV="1">
            <a:off x="6713450" y="3454408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5" name="Oval 64">
            <a:extLst>
              <a:ext uri="{FF2B5EF4-FFF2-40B4-BE49-F238E27FC236}">
                <a16:creationId xmlns:a16="http://schemas.microsoft.com/office/drawing/2014/main" id="{929517A6-5537-4AB1-A1F5-50E70E04F3CE}"/>
              </a:ext>
            </a:extLst>
          </p:cNvPr>
          <p:cNvSpPr/>
          <p:nvPr/>
        </p:nvSpPr>
        <p:spPr>
          <a:xfrm flipV="1">
            <a:off x="6278243" y="3732973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6" name="Oval 65">
            <a:extLst>
              <a:ext uri="{FF2B5EF4-FFF2-40B4-BE49-F238E27FC236}">
                <a16:creationId xmlns:a16="http://schemas.microsoft.com/office/drawing/2014/main" id="{47A9EF39-31FE-42DA-BF5D-71034398A4D4}"/>
              </a:ext>
            </a:extLst>
          </p:cNvPr>
          <p:cNvSpPr/>
          <p:nvPr/>
        </p:nvSpPr>
        <p:spPr>
          <a:xfrm flipV="1">
            <a:off x="6356703" y="366161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7" name="Oval 66">
            <a:extLst>
              <a:ext uri="{FF2B5EF4-FFF2-40B4-BE49-F238E27FC236}">
                <a16:creationId xmlns:a16="http://schemas.microsoft.com/office/drawing/2014/main" id="{6F7201E1-8748-477C-81B9-309C5A7DAC84}"/>
              </a:ext>
            </a:extLst>
          </p:cNvPr>
          <p:cNvSpPr/>
          <p:nvPr/>
        </p:nvSpPr>
        <p:spPr>
          <a:xfrm flipV="1">
            <a:off x="6289914" y="366161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8" name="Oval 67">
            <a:extLst>
              <a:ext uri="{FF2B5EF4-FFF2-40B4-BE49-F238E27FC236}">
                <a16:creationId xmlns:a16="http://schemas.microsoft.com/office/drawing/2014/main" id="{EC48BE10-3E22-4124-BAA8-AD50D8F065A9}"/>
              </a:ext>
            </a:extLst>
          </p:cNvPr>
          <p:cNvSpPr/>
          <p:nvPr/>
        </p:nvSpPr>
        <p:spPr>
          <a:xfrm flipV="1">
            <a:off x="6362685" y="357621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71" name="Picture 70" descr="Icon&#10;&#10;Description automatically generated">
            <a:extLst>
              <a:ext uri="{FF2B5EF4-FFF2-40B4-BE49-F238E27FC236}">
                <a16:creationId xmlns:a16="http://schemas.microsoft.com/office/drawing/2014/main" id="{E705A56B-6A82-46F1-8B23-7691C8982DFB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10830" y="4020332"/>
            <a:ext cx="181767" cy="19721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73" name="Oval 72">
            <a:extLst>
              <a:ext uri="{FF2B5EF4-FFF2-40B4-BE49-F238E27FC236}">
                <a16:creationId xmlns:a16="http://schemas.microsoft.com/office/drawing/2014/main" id="{D8208BBF-A508-4800-8164-5DE75F883F4E}"/>
              </a:ext>
            </a:extLst>
          </p:cNvPr>
          <p:cNvSpPr/>
          <p:nvPr/>
        </p:nvSpPr>
        <p:spPr>
          <a:xfrm flipV="1">
            <a:off x="6903105" y="3985319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74" name="Oval 73">
            <a:extLst>
              <a:ext uri="{FF2B5EF4-FFF2-40B4-BE49-F238E27FC236}">
                <a16:creationId xmlns:a16="http://schemas.microsoft.com/office/drawing/2014/main" id="{AFD991C3-E034-4959-B4AF-E36D2BF98489}"/>
              </a:ext>
            </a:extLst>
          </p:cNvPr>
          <p:cNvSpPr/>
          <p:nvPr/>
        </p:nvSpPr>
        <p:spPr>
          <a:xfrm flipV="1">
            <a:off x="6989080" y="3989931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75" name="Oval 74">
            <a:extLst>
              <a:ext uri="{FF2B5EF4-FFF2-40B4-BE49-F238E27FC236}">
                <a16:creationId xmlns:a16="http://schemas.microsoft.com/office/drawing/2014/main" id="{7B307554-0164-4502-A0AA-79D28BD117CD}"/>
              </a:ext>
            </a:extLst>
          </p:cNvPr>
          <p:cNvSpPr/>
          <p:nvPr/>
        </p:nvSpPr>
        <p:spPr>
          <a:xfrm flipV="1">
            <a:off x="6477374" y="3629448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76" name="Oval 75">
            <a:extLst>
              <a:ext uri="{FF2B5EF4-FFF2-40B4-BE49-F238E27FC236}">
                <a16:creationId xmlns:a16="http://schemas.microsoft.com/office/drawing/2014/main" id="{88AD3345-E2F1-4AF0-89AE-629590156814}"/>
              </a:ext>
            </a:extLst>
          </p:cNvPr>
          <p:cNvSpPr/>
          <p:nvPr/>
        </p:nvSpPr>
        <p:spPr>
          <a:xfrm flipV="1">
            <a:off x="6557721" y="359907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17" name="Picture 16" descr="Icon&#10;&#10;Description automatically generated">
            <a:extLst>
              <a:ext uri="{FF2B5EF4-FFF2-40B4-BE49-F238E27FC236}">
                <a16:creationId xmlns:a16="http://schemas.microsoft.com/office/drawing/2014/main" id="{000CE418-5D35-462C-A42B-0147CBF49712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2855" y="3307333"/>
            <a:ext cx="214375" cy="381587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77" name="Oval 76">
            <a:extLst>
              <a:ext uri="{FF2B5EF4-FFF2-40B4-BE49-F238E27FC236}">
                <a16:creationId xmlns:a16="http://schemas.microsoft.com/office/drawing/2014/main" id="{1C45C8E7-E2BE-489B-8EEF-9E0FCB964C50}"/>
              </a:ext>
            </a:extLst>
          </p:cNvPr>
          <p:cNvSpPr/>
          <p:nvPr/>
        </p:nvSpPr>
        <p:spPr>
          <a:xfrm flipV="1">
            <a:off x="6580749" y="3492675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38" name="Picture 37" descr="Icon&#10;&#10;Description automatically generated">
            <a:extLst>
              <a:ext uri="{FF2B5EF4-FFF2-40B4-BE49-F238E27FC236}">
                <a16:creationId xmlns:a16="http://schemas.microsoft.com/office/drawing/2014/main" id="{04C0D8D2-9A09-4369-8E20-9FD858473FD8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3524" y="3717760"/>
            <a:ext cx="181767" cy="19721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78" name="Oval 77">
            <a:extLst>
              <a:ext uri="{FF2B5EF4-FFF2-40B4-BE49-F238E27FC236}">
                <a16:creationId xmlns:a16="http://schemas.microsoft.com/office/drawing/2014/main" id="{9613F19A-82C4-4843-AA41-38AF62B13647}"/>
              </a:ext>
            </a:extLst>
          </p:cNvPr>
          <p:cNvSpPr/>
          <p:nvPr/>
        </p:nvSpPr>
        <p:spPr>
          <a:xfrm flipV="1">
            <a:off x="7915764" y="4527971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79" name="Oval 78">
            <a:extLst>
              <a:ext uri="{FF2B5EF4-FFF2-40B4-BE49-F238E27FC236}">
                <a16:creationId xmlns:a16="http://schemas.microsoft.com/office/drawing/2014/main" id="{B4FA4727-8FDB-4A2E-B1B3-1ADAEFD8EA61}"/>
              </a:ext>
            </a:extLst>
          </p:cNvPr>
          <p:cNvSpPr/>
          <p:nvPr/>
        </p:nvSpPr>
        <p:spPr>
          <a:xfrm flipV="1">
            <a:off x="8017590" y="4594063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0" name="Oval 79">
            <a:extLst>
              <a:ext uri="{FF2B5EF4-FFF2-40B4-BE49-F238E27FC236}">
                <a16:creationId xmlns:a16="http://schemas.microsoft.com/office/drawing/2014/main" id="{10FE690E-AD25-40DB-BC1D-485DDD019A4F}"/>
              </a:ext>
            </a:extLst>
          </p:cNvPr>
          <p:cNvSpPr/>
          <p:nvPr/>
        </p:nvSpPr>
        <p:spPr>
          <a:xfrm flipV="1">
            <a:off x="8014430" y="4374318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81" name="Picture 80" descr="Icon&#10;&#10;Description automatically generated">
            <a:extLst>
              <a:ext uri="{FF2B5EF4-FFF2-40B4-BE49-F238E27FC236}">
                <a16:creationId xmlns:a16="http://schemas.microsoft.com/office/drawing/2014/main" id="{9EBE2FB2-3094-419A-B5A4-0AC4CE625CDF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4479" y="6480964"/>
            <a:ext cx="190116" cy="33840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2A0DF5D5-F825-4591-828D-B2F63ED6A982}"/>
              </a:ext>
            </a:extLst>
          </p:cNvPr>
          <p:cNvSpPr txBox="1"/>
          <p:nvPr/>
        </p:nvSpPr>
        <p:spPr>
          <a:xfrm>
            <a:off x="4319355" y="6524695"/>
            <a:ext cx="152798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/>
              <a:t>- EZM HEADQUARTERS</a:t>
            </a:r>
          </a:p>
        </p:txBody>
      </p:sp>
      <p:sp>
        <p:nvSpPr>
          <p:cNvPr id="82" name="TextBox 81">
            <a:extLst>
              <a:ext uri="{FF2B5EF4-FFF2-40B4-BE49-F238E27FC236}">
                <a16:creationId xmlns:a16="http://schemas.microsoft.com/office/drawing/2014/main" id="{DAE97B75-097F-4AE7-B746-BCC7907BC048}"/>
              </a:ext>
            </a:extLst>
          </p:cNvPr>
          <p:cNvSpPr txBox="1"/>
          <p:nvPr/>
        </p:nvSpPr>
        <p:spPr>
          <a:xfrm>
            <a:off x="6320540" y="6517490"/>
            <a:ext cx="1197764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/>
              <a:t>- EZM PARTNERS</a:t>
            </a:r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F2B41393-9AF1-4ADB-B721-A9DC5E9BCC94}"/>
              </a:ext>
            </a:extLst>
          </p:cNvPr>
          <p:cNvSpPr txBox="1"/>
          <p:nvPr/>
        </p:nvSpPr>
        <p:spPr>
          <a:xfrm>
            <a:off x="7845426" y="6520168"/>
            <a:ext cx="128432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/>
              <a:t>- EZM CUSTOMERS</a:t>
            </a:r>
          </a:p>
        </p:txBody>
      </p:sp>
      <p:pic>
        <p:nvPicPr>
          <p:cNvPr id="84" name="Picture 83" descr="Icon&#10;&#10;Description automatically generated">
            <a:extLst>
              <a:ext uri="{FF2B5EF4-FFF2-40B4-BE49-F238E27FC236}">
                <a16:creationId xmlns:a16="http://schemas.microsoft.com/office/drawing/2014/main" id="{D84DBC8A-CE08-4551-A363-F83393D4F265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6753" y="6564727"/>
            <a:ext cx="190116" cy="206275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85" name="Oval 84">
            <a:extLst>
              <a:ext uri="{FF2B5EF4-FFF2-40B4-BE49-F238E27FC236}">
                <a16:creationId xmlns:a16="http://schemas.microsoft.com/office/drawing/2014/main" id="{D0A2F4E3-C582-43F9-AADD-266E5ED4DB93}"/>
              </a:ext>
            </a:extLst>
          </p:cNvPr>
          <p:cNvSpPr/>
          <p:nvPr/>
        </p:nvSpPr>
        <p:spPr>
          <a:xfrm flipV="1">
            <a:off x="7815218" y="6608344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6" name="Oval 85">
            <a:extLst>
              <a:ext uri="{FF2B5EF4-FFF2-40B4-BE49-F238E27FC236}">
                <a16:creationId xmlns:a16="http://schemas.microsoft.com/office/drawing/2014/main" id="{542F4C24-AD88-471A-BF3A-58A14EABEDDA}"/>
              </a:ext>
            </a:extLst>
          </p:cNvPr>
          <p:cNvSpPr/>
          <p:nvPr/>
        </p:nvSpPr>
        <p:spPr>
          <a:xfrm flipV="1">
            <a:off x="8963539" y="4154826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7" name="Oval 86">
            <a:extLst>
              <a:ext uri="{FF2B5EF4-FFF2-40B4-BE49-F238E27FC236}">
                <a16:creationId xmlns:a16="http://schemas.microsoft.com/office/drawing/2014/main" id="{364615BE-8FFD-4366-8CB6-DAF3B5A1D71A}"/>
              </a:ext>
            </a:extLst>
          </p:cNvPr>
          <p:cNvSpPr/>
          <p:nvPr/>
        </p:nvSpPr>
        <p:spPr>
          <a:xfrm flipV="1">
            <a:off x="8379402" y="4439434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8" name="Oval 87">
            <a:extLst>
              <a:ext uri="{FF2B5EF4-FFF2-40B4-BE49-F238E27FC236}">
                <a16:creationId xmlns:a16="http://schemas.microsoft.com/office/drawing/2014/main" id="{FE975C41-1E9F-4066-80A4-9CFB3485503A}"/>
              </a:ext>
            </a:extLst>
          </p:cNvPr>
          <p:cNvSpPr/>
          <p:nvPr/>
        </p:nvSpPr>
        <p:spPr>
          <a:xfrm flipV="1">
            <a:off x="8475805" y="4447095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9" name="Oval 88">
            <a:extLst>
              <a:ext uri="{FF2B5EF4-FFF2-40B4-BE49-F238E27FC236}">
                <a16:creationId xmlns:a16="http://schemas.microsoft.com/office/drawing/2014/main" id="{26E2F568-407D-4D21-948F-806F095EC482}"/>
              </a:ext>
            </a:extLst>
          </p:cNvPr>
          <p:cNvSpPr/>
          <p:nvPr/>
        </p:nvSpPr>
        <p:spPr>
          <a:xfrm flipV="1">
            <a:off x="8498423" y="456877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13" name="Picture 12" descr="Icon&#10;&#10;Description automatically generated">
            <a:extLst>
              <a:ext uri="{FF2B5EF4-FFF2-40B4-BE49-F238E27FC236}">
                <a16:creationId xmlns:a16="http://schemas.microsoft.com/office/drawing/2014/main" id="{92CE0285-E3EE-4A82-8669-D785914F4D27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3531" y="4457453"/>
            <a:ext cx="181767" cy="19721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90" name="Oval 89">
            <a:extLst>
              <a:ext uri="{FF2B5EF4-FFF2-40B4-BE49-F238E27FC236}">
                <a16:creationId xmlns:a16="http://schemas.microsoft.com/office/drawing/2014/main" id="{B54B527B-015F-4059-802D-361CA67E49E1}"/>
              </a:ext>
            </a:extLst>
          </p:cNvPr>
          <p:cNvSpPr/>
          <p:nvPr/>
        </p:nvSpPr>
        <p:spPr>
          <a:xfrm flipV="1">
            <a:off x="8664481" y="4634723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70" name="Picture 69" descr="Icon&#10;&#10;Description automatically generated">
            <a:extLst>
              <a:ext uri="{FF2B5EF4-FFF2-40B4-BE49-F238E27FC236}">
                <a16:creationId xmlns:a16="http://schemas.microsoft.com/office/drawing/2014/main" id="{976FDB22-1E27-44CA-84F0-03F6E1599212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72055" y="4744434"/>
            <a:ext cx="181767" cy="19721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91" name="Oval 90">
            <a:extLst>
              <a:ext uri="{FF2B5EF4-FFF2-40B4-BE49-F238E27FC236}">
                <a16:creationId xmlns:a16="http://schemas.microsoft.com/office/drawing/2014/main" id="{088A5966-1C55-4682-9F42-2EAB9CDF45F6}"/>
              </a:ext>
            </a:extLst>
          </p:cNvPr>
          <p:cNvSpPr/>
          <p:nvPr/>
        </p:nvSpPr>
        <p:spPr>
          <a:xfrm flipV="1">
            <a:off x="8567013" y="4972211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2" name="Oval 91">
            <a:extLst>
              <a:ext uri="{FF2B5EF4-FFF2-40B4-BE49-F238E27FC236}">
                <a16:creationId xmlns:a16="http://schemas.microsoft.com/office/drawing/2014/main" id="{E977A8F3-F1EE-45A5-A882-5462DBFC1045}"/>
              </a:ext>
            </a:extLst>
          </p:cNvPr>
          <p:cNvSpPr/>
          <p:nvPr/>
        </p:nvSpPr>
        <p:spPr>
          <a:xfrm flipV="1">
            <a:off x="8861375" y="3928993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3" name="Oval 92">
            <a:extLst>
              <a:ext uri="{FF2B5EF4-FFF2-40B4-BE49-F238E27FC236}">
                <a16:creationId xmlns:a16="http://schemas.microsoft.com/office/drawing/2014/main" id="{750A8089-ABC8-48AF-8304-04FDACB9B2E7}"/>
              </a:ext>
            </a:extLst>
          </p:cNvPr>
          <p:cNvSpPr/>
          <p:nvPr/>
        </p:nvSpPr>
        <p:spPr>
          <a:xfrm flipV="1">
            <a:off x="9086305" y="3961948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72" name="Picture 71" descr="Icon&#10;&#10;Description automatically generated">
            <a:extLst>
              <a:ext uri="{FF2B5EF4-FFF2-40B4-BE49-F238E27FC236}">
                <a16:creationId xmlns:a16="http://schemas.microsoft.com/office/drawing/2014/main" id="{3B8DC6FC-C414-4A21-9735-7AC9853E0222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26407" y="3843812"/>
            <a:ext cx="181767" cy="19721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94" name="Oval 93">
            <a:extLst>
              <a:ext uri="{FF2B5EF4-FFF2-40B4-BE49-F238E27FC236}">
                <a16:creationId xmlns:a16="http://schemas.microsoft.com/office/drawing/2014/main" id="{90C4526A-BB5B-4271-BF90-149DA44DFEAD}"/>
              </a:ext>
            </a:extLst>
          </p:cNvPr>
          <p:cNvSpPr/>
          <p:nvPr/>
        </p:nvSpPr>
        <p:spPr>
          <a:xfrm flipV="1">
            <a:off x="9115756" y="4093621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5" name="Oval 94">
            <a:extLst>
              <a:ext uri="{FF2B5EF4-FFF2-40B4-BE49-F238E27FC236}">
                <a16:creationId xmlns:a16="http://schemas.microsoft.com/office/drawing/2014/main" id="{8304C87A-FFE1-4405-BAC8-AA37F3440FDA}"/>
              </a:ext>
            </a:extLst>
          </p:cNvPr>
          <p:cNvSpPr/>
          <p:nvPr/>
        </p:nvSpPr>
        <p:spPr>
          <a:xfrm flipV="1">
            <a:off x="9124573" y="402358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6" name="Oval 95">
            <a:extLst>
              <a:ext uri="{FF2B5EF4-FFF2-40B4-BE49-F238E27FC236}">
                <a16:creationId xmlns:a16="http://schemas.microsoft.com/office/drawing/2014/main" id="{0D6688F4-D0CF-4573-8A81-33A0C58BA65A}"/>
              </a:ext>
            </a:extLst>
          </p:cNvPr>
          <p:cNvSpPr/>
          <p:nvPr/>
        </p:nvSpPr>
        <p:spPr>
          <a:xfrm flipV="1">
            <a:off x="9264668" y="4093621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7" name="Oval 96">
            <a:extLst>
              <a:ext uri="{FF2B5EF4-FFF2-40B4-BE49-F238E27FC236}">
                <a16:creationId xmlns:a16="http://schemas.microsoft.com/office/drawing/2014/main" id="{E7B6C3C5-DE50-48EB-825D-9FFA6633B983}"/>
              </a:ext>
            </a:extLst>
          </p:cNvPr>
          <p:cNvSpPr/>
          <p:nvPr/>
        </p:nvSpPr>
        <p:spPr>
          <a:xfrm flipV="1">
            <a:off x="9205049" y="411894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8" name="Oval 97">
            <a:extLst>
              <a:ext uri="{FF2B5EF4-FFF2-40B4-BE49-F238E27FC236}">
                <a16:creationId xmlns:a16="http://schemas.microsoft.com/office/drawing/2014/main" id="{2CECD811-D268-4B36-B6DC-F37C38FA6AFE}"/>
              </a:ext>
            </a:extLst>
          </p:cNvPr>
          <p:cNvSpPr/>
          <p:nvPr/>
        </p:nvSpPr>
        <p:spPr>
          <a:xfrm flipV="1">
            <a:off x="9322314" y="406773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9" name="Oval 98">
            <a:extLst>
              <a:ext uri="{FF2B5EF4-FFF2-40B4-BE49-F238E27FC236}">
                <a16:creationId xmlns:a16="http://schemas.microsoft.com/office/drawing/2014/main" id="{6D495C2F-4F15-4515-995F-24D6656A858C}"/>
              </a:ext>
            </a:extLst>
          </p:cNvPr>
          <p:cNvSpPr/>
          <p:nvPr/>
        </p:nvSpPr>
        <p:spPr>
          <a:xfrm flipV="1">
            <a:off x="9360583" y="4031444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0" name="Oval 99">
            <a:extLst>
              <a:ext uri="{FF2B5EF4-FFF2-40B4-BE49-F238E27FC236}">
                <a16:creationId xmlns:a16="http://schemas.microsoft.com/office/drawing/2014/main" id="{20D05C56-E76E-4337-9648-C1A4D83AD0F9}"/>
              </a:ext>
            </a:extLst>
          </p:cNvPr>
          <p:cNvSpPr/>
          <p:nvPr/>
        </p:nvSpPr>
        <p:spPr>
          <a:xfrm flipV="1">
            <a:off x="9392110" y="3961948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1" name="Oval 100">
            <a:extLst>
              <a:ext uri="{FF2B5EF4-FFF2-40B4-BE49-F238E27FC236}">
                <a16:creationId xmlns:a16="http://schemas.microsoft.com/office/drawing/2014/main" id="{31534A16-04AB-454F-8D4E-EB9B41FB0375}"/>
              </a:ext>
            </a:extLst>
          </p:cNvPr>
          <p:cNvSpPr/>
          <p:nvPr/>
        </p:nvSpPr>
        <p:spPr>
          <a:xfrm flipV="1">
            <a:off x="9434714" y="3820699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69" name="Picture 68" descr="Icon&#10;&#10;Description automatically generated">
            <a:extLst>
              <a:ext uri="{FF2B5EF4-FFF2-40B4-BE49-F238E27FC236}">
                <a16:creationId xmlns:a16="http://schemas.microsoft.com/office/drawing/2014/main" id="{7CB53E15-BE50-4E89-AE67-58D7A5C3EB46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68353" y="3917759"/>
            <a:ext cx="181767" cy="19721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102" name="Oval 101">
            <a:extLst>
              <a:ext uri="{FF2B5EF4-FFF2-40B4-BE49-F238E27FC236}">
                <a16:creationId xmlns:a16="http://schemas.microsoft.com/office/drawing/2014/main" id="{07214B59-4712-4322-92AA-6CC3389EB5BB}"/>
              </a:ext>
            </a:extLst>
          </p:cNvPr>
          <p:cNvSpPr/>
          <p:nvPr/>
        </p:nvSpPr>
        <p:spPr>
          <a:xfrm flipV="1">
            <a:off x="8711047" y="416095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3" name="Oval 102">
            <a:extLst>
              <a:ext uri="{FF2B5EF4-FFF2-40B4-BE49-F238E27FC236}">
                <a16:creationId xmlns:a16="http://schemas.microsoft.com/office/drawing/2014/main" id="{62555940-197C-452F-8702-BA7E67B077F1}"/>
              </a:ext>
            </a:extLst>
          </p:cNvPr>
          <p:cNvSpPr/>
          <p:nvPr/>
        </p:nvSpPr>
        <p:spPr>
          <a:xfrm flipV="1">
            <a:off x="6735483" y="5591248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4" name="Oval 103">
            <a:extLst>
              <a:ext uri="{FF2B5EF4-FFF2-40B4-BE49-F238E27FC236}">
                <a16:creationId xmlns:a16="http://schemas.microsoft.com/office/drawing/2014/main" id="{30C41BDB-5F66-456C-B631-9F1B3A3F77C1}"/>
              </a:ext>
            </a:extLst>
          </p:cNvPr>
          <p:cNvSpPr/>
          <p:nvPr/>
        </p:nvSpPr>
        <p:spPr>
          <a:xfrm flipV="1">
            <a:off x="4007076" y="4477702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5" name="Oval 104">
            <a:extLst>
              <a:ext uri="{FF2B5EF4-FFF2-40B4-BE49-F238E27FC236}">
                <a16:creationId xmlns:a16="http://schemas.microsoft.com/office/drawing/2014/main" id="{A0A639A7-DF4D-499F-A2B5-26941EDB5676}"/>
              </a:ext>
            </a:extLst>
          </p:cNvPr>
          <p:cNvSpPr/>
          <p:nvPr/>
        </p:nvSpPr>
        <p:spPr>
          <a:xfrm flipV="1">
            <a:off x="6776472" y="3786529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7" name="Oval 106">
            <a:extLst>
              <a:ext uri="{FF2B5EF4-FFF2-40B4-BE49-F238E27FC236}">
                <a16:creationId xmlns:a16="http://schemas.microsoft.com/office/drawing/2014/main" id="{8E255F28-558D-4379-A0E5-4733776FE759}"/>
              </a:ext>
            </a:extLst>
          </p:cNvPr>
          <p:cNvSpPr/>
          <p:nvPr/>
        </p:nvSpPr>
        <p:spPr>
          <a:xfrm flipV="1">
            <a:off x="7308317" y="3530944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8" name="Oval 107">
            <a:extLst>
              <a:ext uri="{FF2B5EF4-FFF2-40B4-BE49-F238E27FC236}">
                <a16:creationId xmlns:a16="http://schemas.microsoft.com/office/drawing/2014/main" id="{5944AC90-672A-46E5-9AD9-7A2AD462F0B8}"/>
              </a:ext>
            </a:extLst>
          </p:cNvPr>
          <p:cNvSpPr/>
          <p:nvPr/>
        </p:nvSpPr>
        <p:spPr>
          <a:xfrm flipV="1">
            <a:off x="4612946" y="497221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9" name="Oval 108">
            <a:extLst>
              <a:ext uri="{FF2B5EF4-FFF2-40B4-BE49-F238E27FC236}">
                <a16:creationId xmlns:a16="http://schemas.microsoft.com/office/drawing/2014/main" id="{1C08CB14-8BB0-462C-8376-BCC0E6F2B69F}"/>
              </a:ext>
            </a:extLst>
          </p:cNvPr>
          <p:cNvSpPr/>
          <p:nvPr/>
        </p:nvSpPr>
        <p:spPr>
          <a:xfrm flipV="1">
            <a:off x="4587737" y="5154065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10" name="Oval 109">
            <a:extLst>
              <a:ext uri="{FF2B5EF4-FFF2-40B4-BE49-F238E27FC236}">
                <a16:creationId xmlns:a16="http://schemas.microsoft.com/office/drawing/2014/main" id="{32EB3E29-3B73-4F20-92E7-5B8DFF6FC86B}"/>
              </a:ext>
            </a:extLst>
          </p:cNvPr>
          <p:cNvSpPr/>
          <p:nvPr/>
        </p:nvSpPr>
        <p:spPr>
          <a:xfrm flipV="1">
            <a:off x="8058771" y="4463238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11" name="Oval 110">
            <a:extLst>
              <a:ext uri="{FF2B5EF4-FFF2-40B4-BE49-F238E27FC236}">
                <a16:creationId xmlns:a16="http://schemas.microsoft.com/office/drawing/2014/main" id="{E2F4492A-27F1-474C-9144-601851422E61}"/>
              </a:ext>
            </a:extLst>
          </p:cNvPr>
          <p:cNvSpPr/>
          <p:nvPr/>
        </p:nvSpPr>
        <p:spPr>
          <a:xfrm flipV="1">
            <a:off x="7931121" y="4419184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12" name="Oval 111">
            <a:extLst>
              <a:ext uri="{FF2B5EF4-FFF2-40B4-BE49-F238E27FC236}">
                <a16:creationId xmlns:a16="http://schemas.microsoft.com/office/drawing/2014/main" id="{266B5EF2-E086-4073-AC03-C6DF620815B6}"/>
              </a:ext>
            </a:extLst>
          </p:cNvPr>
          <p:cNvSpPr/>
          <p:nvPr/>
        </p:nvSpPr>
        <p:spPr>
          <a:xfrm flipV="1">
            <a:off x="5190858" y="5131863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13" name="Oval 112">
            <a:extLst>
              <a:ext uri="{FF2B5EF4-FFF2-40B4-BE49-F238E27FC236}">
                <a16:creationId xmlns:a16="http://schemas.microsoft.com/office/drawing/2014/main" id="{A8409770-E027-49B0-AA65-848BD56C9237}"/>
              </a:ext>
            </a:extLst>
          </p:cNvPr>
          <p:cNvSpPr/>
          <p:nvPr/>
        </p:nvSpPr>
        <p:spPr>
          <a:xfrm flipV="1">
            <a:off x="5104769" y="506635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14" name="Oval 113">
            <a:extLst>
              <a:ext uri="{FF2B5EF4-FFF2-40B4-BE49-F238E27FC236}">
                <a16:creationId xmlns:a16="http://schemas.microsoft.com/office/drawing/2014/main" id="{EDF57102-1655-4F36-ADC6-FCAB8BF704B9}"/>
              </a:ext>
            </a:extLst>
          </p:cNvPr>
          <p:cNvSpPr/>
          <p:nvPr/>
        </p:nvSpPr>
        <p:spPr>
          <a:xfrm flipV="1">
            <a:off x="4834451" y="577181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15" name="Oval 114">
            <a:extLst>
              <a:ext uri="{FF2B5EF4-FFF2-40B4-BE49-F238E27FC236}">
                <a16:creationId xmlns:a16="http://schemas.microsoft.com/office/drawing/2014/main" id="{AB5904DB-7243-4F4F-888F-6F60F606054D}"/>
              </a:ext>
            </a:extLst>
          </p:cNvPr>
          <p:cNvSpPr/>
          <p:nvPr/>
        </p:nvSpPr>
        <p:spPr>
          <a:xfrm flipV="1">
            <a:off x="4717865" y="591047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106" name="Picture 105" descr="Icon&#10;&#10;Description automatically generated">
            <a:extLst>
              <a:ext uri="{FF2B5EF4-FFF2-40B4-BE49-F238E27FC236}">
                <a16:creationId xmlns:a16="http://schemas.microsoft.com/office/drawing/2014/main" id="{6F546F22-F601-41BD-8848-69F08AE0D4E3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6648" y="4190405"/>
            <a:ext cx="181767" cy="19721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16" name="Picture 115" descr="Icon&#10;&#10;Description automatically generated">
            <a:extLst>
              <a:ext uri="{FF2B5EF4-FFF2-40B4-BE49-F238E27FC236}">
                <a16:creationId xmlns:a16="http://schemas.microsoft.com/office/drawing/2014/main" id="{93EE421D-4C39-45C0-9E4C-89E9A5ED918C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3647" y="3851737"/>
            <a:ext cx="181767" cy="19721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D26F11-75BF-74DA-3CE0-47EB0CCEA149}"/>
              </a:ext>
            </a:extLst>
          </p:cNvPr>
          <p:cNvSpPr txBox="1">
            <a:spLocks/>
          </p:cNvSpPr>
          <p:nvPr/>
        </p:nvSpPr>
        <p:spPr>
          <a:xfrm>
            <a:off x="10684858" y="6492875"/>
            <a:ext cx="149228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2023 EZMetrology</a:t>
            </a:r>
          </a:p>
        </p:txBody>
      </p:sp>
    </p:spTree>
    <p:extLst>
      <p:ext uri="{BB962C8B-B14F-4D97-AF65-F5344CB8AC3E}">
        <p14:creationId xmlns:p14="http://schemas.microsoft.com/office/powerpoint/2010/main" val="36573600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B40308A-8CF8-4313-9B31-086E065C61F4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srgbClr val="282828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Presentation XXX, Slide </a:t>
            </a:r>
            <a:fld id="{55AE94E2-01AD-4F44-B701-725E8CE3ADFF}" type="slidenum">
              <a:rPr kumimoji="0" lang="en-US" sz="1100" b="0" i="0" u="none" strike="noStrike" kern="1200" cap="none" spc="0" normalizeH="0" baseline="0" noProof="0" smtClean="0">
                <a:ln>
                  <a:noFill/>
                </a:ln>
                <a:solidFill>
                  <a:srgbClr val="282828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33</a:t>
            </a:fld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srgbClr val="282828"/>
              </a:solidFill>
              <a:effectLst/>
              <a:uLnTx/>
              <a:uFillTx/>
              <a:latin typeface="Bahnschrift"/>
              <a:ea typeface="+mn-ea"/>
              <a:cs typeface="+mn-cs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78618BDA-793E-7B57-F6DF-AF6EC219202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7643103"/>
      </p:ext>
    </p:extLst>
  </p:cSld>
  <p:clrMapOvr>
    <a:masterClrMapping/>
  </p:clrMapOvr>
</p:sld>
</file>

<file path=ppt/theme/theme1.xml><?xml version="1.0" encoding="utf-8"?>
<a:theme xmlns:a="http://schemas.openxmlformats.org/drawingml/2006/main" name="EZM_trainings">
  <a:themeElements>
    <a:clrScheme name="Table Chart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EZM Presentation fonts">
      <a:majorFont>
        <a:latin typeface="Bahnschrift SemiBold"/>
        <a:ea typeface=""/>
        <a:cs typeface=""/>
      </a:majorFont>
      <a:minorFont>
        <a:latin typeface="Bahnschrif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3" id="{D1017169-8B86-4833-8AB0-9CF7373C9D7C}" vid="{C77193D5-A2F4-48E3-8AAB-B6542F52AA6D}"/>
    </a:ext>
  </a:extLst>
</a:theme>
</file>

<file path=ppt/theme/theme2.xml><?xml version="1.0" encoding="utf-8"?>
<a:theme xmlns:a="http://schemas.openxmlformats.org/drawingml/2006/main" name="2_EZM_trainings">
  <a:themeElements>
    <a:clrScheme name="Table Chart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EZM Presentation fonts">
      <a:majorFont>
        <a:latin typeface="Bahnschrift SemiBold"/>
        <a:ea typeface=""/>
        <a:cs typeface=""/>
      </a:majorFont>
      <a:minorFont>
        <a:latin typeface="Bahnschrif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2" id="{E3FDD303-1974-4895-940B-16CA8BFFD5D5}" vid="{737DD923-1AD8-4CB4-B2E6-957E26E2A676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Table Chart">
    <a:dk1>
      <a:sysClr val="windowText" lastClr="000000"/>
    </a:dk1>
    <a:lt1>
      <a:sysClr val="window" lastClr="FFFFFF"/>
    </a:lt1>
    <a:dk2>
      <a:srgbClr val="000000"/>
    </a:dk2>
    <a:lt2>
      <a:srgbClr val="F8F8F8"/>
    </a:lt2>
    <a:accent1>
      <a:srgbClr val="DDDDDD"/>
    </a:accent1>
    <a:accent2>
      <a:srgbClr val="B2B2B2"/>
    </a:accent2>
    <a:accent3>
      <a:srgbClr val="969696"/>
    </a:accent3>
    <a:accent4>
      <a:srgbClr val="808080"/>
    </a:accent4>
    <a:accent5>
      <a:srgbClr val="5F5F5F"/>
    </a:accent5>
    <a:accent6>
      <a:srgbClr val="4D4D4D"/>
    </a:accent6>
    <a:hlink>
      <a:srgbClr val="5F5F5F"/>
    </a:hlink>
    <a:folHlink>
      <a:srgbClr val="919191"/>
    </a:folHlink>
  </a:clrScheme>
</a:themeOverride>
</file>

<file path=ppt/theme/themeOverride2.xml><?xml version="1.0" encoding="utf-8"?>
<a:themeOverride xmlns:a="http://schemas.openxmlformats.org/drawingml/2006/main">
  <a:clrScheme name="Table Chart">
    <a:dk1>
      <a:sysClr val="windowText" lastClr="000000"/>
    </a:dk1>
    <a:lt1>
      <a:sysClr val="window" lastClr="FFFFFF"/>
    </a:lt1>
    <a:dk2>
      <a:srgbClr val="000000"/>
    </a:dk2>
    <a:lt2>
      <a:srgbClr val="F8F8F8"/>
    </a:lt2>
    <a:accent1>
      <a:srgbClr val="DDDDDD"/>
    </a:accent1>
    <a:accent2>
      <a:srgbClr val="B2B2B2"/>
    </a:accent2>
    <a:accent3>
      <a:srgbClr val="969696"/>
    </a:accent3>
    <a:accent4>
      <a:srgbClr val="808080"/>
    </a:accent4>
    <a:accent5>
      <a:srgbClr val="5F5F5F"/>
    </a:accent5>
    <a:accent6>
      <a:srgbClr val="4D4D4D"/>
    </a:accent6>
    <a:hlink>
      <a:srgbClr val="5F5F5F"/>
    </a:hlink>
    <a:folHlink>
      <a:srgbClr val="919191"/>
    </a:folHlink>
  </a:clrScheme>
</a:themeOverride>
</file>

<file path=ppt/theme/themeOverride3.xml><?xml version="1.0" encoding="utf-8"?>
<a:themeOverride xmlns:a="http://schemas.openxmlformats.org/drawingml/2006/main">
  <a:clrScheme name="Table Chart">
    <a:dk1>
      <a:sysClr val="windowText" lastClr="000000"/>
    </a:dk1>
    <a:lt1>
      <a:sysClr val="window" lastClr="FFFFFF"/>
    </a:lt1>
    <a:dk2>
      <a:srgbClr val="000000"/>
    </a:dk2>
    <a:lt2>
      <a:srgbClr val="F8F8F8"/>
    </a:lt2>
    <a:accent1>
      <a:srgbClr val="DDDDDD"/>
    </a:accent1>
    <a:accent2>
      <a:srgbClr val="B2B2B2"/>
    </a:accent2>
    <a:accent3>
      <a:srgbClr val="969696"/>
    </a:accent3>
    <a:accent4>
      <a:srgbClr val="808080"/>
    </a:accent4>
    <a:accent5>
      <a:srgbClr val="5F5F5F"/>
    </a:accent5>
    <a:accent6>
      <a:srgbClr val="4D4D4D"/>
    </a:accent6>
    <a:hlink>
      <a:srgbClr val="5F5F5F"/>
    </a:hlink>
    <a:folHlink>
      <a:srgbClr val="919191"/>
    </a:folHlink>
  </a:clrScheme>
</a:themeOverride>
</file>

<file path=ppt/theme/themeOverride4.xml><?xml version="1.0" encoding="utf-8"?>
<a:themeOverride xmlns:a="http://schemas.openxmlformats.org/drawingml/2006/main">
  <a:clrScheme name="Table Chart">
    <a:dk1>
      <a:sysClr val="windowText" lastClr="000000"/>
    </a:dk1>
    <a:lt1>
      <a:sysClr val="window" lastClr="FFFFFF"/>
    </a:lt1>
    <a:dk2>
      <a:srgbClr val="000000"/>
    </a:dk2>
    <a:lt2>
      <a:srgbClr val="F8F8F8"/>
    </a:lt2>
    <a:accent1>
      <a:srgbClr val="DDDDDD"/>
    </a:accent1>
    <a:accent2>
      <a:srgbClr val="B2B2B2"/>
    </a:accent2>
    <a:accent3>
      <a:srgbClr val="969696"/>
    </a:accent3>
    <a:accent4>
      <a:srgbClr val="808080"/>
    </a:accent4>
    <a:accent5>
      <a:srgbClr val="5F5F5F"/>
    </a:accent5>
    <a:accent6>
      <a:srgbClr val="4D4D4D"/>
    </a:accent6>
    <a:hlink>
      <a:srgbClr val="5F5F5F"/>
    </a:hlink>
    <a:folHlink>
      <a:srgbClr val="919191"/>
    </a:folHlink>
  </a:clr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313afc7-3eb4-405f-897d-f4e2c5d17a1f">
      <Terms xmlns="http://schemas.microsoft.com/office/infopath/2007/PartnerControls"/>
    </lcf76f155ced4ddcb4097134ff3c332f>
    <TaxCatchAll xmlns="eac98e98-ece4-44f5-aca7-f23ceeb65f6f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CD77B110160054ABB4C9D2CCC5F3D8B" ma:contentTypeVersion="14" ma:contentTypeDescription="Create a new document." ma:contentTypeScope="" ma:versionID="b9cdaf7cb8ca84c690c1dabea959b8c3">
  <xsd:schema xmlns:xsd="http://www.w3.org/2001/XMLSchema" xmlns:xs="http://www.w3.org/2001/XMLSchema" xmlns:p="http://schemas.microsoft.com/office/2006/metadata/properties" xmlns:ns2="d313afc7-3eb4-405f-897d-f4e2c5d17a1f" xmlns:ns3="eac98e98-ece4-44f5-aca7-f23ceeb65f6f" targetNamespace="http://schemas.microsoft.com/office/2006/metadata/properties" ma:root="true" ma:fieldsID="a618a32af295228d379138c0e837bae8" ns2:_="" ns3:_="">
    <xsd:import namespace="d313afc7-3eb4-405f-897d-f4e2c5d17a1f"/>
    <xsd:import namespace="eac98e98-ece4-44f5-aca7-f23ceeb65f6f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ObjectDetectorVersion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313afc7-3eb4-405f-897d-f4e2c5d17a1f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b3d10022-8ef4-49b5-87be-fba42a0ed186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4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5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ac98e98-ece4-44f5-aca7-f23ceeb65f6f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d3e94fc7-17e5-40b2-a77a-35b3c6e08b13}" ma:internalName="TaxCatchAll" ma:showField="CatchAllData" ma:web="eac98e98-ece4-44f5-aca7-f23ceeb65f6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5EC4FD4-1AA5-428D-9A1A-973A0DAEA1A3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EA076D67-AFEC-46B1-BA45-07662D777D3F}">
  <ds:schemaRefs>
    <ds:schemaRef ds:uri="19aad6ec-c734-43a9-9135-0e28367fcc05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  <ds:schemaRef ds:uri="b855a5ad-b2f0-47c5-8eb8-17d500768fc6"/>
    <ds:schemaRef ds:uri="ca2ec694-8038-4733-8ea4-dd2997da7f59"/>
    <ds:schemaRef ds:uri="a8c7a9ae-c630-44e9-93fe-27b8fa377db4"/>
  </ds:schemaRefs>
</ds:datastoreItem>
</file>

<file path=customXml/itemProps3.xml><?xml version="1.0" encoding="utf-8"?>
<ds:datastoreItem xmlns:ds="http://schemas.openxmlformats.org/officeDocument/2006/customXml" ds:itemID="{D1E1E0D6-71A0-48FE-8575-7C28A8BD1543}"/>
</file>

<file path=docProps/app.xml><?xml version="1.0" encoding="utf-8"?>
<Properties xmlns="http://schemas.openxmlformats.org/officeDocument/2006/extended-properties" xmlns:vt="http://schemas.openxmlformats.org/officeDocument/2006/docPropsVTypes">
  <Template>EZM-Template-2</Template>
  <TotalTime>336</TotalTime>
  <Words>1691</Words>
  <Application>Microsoft Office PowerPoint</Application>
  <PresentationFormat>Widescreen</PresentationFormat>
  <Paragraphs>408</Paragraphs>
  <Slides>33</Slides>
  <Notes>21</Notes>
  <HiddenSlides>4</HiddenSlides>
  <MMClips>3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33</vt:i4>
      </vt:variant>
    </vt:vector>
  </HeadingPairs>
  <TitlesOfParts>
    <vt:vector size="40" baseType="lpstr">
      <vt:lpstr>Arial</vt:lpstr>
      <vt:lpstr>Bahnschrift</vt:lpstr>
      <vt:lpstr>Bahnschrift SemiBold</vt:lpstr>
      <vt:lpstr>Calibri</vt:lpstr>
      <vt:lpstr>Wingdings</vt:lpstr>
      <vt:lpstr>EZM_trainings</vt:lpstr>
      <vt:lpstr>2_EZM_trainings</vt:lpstr>
      <vt:lpstr>PowerPoint Presentation</vt:lpstr>
      <vt:lpstr>Index</vt:lpstr>
      <vt:lpstr>1. Introduction</vt:lpstr>
      <vt:lpstr>1. Introduction</vt:lpstr>
      <vt:lpstr>1. Introduction</vt:lpstr>
      <vt:lpstr>1. Introduction</vt:lpstr>
      <vt:lpstr>2. Sensor Compatibility</vt:lpstr>
      <vt:lpstr>2. Sensor compatibility</vt:lpstr>
      <vt:lpstr>2. Sensor compatibility</vt:lpstr>
      <vt:lpstr>2. Sensor compatibility</vt:lpstr>
      <vt:lpstr>3. Application</vt:lpstr>
      <vt:lpstr>3. Application</vt:lpstr>
      <vt:lpstr>3. Application</vt:lpstr>
      <vt:lpstr>3. Application</vt:lpstr>
      <vt:lpstr>3. Application</vt:lpstr>
      <vt:lpstr>4. Software Functions</vt:lpstr>
      <vt:lpstr>4. Software functions</vt:lpstr>
      <vt:lpstr>4. Software functions</vt:lpstr>
      <vt:lpstr>4. Software functions</vt:lpstr>
      <vt:lpstr>4. Software functions</vt:lpstr>
      <vt:lpstr>4. Software functions</vt:lpstr>
      <vt:lpstr>4. Software functions</vt:lpstr>
      <vt:lpstr>4. Software functions</vt:lpstr>
      <vt:lpstr>4. Software functions</vt:lpstr>
      <vt:lpstr>5. Training Plan </vt:lpstr>
      <vt:lpstr>5. Training plan</vt:lpstr>
      <vt:lpstr>6. Conclusion</vt:lpstr>
      <vt:lpstr>6. conclusion</vt:lpstr>
      <vt:lpstr>THANK YOU.</vt:lpstr>
      <vt:lpstr>PowerPoint Presentation</vt:lpstr>
      <vt:lpstr>COMPANY OVERVIEW</vt:lpstr>
      <vt:lpstr>SHARING OUR PASSION WORLDWIDE  WITH CUSTOMERS AT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Tiffany Warner</dc:creator>
  <cp:lastModifiedBy>Don Kahaian</cp:lastModifiedBy>
  <cp:revision>43</cp:revision>
  <dcterms:created xsi:type="dcterms:W3CDTF">2021-03-19T13:49:46Z</dcterms:created>
  <dcterms:modified xsi:type="dcterms:W3CDTF">2023-07-06T19:36:09Z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0x0101006557D152F0FF64449C85CA3CC9E31DD5</vt:lpwstr>
  </property>
  <property fmtid="{D5CDD505-2E9C-101B-9397-08002B2CF9AE}" pid="3" name="MediaServiceImageTags">
    <vt:lpwstr/>
  </property>
</Properties>
</file>